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4.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9.xml" ContentType="application/vnd.openxmlformats-officedocument.drawingml.chart+xml"/>
  <Override PartName="/ppt/drawings/drawing2.xml" ContentType="application/vnd.openxmlformats-officedocument.drawingml.chartshapes+xml"/>
  <Override PartName="/ppt/notesSlides/notesSlide31.xml" ContentType="application/vnd.openxmlformats-officedocument.presentationml.notesSlide+xml"/>
  <Override PartName="/ppt/charts/chart10.xml" ContentType="application/vnd.openxmlformats-officedocument.drawingml.chart+xml"/>
  <Override PartName="/ppt/drawings/drawing3.xml" ContentType="application/vnd.openxmlformats-officedocument.drawingml.chartshapes+xml"/>
  <Override PartName="/ppt/charts/chart11.xml" ContentType="application/vnd.openxmlformats-officedocument.drawingml.chart+xml"/>
  <Override PartName="/ppt/drawings/drawing4.xml" ContentType="application/vnd.openxmlformats-officedocument.drawingml.chartshapes+xml"/>
  <Override PartName="/ppt/charts/chart12.xml" ContentType="application/vnd.openxmlformats-officedocument.drawingml.chart+xml"/>
  <Override PartName="/ppt/drawings/drawing5.xml" ContentType="application/vnd.openxmlformats-officedocument.drawingml.chartshapes+xml"/>
  <Override PartName="/ppt/charts/chart13.xml" ContentType="application/vnd.openxmlformats-officedocument.drawingml.chart+xml"/>
  <Override PartName="/ppt/drawings/drawing6.xml" ContentType="application/vnd.openxmlformats-officedocument.drawingml.chartshapes+xml"/>
  <Override PartName="/ppt/charts/chart14.xml" ContentType="application/vnd.openxmlformats-officedocument.drawingml.chart+xml"/>
  <Override PartName="/ppt/drawings/drawing7.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729" r:id="rId5"/>
    <p:sldMasterId id="2147483733" r:id="rId6"/>
    <p:sldMasterId id="2147483751" r:id="rId7"/>
    <p:sldMasterId id="2147483755" r:id="rId8"/>
    <p:sldMasterId id="2147483806" r:id="rId9"/>
    <p:sldMasterId id="2147483821" r:id="rId10"/>
    <p:sldMasterId id="2147483841" r:id="rId11"/>
    <p:sldMasterId id="2147483870" r:id="rId12"/>
    <p:sldMasterId id="2147483986" r:id="rId13"/>
    <p:sldMasterId id="2147483978" r:id="rId14"/>
    <p:sldMasterId id="2147483989" r:id="rId15"/>
    <p:sldMasterId id="2147483995" r:id="rId16"/>
    <p:sldMasterId id="2147483660" r:id="rId17"/>
    <p:sldMasterId id="2147483648" r:id="rId18"/>
  </p:sldMasterIdLst>
  <p:notesMasterIdLst>
    <p:notesMasterId r:id="rId134"/>
  </p:notesMasterIdLst>
  <p:sldIdLst>
    <p:sldId id="265" r:id="rId19"/>
    <p:sldId id="754" r:id="rId20"/>
    <p:sldId id="810" r:id="rId21"/>
    <p:sldId id="755" r:id="rId22"/>
    <p:sldId id="667" r:id="rId23"/>
    <p:sldId id="2958" r:id="rId24"/>
    <p:sldId id="3110" r:id="rId25"/>
    <p:sldId id="1349" r:id="rId26"/>
    <p:sldId id="1347" r:id="rId27"/>
    <p:sldId id="3111" r:id="rId28"/>
    <p:sldId id="3112" r:id="rId29"/>
    <p:sldId id="3123" r:id="rId30"/>
    <p:sldId id="3131" r:id="rId31"/>
    <p:sldId id="3132" r:id="rId32"/>
    <p:sldId id="3061" r:id="rId33"/>
    <p:sldId id="3205" r:id="rId34"/>
    <p:sldId id="3201" r:id="rId35"/>
    <p:sldId id="3200" r:id="rId36"/>
    <p:sldId id="3199" r:id="rId37"/>
    <p:sldId id="3198" r:id="rId38"/>
    <p:sldId id="3197" r:id="rId39"/>
    <p:sldId id="3196" r:id="rId40"/>
    <p:sldId id="3195" r:id="rId41"/>
    <p:sldId id="3194" r:id="rId42"/>
    <p:sldId id="3193" r:id="rId43"/>
    <p:sldId id="3192" r:id="rId44"/>
    <p:sldId id="3191" r:id="rId45"/>
    <p:sldId id="3190" r:id="rId46"/>
    <p:sldId id="3189" r:id="rId47"/>
    <p:sldId id="3188" r:id="rId48"/>
    <p:sldId id="3187" r:id="rId49"/>
    <p:sldId id="3186" r:id="rId50"/>
    <p:sldId id="3185" r:id="rId51"/>
    <p:sldId id="3184" r:id="rId52"/>
    <p:sldId id="3183" r:id="rId53"/>
    <p:sldId id="3182" r:id="rId54"/>
    <p:sldId id="3181" r:id="rId55"/>
    <p:sldId id="3180" r:id="rId56"/>
    <p:sldId id="3179" r:id="rId57"/>
    <p:sldId id="3178" r:id="rId58"/>
    <p:sldId id="3177" r:id="rId59"/>
    <p:sldId id="3176" r:id="rId60"/>
    <p:sldId id="3175" r:id="rId61"/>
    <p:sldId id="3174" r:id="rId62"/>
    <p:sldId id="3173" r:id="rId63"/>
    <p:sldId id="3172" r:id="rId64"/>
    <p:sldId id="3171" r:id="rId65"/>
    <p:sldId id="3170" r:id="rId66"/>
    <p:sldId id="3169" r:id="rId67"/>
    <p:sldId id="3168" r:id="rId68"/>
    <p:sldId id="3167" r:id="rId69"/>
    <p:sldId id="3166" r:id="rId70"/>
    <p:sldId id="3135" r:id="rId71"/>
    <p:sldId id="3203" r:id="rId72"/>
    <p:sldId id="3137" r:id="rId73"/>
    <p:sldId id="3139" r:id="rId74"/>
    <p:sldId id="3140" r:id="rId75"/>
    <p:sldId id="3141" r:id="rId76"/>
    <p:sldId id="3142" r:id="rId77"/>
    <p:sldId id="3143" r:id="rId78"/>
    <p:sldId id="3144" r:id="rId79"/>
    <p:sldId id="3145" r:id="rId80"/>
    <p:sldId id="3164" r:id="rId81"/>
    <p:sldId id="3163" r:id="rId82"/>
    <p:sldId id="3162" r:id="rId83"/>
    <p:sldId id="3161" r:id="rId84"/>
    <p:sldId id="3160" r:id="rId85"/>
    <p:sldId id="3159" r:id="rId86"/>
    <p:sldId id="3158" r:id="rId87"/>
    <p:sldId id="3157" r:id="rId88"/>
    <p:sldId id="3156" r:id="rId89"/>
    <p:sldId id="3155" r:id="rId90"/>
    <p:sldId id="3154" r:id="rId91"/>
    <p:sldId id="3153" r:id="rId92"/>
    <p:sldId id="3152" r:id="rId93"/>
    <p:sldId id="3151" r:id="rId94"/>
    <p:sldId id="3150" r:id="rId95"/>
    <p:sldId id="3149" r:id="rId96"/>
    <p:sldId id="3148" r:id="rId97"/>
    <p:sldId id="3147" r:id="rId98"/>
    <p:sldId id="3146" r:id="rId99"/>
    <p:sldId id="3134" r:id="rId100"/>
    <p:sldId id="3101" r:id="rId101"/>
    <p:sldId id="836" r:id="rId102"/>
    <p:sldId id="857" r:id="rId103"/>
    <p:sldId id="853" r:id="rId104"/>
    <p:sldId id="854" r:id="rId105"/>
    <p:sldId id="860" r:id="rId106"/>
    <p:sldId id="856" r:id="rId107"/>
    <p:sldId id="855" r:id="rId108"/>
    <p:sldId id="858" r:id="rId109"/>
    <p:sldId id="548" r:id="rId110"/>
    <p:sldId id="445" r:id="rId111"/>
    <p:sldId id="838" r:id="rId112"/>
    <p:sldId id="842" r:id="rId113"/>
    <p:sldId id="843" r:id="rId114"/>
    <p:sldId id="846" r:id="rId115"/>
    <p:sldId id="844" r:id="rId116"/>
    <p:sldId id="847" r:id="rId117"/>
    <p:sldId id="845" r:id="rId118"/>
    <p:sldId id="3089" r:id="rId119"/>
    <p:sldId id="3092" r:id="rId120"/>
    <p:sldId id="3093" r:id="rId121"/>
    <p:sldId id="3096" r:id="rId122"/>
    <p:sldId id="3097" r:id="rId123"/>
    <p:sldId id="859" r:id="rId124"/>
    <p:sldId id="3100" r:id="rId125"/>
    <p:sldId id="3099" r:id="rId126"/>
    <p:sldId id="849" r:id="rId127"/>
    <p:sldId id="850" r:id="rId128"/>
    <p:sldId id="3090" r:id="rId129"/>
    <p:sldId id="3091" r:id="rId130"/>
    <p:sldId id="707" r:id="rId131"/>
    <p:sldId id="3116" r:id="rId132"/>
    <p:sldId id="3118" r:id="rId1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28016C-F9E4-4A11-ADD3-DE991D65C745}">
          <p14:sldIdLst>
            <p14:sldId id="265"/>
          </p14:sldIdLst>
        </p14:section>
        <p14:section name="Default Section" id="{C30759EB-9FEC-4D11-A70C-AA57AA7AAE62}">
          <p14:sldIdLst>
            <p14:sldId id="754"/>
            <p14:sldId id="810"/>
            <p14:sldId id="755"/>
            <p14:sldId id="667"/>
            <p14:sldId id="2958"/>
            <p14:sldId id="3110"/>
            <p14:sldId id="1349"/>
            <p14:sldId id="1347"/>
            <p14:sldId id="3111"/>
            <p14:sldId id="3112"/>
            <p14:sldId id="3123"/>
            <p14:sldId id="3131"/>
            <p14:sldId id="3132"/>
            <p14:sldId id="3061"/>
            <p14:sldId id="3205"/>
            <p14:sldId id="3201"/>
            <p14:sldId id="3200"/>
            <p14:sldId id="3199"/>
            <p14:sldId id="3198"/>
            <p14:sldId id="3197"/>
            <p14:sldId id="3196"/>
            <p14:sldId id="3195"/>
            <p14:sldId id="3194"/>
            <p14:sldId id="3193"/>
            <p14:sldId id="3192"/>
            <p14:sldId id="3191"/>
            <p14:sldId id="3190"/>
            <p14:sldId id="3189"/>
            <p14:sldId id="3188"/>
            <p14:sldId id="3187"/>
            <p14:sldId id="3186"/>
            <p14:sldId id="3185"/>
            <p14:sldId id="3184"/>
            <p14:sldId id="3183"/>
            <p14:sldId id="3182"/>
            <p14:sldId id="3181"/>
            <p14:sldId id="3180"/>
            <p14:sldId id="3179"/>
            <p14:sldId id="3178"/>
            <p14:sldId id="3177"/>
            <p14:sldId id="3176"/>
            <p14:sldId id="3175"/>
            <p14:sldId id="3174"/>
            <p14:sldId id="3173"/>
            <p14:sldId id="3172"/>
            <p14:sldId id="3171"/>
            <p14:sldId id="3170"/>
            <p14:sldId id="3169"/>
            <p14:sldId id="3168"/>
            <p14:sldId id="3167"/>
            <p14:sldId id="3166"/>
            <p14:sldId id="3135"/>
            <p14:sldId id="3203"/>
            <p14:sldId id="3137"/>
            <p14:sldId id="3139"/>
            <p14:sldId id="3140"/>
            <p14:sldId id="3141"/>
            <p14:sldId id="3142"/>
            <p14:sldId id="3143"/>
            <p14:sldId id="3144"/>
            <p14:sldId id="3145"/>
            <p14:sldId id="3164"/>
            <p14:sldId id="3163"/>
            <p14:sldId id="3162"/>
            <p14:sldId id="3161"/>
            <p14:sldId id="3160"/>
            <p14:sldId id="3159"/>
            <p14:sldId id="3158"/>
            <p14:sldId id="3157"/>
            <p14:sldId id="3156"/>
            <p14:sldId id="3155"/>
            <p14:sldId id="3154"/>
            <p14:sldId id="3153"/>
            <p14:sldId id="3152"/>
            <p14:sldId id="3151"/>
            <p14:sldId id="3150"/>
            <p14:sldId id="3149"/>
            <p14:sldId id="3148"/>
            <p14:sldId id="3147"/>
            <p14:sldId id="3146"/>
            <p14:sldId id="3134"/>
            <p14:sldId id="3101"/>
            <p14:sldId id="836"/>
            <p14:sldId id="857"/>
            <p14:sldId id="853"/>
            <p14:sldId id="854"/>
            <p14:sldId id="860"/>
            <p14:sldId id="856"/>
            <p14:sldId id="855"/>
            <p14:sldId id="858"/>
            <p14:sldId id="548"/>
            <p14:sldId id="445"/>
            <p14:sldId id="838"/>
            <p14:sldId id="842"/>
            <p14:sldId id="843"/>
            <p14:sldId id="846"/>
            <p14:sldId id="844"/>
            <p14:sldId id="847"/>
            <p14:sldId id="845"/>
            <p14:sldId id="3089"/>
            <p14:sldId id="3092"/>
            <p14:sldId id="3093"/>
            <p14:sldId id="3096"/>
            <p14:sldId id="3097"/>
            <p14:sldId id="859"/>
            <p14:sldId id="3100"/>
            <p14:sldId id="3099"/>
            <p14:sldId id="849"/>
            <p14:sldId id="850"/>
            <p14:sldId id="3090"/>
            <p14:sldId id="3091"/>
            <p14:sldId id="707"/>
            <p14:sldId id="3116"/>
            <p14:sldId id="311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ore, Anthony (CDC/DDID/NCEZID/DHQP)" initials="FA(" lastIdx="6" clrIdx="0">
    <p:extLst>
      <p:ext uri="{19B8F6BF-5375-455C-9EA6-DF929625EA0E}">
        <p15:presenceInfo xmlns:p15="http://schemas.microsoft.com/office/powerpoint/2012/main" userId="S::abf4@cdc.gov::93799748-99f7-4ed7-bf87-19e5ecfe6d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E8D"/>
    <a:srgbClr val="54C7DE"/>
    <a:srgbClr val="C8EDF4"/>
    <a:srgbClr val="BB082E"/>
    <a:srgbClr val="5961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27C576-60F2-D008-FB6C-68CE92E1D51A}" v="2" dt="2022-01-25T15:52:40.780"/>
    <p1510:client id="{5AA6F67D-314B-5C33-0AD7-72862D227041}" v="7" dt="2022-01-25T17:45:28.933"/>
    <p1510:client id="{74C2422D-4846-05B3-89CE-03AF72CA264E}" v="7" dt="2022-01-25T16:16:08.522"/>
    <p1510:client id="{80582AD9-CAE0-BEF2-EB78-ACF34A8FA179}" v="40" dt="2022-01-25T17:48:51.627"/>
    <p1510:client id="{BD521F69-69F7-4D99-968F-BC0EC9495D47}" v="437" dt="2022-01-24T15:44:19.368"/>
    <p1510:client id="{D0D3714C-13AE-A78E-1155-37C3A576FB53}" v="134" dt="2022-01-25T19:41:14.552"/>
    <p1510:client id="{D3BA89AC-3504-E927-5B52-C9E8F6FA18C4}" v="1" dt="2022-01-26T14:28:57.910"/>
    <p1510:client id="{D3D65E39-6BFE-D433-4E58-20B4582D2F36}" v="76" dt="2022-01-25T14:01:44.9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theme" Target="theme/theme1.xml"/><Relationship Id="rId107" Type="http://schemas.openxmlformats.org/officeDocument/2006/relationships/slide" Target="slides/slide89.xml"/><Relationship Id="rId11" Type="http://schemas.openxmlformats.org/officeDocument/2006/relationships/slideMaster" Target="slideMasters/slideMaster8.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5" Type="http://schemas.openxmlformats.org/officeDocument/2006/relationships/slideMaster" Target="slideMasters/slideMaster2.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commentAuthors" Target="commentAuthors.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presProps" Target="presProps.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1.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3" Type="http://schemas.openxmlformats.org/officeDocument/2006/relationships/customXml" Target="../customXml/item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 Type="http://schemas.openxmlformats.org/officeDocument/2006/relationships/slideMaster" Target="slideMasters/slideMaster12.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7.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6" Type="http://schemas.openxmlformats.org/officeDocument/2006/relationships/slideMaster" Target="slideMasters/slideMaster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Rioles" userId="S::nrioles@t1dexchange.org::af6fb61c-5900-41f2-87f1-2a393b907a83" providerId="AD" clId="Web-{2427C576-60F2-D008-FB6C-68CE92E1D51A}"/>
    <pc:docChg chg="delSld sldOrd modSection">
      <pc:chgData name="Nicole Rioles" userId="S::nrioles@t1dexchange.org::af6fb61c-5900-41f2-87f1-2a393b907a83" providerId="AD" clId="Web-{2427C576-60F2-D008-FB6C-68CE92E1D51A}" dt="2022-01-25T15:52:40.780" v="1"/>
      <pc:docMkLst>
        <pc:docMk/>
      </pc:docMkLst>
      <pc:sldChg chg="ord">
        <pc:chgData name="Nicole Rioles" userId="S::nrioles@t1dexchange.org::af6fb61c-5900-41f2-87f1-2a393b907a83" providerId="AD" clId="Web-{2427C576-60F2-D008-FB6C-68CE92E1D51A}" dt="2022-01-25T15:52:22.091" v="0"/>
        <pc:sldMkLst>
          <pc:docMk/>
          <pc:sldMk cId="3659982194" sldId="3110"/>
        </pc:sldMkLst>
      </pc:sldChg>
      <pc:sldChg chg="del">
        <pc:chgData name="Nicole Rioles" userId="S::nrioles@t1dexchange.org::af6fb61c-5900-41f2-87f1-2a393b907a83" providerId="AD" clId="Web-{2427C576-60F2-D008-FB6C-68CE92E1D51A}" dt="2022-01-25T15:52:40.780" v="1"/>
        <pc:sldMkLst>
          <pc:docMk/>
          <pc:sldMk cId="1922097667" sldId="3129"/>
        </pc:sldMkLst>
      </pc:sldChg>
    </pc:docChg>
  </pc:docChgLst>
  <pc:docChgLst>
    <pc:chgData name="Nicole Rioles" userId="af6fb61c-5900-41f2-87f1-2a393b907a83" providerId="ADAL" clId="{BD521F69-69F7-4D99-968F-BC0EC9495D47}"/>
    <pc:docChg chg="addSld delSld modSld sldOrd modSection">
      <pc:chgData name="Nicole Rioles" userId="af6fb61c-5900-41f2-87f1-2a393b907a83" providerId="ADAL" clId="{BD521F69-69F7-4D99-968F-BC0EC9495D47}" dt="2022-01-24T15:48:46.922" v="48" actId="20577"/>
      <pc:docMkLst>
        <pc:docMk/>
      </pc:docMkLst>
      <pc:sldChg chg="add">
        <pc:chgData name="Nicole Rioles" userId="af6fb61c-5900-41f2-87f1-2a393b907a83" providerId="ADAL" clId="{BD521F69-69F7-4D99-968F-BC0EC9495D47}" dt="2022-01-24T15:44:19.359" v="19"/>
        <pc:sldMkLst>
          <pc:docMk/>
          <pc:sldMk cId="456831951" sldId="445"/>
        </pc:sldMkLst>
      </pc:sldChg>
      <pc:sldChg chg="add modTransition">
        <pc:chgData name="Nicole Rioles" userId="af6fb61c-5900-41f2-87f1-2a393b907a83" providerId="ADAL" clId="{BD521F69-69F7-4D99-968F-BC0EC9495D47}" dt="2022-01-24T15:44:19.359" v="19"/>
        <pc:sldMkLst>
          <pc:docMk/>
          <pc:sldMk cId="2344972238" sldId="548"/>
        </pc:sldMkLst>
      </pc:sldChg>
      <pc:sldChg chg="modAnim">
        <pc:chgData name="Nicole Rioles" userId="af6fb61c-5900-41f2-87f1-2a393b907a83" providerId="ADAL" clId="{BD521F69-69F7-4D99-968F-BC0EC9495D47}" dt="2022-01-24T15:41:23.592" v="14"/>
        <pc:sldMkLst>
          <pc:docMk/>
          <pc:sldMk cId="3774998894" sldId="667"/>
        </pc:sldMkLst>
      </pc:sldChg>
      <pc:sldChg chg="add">
        <pc:chgData name="Nicole Rioles" userId="af6fb61c-5900-41f2-87f1-2a393b907a83" providerId="ADAL" clId="{BD521F69-69F7-4D99-968F-BC0EC9495D47}" dt="2022-01-24T15:44:19.359" v="19"/>
        <pc:sldMkLst>
          <pc:docMk/>
          <pc:sldMk cId="2795921403" sldId="707"/>
        </pc:sldMkLst>
      </pc:sldChg>
      <pc:sldChg chg="modSp mod">
        <pc:chgData name="Nicole Rioles" userId="af6fb61c-5900-41f2-87f1-2a393b907a83" providerId="ADAL" clId="{BD521F69-69F7-4D99-968F-BC0EC9495D47}" dt="2022-01-24T15:48:46.922" v="48" actId="20577"/>
        <pc:sldMkLst>
          <pc:docMk/>
          <pc:sldMk cId="1849204234" sldId="810"/>
        </pc:sldMkLst>
        <pc:spChg chg="mod">
          <ac:chgData name="Nicole Rioles" userId="af6fb61c-5900-41f2-87f1-2a393b907a83" providerId="ADAL" clId="{BD521F69-69F7-4D99-968F-BC0EC9495D47}" dt="2022-01-24T15:48:46.922" v="48" actId="20577"/>
          <ac:spMkLst>
            <pc:docMk/>
            <pc:sldMk cId="1849204234" sldId="810"/>
            <ac:spMk id="2" creationId="{00000000-0000-0000-0000-000000000000}"/>
          </ac:spMkLst>
        </pc:spChg>
      </pc:sldChg>
      <pc:sldChg chg="add">
        <pc:chgData name="Nicole Rioles" userId="af6fb61c-5900-41f2-87f1-2a393b907a83" providerId="ADAL" clId="{BD521F69-69F7-4D99-968F-BC0EC9495D47}" dt="2022-01-24T15:44:19.359" v="19"/>
        <pc:sldMkLst>
          <pc:docMk/>
          <pc:sldMk cId="4131307923" sldId="836"/>
        </pc:sldMkLst>
      </pc:sldChg>
      <pc:sldChg chg="add modTransition">
        <pc:chgData name="Nicole Rioles" userId="af6fb61c-5900-41f2-87f1-2a393b907a83" providerId="ADAL" clId="{BD521F69-69F7-4D99-968F-BC0EC9495D47}" dt="2022-01-24T15:44:19.359" v="19"/>
        <pc:sldMkLst>
          <pc:docMk/>
          <pc:sldMk cId="2008243497" sldId="838"/>
        </pc:sldMkLst>
      </pc:sldChg>
      <pc:sldChg chg="add modTransition">
        <pc:chgData name="Nicole Rioles" userId="af6fb61c-5900-41f2-87f1-2a393b907a83" providerId="ADAL" clId="{BD521F69-69F7-4D99-968F-BC0EC9495D47}" dt="2022-01-24T15:44:19.359" v="19"/>
        <pc:sldMkLst>
          <pc:docMk/>
          <pc:sldMk cId="3700400675" sldId="842"/>
        </pc:sldMkLst>
      </pc:sldChg>
      <pc:sldChg chg="add modTransition">
        <pc:chgData name="Nicole Rioles" userId="af6fb61c-5900-41f2-87f1-2a393b907a83" providerId="ADAL" clId="{BD521F69-69F7-4D99-968F-BC0EC9495D47}" dt="2022-01-24T15:44:19.359" v="19"/>
        <pc:sldMkLst>
          <pc:docMk/>
          <pc:sldMk cId="2492176118" sldId="843"/>
        </pc:sldMkLst>
      </pc:sldChg>
      <pc:sldChg chg="add modTransition">
        <pc:chgData name="Nicole Rioles" userId="af6fb61c-5900-41f2-87f1-2a393b907a83" providerId="ADAL" clId="{BD521F69-69F7-4D99-968F-BC0EC9495D47}" dt="2022-01-24T15:44:19.359" v="19"/>
        <pc:sldMkLst>
          <pc:docMk/>
          <pc:sldMk cId="3422046983" sldId="844"/>
        </pc:sldMkLst>
      </pc:sldChg>
      <pc:sldChg chg="add modTransition">
        <pc:chgData name="Nicole Rioles" userId="af6fb61c-5900-41f2-87f1-2a393b907a83" providerId="ADAL" clId="{BD521F69-69F7-4D99-968F-BC0EC9495D47}" dt="2022-01-24T15:44:19.359" v="19"/>
        <pc:sldMkLst>
          <pc:docMk/>
          <pc:sldMk cId="284409218" sldId="845"/>
        </pc:sldMkLst>
      </pc:sldChg>
      <pc:sldChg chg="add modTransition">
        <pc:chgData name="Nicole Rioles" userId="af6fb61c-5900-41f2-87f1-2a393b907a83" providerId="ADAL" clId="{BD521F69-69F7-4D99-968F-BC0EC9495D47}" dt="2022-01-24T15:44:19.359" v="19"/>
        <pc:sldMkLst>
          <pc:docMk/>
          <pc:sldMk cId="2995456168" sldId="846"/>
        </pc:sldMkLst>
      </pc:sldChg>
      <pc:sldChg chg="add modTransition">
        <pc:chgData name="Nicole Rioles" userId="af6fb61c-5900-41f2-87f1-2a393b907a83" providerId="ADAL" clId="{BD521F69-69F7-4D99-968F-BC0EC9495D47}" dt="2022-01-24T15:44:19.359" v="19"/>
        <pc:sldMkLst>
          <pc:docMk/>
          <pc:sldMk cId="3352710225" sldId="847"/>
        </pc:sldMkLst>
      </pc:sldChg>
      <pc:sldChg chg="add">
        <pc:chgData name="Nicole Rioles" userId="af6fb61c-5900-41f2-87f1-2a393b907a83" providerId="ADAL" clId="{BD521F69-69F7-4D99-968F-BC0EC9495D47}" dt="2022-01-24T15:44:19.359" v="19"/>
        <pc:sldMkLst>
          <pc:docMk/>
          <pc:sldMk cId="528776425" sldId="849"/>
        </pc:sldMkLst>
      </pc:sldChg>
      <pc:sldChg chg="add">
        <pc:chgData name="Nicole Rioles" userId="af6fb61c-5900-41f2-87f1-2a393b907a83" providerId="ADAL" clId="{BD521F69-69F7-4D99-968F-BC0EC9495D47}" dt="2022-01-24T15:44:19.359" v="19"/>
        <pc:sldMkLst>
          <pc:docMk/>
          <pc:sldMk cId="3749731455" sldId="850"/>
        </pc:sldMkLst>
      </pc:sldChg>
      <pc:sldChg chg="add modTransition">
        <pc:chgData name="Nicole Rioles" userId="af6fb61c-5900-41f2-87f1-2a393b907a83" providerId="ADAL" clId="{BD521F69-69F7-4D99-968F-BC0EC9495D47}" dt="2022-01-24T15:44:19.359" v="19"/>
        <pc:sldMkLst>
          <pc:docMk/>
          <pc:sldMk cId="3709850559" sldId="853"/>
        </pc:sldMkLst>
      </pc:sldChg>
      <pc:sldChg chg="add modTransition">
        <pc:chgData name="Nicole Rioles" userId="af6fb61c-5900-41f2-87f1-2a393b907a83" providerId="ADAL" clId="{BD521F69-69F7-4D99-968F-BC0EC9495D47}" dt="2022-01-24T15:44:19.359" v="19"/>
        <pc:sldMkLst>
          <pc:docMk/>
          <pc:sldMk cId="1564275012" sldId="854"/>
        </pc:sldMkLst>
      </pc:sldChg>
      <pc:sldChg chg="add modTransition">
        <pc:chgData name="Nicole Rioles" userId="af6fb61c-5900-41f2-87f1-2a393b907a83" providerId="ADAL" clId="{BD521F69-69F7-4D99-968F-BC0EC9495D47}" dt="2022-01-24T15:44:19.359" v="19"/>
        <pc:sldMkLst>
          <pc:docMk/>
          <pc:sldMk cId="3742408371" sldId="855"/>
        </pc:sldMkLst>
      </pc:sldChg>
      <pc:sldChg chg="add modTransition">
        <pc:chgData name="Nicole Rioles" userId="af6fb61c-5900-41f2-87f1-2a393b907a83" providerId="ADAL" clId="{BD521F69-69F7-4D99-968F-BC0EC9495D47}" dt="2022-01-24T15:44:19.359" v="19"/>
        <pc:sldMkLst>
          <pc:docMk/>
          <pc:sldMk cId="967805741" sldId="856"/>
        </pc:sldMkLst>
      </pc:sldChg>
      <pc:sldChg chg="add">
        <pc:chgData name="Nicole Rioles" userId="af6fb61c-5900-41f2-87f1-2a393b907a83" providerId="ADAL" clId="{BD521F69-69F7-4D99-968F-BC0EC9495D47}" dt="2022-01-24T15:44:19.359" v="19"/>
        <pc:sldMkLst>
          <pc:docMk/>
          <pc:sldMk cId="3932038026" sldId="857"/>
        </pc:sldMkLst>
      </pc:sldChg>
      <pc:sldChg chg="add">
        <pc:chgData name="Nicole Rioles" userId="af6fb61c-5900-41f2-87f1-2a393b907a83" providerId="ADAL" clId="{BD521F69-69F7-4D99-968F-BC0EC9495D47}" dt="2022-01-24T15:44:19.359" v="19"/>
        <pc:sldMkLst>
          <pc:docMk/>
          <pc:sldMk cId="1187441150" sldId="858"/>
        </pc:sldMkLst>
      </pc:sldChg>
      <pc:sldChg chg="add">
        <pc:chgData name="Nicole Rioles" userId="af6fb61c-5900-41f2-87f1-2a393b907a83" providerId="ADAL" clId="{BD521F69-69F7-4D99-968F-BC0EC9495D47}" dt="2022-01-24T15:44:19.359" v="19"/>
        <pc:sldMkLst>
          <pc:docMk/>
          <pc:sldMk cId="3292534057" sldId="859"/>
        </pc:sldMkLst>
      </pc:sldChg>
      <pc:sldChg chg="add modTransition">
        <pc:chgData name="Nicole Rioles" userId="af6fb61c-5900-41f2-87f1-2a393b907a83" providerId="ADAL" clId="{BD521F69-69F7-4D99-968F-BC0EC9495D47}" dt="2022-01-24T15:44:19.359" v="19"/>
        <pc:sldMkLst>
          <pc:docMk/>
          <pc:sldMk cId="3326843186" sldId="860"/>
        </pc:sldMkLst>
      </pc:sldChg>
      <pc:sldChg chg="modAnim">
        <pc:chgData name="Nicole Rioles" userId="af6fb61c-5900-41f2-87f1-2a393b907a83" providerId="ADAL" clId="{BD521F69-69F7-4D99-968F-BC0EC9495D47}" dt="2022-01-24T15:41:46.093" v="18"/>
        <pc:sldMkLst>
          <pc:docMk/>
          <pc:sldMk cId="2315935616" sldId="2958"/>
        </pc:sldMkLst>
      </pc:sldChg>
      <pc:sldChg chg="add">
        <pc:chgData name="Nicole Rioles" userId="af6fb61c-5900-41f2-87f1-2a393b907a83" providerId="ADAL" clId="{BD521F69-69F7-4D99-968F-BC0EC9495D47}" dt="2022-01-24T15:44:19.359" v="19"/>
        <pc:sldMkLst>
          <pc:docMk/>
          <pc:sldMk cId="2850073244" sldId="3089"/>
        </pc:sldMkLst>
      </pc:sldChg>
      <pc:sldChg chg="add modTransition">
        <pc:chgData name="Nicole Rioles" userId="af6fb61c-5900-41f2-87f1-2a393b907a83" providerId="ADAL" clId="{BD521F69-69F7-4D99-968F-BC0EC9495D47}" dt="2022-01-24T15:44:19.359" v="19"/>
        <pc:sldMkLst>
          <pc:docMk/>
          <pc:sldMk cId="3335013355" sldId="3090"/>
        </pc:sldMkLst>
      </pc:sldChg>
      <pc:sldChg chg="add modTransition">
        <pc:chgData name="Nicole Rioles" userId="af6fb61c-5900-41f2-87f1-2a393b907a83" providerId="ADAL" clId="{BD521F69-69F7-4D99-968F-BC0EC9495D47}" dt="2022-01-24T15:44:19.359" v="19"/>
        <pc:sldMkLst>
          <pc:docMk/>
          <pc:sldMk cId="4012329694" sldId="3091"/>
        </pc:sldMkLst>
      </pc:sldChg>
      <pc:sldChg chg="add modTransition">
        <pc:chgData name="Nicole Rioles" userId="af6fb61c-5900-41f2-87f1-2a393b907a83" providerId="ADAL" clId="{BD521F69-69F7-4D99-968F-BC0EC9495D47}" dt="2022-01-24T15:44:19.359" v="19"/>
        <pc:sldMkLst>
          <pc:docMk/>
          <pc:sldMk cId="1943017868" sldId="3092"/>
        </pc:sldMkLst>
      </pc:sldChg>
      <pc:sldChg chg="add">
        <pc:chgData name="Nicole Rioles" userId="af6fb61c-5900-41f2-87f1-2a393b907a83" providerId="ADAL" clId="{BD521F69-69F7-4D99-968F-BC0EC9495D47}" dt="2022-01-24T15:44:19.359" v="19"/>
        <pc:sldMkLst>
          <pc:docMk/>
          <pc:sldMk cId="2797841572" sldId="3093"/>
        </pc:sldMkLst>
      </pc:sldChg>
      <pc:sldChg chg="add modTransition">
        <pc:chgData name="Nicole Rioles" userId="af6fb61c-5900-41f2-87f1-2a393b907a83" providerId="ADAL" clId="{BD521F69-69F7-4D99-968F-BC0EC9495D47}" dt="2022-01-24T15:44:19.359" v="19"/>
        <pc:sldMkLst>
          <pc:docMk/>
          <pc:sldMk cId="3636692571" sldId="3096"/>
        </pc:sldMkLst>
      </pc:sldChg>
      <pc:sldChg chg="add">
        <pc:chgData name="Nicole Rioles" userId="af6fb61c-5900-41f2-87f1-2a393b907a83" providerId="ADAL" clId="{BD521F69-69F7-4D99-968F-BC0EC9495D47}" dt="2022-01-24T15:44:19.359" v="19"/>
        <pc:sldMkLst>
          <pc:docMk/>
          <pc:sldMk cId="352069612" sldId="3097"/>
        </pc:sldMkLst>
      </pc:sldChg>
      <pc:sldChg chg="add">
        <pc:chgData name="Nicole Rioles" userId="af6fb61c-5900-41f2-87f1-2a393b907a83" providerId="ADAL" clId="{BD521F69-69F7-4D99-968F-BC0EC9495D47}" dt="2022-01-24T15:44:19.359" v="19"/>
        <pc:sldMkLst>
          <pc:docMk/>
          <pc:sldMk cId="2886471246" sldId="3099"/>
        </pc:sldMkLst>
      </pc:sldChg>
      <pc:sldChg chg="add">
        <pc:chgData name="Nicole Rioles" userId="af6fb61c-5900-41f2-87f1-2a393b907a83" providerId="ADAL" clId="{BD521F69-69F7-4D99-968F-BC0EC9495D47}" dt="2022-01-24T15:44:19.359" v="19"/>
        <pc:sldMkLst>
          <pc:docMk/>
          <pc:sldMk cId="1259661943" sldId="3100"/>
        </pc:sldMkLst>
      </pc:sldChg>
      <pc:sldChg chg="add">
        <pc:chgData name="Nicole Rioles" userId="af6fb61c-5900-41f2-87f1-2a393b907a83" providerId="ADAL" clId="{BD521F69-69F7-4D99-968F-BC0EC9495D47}" dt="2022-01-24T15:44:19.359" v="19"/>
        <pc:sldMkLst>
          <pc:docMk/>
          <pc:sldMk cId="3852530519" sldId="3101"/>
        </pc:sldMkLst>
      </pc:sldChg>
      <pc:sldChg chg="ord">
        <pc:chgData name="Nicole Rioles" userId="af6fb61c-5900-41f2-87f1-2a393b907a83" providerId="ADAL" clId="{BD521F69-69F7-4D99-968F-BC0EC9495D47}" dt="2022-01-24T15:38:24.408" v="3"/>
        <pc:sldMkLst>
          <pc:docMk/>
          <pc:sldMk cId="3434805656" sldId="3127"/>
        </pc:sldMkLst>
      </pc:sldChg>
      <pc:sldChg chg="del ord">
        <pc:chgData name="Nicole Rioles" userId="af6fb61c-5900-41f2-87f1-2a393b907a83" providerId="ADAL" clId="{BD521F69-69F7-4D99-968F-BC0EC9495D47}" dt="2022-01-24T15:44:27.974" v="20" actId="47"/>
        <pc:sldMkLst>
          <pc:docMk/>
          <pc:sldMk cId="860550348" sldId="3130"/>
        </pc:sldMkLst>
      </pc:sldChg>
      <pc:sldChg chg="add">
        <pc:chgData name="Nicole Rioles" userId="af6fb61c-5900-41f2-87f1-2a393b907a83" providerId="ADAL" clId="{BD521F69-69F7-4D99-968F-BC0EC9495D47}" dt="2022-01-24T15:38:32.306" v="4" actId="2890"/>
        <pc:sldMkLst>
          <pc:docMk/>
          <pc:sldMk cId="24855379" sldId="3133"/>
        </pc:sldMkLst>
      </pc:sldChg>
      <pc:sldChg chg="add">
        <pc:chgData name="Nicole Rioles" userId="af6fb61c-5900-41f2-87f1-2a393b907a83" providerId="ADAL" clId="{BD521F69-69F7-4D99-968F-BC0EC9495D47}" dt="2022-01-24T15:44:19.359" v="19"/>
        <pc:sldMkLst>
          <pc:docMk/>
          <pc:sldMk cId="3824313903" sldId="3134"/>
        </pc:sldMkLst>
      </pc:sldChg>
    </pc:docChg>
  </pc:docChgLst>
  <pc:docChgLst>
    <pc:chgData name="Holly Hardison" userId="S::hhardison@t1dexchange.org::43d0da57-f0fe-4343-8618-bb5051cd9fb3" providerId="AD" clId="Web-{5AA6F67D-314B-5C33-0AD7-72862D227041}"/>
    <pc:docChg chg="addSld delSld modSld modSection">
      <pc:chgData name="Holly Hardison" userId="S::hhardison@t1dexchange.org::43d0da57-f0fe-4343-8618-bb5051cd9fb3" providerId="AD" clId="Web-{5AA6F67D-314B-5C33-0AD7-72862D227041}" dt="2022-01-25T17:45:28.933" v="5"/>
      <pc:docMkLst>
        <pc:docMk/>
      </pc:docMkLst>
      <pc:sldChg chg="addSp delSp modSp">
        <pc:chgData name="Holly Hardison" userId="S::hhardison@t1dexchange.org::43d0da57-f0fe-4343-8618-bb5051cd9fb3" providerId="AD" clId="Web-{5AA6F67D-314B-5C33-0AD7-72862D227041}" dt="2022-01-25T17:45:28.933" v="5"/>
        <pc:sldMkLst>
          <pc:docMk/>
          <pc:sldMk cId="2269155719" sldId="3061"/>
        </pc:sldMkLst>
        <pc:picChg chg="add del mod">
          <ac:chgData name="Holly Hardison" userId="S::hhardison@t1dexchange.org::43d0da57-f0fe-4343-8618-bb5051cd9fb3" providerId="AD" clId="Web-{5AA6F67D-314B-5C33-0AD7-72862D227041}" dt="2022-01-25T17:45:28.933" v="5"/>
          <ac:picMkLst>
            <pc:docMk/>
            <pc:sldMk cId="2269155719" sldId="3061"/>
            <ac:picMk id="3" creationId="{55044B98-39EC-4396-8CA6-DE54876B1739}"/>
          </ac:picMkLst>
        </pc:picChg>
      </pc:sldChg>
      <pc:sldChg chg="addSp delSp modSp new del">
        <pc:chgData name="Holly Hardison" userId="S::hhardison@t1dexchange.org::43d0da57-f0fe-4343-8618-bb5051cd9fb3" providerId="AD" clId="Web-{5AA6F67D-314B-5C33-0AD7-72862D227041}" dt="2022-01-25T17:45:20.793" v="3"/>
        <pc:sldMkLst>
          <pc:docMk/>
          <pc:sldMk cId="733033160" sldId="3165"/>
        </pc:sldMkLst>
        <pc:picChg chg="add del mod">
          <ac:chgData name="Holly Hardison" userId="S::hhardison@t1dexchange.org::43d0da57-f0fe-4343-8618-bb5051cd9fb3" providerId="AD" clId="Web-{5AA6F67D-314B-5C33-0AD7-72862D227041}" dt="2022-01-25T17:45:19.074" v="2"/>
          <ac:picMkLst>
            <pc:docMk/>
            <pc:sldMk cId="733033160" sldId="3165"/>
            <ac:picMk id="3" creationId="{48C41B84-5403-4F7A-A7F5-8B23B9A92E04}"/>
          </ac:picMkLst>
        </pc:picChg>
      </pc:sldChg>
    </pc:docChg>
  </pc:docChgLst>
  <pc:docChgLst>
    <pc:chgData name="Holly Hardison" userId="S::hhardison@t1dexchange.org::43d0da57-f0fe-4343-8618-bb5051cd9fb3" providerId="AD" clId="Web-{D0D3714C-13AE-A78E-1155-37C3A576FB53}"/>
    <pc:docChg chg="addSld delSld modSld modSection">
      <pc:chgData name="Holly Hardison" userId="S::hhardison@t1dexchange.org::43d0da57-f0fe-4343-8618-bb5051cd9fb3" providerId="AD" clId="Web-{D0D3714C-13AE-A78E-1155-37C3A576FB53}" dt="2022-01-25T19:41:14.552" v="126" actId="1076"/>
      <pc:docMkLst>
        <pc:docMk/>
      </pc:docMkLst>
      <pc:sldChg chg="addSp delSp modSp new del">
        <pc:chgData name="Holly Hardison" userId="S::hhardison@t1dexchange.org::43d0da57-f0fe-4343-8618-bb5051cd9fb3" providerId="AD" clId="Web-{D0D3714C-13AE-A78E-1155-37C3A576FB53}" dt="2022-01-25T19:34:14.820" v="28"/>
        <pc:sldMkLst>
          <pc:docMk/>
          <pc:sldMk cId="92148583" sldId="3202"/>
        </pc:sldMkLst>
        <pc:spChg chg="mod">
          <ac:chgData name="Holly Hardison" userId="S::hhardison@t1dexchange.org::43d0da57-f0fe-4343-8618-bb5051cd9fb3" providerId="AD" clId="Web-{D0D3714C-13AE-A78E-1155-37C3A576FB53}" dt="2022-01-25T19:34:06.147" v="27" actId="14100"/>
          <ac:spMkLst>
            <pc:docMk/>
            <pc:sldMk cId="92148583" sldId="3202"/>
            <ac:spMk id="2" creationId="{BB96C23A-AF60-4BF3-B301-E3017EDA2AAA}"/>
          </ac:spMkLst>
        </pc:spChg>
        <pc:spChg chg="add del mod">
          <ac:chgData name="Holly Hardison" userId="S::hhardison@t1dexchange.org::43d0da57-f0fe-4343-8618-bb5051cd9fb3" providerId="AD" clId="Web-{D0D3714C-13AE-A78E-1155-37C3A576FB53}" dt="2022-01-25T19:33:28.756" v="16"/>
          <ac:spMkLst>
            <pc:docMk/>
            <pc:sldMk cId="92148583" sldId="3202"/>
            <ac:spMk id="3" creationId="{773276A4-619C-451D-8110-98ACDB6829EA}"/>
          </ac:spMkLst>
        </pc:spChg>
      </pc:sldChg>
      <pc:sldChg chg="modSp new del">
        <pc:chgData name="Holly Hardison" userId="S::hhardison@t1dexchange.org::43d0da57-f0fe-4343-8618-bb5051cd9fb3" providerId="AD" clId="Web-{D0D3714C-13AE-A78E-1155-37C3A576FB53}" dt="2022-01-25T19:37:18.513" v="55"/>
        <pc:sldMkLst>
          <pc:docMk/>
          <pc:sldMk cId="278468308" sldId="3202"/>
        </pc:sldMkLst>
        <pc:spChg chg="mod">
          <ac:chgData name="Holly Hardison" userId="S::hhardison@t1dexchange.org::43d0da57-f0fe-4343-8618-bb5051cd9fb3" providerId="AD" clId="Web-{D0D3714C-13AE-A78E-1155-37C3A576FB53}" dt="2022-01-25T19:34:59.196" v="38" actId="20577"/>
          <ac:spMkLst>
            <pc:docMk/>
            <pc:sldMk cId="278468308" sldId="3202"/>
            <ac:spMk id="2" creationId="{32D7874F-CD5D-4A01-BC92-FC85A6795D33}"/>
          </ac:spMkLst>
        </pc:spChg>
        <pc:spChg chg="mod">
          <ac:chgData name="Holly Hardison" userId="S::hhardison@t1dexchange.org::43d0da57-f0fe-4343-8618-bb5051cd9fb3" providerId="AD" clId="Web-{D0D3714C-13AE-A78E-1155-37C3A576FB53}" dt="2022-01-25T19:35:28.994" v="42" actId="20577"/>
          <ac:spMkLst>
            <pc:docMk/>
            <pc:sldMk cId="278468308" sldId="3202"/>
            <ac:spMk id="3" creationId="{1A9D2021-3206-473F-A36E-75DB2AB83B4D}"/>
          </ac:spMkLst>
        </pc:spChg>
      </pc:sldChg>
      <pc:sldChg chg="modSp new">
        <pc:chgData name="Holly Hardison" userId="S::hhardison@t1dexchange.org::43d0da57-f0fe-4343-8618-bb5051cd9fb3" providerId="AD" clId="Web-{D0D3714C-13AE-A78E-1155-37C3A576FB53}" dt="2022-01-25T19:36:53.559" v="54" actId="20577"/>
        <pc:sldMkLst>
          <pc:docMk/>
          <pc:sldMk cId="55036346" sldId="3203"/>
        </pc:sldMkLst>
        <pc:spChg chg="mod">
          <ac:chgData name="Holly Hardison" userId="S::hhardison@t1dexchange.org::43d0da57-f0fe-4343-8618-bb5051cd9fb3" providerId="AD" clId="Web-{D0D3714C-13AE-A78E-1155-37C3A576FB53}" dt="2022-01-25T19:36:30.824" v="52" actId="20577"/>
          <ac:spMkLst>
            <pc:docMk/>
            <pc:sldMk cId="55036346" sldId="3203"/>
            <ac:spMk id="2" creationId="{DF55D991-87D9-48E3-ACAC-08DC13DB287E}"/>
          </ac:spMkLst>
        </pc:spChg>
        <pc:spChg chg="mod">
          <ac:chgData name="Holly Hardison" userId="S::hhardison@t1dexchange.org::43d0da57-f0fe-4343-8618-bb5051cd9fb3" providerId="AD" clId="Web-{D0D3714C-13AE-A78E-1155-37C3A576FB53}" dt="2022-01-25T19:36:53.559" v="54" actId="20577"/>
          <ac:spMkLst>
            <pc:docMk/>
            <pc:sldMk cId="55036346" sldId="3203"/>
            <ac:spMk id="3" creationId="{409A692A-D243-4F31-926D-694AA1E93CBE}"/>
          </ac:spMkLst>
        </pc:spChg>
      </pc:sldChg>
      <pc:sldChg chg="new del">
        <pc:chgData name="Holly Hardison" userId="S::hhardison@t1dexchange.org::43d0da57-f0fe-4343-8618-bb5051cd9fb3" providerId="AD" clId="Web-{D0D3714C-13AE-A78E-1155-37C3A576FB53}" dt="2022-01-25T19:37:34.639" v="57"/>
        <pc:sldMkLst>
          <pc:docMk/>
          <pc:sldMk cId="2859472862" sldId="3204"/>
        </pc:sldMkLst>
      </pc:sldChg>
      <pc:sldChg chg="new del">
        <pc:chgData name="Holly Hardison" userId="S::hhardison@t1dexchange.org::43d0da57-f0fe-4343-8618-bb5051cd9fb3" providerId="AD" clId="Web-{D0D3714C-13AE-A78E-1155-37C3A576FB53}" dt="2022-01-25T19:38:59.188" v="81"/>
        <pc:sldMkLst>
          <pc:docMk/>
          <pc:sldMk cId="3429365621" sldId="3204"/>
        </pc:sldMkLst>
      </pc:sldChg>
      <pc:sldChg chg="modSp new del">
        <pc:chgData name="Holly Hardison" userId="S::hhardison@t1dexchange.org::43d0da57-f0fe-4343-8618-bb5051cd9fb3" providerId="AD" clId="Web-{D0D3714C-13AE-A78E-1155-37C3A576FB53}" dt="2022-01-25T19:38:28.906" v="71"/>
        <pc:sldMkLst>
          <pc:docMk/>
          <pc:sldMk cId="3481225629" sldId="3204"/>
        </pc:sldMkLst>
        <pc:spChg chg="mod">
          <ac:chgData name="Holly Hardison" userId="S::hhardison@t1dexchange.org::43d0da57-f0fe-4343-8618-bb5051cd9fb3" providerId="AD" clId="Web-{D0D3714C-13AE-A78E-1155-37C3A576FB53}" dt="2022-01-25T19:38:21.703" v="70" actId="20577"/>
          <ac:spMkLst>
            <pc:docMk/>
            <pc:sldMk cId="3481225629" sldId="3204"/>
            <ac:spMk id="2" creationId="{B99ADCAF-5493-4FC3-B59E-BCF228142782}"/>
          </ac:spMkLst>
        </pc:spChg>
        <pc:spChg chg="mod">
          <ac:chgData name="Holly Hardison" userId="S::hhardison@t1dexchange.org::43d0da57-f0fe-4343-8618-bb5051cd9fb3" providerId="AD" clId="Web-{D0D3714C-13AE-A78E-1155-37C3A576FB53}" dt="2022-01-25T19:38:08.905" v="62" actId="14100"/>
          <ac:spMkLst>
            <pc:docMk/>
            <pc:sldMk cId="3481225629" sldId="3204"/>
            <ac:spMk id="3" creationId="{9EAFEB5F-E6BE-4DF4-9441-50FAF801049E}"/>
          </ac:spMkLst>
        </pc:spChg>
      </pc:sldChg>
      <pc:sldChg chg="delSp modSp add replId">
        <pc:chgData name="Holly Hardison" userId="S::hhardison@t1dexchange.org::43d0da57-f0fe-4343-8618-bb5051cd9fb3" providerId="AD" clId="Web-{D0D3714C-13AE-A78E-1155-37C3A576FB53}" dt="2022-01-25T19:41:14.552" v="126" actId="1076"/>
        <pc:sldMkLst>
          <pc:docMk/>
          <pc:sldMk cId="1430726050" sldId="3205"/>
        </pc:sldMkLst>
        <pc:spChg chg="mod">
          <ac:chgData name="Holly Hardison" userId="S::hhardison@t1dexchange.org::43d0da57-f0fe-4343-8618-bb5051cd9fb3" providerId="AD" clId="Web-{D0D3714C-13AE-A78E-1155-37C3A576FB53}" dt="2022-01-25T19:39:22.923" v="97" actId="1076"/>
          <ac:spMkLst>
            <pc:docMk/>
            <pc:sldMk cId="1430726050" sldId="3205"/>
            <ac:spMk id="2" creationId="{00000000-0000-0000-0000-000000000000}"/>
          </ac:spMkLst>
        </pc:spChg>
        <pc:spChg chg="mod">
          <ac:chgData name="Holly Hardison" userId="S::hhardison@t1dexchange.org::43d0da57-f0fe-4343-8618-bb5051cd9fb3" providerId="AD" clId="Web-{D0D3714C-13AE-A78E-1155-37C3A576FB53}" dt="2022-01-25T19:41:14.552" v="126" actId="1076"/>
          <ac:spMkLst>
            <pc:docMk/>
            <pc:sldMk cId="1430726050" sldId="3205"/>
            <ac:spMk id="3" creationId="{00000000-0000-0000-0000-000000000000}"/>
          </ac:spMkLst>
        </pc:spChg>
        <pc:picChg chg="del">
          <ac:chgData name="Holly Hardison" userId="S::hhardison@t1dexchange.org::43d0da57-f0fe-4343-8618-bb5051cd9fb3" providerId="AD" clId="Web-{D0D3714C-13AE-A78E-1155-37C3A576FB53}" dt="2022-01-25T19:38:41.969" v="76"/>
          <ac:picMkLst>
            <pc:docMk/>
            <pc:sldMk cId="1430726050" sldId="3205"/>
            <ac:picMk id="5" creationId="{D25D40AD-B7ED-7446-8A49-960623C2852C}"/>
          </ac:picMkLst>
        </pc:picChg>
      </pc:sldChg>
      <pc:sldChg chg="add del replId">
        <pc:chgData name="Holly Hardison" userId="S::hhardison@t1dexchange.org::43d0da57-f0fe-4343-8618-bb5051cd9fb3" providerId="AD" clId="Web-{D0D3714C-13AE-A78E-1155-37C3A576FB53}" dt="2022-01-25T19:38:53.172" v="80"/>
        <pc:sldMkLst>
          <pc:docMk/>
          <pc:sldMk cId="443281543" sldId="3206"/>
        </pc:sldMkLst>
      </pc:sldChg>
    </pc:docChg>
  </pc:docChgLst>
  <pc:docChgLst>
    <pc:chgData name="Nicole Rioles" userId="S::nrioles@t1dexchange.org::af6fb61c-5900-41f2-87f1-2a393b907a83" providerId="AD" clId="Web-{74C2422D-4846-05B3-89CE-03AF72CA264E}"/>
    <pc:docChg chg="modSld">
      <pc:chgData name="Nicole Rioles" userId="S::nrioles@t1dexchange.org::af6fb61c-5900-41f2-87f1-2a393b907a83" providerId="AD" clId="Web-{74C2422D-4846-05B3-89CE-03AF72CA264E}" dt="2022-01-25T16:16:08.460" v="5" actId="20577"/>
      <pc:docMkLst>
        <pc:docMk/>
      </pc:docMkLst>
      <pc:sldChg chg="modSp">
        <pc:chgData name="Nicole Rioles" userId="S::nrioles@t1dexchange.org::af6fb61c-5900-41f2-87f1-2a393b907a83" providerId="AD" clId="Web-{74C2422D-4846-05B3-89CE-03AF72CA264E}" dt="2022-01-25T16:16:08.460" v="5" actId="20577"/>
        <pc:sldMkLst>
          <pc:docMk/>
          <pc:sldMk cId="3853682717" sldId="265"/>
        </pc:sldMkLst>
        <pc:spChg chg="mod">
          <ac:chgData name="Nicole Rioles" userId="S::nrioles@t1dexchange.org::af6fb61c-5900-41f2-87f1-2a393b907a83" providerId="AD" clId="Web-{74C2422D-4846-05B3-89CE-03AF72CA264E}" dt="2022-01-25T16:16:08.460" v="5" actId="20577"/>
          <ac:spMkLst>
            <pc:docMk/>
            <pc:sldMk cId="3853682717" sldId="265"/>
            <ac:spMk id="2" creationId="{D8D555F3-0E4C-451F-8C5E-AE234BBE8B0B}"/>
          </ac:spMkLst>
        </pc:spChg>
      </pc:sldChg>
    </pc:docChg>
  </pc:docChgLst>
  <pc:docChgLst>
    <pc:chgData name="Holly Hardison" userId="S::hhardison@t1dexchange.org::43d0da57-f0fe-4343-8618-bb5051cd9fb3" providerId="AD" clId="Web-{D3D65E39-6BFE-D433-4E58-20B4582D2F36}"/>
    <pc:docChg chg="addSld delSld modSld sldOrd addMainMaster modMainMaster modSection">
      <pc:chgData name="Holly Hardison" userId="S::hhardison@t1dexchange.org::43d0da57-f0fe-4343-8618-bb5051cd9fb3" providerId="AD" clId="Web-{D3D65E39-6BFE-D433-4E58-20B4582D2F36}" dt="2022-01-25T14:01:44.922" v="72"/>
      <pc:docMkLst>
        <pc:docMk/>
      </pc:docMkLst>
      <pc:sldChg chg="addSp delSp modSp add ord replId">
        <pc:chgData name="Holly Hardison" userId="S::hhardison@t1dexchange.org::43d0da57-f0fe-4343-8618-bb5051cd9fb3" providerId="AD" clId="Web-{D3D65E39-6BFE-D433-4E58-20B4582D2F36}" dt="2022-01-25T13:54:14.583" v="28"/>
        <pc:sldMkLst>
          <pc:docMk/>
          <pc:sldMk cId="481534976" sldId="3135"/>
        </pc:sldMkLst>
        <pc:spChg chg="mod">
          <ac:chgData name="Holly Hardison" userId="S::hhardison@t1dexchange.org::43d0da57-f0fe-4343-8618-bb5051cd9fb3" providerId="AD" clId="Web-{D3D65E39-6BFE-D433-4E58-20B4582D2F36}" dt="2022-01-25T13:50:06.390" v="24" actId="20577"/>
          <ac:spMkLst>
            <pc:docMk/>
            <pc:sldMk cId="481534976" sldId="3135"/>
            <ac:spMk id="2" creationId="{5A575FC8-F370-4755-B969-42DEB5E8593A}"/>
          </ac:spMkLst>
        </pc:spChg>
        <pc:picChg chg="add del mod">
          <ac:chgData name="Holly Hardison" userId="S::hhardison@t1dexchange.org::43d0da57-f0fe-4343-8618-bb5051cd9fb3" providerId="AD" clId="Web-{D3D65E39-6BFE-D433-4E58-20B4582D2F36}" dt="2022-01-25T13:54:14.583" v="28"/>
          <ac:picMkLst>
            <pc:docMk/>
            <pc:sldMk cId="481534976" sldId="3135"/>
            <ac:picMk id="3" creationId="{B3B49571-797C-45B6-B79D-2848FB1CACC5}"/>
          </ac:picMkLst>
        </pc:picChg>
      </pc:sldChg>
      <pc:sldChg chg="new del">
        <pc:chgData name="Holly Hardison" userId="S::hhardison@t1dexchange.org::43d0da57-f0fe-4343-8618-bb5051cd9fb3" providerId="AD" clId="Web-{D3D65E39-6BFE-D433-4E58-20B4582D2F36}" dt="2022-01-25T13:57:49.151" v="34"/>
        <pc:sldMkLst>
          <pc:docMk/>
          <pc:sldMk cId="416165936" sldId="3136"/>
        </pc:sldMkLst>
      </pc:sldChg>
      <pc:sldChg chg="new del">
        <pc:chgData name="Holly Hardison" userId="S::hhardison@t1dexchange.org::43d0da57-f0fe-4343-8618-bb5051cd9fb3" providerId="AD" clId="Web-{D3D65E39-6BFE-D433-4E58-20B4582D2F36}" dt="2022-01-25T13:58:59.059" v="37"/>
        <pc:sldMkLst>
          <pc:docMk/>
          <pc:sldMk cId="1506433529" sldId="3136"/>
        </pc:sldMkLst>
      </pc:sldChg>
      <pc:sldChg chg="new del">
        <pc:chgData name="Holly Hardison" userId="S::hhardison@t1dexchange.org::43d0da57-f0fe-4343-8618-bb5051cd9fb3" providerId="AD" clId="Web-{D3D65E39-6BFE-D433-4E58-20B4582D2F36}" dt="2022-01-25T13:51:13.266" v="26"/>
        <pc:sldMkLst>
          <pc:docMk/>
          <pc:sldMk cId="2411698682" sldId="3136"/>
        </pc:sldMkLst>
      </pc:sldChg>
      <pc:sldChg chg="addSp delSp modSp new del">
        <pc:chgData name="Holly Hardison" userId="S::hhardison@t1dexchange.org::43d0da57-f0fe-4343-8618-bb5051cd9fb3" providerId="AD" clId="Web-{D3D65E39-6BFE-D433-4E58-20B4582D2F36}" dt="2022-01-25T13:54:37.834" v="32"/>
        <pc:sldMkLst>
          <pc:docMk/>
          <pc:sldMk cId="3918491834" sldId="3136"/>
        </pc:sldMkLst>
        <pc:picChg chg="add del mod">
          <ac:chgData name="Holly Hardison" userId="S::hhardison@t1dexchange.org::43d0da57-f0fe-4343-8618-bb5051cd9fb3" providerId="AD" clId="Web-{D3D65E39-6BFE-D433-4E58-20B4582D2F36}" dt="2022-01-25T13:54:33.318" v="31"/>
          <ac:picMkLst>
            <pc:docMk/>
            <pc:sldMk cId="3918491834" sldId="3136"/>
            <ac:picMk id="3" creationId="{5370F810-7880-4392-A9F8-6D9D29A77645}"/>
          </ac:picMkLst>
        </pc:picChg>
      </pc:sldChg>
      <pc:sldChg chg="add">
        <pc:chgData name="Holly Hardison" userId="S::hhardison@t1dexchange.org::43d0da57-f0fe-4343-8618-bb5051cd9fb3" providerId="AD" clId="Web-{D3D65E39-6BFE-D433-4E58-20B4582D2F36}" dt="2022-01-25T13:58:37.042" v="36"/>
        <pc:sldMkLst>
          <pc:docMk/>
          <pc:sldMk cId="1550782454" sldId="3137"/>
        </pc:sldMkLst>
      </pc:sldChg>
      <pc:sldChg chg="new del ord">
        <pc:chgData name="Holly Hardison" userId="S::hhardison@t1dexchange.org::43d0da57-f0fe-4343-8618-bb5051cd9fb3" providerId="AD" clId="Web-{D3D65E39-6BFE-D433-4E58-20B4582D2F36}" dt="2022-01-25T14:01:44.922" v="72"/>
        <pc:sldMkLst>
          <pc:docMk/>
          <pc:sldMk cId="752247209" sldId="3138"/>
        </pc:sldMkLst>
      </pc:sldChg>
      <pc:sldChg chg="add ord">
        <pc:chgData name="Holly Hardison" userId="S::hhardison@t1dexchange.org::43d0da57-f0fe-4343-8618-bb5051cd9fb3" providerId="AD" clId="Web-{D3D65E39-6BFE-D433-4E58-20B4582D2F36}" dt="2022-01-25T13:59:39.919" v="40"/>
        <pc:sldMkLst>
          <pc:docMk/>
          <pc:sldMk cId="2898469519" sldId="3139"/>
        </pc:sldMkLst>
      </pc:sldChg>
      <pc:sldChg chg="add">
        <pc:chgData name="Holly Hardison" userId="S::hhardison@t1dexchange.org::43d0da57-f0fe-4343-8618-bb5051cd9fb3" providerId="AD" clId="Web-{D3D65E39-6BFE-D433-4E58-20B4582D2F36}" dt="2022-01-25T13:59:51.341" v="41"/>
        <pc:sldMkLst>
          <pc:docMk/>
          <pc:sldMk cId="4108789531" sldId="3140"/>
        </pc:sldMkLst>
      </pc:sldChg>
      <pc:sldChg chg="add ord">
        <pc:chgData name="Holly Hardison" userId="S::hhardison@t1dexchange.org::43d0da57-f0fe-4343-8618-bb5051cd9fb3" providerId="AD" clId="Web-{D3D65E39-6BFE-D433-4E58-20B4582D2F36}" dt="2022-01-25T14:00:03.060" v="44"/>
        <pc:sldMkLst>
          <pc:docMk/>
          <pc:sldMk cId="4102773735" sldId="3141"/>
        </pc:sldMkLst>
      </pc:sldChg>
      <pc:sldChg chg="add ord">
        <pc:chgData name="Holly Hardison" userId="S::hhardison@t1dexchange.org::43d0da57-f0fe-4343-8618-bb5051cd9fb3" providerId="AD" clId="Web-{D3D65E39-6BFE-D433-4E58-20B4582D2F36}" dt="2022-01-25T14:00:33.967" v="46"/>
        <pc:sldMkLst>
          <pc:docMk/>
          <pc:sldMk cId="2653328633" sldId="3142"/>
        </pc:sldMkLst>
      </pc:sldChg>
      <pc:sldChg chg="add ord">
        <pc:chgData name="Holly Hardison" userId="S::hhardison@t1dexchange.org::43d0da57-f0fe-4343-8618-bb5051cd9fb3" providerId="AD" clId="Web-{D3D65E39-6BFE-D433-4E58-20B4582D2F36}" dt="2022-01-25T14:00:53.530" v="48"/>
        <pc:sldMkLst>
          <pc:docMk/>
          <pc:sldMk cId="2397088820" sldId="3143"/>
        </pc:sldMkLst>
      </pc:sldChg>
      <pc:sldChg chg="add ord">
        <pc:chgData name="Holly Hardison" userId="S::hhardison@t1dexchange.org::43d0da57-f0fe-4343-8618-bb5051cd9fb3" providerId="AD" clId="Web-{D3D65E39-6BFE-D433-4E58-20B4582D2F36}" dt="2022-01-25T14:01:04.827" v="50"/>
        <pc:sldMkLst>
          <pc:docMk/>
          <pc:sldMk cId="668543721" sldId="3144"/>
        </pc:sldMkLst>
      </pc:sldChg>
      <pc:sldChg chg="add ord">
        <pc:chgData name="Holly Hardison" userId="S::hhardison@t1dexchange.org::43d0da57-f0fe-4343-8618-bb5051cd9fb3" providerId="AD" clId="Web-{D3D65E39-6BFE-D433-4E58-20B4582D2F36}" dt="2022-01-25T14:01:16.093" v="52"/>
        <pc:sldMkLst>
          <pc:docMk/>
          <pc:sldMk cId="3145687590" sldId="3145"/>
        </pc:sldMkLst>
      </pc:sldChg>
      <pc:sldChg chg="add">
        <pc:chgData name="Holly Hardison" userId="S::hhardison@t1dexchange.org::43d0da57-f0fe-4343-8618-bb5051cd9fb3" providerId="AD" clId="Web-{D3D65E39-6BFE-D433-4E58-20B4582D2F36}" dt="2022-01-25T14:01:33.203" v="53"/>
        <pc:sldMkLst>
          <pc:docMk/>
          <pc:sldMk cId="1857274709" sldId="3146"/>
        </pc:sldMkLst>
      </pc:sldChg>
      <pc:sldChg chg="add">
        <pc:chgData name="Holly Hardison" userId="S::hhardison@t1dexchange.org::43d0da57-f0fe-4343-8618-bb5051cd9fb3" providerId="AD" clId="Web-{D3D65E39-6BFE-D433-4E58-20B4582D2F36}" dt="2022-01-25T14:01:33.281" v="54"/>
        <pc:sldMkLst>
          <pc:docMk/>
          <pc:sldMk cId="4203232537" sldId="3147"/>
        </pc:sldMkLst>
      </pc:sldChg>
      <pc:sldChg chg="add">
        <pc:chgData name="Holly Hardison" userId="S::hhardison@t1dexchange.org::43d0da57-f0fe-4343-8618-bb5051cd9fb3" providerId="AD" clId="Web-{D3D65E39-6BFE-D433-4E58-20B4582D2F36}" dt="2022-01-25T14:01:33.421" v="55"/>
        <pc:sldMkLst>
          <pc:docMk/>
          <pc:sldMk cId="3490130504" sldId="3148"/>
        </pc:sldMkLst>
      </pc:sldChg>
      <pc:sldChg chg="add">
        <pc:chgData name="Holly Hardison" userId="S::hhardison@t1dexchange.org::43d0da57-f0fe-4343-8618-bb5051cd9fb3" providerId="AD" clId="Web-{D3D65E39-6BFE-D433-4E58-20B4582D2F36}" dt="2022-01-25T14:01:33.515" v="56"/>
        <pc:sldMkLst>
          <pc:docMk/>
          <pc:sldMk cId="2109787992" sldId="3149"/>
        </pc:sldMkLst>
      </pc:sldChg>
      <pc:sldChg chg="add">
        <pc:chgData name="Holly Hardison" userId="S::hhardison@t1dexchange.org::43d0da57-f0fe-4343-8618-bb5051cd9fb3" providerId="AD" clId="Web-{D3D65E39-6BFE-D433-4E58-20B4582D2F36}" dt="2022-01-25T14:01:33.625" v="57"/>
        <pc:sldMkLst>
          <pc:docMk/>
          <pc:sldMk cId="784925587" sldId="3150"/>
        </pc:sldMkLst>
      </pc:sldChg>
      <pc:sldChg chg="add">
        <pc:chgData name="Holly Hardison" userId="S::hhardison@t1dexchange.org::43d0da57-f0fe-4343-8618-bb5051cd9fb3" providerId="AD" clId="Web-{D3D65E39-6BFE-D433-4E58-20B4582D2F36}" dt="2022-01-25T14:01:33.750" v="58"/>
        <pc:sldMkLst>
          <pc:docMk/>
          <pc:sldMk cId="394595761" sldId="3151"/>
        </pc:sldMkLst>
      </pc:sldChg>
      <pc:sldChg chg="add">
        <pc:chgData name="Holly Hardison" userId="S::hhardison@t1dexchange.org::43d0da57-f0fe-4343-8618-bb5051cd9fb3" providerId="AD" clId="Web-{D3D65E39-6BFE-D433-4E58-20B4582D2F36}" dt="2022-01-25T14:01:33.843" v="59"/>
        <pc:sldMkLst>
          <pc:docMk/>
          <pc:sldMk cId="834645081" sldId="3152"/>
        </pc:sldMkLst>
      </pc:sldChg>
      <pc:sldChg chg="add">
        <pc:chgData name="Holly Hardison" userId="S::hhardison@t1dexchange.org::43d0da57-f0fe-4343-8618-bb5051cd9fb3" providerId="AD" clId="Web-{D3D65E39-6BFE-D433-4E58-20B4582D2F36}" dt="2022-01-25T14:01:33.906" v="60"/>
        <pc:sldMkLst>
          <pc:docMk/>
          <pc:sldMk cId="3577619561" sldId="3153"/>
        </pc:sldMkLst>
      </pc:sldChg>
      <pc:sldChg chg="add">
        <pc:chgData name="Holly Hardison" userId="S::hhardison@t1dexchange.org::43d0da57-f0fe-4343-8618-bb5051cd9fb3" providerId="AD" clId="Web-{D3D65E39-6BFE-D433-4E58-20B4582D2F36}" dt="2022-01-25T14:01:33.984" v="61"/>
        <pc:sldMkLst>
          <pc:docMk/>
          <pc:sldMk cId="3550814166" sldId="3154"/>
        </pc:sldMkLst>
      </pc:sldChg>
      <pc:sldChg chg="add">
        <pc:chgData name="Holly Hardison" userId="S::hhardison@t1dexchange.org::43d0da57-f0fe-4343-8618-bb5051cd9fb3" providerId="AD" clId="Web-{D3D65E39-6BFE-D433-4E58-20B4582D2F36}" dt="2022-01-25T14:01:34.156" v="62"/>
        <pc:sldMkLst>
          <pc:docMk/>
          <pc:sldMk cId="1866753537" sldId="3155"/>
        </pc:sldMkLst>
      </pc:sldChg>
      <pc:sldChg chg="add">
        <pc:chgData name="Holly Hardison" userId="S::hhardison@t1dexchange.org::43d0da57-f0fe-4343-8618-bb5051cd9fb3" providerId="AD" clId="Web-{D3D65E39-6BFE-D433-4E58-20B4582D2F36}" dt="2022-01-25T14:01:34.250" v="63"/>
        <pc:sldMkLst>
          <pc:docMk/>
          <pc:sldMk cId="4156513286" sldId="3156"/>
        </pc:sldMkLst>
      </pc:sldChg>
      <pc:sldChg chg="add">
        <pc:chgData name="Holly Hardison" userId="S::hhardison@t1dexchange.org::43d0da57-f0fe-4343-8618-bb5051cd9fb3" providerId="AD" clId="Web-{D3D65E39-6BFE-D433-4E58-20B4582D2F36}" dt="2022-01-25T14:01:34.343" v="64"/>
        <pc:sldMkLst>
          <pc:docMk/>
          <pc:sldMk cId="2058464531" sldId="3157"/>
        </pc:sldMkLst>
      </pc:sldChg>
      <pc:sldChg chg="add">
        <pc:chgData name="Holly Hardison" userId="S::hhardison@t1dexchange.org::43d0da57-f0fe-4343-8618-bb5051cd9fb3" providerId="AD" clId="Web-{D3D65E39-6BFE-D433-4E58-20B4582D2F36}" dt="2022-01-25T14:01:34.531" v="65"/>
        <pc:sldMkLst>
          <pc:docMk/>
          <pc:sldMk cId="1730563056" sldId="3158"/>
        </pc:sldMkLst>
      </pc:sldChg>
      <pc:sldChg chg="add">
        <pc:chgData name="Holly Hardison" userId="S::hhardison@t1dexchange.org::43d0da57-f0fe-4343-8618-bb5051cd9fb3" providerId="AD" clId="Web-{D3D65E39-6BFE-D433-4E58-20B4582D2F36}" dt="2022-01-25T14:01:34.781" v="66"/>
        <pc:sldMkLst>
          <pc:docMk/>
          <pc:sldMk cId="2544033513" sldId="3159"/>
        </pc:sldMkLst>
      </pc:sldChg>
      <pc:sldChg chg="add">
        <pc:chgData name="Holly Hardison" userId="S::hhardison@t1dexchange.org::43d0da57-f0fe-4343-8618-bb5051cd9fb3" providerId="AD" clId="Web-{D3D65E39-6BFE-D433-4E58-20B4582D2F36}" dt="2022-01-25T14:01:34.859" v="67"/>
        <pc:sldMkLst>
          <pc:docMk/>
          <pc:sldMk cId="4064622684" sldId="3160"/>
        </pc:sldMkLst>
      </pc:sldChg>
      <pc:sldChg chg="add">
        <pc:chgData name="Holly Hardison" userId="S::hhardison@t1dexchange.org::43d0da57-f0fe-4343-8618-bb5051cd9fb3" providerId="AD" clId="Web-{D3D65E39-6BFE-D433-4E58-20B4582D2F36}" dt="2022-01-25T14:01:34.937" v="68"/>
        <pc:sldMkLst>
          <pc:docMk/>
          <pc:sldMk cId="970428529" sldId="3161"/>
        </pc:sldMkLst>
      </pc:sldChg>
      <pc:sldChg chg="add">
        <pc:chgData name="Holly Hardison" userId="S::hhardison@t1dexchange.org::43d0da57-f0fe-4343-8618-bb5051cd9fb3" providerId="AD" clId="Web-{D3D65E39-6BFE-D433-4E58-20B4582D2F36}" dt="2022-01-25T14:01:35.031" v="69"/>
        <pc:sldMkLst>
          <pc:docMk/>
          <pc:sldMk cId="2207256368" sldId="3162"/>
        </pc:sldMkLst>
      </pc:sldChg>
      <pc:sldChg chg="add">
        <pc:chgData name="Holly Hardison" userId="S::hhardison@t1dexchange.org::43d0da57-f0fe-4343-8618-bb5051cd9fb3" providerId="AD" clId="Web-{D3D65E39-6BFE-D433-4E58-20B4582D2F36}" dt="2022-01-25T14:01:35.140" v="70"/>
        <pc:sldMkLst>
          <pc:docMk/>
          <pc:sldMk cId="2908666024" sldId="3163"/>
        </pc:sldMkLst>
      </pc:sldChg>
      <pc:sldChg chg="add">
        <pc:chgData name="Holly Hardison" userId="S::hhardison@t1dexchange.org::43d0da57-f0fe-4343-8618-bb5051cd9fb3" providerId="AD" clId="Web-{D3D65E39-6BFE-D433-4E58-20B4582D2F36}" dt="2022-01-25T14:01:35.250" v="71"/>
        <pc:sldMkLst>
          <pc:docMk/>
          <pc:sldMk cId="3692887972" sldId="3164"/>
        </pc:sldMkLst>
      </pc:sldChg>
      <pc:sldMasterChg chg="add addSldLayout">
        <pc:chgData name="Holly Hardison" userId="S::hhardison@t1dexchange.org::43d0da57-f0fe-4343-8618-bb5051cd9fb3" providerId="AD" clId="Web-{D3D65E39-6BFE-D433-4E58-20B4582D2F36}" dt="2022-01-25T13:58:37.042" v="36"/>
        <pc:sldMasterMkLst>
          <pc:docMk/>
          <pc:sldMasterMk cId="1219809704" sldId="2147483660"/>
        </pc:sldMasterMkLst>
        <pc:sldLayoutChg chg="add">
          <pc:chgData name="Holly Hardison" userId="S::hhardison@t1dexchange.org::43d0da57-f0fe-4343-8618-bb5051cd9fb3" providerId="AD" clId="Web-{D3D65E39-6BFE-D433-4E58-20B4582D2F36}" dt="2022-01-25T13:58:37.042" v="36"/>
          <pc:sldLayoutMkLst>
            <pc:docMk/>
            <pc:sldMasterMk cId="1219809704" sldId="2147483660"/>
            <pc:sldLayoutMk cId="127511923" sldId="2147483661"/>
          </pc:sldLayoutMkLst>
        </pc:sldLayoutChg>
        <pc:sldLayoutChg chg="add">
          <pc:chgData name="Holly Hardison" userId="S::hhardison@t1dexchange.org::43d0da57-f0fe-4343-8618-bb5051cd9fb3" providerId="AD" clId="Web-{D3D65E39-6BFE-D433-4E58-20B4582D2F36}" dt="2022-01-25T13:58:37.042" v="36"/>
          <pc:sldLayoutMkLst>
            <pc:docMk/>
            <pc:sldMasterMk cId="1219809704" sldId="2147483660"/>
            <pc:sldLayoutMk cId="4282503186" sldId="2147483662"/>
          </pc:sldLayoutMkLst>
        </pc:sldLayoutChg>
        <pc:sldLayoutChg chg="add">
          <pc:chgData name="Holly Hardison" userId="S::hhardison@t1dexchange.org::43d0da57-f0fe-4343-8618-bb5051cd9fb3" providerId="AD" clId="Web-{D3D65E39-6BFE-D433-4E58-20B4582D2F36}" dt="2022-01-25T13:58:37.042" v="36"/>
          <pc:sldLayoutMkLst>
            <pc:docMk/>
            <pc:sldMasterMk cId="1219809704" sldId="2147483660"/>
            <pc:sldLayoutMk cId="101634379" sldId="2147483663"/>
          </pc:sldLayoutMkLst>
        </pc:sldLayoutChg>
        <pc:sldLayoutChg chg="add">
          <pc:chgData name="Holly Hardison" userId="S::hhardison@t1dexchange.org::43d0da57-f0fe-4343-8618-bb5051cd9fb3" providerId="AD" clId="Web-{D3D65E39-6BFE-D433-4E58-20B4582D2F36}" dt="2022-01-25T13:58:37.042" v="36"/>
          <pc:sldLayoutMkLst>
            <pc:docMk/>
            <pc:sldMasterMk cId="1219809704" sldId="2147483660"/>
            <pc:sldLayoutMk cId="2561683035" sldId="2147483664"/>
          </pc:sldLayoutMkLst>
        </pc:sldLayoutChg>
        <pc:sldLayoutChg chg="add">
          <pc:chgData name="Holly Hardison" userId="S::hhardison@t1dexchange.org::43d0da57-f0fe-4343-8618-bb5051cd9fb3" providerId="AD" clId="Web-{D3D65E39-6BFE-D433-4E58-20B4582D2F36}" dt="2022-01-25T13:58:37.042" v="36"/>
          <pc:sldLayoutMkLst>
            <pc:docMk/>
            <pc:sldMasterMk cId="1219809704" sldId="2147483660"/>
            <pc:sldLayoutMk cId="1943529655" sldId="2147483665"/>
          </pc:sldLayoutMkLst>
        </pc:sldLayoutChg>
        <pc:sldLayoutChg chg="add">
          <pc:chgData name="Holly Hardison" userId="S::hhardison@t1dexchange.org::43d0da57-f0fe-4343-8618-bb5051cd9fb3" providerId="AD" clId="Web-{D3D65E39-6BFE-D433-4E58-20B4582D2F36}" dt="2022-01-25T13:58:37.042" v="36"/>
          <pc:sldLayoutMkLst>
            <pc:docMk/>
            <pc:sldMasterMk cId="1219809704" sldId="2147483660"/>
            <pc:sldLayoutMk cId="1240420378" sldId="2147483666"/>
          </pc:sldLayoutMkLst>
        </pc:sldLayoutChg>
      </pc:sldMasterChg>
      <pc:sldMasterChg chg="modSldLayout">
        <pc:chgData name="Holly Hardison" userId="S::hhardison@t1dexchange.org::43d0da57-f0fe-4343-8618-bb5051cd9fb3" providerId="AD" clId="Web-{D3D65E39-6BFE-D433-4E58-20B4582D2F36}" dt="2022-01-25T13:58:37.042" v="36"/>
        <pc:sldMasterMkLst>
          <pc:docMk/>
          <pc:sldMasterMk cId="2051505467" sldId="2147483986"/>
        </pc:sldMasterMkLst>
        <pc:sldLayoutChg chg="replId">
          <pc:chgData name="Holly Hardison" userId="S::hhardison@t1dexchange.org::43d0da57-f0fe-4343-8618-bb5051cd9fb3" providerId="AD" clId="Web-{D3D65E39-6BFE-D433-4E58-20B4582D2F36}" dt="2022-01-25T13:58:37.042" v="36"/>
          <pc:sldLayoutMkLst>
            <pc:docMk/>
            <pc:sldMasterMk cId="2051505467" sldId="2147483986"/>
            <pc:sldLayoutMk cId="981827752" sldId="2147484015"/>
          </pc:sldLayoutMkLst>
        </pc:sldLayoutChg>
        <pc:sldLayoutChg chg="replId">
          <pc:chgData name="Holly Hardison" userId="S::hhardison@t1dexchange.org::43d0da57-f0fe-4343-8618-bb5051cd9fb3" providerId="AD" clId="Web-{D3D65E39-6BFE-D433-4E58-20B4582D2F36}" dt="2022-01-25T13:58:37.042" v="36"/>
          <pc:sldLayoutMkLst>
            <pc:docMk/>
            <pc:sldMasterMk cId="2051505467" sldId="2147483986"/>
            <pc:sldLayoutMk cId="183422507" sldId="2147484016"/>
          </pc:sldLayoutMkLst>
        </pc:sldLayoutChg>
      </pc:sldMasterChg>
    </pc:docChg>
  </pc:docChgLst>
  <pc:docChgLst>
    <pc:chgData name="Holly Hardison" userId="S::hhardison@t1dexchange.org::43d0da57-f0fe-4343-8618-bb5051cd9fb3" providerId="AD" clId="Web-{80582AD9-CAE0-BEF2-EB78-ACF34A8FA179}"/>
    <pc:docChg chg="addSld delSld addMainMaster modMainMaster modSection">
      <pc:chgData name="Holly Hardison" userId="S::hhardison@t1dexchange.org::43d0da57-f0fe-4343-8618-bb5051cd9fb3" providerId="AD" clId="Web-{80582AD9-CAE0-BEF2-EB78-ACF34A8FA179}" dt="2022-01-25T17:48:51.627" v="39"/>
      <pc:docMkLst>
        <pc:docMk/>
      </pc:docMkLst>
      <pc:sldChg chg="del">
        <pc:chgData name="Holly Hardison" userId="S::hhardison@t1dexchange.org::43d0da57-f0fe-4343-8618-bb5051cd9fb3" providerId="AD" clId="Web-{80582AD9-CAE0-BEF2-EB78-ACF34A8FA179}" dt="2022-01-25T17:48:34.845" v="37"/>
        <pc:sldMkLst>
          <pc:docMk/>
          <pc:sldMk cId="3434805656" sldId="3127"/>
        </pc:sldMkLst>
      </pc:sldChg>
      <pc:sldChg chg="del">
        <pc:chgData name="Holly Hardison" userId="S::hhardison@t1dexchange.org::43d0da57-f0fe-4343-8618-bb5051cd9fb3" providerId="AD" clId="Web-{80582AD9-CAE0-BEF2-EB78-ACF34A8FA179}" dt="2022-01-25T17:48:38.080" v="38"/>
        <pc:sldMkLst>
          <pc:docMk/>
          <pc:sldMk cId="24855379" sldId="3133"/>
        </pc:sldMkLst>
      </pc:sldChg>
      <pc:sldChg chg="new del">
        <pc:chgData name="Holly Hardison" userId="S::hhardison@t1dexchange.org::43d0da57-f0fe-4343-8618-bb5051cd9fb3" providerId="AD" clId="Web-{80582AD9-CAE0-BEF2-EB78-ACF34A8FA179}" dt="2022-01-25T17:48:51.627" v="39"/>
        <pc:sldMkLst>
          <pc:docMk/>
          <pc:sldMk cId="381564266" sldId="3165"/>
        </pc:sldMkLst>
      </pc:sldChg>
      <pc:sldChg chg="add">
        <pc:chgData name="Holly Hardison" userId="S::hhardison@t1dexchange.org::43d0da57-f0fe-4343-8618-bb5051cd9fb3" providerId="AD" clId="Web-{80582AD9-CAE0-BEF2-EB78-ACF34A8FA179}" dt="2022-01-25T17:47:50.876" v="1"/>
        <pc:sldMkLst>
          <pc:docMk/>
          <pc:sldMk cId="2919745364" sldId="3166"/>
        </pc:sldMkLst>
      </pc:sldChg>
      <pc:sldChg chg="add">
        <pc:chgData name="Holly Hardison" userId="S::hhardison@t1dexchange.org::43d0da57-f0fe-4343-8618-bb5051cd9fb3" providerId="AD" clId="Web-{80582AD9-CAE0-BEF2-EB78-ACF34A8FA179}" dt="2022-01-25T17:47:51.016" v="2"/>
        <pc:sldMkLst>
          <pc:docMk/>
          <pc:sldMk cId="442646967" sldId="3167"/>
        </pc:sldMkLst>
      </pc:sldChg>
      <pc:sldChg chg="add">
        <pc:chgData name="Holly Hardison" userId="S::hhardison@t1dexchange.org::43d0da57-f0fe-4343-8618-bb5051cd9fb3" providerId="AD" clId="Web-{80582AD9-CAE0-BEF2-EB78-ACF34A8FA179}" dt="2022-01-25T17:47:51.126" v="3"/>
        <pc:sldMkLst>
          <pc:docMk/>
          <pc:sldMk cId="3555157057" sldId="3168"/>
        </pc:sldMkLst>
      </pc:sldChg>
      <pc:sldChg chg="add">
        <pc:chgData name="Holly Hardison" userId="S::hhardison@t1dexchange.org::43d0da57-f0fe-4343-8618-bb5051cd9fb3" providerId="AD" clId="Web-{80582AD9-CAE0-BEF2-EB78-ACF34A8FA179}" dt="2022-01-25T17:47:51.313" v="4"/>
        <pc:sldMkLst>
          <pc:docMk/>
          <pc:sldMk cId="1435897195" sldId="3169"/>
        </pc:sldMkLst>
      </pc:sldChg>
      <pc:sldChg chg="add">
        <pc:chgData name="Holly Hardison" userId="S::hhardison@t1dexchange.org::43d0da57-f0fe-4343-8618-bb5051cd9fb3" providerId="AD" clId="Web-{80582AD9-CAE0-BEF2-EB78-ACF34A8FA179}" dt="2022-01-25T17:47:51.470" v="5"/>
        <pc:sldMkLst>
          <pc:docMk/>
          <pc:sldMk cId="3728283155" sldId="3170"/>
        </pc:sldMkLst>
      </pc:sldChg>
      <pc:sldChg chg="add">
        <pc:chgData name="Holly Hardison" userId="S::hhardison@t1dexchange.org::43d0da57-f0fe-4343-8618-bb5051cd9fb3" providerId="AD" clId="Web-{80582AD9-CAE0-BEF2-EB78-ACF34A8FA179}" dt="2022-01-25T17:47:51.563" v="6"/>
        <pc:sldMkLst>
          <pc:docMk/>
          <pc:sldMk cId="3779984790" sldId="3171"/>
        </pc:sldMkLst>
      </pc:sldChg>
      <pc:sldChg chg="add">
        <pc:chgData name="Holly Hardison" userId="S::hhardison@t1dexchange.org::43d0da57-f0fe-4343-8618-bb5051cd9fb3" providerId="AD" clId="Web-{80582AD9-CAE0-BEF2-EB78-ACF34A8FA179}" dt="2022-01-25T17:47:51.673" v="7"/>
        <pc:sldMkLst>
          <pc:docMk/>
          <pc:sldMk cId="499714665" sldId="3172"/>
        </pc:sldMkLst>
      </pc:sldChg>
      <pc:sldChg chg="add">
        <pc:chgData name="Holly Hardison" userId="S::hhardison@t1dexchange.org::43d0da57-f0fe-4343-8618-bb5051cd9fb3" providerId="AD" clId="Web-{80582AD9-CAE0-BEF2-EB78-ACF34A8FA179}" dt="2022-01-25T17:47:51.751" v="8"/>
        <pc:sldMkLst>
          <pc:docMk/>
          <pc:sldMk cId="1094630466" sldId="3173"/>
        </pc:sldMkLst>
      </pc:sldChg>
      <pc:sldChg chg="add">
        <pc:chgData name="Holly Hardison" userId="S::hhardison@t1dexchange.org::43d0da57-f0fe-4343-8618-bb5051cd9fb3" providerId="AD" clId="Web-{80582AD9-CAE0-BEF2-EB78-ACF34A8FA179}" dt="2022-01-25T17:47:51.829" v="9"/>
        <pc:sldMkLst>
          <pc:docMk/>
          <pc:sldMk cId="1297457320" sldId="3174"/>
        </pc:sldMkLst>
      </pc:sldChg>
      <pc:sldChg chg="add">
        <pc:chgData name="Holly Hardison" userId="S::hhardison@t1dexchange.org::43d0da57-f0fe-4343-8618-bb5051cd9fb3" providerId="AD" clId="Web-{80582AD9-CAE0-BEF2-EB78-ACF34A8FA179}" dt="2022-01-25T17:47:52.048" v="10"/>
        <pc:sldMkLst>
          <pc:docMk/>
          <pc:sldMk cId="2805428629" sldId="3175"/>
        </pc:sldMkLst>
      </pc:sldChg>
      <pc:sldChg chg="add">
        <pc:chgData name="Holly Hardison" userId="S::hhardison@t1dexchange.org::43d0da57-f0fe-4343-8618-bb5051cd9fb3" providerId="AD" clId="Web-{80582AD9-CAE0-BEF2-EB78-ACF34A8FA179}" dt="2022-01-25T17:47:52.173" v="11"/>
        <pc:sldMkLst>
          <pc:docMk/>
          <pc:sldMk cId="475568973" sldId="3176"/>
        </pc:sldMkLst>
      </pc:sldChg>
      <pc:sldChg chg="add">
        <pc:chgData name="Holly Hardison" userId="S::hhardison@t1dexchange.org::43d0da57-f0fe-4343-8618-bb5051cd9fb3" providerId="AD" clId="Web-{80582AD9-CAE0-BEF2-EB78-ACF34A8FA179}" dt="2022-01-25T17:47:52.314" v="12"/>
        <pc:sldMkLst>
          <pc:docMk/>
          <pc:sldMk cId="4133378847" sldId="3177"/>
        </pc:sldMkLst>
      </pc:sldChg>
      <pc:sldChg chg="add">
        <pc:chgData name="Holly Hardison" userId="S::hhardison@t1dexchange.org::43d0da57-f0fe-4343-8618-bb5051cd9fb3" providerId="AD" clId="Web-{80582AD9-CAE0-BEF2-EB78-ACF34A8FA179}" dt="2022-01-25T17:47:52.423" v="13"/>
        <pc:sldMkLst>
          <pc:docMk/>
          <pc:sldMk cId="1510549153" sldId="3178"/>
        </pc:sldMkLst>
      </pc:sldChg>
      <pc:sldChg chg="add">
        <pc:chgData name="Holly Hardison" userId="S::hhardison@t1dexchange.org::43d0da57-f0fe-4343-8618-bb5051cd9fb3" providerId="AD" clId="Web-{80582AD9-CAE0-BEF2-EB78-ACF34A8FA179}" dt="2022-01-25T17:47:52.595" v="14"/>
        <pc:sldMkLst>
          <pc:docMk/>
          <pc:sldMk cId="2986457922" sldId="3179"/>
        </pc:sldMkLst>
      </pc:sldChg>
      <pc:sldChg chg="add">
        <pc:chgData name="Holly Hardison" userId="S::hhardison@t1dexchange.org::43d0da57-f0fe-4343-8618-bb5051cd9fb3" providerId="AD" clId="Web-{80582AD9-CAE0-BEF2-EB78-ACF34A8FA179}" dt="2022-01-25T17:47:52.720" v="15"/>
        <pc:sldMkLst>
          <pc:docMk/>
          <pc:sldMk cId="3867741568" sldId="3180"/>
        </pc:sldMkLst>
      </pc:sldChg>
      <pc:sldChg chg="add">
        <pc:chgData name="Holly Hardison" userId="S::hhardison@t1dexchange.org::43d0da57-f0fe-4343-8618-bb5051cd9fb3" providerId="AD" clId="Web-{80582AD9-CAE0-BEF2-EB78-ACF34A8FA179}" dt="2022-01-25T17:47:52.782" v="16"/>
        <pc:sldMkLst>
          <pc:docMk/>
          <pc:sldMk cId="2247247590" sldId="3181"/>
        </pc:sldMkLst>
      </pc:sldChg>
      <pc:sldChg chg="add">
        <pc:chgData name="Holly Hardison" userId="S::hhardison@t1dexchange.org::43d0da57-f0fe-4343-8618-bb5051cd9fb3" providerId="AD" clId="Web-{80582AD9-CAE0-BEF2-EB78-ACF34A8FA179}" dt="2022-01-25T17:47:52.907" v="17"/>
        <pc:sldMkLst>
          <pc:docMk/>
          <pc:sldMk cId="745290506" sldId="3182"/>
        </pc:sldMkLst>
      </pc:sldChg>
      <pc:sldChg chg="add">
        <pc:chgData name="Holly Hardison" userId="S::hhardison@t1dexchange.org::43d0da57-f0fe-4343-8618-bb5051cd9fb3" providerId="AD" clId="Web-{80582AD9-CAE0-BEF2-EB78-ACF34A8FA179}" dt="2022-01-25T17:47:53.063" v="18"/>
        <pc:sldMkLst>
          <pc:docMk/>
          <pc:sldMk cId="4117665774" sldId="3183"/>
        </pc:sldMkLst>
      </pc:sldChg>
      <pc:sldChg chg="add">
        <pc:chgData name="Holly Hardison" userId="S::hhardison@t1dexchange.org::43d0da57-f0fe-4343-8618-bb5051cd9fb3" providerId="AD" clId="Web-{80582AD9-CAE0-BEF2-EB78-ACF34A8FA179}" dt="2022-01-25T17:47:53.173" v="19"/>
        <pc:sldMkLst>
          <pc:docMk/>
          <pc:sldMk cId="2208479214" sldId="3184"/>
        </pc:sldMkLst>
      </pc:sldChg>
      <pc:sldChg chg="add">
        <pc:chgData name="Holly Hardison" userId="S::hhardison@t1dexchange.org::43d0da57-f0fe-4343-8618-bb5051cd9fb3" providerId="AD" clId="Web-{80582AD9-CAE0-BEF2-EB78-ACF34A8FA179}" dt="2022-01-25T17:47:53.313" v="20"/>
        <pc:sldMkLst>
          <pc:docMk/>
          <pc:sldMk cId="3515616278" sldId="3185"/>
        </pc:sldMkLst>
      </pc:sldChg>
      <pc:sldChg chg="add">
        <pc:chgData name="Holly Hardison" userId="S::hhardison@t1dexchange.org::43d0da57-f0fe-4343-8618-bb5051cd9fb3" providerId="AD" clId="Web-{80582AD9-CAE0-BEF2-EB78-ACF34A8FA179}" dt="2022-01-25T17:47:53.454" v="21"/>
        <pc:sldMkLst>
          <pc:docMk/>
          <pc:sldMk cId="521897600" sldId="3186"/>
        </pc:sldMkLst>
      </pc:sldChg>
      <pc:sldChg chg="add">
        <pc:chgData name="Holly Hardison" userId="S::hhardison@t1dexchange.org::43d0da57-f0fe-4343-8618-bb5051cd9fb3" providerId="AD" clId="Web-{80582AD9-CAE0-BEF2-EB78-ACF34A8FA179}" dt="2022-01-25T17:47:53.516" v="22"/>
        <pc:sldMkLst>
          <pc:docMk/>
          <pc:sldMk cId="3695090620" sldId="3187"/>
        </pc:sldMkLst>
      </pc:sldChg>
      <pc:sldChg chg="add">
        <pc:chgData name="Holly Hardison" userId="S::hhardison@t1dexchange.org::43d0da57-f0fe-4343-8618-bb5051cd9fb3" providerId="AD" clId="Web-{80582AD9-CAE0-BEF2-EB78-ACF34A8FA179}" dt="2022-01-25T17:47:53.704" v="23"/>
        <pc:sldMkLst>
          <pc:docMk/>
          <pc:sldMk cId="3487269853" sldId="3188"/>
        </pc:sldMkLst>
      </pc:sldChg>
      <pc:sldChg chg="add">
        <pc:chgData name="Holly Hardison" userId="S::hhardison@t1dexchange.org::43d0da57-f0fe-4343-8618-bb5051cd9fb3" providerId="AD" clId="Web-{80582AD9-CAE0-BEF2-EB78-ACF34A8FA179}" dt="2022-01-25T17:47:53.970" v="24"/>
        <pc:sldMkLst>
          <pc:docMk/>
          <pc:sldMk cId="599150092" sldId="3189"/>
        </pc:sldMkLst>
      </pc:sldChg>
      <pc:sldChg chg="add">
        <pc:chgData name="Holly Hardison" userId="S::hhardison@t1dexchange.org::43d0da57-f0fe-4343-8618-bb5051cd9fb3" providerId="AD" clId="Web-{80582AD9-CAE0-BEF2-EB78-ACF34A8FA179}" dt="2022-01-25T17:47:54.063" v="25"/>
        <pc:sldMkLst>
          <pc:docMk/>
          <pc:sldMk cId="1796446227" sldId="3190"/>
        </pc:sldMkLst>
      </pc:sldChg>
      <pc:sldChg chg="add">
        <pc:chgData name="Holly Hardison" userId="S::hhardison@t1dexchange.org::43d0da57-f0fe-4343-8618-bb5051cd9fb3" providerId="AD" clId="Web-{80582AD9-CAE0-BEF2-EB78-ACF34A8FA179}" dt="2022-01-25T17:47:54.188" v="26"/>
        <pc:sldMkLst>
          <pc:docMk/>
          <pc:sldMk cId="4271477529" sldId="3191"/>
        </pc:sldMkLst>
      </pc:sldChg>
      <pc:sldChg chg="add">
        <pc:chgData name="Holly Hardison" userId="S::hhardison@t1dexchange.org::43d0da57-f0fe-4343-8618-bb5051cd9fb3" providerId="AD" clId="Web-{80582AD9-CAE0-BEF2-EB78-ACF34A8FA179}" dt="2022-01-25T17:47:54.329" v="27"/>
        <pc:sldMkLst>
          <pc:docMk/>
          <pc:sldMk cId="3962827903" sldId="3192"/>
        </pc:sldMkLst>
      </pc:sldChg>
      <pc:sldChg chg="add">
        <pc:chgData name="Holly Hardison" userId="S::hhardison@t1dexchange.org::43d0da57-f0fe-4343-8618-bb5051cd9fb3" providerId="AD" clId="Web-{80582AD9-CAE0-BEF2-EB78-ACF34A8FA179}" dt="2022-01-25T17:47:54.563" v="28"/>
        <pc:sldMkLst>
          <pc:docMk/>
          <pc:sldMk cId="2258134435" sldId="3193"/>
        </pc:sldMkLst>
      </pc:sldChg>
      <pc:sldChg chg="add">
        <pc:chgData name="Holly Hardison" userId="S::hhardison@t1dexchange.org::43d0da57-f0fe-4343-8618-bb5051cd9fb3" providerId="AD" clId="Web-{80582AD9-CAE0-BEF2-EB78-ACF34A8FA179}" dt="2022-01-25T17:47:54.657" v="29"/>
        <pc:sldMkLst>
          <pc:docMk/>
          <pc:sldMk cId="2023184853" sldId="3194"/>
        </pc:sldMkLst>
      </pc:sldChg>
      <pc:sldChg chg="add">
        <pc:chgData name="Holly Hardison" userId="S::hhardison@t1dexchange.org::43d0da57-f0fe-4343-8618-bb5051cd9fb3" providerId="AD" clId="Web-{80582AD9-CAE0-BEF2-EB78-ACF34A8FA179}" dt="2022-01-25T17:47:54.720" v="30"/>
        <pc:sldMkLst>
          <pc:docMk/>
          <pc:sldMk cId="2852726060" sldId="3195"/>
        </pc:sldMkLst>
      </pc:sldChg>
      <pc:sldChg chg="add">
        <pc:chgData name="Holly Hardison" userId="S::hhardison@t1dexchange.org::43d0da57-f0fe-4343-8618-bb5051cd9fb3" providerId="AD" clId="Web-{80582AD9-CAE0-BEF2-EB78-ACF34A8FA179}" dt="2022-01-25T17:47:54.782" v="31"/>
        <pc:sldMkLst>
          <pc:docMk/>
          <pc:sldMk cId="3933000606" sldId="3196"/>
        </pc:sldMkLst>
      </pc:sldChg>
      <pc:sldChg chg="add">
        <pc:chgData name="Holly Hardison" userId="S::hhardison@t1dexchange.org::43d0da57-f0fe-4343-8618-bb5051cd9fb3" providerId="AD" clId="Web-{80582AD9-CAE0-BEF2-EB78-ACF34A8FA179}" dt="2022-01-25T17:47:54.938" v="32"/>
        <pc:sldMkLst>
          <pc:docMk/>
          <pc:sldMk cId="1728353097" sldId="3197"/>
        </pc:sldMkLst>
      </pc:sldChg>
      <pc:sldChg chg="add">
        <pc:chgData name="Holly Hardison" userId="S::hhardison@t1dexchange.org::43d0da57-f0fe-4343-8618-bb5051cd9fb3" providerId="AD" clId="Web-{80582AD9-CAE0-BEF2-EB78-ACF34A8FA179}" dt="2022-01-25T17:47:55.032" v="33"/>
        <pc:sldMkLst>
          <pc:docMk/>
          <pc:sldMk cId="821333620" sldId="3198"/>
        </pc:sldMkLst>
      </pc:sldChg>
      <pc:sldChg chg="add">
        <pc:chgData name="Holly Hardison" userId="S::hhardison@t1dexchange.org::43d0da57-f0fe-4343-8618-bb5051cd9fb3" providerId="AD" clId="Web-{80582AD9-CAE0-BEF2-EB78-ACF34A8FA179}" dt="2022-01-25T17:47:55.110" v="34"/>
        <pc:sldMkLst>
          <pc:docMk/>
          <pc:sldMk cId="2025033608" sldId="3199"/>
        </pc:sldMkLst>
      </pc:sldChg>
      <pc:sldChg chg="add">
        <pc:chgData name="Holly Hardison" userId="S::hhardison@t1dexchange.org::43d0da57-f0fe-4343-8618-bb5051cd9fb3" providerId="AD" clId="Web-{80582AD9-CAE0-BEF2-EB78-ACF34A8FA179}" dt="2022-01-25T17:47:55.251" v="35"/>
        <pc:sldMkLst>
          <pc:docMk/>
          <pc:sldMk cId="618768879" sldId="3200"/>
        </pc:sldMkLst>
      </pc:sldChg>
      <pc:sldChg chg="add">
        <pc:chgData name="Holly Hardison" userId="S::hhardison@t1dexchange.org::43d0da57-f0fe-4343-8618-bb5051cd9fb3" providerId="AD" clId="Web-{80582AD9-CAE0-BEF2-EB78-ACF34A8FA179}" dt="2022-01-25T17:47:55.329" v="36"/>
        <pc:sldMkLst>
          <pc:docMk/>
          <pc:sldMk cId="1833156726" sldId="3201"/>
        </pc:sldMkLst>
      </pc:sldChg>
      <pc:sldMasterChg chg="add addSldLayout">
        <pc:chgData name="Holly Hardison" userId="S::hhardison@t1dexchange.org::43d0da57-f0fe-4343-8618-bb5051cd9fb3" providerId="AD" clId="Web-{80582AD9-CAE0-BEF2-EB78-ACF34A8FA179}" dt="2022-01-25T17:47:50.876" v="1"/>
        <pc:sldMasterMkLst>
          <pc:docMk/>
          <pc:sldMasterMk cId="2151894324" sldId="2147483648"/>
        </pc:sldMasterMkLst>
        <pc:sldLayoutChg chg="add">
          <pc:chgData name="Holly Hardison" userId="S::hhardison@t1dexchange.org::43d0da57-f0fe-4343-8618-bb5051cd9fb3" providerId="AD" clId="Web-{80582AD9-CAE0-BEF2-EB78-ACF34A8FA179}" dt="2022-01-25T17:47:50.876" v="1"/>
          <pc:sldLayoutMkLst>
            <pc:docMk/>
            <pc:sldMasterMk cId="2151894324" sldId="2147483648"/>
            <pc:sldLayoutMk cId="1765994527" sldId="2147483649"/>
          </pc:sldLayoutMkLst>
        </pc:sldLayoutChg>
        <pc:sldLayoutChg chg="add">
          <pc:chgData name="Holly Hardison" userId="S::hhardison@t1dexchange.org::43d0da57-f0fe-4343-8618-bb5051cd9fb3" providerId="AD" clId="Web-{80582AD9-CAE0-BEF2-EB78-ACF34A8FA179}" dt="2022-01-25T17:47:50.876" v="1"/>
          <pc:sldLayoutMkLst>
            <pc:docMk/>
            <pc:sldMasterMk cId="2151894324" sldId="2147483648"/>
            <pc:sldLayoutMk cId="211497912" sldId="2147483650"/>
          </pc:sldLayoutMkLst>
        </pc:sldLayoutChg>
        <pc:sldLayoutChg chg="add">
          <pc:chgData name="Holly Hardison" userId="S::hhardison@t1dexchange.org::43d0da57-f0fe-4343-8618-bb5051cd9fb3" providerId="AD" clId="Web-{80582AD9-CAE0-BEF2-EB78-ACF34A8FA179}" dt="2022-01-25T17:47:50.876" v="1"/>
          <pc:sldLayoutMkLst>
            <pc:docMk/>
            <pc:sldMasterMk cId="2151894324" sldId="2147483648"/>
            <pc:sldLayoutMk cId="1197868851" sldId="2147483651"/>
          </pc:sldLayoutMkLst>
        </pc:sldLayoutChg>
        <pc:sldLayoutChg chg="add">
          <pc:chgData name="Holly Hardison" userId="S::hhardison@t1dexchange.org::43d0da57-f0fe-4343-8618-bb5051cd9fb3" providerId="AD" clId="Web-{80582AD9-CAE0-BEF2-EB78-ACF34A8FA179}" dt="2022-01-25T17:47:50.876" v="1"/>
          <pc:sldLayoutMkLst>
            <pc:docMk/>
            <pc:sldMasterMk cId="2151894324" sldId="2147483648"/>
            <pc:sldLayoutMk cId="1391441648" sldId="2147483652"/>
          </pc:sldLayoutMkLst>
        </pc:sldLayoutChg>
        <pc:sldLayoutChg chg="add">
          <pc:chgData name="Holly Hardison" userId="S::hhardison@t1dexchange.org::43d0da57-f0fe-4343-8618-bb5051cd9fb3" providerId="AD" clId="Web-{80582AD9-CAE0-BEF2-EB78-ACF34A8FA179}" dt="2022-01-25T17:47:50.876" v="1"/>
          <pc:sldLayoutMkLst>
            <pc:docMk/>
            <pc:sldMasterMk cId="2151894324" sldId="2147483648"/>
            <pc:sldLayoutMk cId="372130140" sldId="2147483653"/>
          </pc:sldLayoutMkLst>
        </pc:sldLayoutChg>
        <pc:sldLayoutChg chg="add">
          <pc:chgData name="Holly Hardison" userId="S::hhardison@t1dexchange.org::43d0da57-f0fe-4343-8618-bb5051cd9fb3" providerId="AD" clId="Web-{80582AD9-CAE0-BEF2-EB78-ACF34A8FA179}" dt="2022-01-25T17:47:50.876" v="1"/>
          <pc:sldLayoutMkLst>
            <pc:docMk/>
            <pc:sldMasterMk cId="2151894324" sldId="2147483648"/>
            <pc:sldLayoutMk cId="1651246074" sldId="2147483654"/>
          </pc:sldLayoutMkLst>
        </pc:sldLayoutChg>
        <pc:sldLayoutChg chg="add">
          <pc:chgData name="Holly Hardison" userId="S::hhardison@t1dexchange.org::43d0da57-f0fe-4343-8618-bb5051cd9fb3" providerId="AD" clId="Web-{80582AD9-CAE0-BEF2-EB78-ACF34A8FA179}" dt="2022-01-25T17:47:50.876" v="1"/>
          <pc:sldLayoutMkLst>
            <pc:docMk/>
            <pc:sldMasterMk cId="2151894324" sldId="2147483648"/>
            <pc:sldLayoutMk cId="3052584157" sldId="2147483655"/>
          </pc:sldLayoutMkLst>
        </pc:sldLayoutChg>
        <pc:sldLayoutChg chg="add">
          <pc:chgData name="Holly Hardison" userId="S::hhardison@t1dexchange.org::43d0da57-f0fe-4343-8618-bb5051cd9fb3" providerId="AD" clId="Web-{80582AD9-CAE0-BEF2-EB78-ACF34A8FA179}" dt="2022-01-25T17:47:50.876" v="1"/>
          <pc:sldLayoutMkLst>
            <pc:docMk/>
            <pc:sldMasterMk cId="2151894324" sldId="2147483648"/>
            <pc:sldLayoutMk cId="2904171967" sldId="2147483656"/>
          </pc:sldLayoutMkLst>
        </pc:sldLayoutChg>
        <pc:sldLayoutChg chg="add">
          <pc:chgData name="Holly Hardison" userId="S::hhardison@t1dexchange.org::43d0da57-f0fe-4343-8618-bb5051cd9fb3" providerId="AD" clId="Web-{80582AD9-CAE0-BEF2-EB78-ACF34A8FA179}" dt="2022-01-25T17:47:50.876" v="1"/>
          <pc:sldLayoutMkLst>
            <pc:docMk/>
            <pc:sldMasterMk cId="2151894324" sldId="2147483648"/>
            <pc:sldLayoutMk cId="71859649" sldId="2147483657"/>
          </pc:sldLayoutMkLst>
        </pc:sldLayoutChg>
        <pc:sldLayoutChg chg="add">
          <pc:chgData name="Holly Hardison" userId="S::hhardison@t1dexchange.org::43d0da57-f0fe-4343-8618-bb5051cd9fb3" providerId="AD" clId="Web-{80582AD9-CAE0-BEF2-EB78-ACF34A8FA179}" dt="2022-01-25T17:47:50.876" v="1"/>
          <pc:sldLayoutMkLst>
            <pc:docMk/>
            <pc:sldMasterMk cId="2151894324" sldId="2147483648"/>
            <pc:sldLayoutMk cId="717129936" sldId="2147483658"/>
          </pc:sldLayoutMkLst>
        </pc:sldLayoutChg>
        <pc:sldLayoutChg chg="add">
          <pc:chgData name="Holly Hardison" userId="S::hhardison@t1dexchange.org::43d0da57-f0fe-4343-8618-bb5051cd9fb3" providerId="AD" clId="Web-{80582AD9-CAE0-BEF2-EB78-ACF34A8FA179}" dt="2022-01-25T17:47:50.876" v="1"/>
          <pc:sldLayoutMkLst>
            <pc:docMk/>
            <pc:sldMasterMk cId="2151894324" sldId="2147483648"/>
            <pc:sldLayoutMk cId="1901611368" sldId="2147483659"/>
          </pc:sldLayoutMkLst>
        </pc:sldLayoutChg>
      </pc:sldMasterChg>
      <pc:sldMasterChg chg="modSldLayout">
        <pc:chgData name="Holly Hardison" userId="S::hhardison@t1dexchange.org::43d0da57-f0fe-4343-8618-bb5051cd9fb3" providerId="AD" clId="Web-{80582AD9-CAE0-BEF2-EB78-ACF34A8FA179}" dt="2022-01-25T17:47:50.876" v="1"/>
        <pc:sldMasterMkLst>
          <pc:docMk/>
          <pc:sldMasterMk cId="1645714145" sldId="2147483806"/>
        </pc:sldMasterMkLst>
        <pc:sldLayoutChg chg="replId">
          <pc:chgData name="Holly Hardison" userId="S::hhardison@t1dexchange.org::43d0da57-f0fe-4343-8618-bb5051cd9fb3" providerId="AD" clId="Web-{80582AD9-CAE0-BEF2-EB78-ACF34A8FA179}" dt="2022-01-25T17:47:50.876" v="1"/>
          <pc:sldLayoutMkLst>
            <pc:docMk/>
            <pc:sldMasterMk cId="1645714145" sldId="2147483806"/>
            <pc:sldLayoutMk cId="2424822911" sldId="2147484017"/>
          </pc:sldLayoutMkLst>
        </pc:sldLayoutChg>
        <pc:sldLayoutChg chg="replId">
          <pc:chgData name="Holly Hardison" userId="S::hhardison@t1dexchange.org::43d0da57-f0fe-4343-8618-bb5051cd9fb3" providerId="AD" clId="Web-{80582AD9-CAE0-BEF2-EB78-ACF34A8FA179}" dt="2022-01-25T17:47:50.876" v="1"/>
          <pc:sldLayoutMkLst>
            <pc:docMk/>
            <pc:sldMasterMk cId="1645714145" sldId="2147483806"/>
            <pc:sldLayoutMk cId="2456494042" sldId="2147484018"/>
          </pc:sldLayoutMkLst>
        </pc:sldLayoutChg>
        <pc:sldLayoutChg chg="replId">
          <pc:chgData name="Holly Hardison" userId="S::hhardison@t1dexchange.org::43d0da57-f0fe-4343-8618-bb5051cd9fb3" providerId="AD" clId="Web-{80582AD9-CAE0-BEF2-EB78-ACF34A8FA179}" dt="2022-01-25T17:47:50.876" v="1"/>
          <pc:sldLayoutMkLst>
            <pc:docMk/>
            <pc:sldMasterMk cId="1645714145" sldId="2147483806"/>
            <pc:sldLayoutMk cId="872292397" sldId="2147484019"/>
          </pc:sldLayoutMkLst>
        </pc:sldLayoutChg>
        <pc:sldLayoutChg chg="replId">
          <pc:chgData name="Holly Hardison" userId="S::hhardison@t1dexchange.org::43d0da57-f0fe-4343-8618-bb5051cd9fb3" providerId="AD" clId="Web-{80582AD9-CAE0-BEF2-EB78-ACF34A8FA179}" dt="2022-01-25T17:47:50.876" v="1"/>
          <pc:sldLayoutMkLst>
            <pc:docMk/>
            <pc:sldMasterMk cId="1645714145" sldId="2147483806"/>
            <pc:sldLayoutMk cId="2007279339" sldId="2147484020"/>
          </pc:sldLayoutMkLst>
        </pc:sldLayoutChg>
      </pc:sldMasterChg>
    </pc:docChg>
  </pc:docChgLst>
  <pc:docChgLst>
    <pc:chgData name="Holly Hardison" userId="S::hhardison@t1dexchange.org::43d0da57-f0fe-4343-8618-bb5051cd9fb3" providerId="AD" clId="Web-{D3BA89AC-3504-E927-5B52-C9E8F6FA18C4}"/>
    <pc:docChg chg="sldOrd">
      <pc:chgData name="Holly Hardison" userId="S::hhardison@t1dexchange.org::43d0da57-f0fe-4343-8618-bb5051cd9fb3" providerId="AD" clId="Web-{D3BA89AC-3504-E927-5B52-C9E8F6FA18C4}" dt="2022-01-26T14:28:57.910" v="0"/>
      <pc:docMkLst>
        <pc:docMk/>
      </pc:docMkLst>
      <pc:sldChg chg="ord">
        <pc:chgData name="Holly Hardison" userId="S::hhardison@t1dexchange.org::43d0da57-f0fe-4343-8618-bb5051cd9fb3" providerId="AD" clId="Web-{D3BA89AC-3504-E927-5B52-C9E8F6FA18C4}" dt="2022-01-26T14:28:57.910" v="0"/>
        <pc:sldMkLst>
          <pc:docMk/>
          <pc:sldMk cId="651940467" sldId="311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D3_63B6FC5A.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https://t1dexchangeinc-my.sharepoint.com/personal/amungmode_t1dexchange_org/Documents/QI%20Collaborative/T1Dx%20QIC%20adult%20control%20chart.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https://t1dexchangeinc-my.sharepoint.com/personal/amungmode_t1dexchange_org/Documents/QI%20Collaborative/T1Dx%20QIC%20adult%20control%20chart.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https://t1dexchangeinc-my.sharepoint.com/personal/amungmode_t1dexchange_org/Documents/QI%20Collaborative/T1Dx%20QIC%20adult%20control%20chart.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https://t1dexchangeinc-my.sharepoint.com/personal/amungmode_t1dexchange_org/Documents/QI%20Collaborative/T1Dx%20QIC%20adult%20control%20chart.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https://t1dexchangeinc-my.sharepoint.com/personal/amungmode_t1dexchange_org/Documents/QI%20Collaborative/T1Dx%20QIC%20adult%20control%20chart.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D4_8DBB654C.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riyankamathias\Desktop\SEAD%20cohort%20Jan%2019%20to%20Nov%202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Users\priyankamathias\Desktop\SEAD%20cohort%20Jan%2019%20to%20Nov%20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priyankamathias\Desktop\SEAD%20cohort%20Jan%2019%20to%20Nov%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priyankamathias\Desktop\SEAD%20cohort%20Jan%2019%20to%20Nov%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mtsinai-my.sharepoint.com/personal/david_w_lam_mssm_edu/Documents/Quality%20Improvement/Clinic%20Wait%20Time/DM%20Endo%20Clinic%20Wait%20Tim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mtsinai-my.sharepoint.com/personal/david_w_lam_mssm_edu/Documents/Quality%20Improvement/Clinic%20Wait%20Time/DM%20Endo%20Clinic%20Wait%20Tim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ahenry\Desktop\T1Dx%20QIC%20adult%20control%20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i="0">
                <a:solidFill>
                  <a:schemeClr val="tx1"/>
                </a:solidFill>
                <a:latin typeface="Arial" panose="020B0604020202020204" pitchFamily="34" charset="0"/>
                <a:cs typeface="Arial" panose="020B06040202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361A-4140-ADCC-1E5D6495AB35}"/>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361A-4140-ADCC-1E5D6495AB3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361A-4140-ADCC-1E5D6495AB35}"/>
            </c:ext>
          </c:extLst>
        </c:ser>
        <c:dLbls>
          <c:dLblPos val="outEnd"/>
          <c:showLegendKey val="0"/>
          <c:showVal val="1"/>
          <c:showCatName val="0"/>
          <c:showSerName val="0"/>
          <c:showPercent val="0"/>
          <c:showBubbleSize val="0"/>
        </c:dLbls>
        <c:gapWidth val="219"/>
        <c:overlap val="-27"/>
        <c:axId val="1357195055"/>
        <c:axId val="1276349791"/>
      </c:barChart>
      <c:catAx>
        <c:axId val="135719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6349791"/>
        <c:crosses val="autoZero"/>
        <c:auto val="1"/>
        <c:lblAlgn val="ctr"/>
        <c:lblOffset val="100"/>
        <c:noMultiLvlLbl val="0"/>
      </c:catAx>
      <c:valAx>
        <c:axId val="12763497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7195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Adult Clinics Median A1c</a:t>
            </a:r>
          </a:p>
        </c:rich>
      </c:tx>
      <c:overlay val="0"/>
    </c:title>
    <c:autoTitleDeleted val="0"/>
    <c:plotArea>
      <c:layout>
        <c:manualLayout>
          <c:layoutTarget val="inner"/>
          <c:xMode val="edge"/>
          <c:yMode val="edge"/>
          <c:x val="0.1243740026557104"/>
          <c:y val="0.20214841121586796"/>
          <c:w val="0.8400128012147613"/>
          <c:h val="0.46378484568625378"/>
        </c:manualLayout>
      </c:layout>
      <c:lineChart>
        <c:grouping val="standard"/>
        <c:varyColors val="0"/>
        <c:ser>
          <c:idx val="0"/>
          <c:order val="0"/>
          <c:tx>
            <c:v>Xbar</c:v>
          </c:tx>
          <c:spPr>
            <a:ln w="12700">
              <a:solidFill>
                <a:srgbClr val="0000FF"/>
              </a:solidFill>
              <a:prstDash val="solid"/>
            </a:ln>
          </c:spPr>
          <c:marker>
            <c:symbol val="square"/>
            <c:size val="7"/>
            <c:spPr>
              <a:solidFill>
                <a:srgbClr val="0000FF"/>
              </a:solidFill>
              <a:ln>
                <a:solidFill>
                  <a:srgbClr val="0000FF"/>
                </a:solidFill>
                <a:prstDash val="solid"/>
              </a:ln>
            </c:spPr>
          </c:marker>
          <c:cat>
            <c:numRef>
              <c:f>spcwhm10!$A$1:$A$17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spcwhm10!$B$1:$B$17</c:f>
              <c:numCache>
                <c:formatCode>0.0</c:formatCode>
                <c:ptCount val="17"/>
                <c:pt idx="0">
                  <c:v>8</c:v>
                </c:pt>
                <c:pt idx="1">
                  <c:v>8.1</c:v>
                </c:pt>
                <c:pt idx="2">
                  <c:v>7.8</c:v>
                </c:pt>
                <c:pt idx="3">
                  <c:v>7.8</c:v>
                </c:pt>
                <c:pt idx="4">
                  <c:v>8.1999999999999993</c:v>
                </c:pt>
                <c:pt idx="5">
                  <c:v>7.9</c:v>
                </c:pt>
                <c:pt idx="6">
                  <c:v>7.7</c:v>
                </c:pt>
                <c:pt idx="7">
                  <c:v>7.9</c:v>
                </c:pt>
                <c:pt idx="8">
                  <c:v>7.8</c:v>
                </c:pt>
                <c:pt idx="9">
                  <c:v>7.4</c:v>
                </c:pt>
                <c:pt idx="10">
                  <c:v>8.1</c:v>
                </c:pt>
                <c:pt idx="11">
                  <c:v>7.8</c:v>
                </c:pt>
                <c:pt idx="12">
                  <c:v>7.4</c:v>
                </c:pt>
                <c:pt idx="13">
                  <c:v>8.1</c:v>
                </c:pt>
                <c:pt idx="14">
                  <c:v>7.9499999999999993</c:v>
                </c:pt>
                <c:pt idx="15">
                  <c:v>8.25</c:v>
                </c:pt>
                <c:pt idx="16">
                  <c:v>7.6</c:v>
                </c:pt>
              </c:numCache>
            </c:numRef>
          </c:val>
          <c:smooth val="0"/>
          <c:extLst>
            <c:ext xmlns:c16="http://schemas.microsoft.com/office/drawing/2014/chart" uri="{C3380CC4-5D6E-409C-BE32-E72D297353CC}">
              <c16:uniqueId val="{00000000-02C9-4D2B-99B9-9F584507AAE3}"/>
            </c:ext>
          </c:extLst>
        </c:ser>
        <c:ser>
          <c:idx val="1"/>
          <c:order val="1"/>
          <c:tx>
            <c:v>Avg</c:v>
          </c:tx>
          <c:spPr>
            <a:ln w="12700">
              <a:solidFill>
                <a:srgbClr val="008000"/>
              </a:solidFill>
              <a:prstDash val="solid"/>
            </a:ln>
          </c:spPr>
          <c:marker>
            <c:symbol val="none"/>
          </c:marker>
          <c:dLbls>
            <c:dLbl>
              <c:idx val="0"/>
              <c:layout>
                <c:manualLayout>
                  <c:x val="1.7197682736381528E-2"/>
                  <c:y val="-0.10012905583166791"/>
                </c:manualLayout>
              </c:layout>
              <c:tx>
                <c:rich>
                  <a:bodyPr/>
                  <a:lstStyle/>
                  <a:p>
                    <a:pPr>
                      <a:defRPr/>
                    </a:pPr>
                    <a:r>
                      <a:rPr lang="en-US"/>
                      <a:t>Median=7.9</a:t>
                    </a:r>
                  </a:p>
                </c:rich>
              </c:tx>
              <c:spPr>
                <a:solidFill>
                  <a:srgbClr val="FFFFFF"/>
                </a:solidFill>
                <a:ln>
                  <a:noFill/>
                </a:ln>
                <a:effectLst/>
              </c:spP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2C9-4D2B-99B9-9F584507AAE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spcwhm10!$A$1:$A$17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spcwhm10!$C$1:$C$17</c:f>
              <c:numCache>
                <c:formatCode>0.0</c:formatCode>
                <c:ptCount val="17"/>
                <c:pt idx="0">
                  <c:v>7.9</c:v>
                </c:pt>
                <c:pt idx="1">
                  <c:v>7.9</c:v>
                </c:pt>
                <c:pt idx="2">
                  <c:v>7.9</c:v>
                </c:pt>
                <c:pt idx="3">
                  <c:v>7.9</c:v>
                </c:pt>
                <c:pt idx="4">
                  <c:v>7.9</c:v>
                </c:pt>
                <c:pt idx="5">
                  <c:v>7.9</c:v>
                </c:pt>
                <c:pt idx="6">
                  <c:v>7.9</c:v>
                </c:pt>
                <c:pt idx="7">
                  <c:v>7.9</c:v>
                </c:pt>
                <c:pt idx="8">
                  <c:v>7.9</c:v>
                </c:pt>
                <c:pt idx="9">
                  <c:v>7.9</c:v>
                </c:pt>
                <c:pt idx="10">
                  <c:v>7.9</c:v>
                </c:pt>
                <c:pt idx="11">
                  <c:v>7.9</c:v>
                </c:pt>
                <c:pt idx="12">
                  <c:v>7.9</c:v>
                </c:pt>
                <c:pt idx="13">
                  <c:v>7.9</c:v>
                </c:pt>
                <c:pt idx="14">
                  <c:v>7.9</c:v>
                </c:pt>
                <c:pt idx="15">
                  <c:v>7.9</c:v>
                </c:pt>
                <c:pt idx="16">
                  <c:v>7.9</c:v>
                </c:pt>
              </c:numCache>
            </c:numRef>
          </c:val>
          <c:smooth val="0"/>
          <c:extLst>
            <c:ext xmlns:c16="http://schemas.microsoft.com/office/drawing/2014/chart" uri="{C3380CC4-5D6E-409C-BE32-E72D297353CC}">
              <c16:uniqueId val="{00000002-02C9-4D2B-99B9-9F584507AAE3}"/>
            </c:ext>
          </c:extLst>
        </c:ser>
        <c:dLbls>
          <c:showLegendKey val="0"/>
          <c:showVal val="0"/>
          <c:showCatName val="0"/>
          <c:showSerName val="0"/>
          <c:showPercent val="0"/>
          <c:showBubbleSize val="0"/>
        </c:dLbls>
        <c:marker val="1"/>
        <c:smooth val="0"/>
        <c:axId val="1194189919"/>
        <c:axId val="1194176607"/>
      </c:lineChart>
      <c:catAx>
        <c:axId val="1194189919"/>
        <c:scaling>
          <c:orientation val="minMax"/>
        </c:scaling>
        <c:delete val="0"/>
        <c:axPos val="b"/>
        <c:title>
          <c:tx>
            <c:rich>
              <a:bodyPr/>
              <a:lstStyle/>
              <a:p>
                <a:pPr>
                  <a:defRPr/>
                </a:pPr>
                <a:r>
                  <a:rPr lang="en-US"/>
                  <a:t>Month</a:t>
                </a:r>
              </a:p>
            </c:rich>
          </c:tx>
          <c:overlay val="0"/>
        </c:title>
        <c:numFmt formatCode="mmm\-yy" sourceLinked="1"/>
        <c:majorTickMark val="out"/>
        <c:minorTickMark val="none"/>
        <c:tickLblPos val="nextTo"/>
        <c:txPr>
          <a:bodyPr/>
          <a:lstStyle/>
          <a:p>
            <a:pPr>
              <a:defRPr sz="1400"/>
            </a:pPr>
            <a:endParaRPr lang="en-US"/>
          </a:p>
        </c:txPr>
        <c:crossAx val="1194176607"/>
        <c:crosses val="autoZero"/>
        <c:auto val="0"/>
        <c:lblAlgn val="ctr"/>
        <c:lblOffset val="100"/>
        <c:noMultiLvlLbl val="0"/>
      </c:catAx>
      <c:valAx>
        <c:axId val="1194176607"/>
        <c:scaling>
          <c:orientation val="minMax"/>
          <c:max val="10"/>
          <c:min val="6"/>
        </c:scaling>
        <c:delete val="0"/>
        <c:axPos val="l"/>
        <c:title>
          <c:tx>
            <c:rich>
              <a:bodyPr/>
              <a:lstStyle/>
              <a:p>
                <a:pPr>
                  <a:defRPr/>
                </a:pPr>
                <a:r>
                  <a:rPr lang="en-US"/>
                  <a:t>Median A1c</a:t>
                </a:r>
              </a:p>
            </c:rich>
          </c:tx>
          <c:overlay val="0"/>
        </c:title>
        <c:numFmt formatCode="0.0" sourceLinked="1"/>
        <c:majorTickMark val="out"/>
        <c:minorTickMark val="none"/>
        <c:tickLblPos val="nextTo"/>
        <c:crossAx val="1194189919"/>
        <c:crosses val="autoZero"/>
        <c:crossBetween val="midCat"/>
        <c:majorUnit val="0.5"/>
        <c:minorUnit val="0.05"/>
      </c:valAx>
      <c:spPr>
        <a:solidFill>
          <a:srgbClr val="FFFFFF"/>
        </a:solidFill>
        <a:ln w="25400">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12700">
      <a:solidFill>
        <a:srgbClr val="000000"/>
      </a:solidFill>
      <a:prstDash val="solid"/>
    </a:ln>
  </c:spPr>
  <c:txPr>
    <a:bodyPr/>
    <a:lstStyle/>
    <a:p>
      <a:pPr>
        <a:defRPr sz="1600">
          <a:solidFill>
            <a:schemeClr val="tx2"/>
          </a:solidFill>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Adult Clinics CGM Use</a:t>
            </a:r>
          </a:p>
        </c:rich>
      </c:tx>
      <c:overlay val="0"/>
    </c:title>
    <c:autoTitleDeleted val="0"/>
    <c:plotArea>
      <c:layout/>
      <c:lineChart>
        <c:grouping val="standard"/>
        <c:varyColors val="0"/>
        <c:ser>
          <c:idx val="0"/>
          <c:order val="0"/>
          <c:tx>
            <c:v>Xbar</c:v>
          </c:tx>
          <c:spPr>
            <a:ln w="12700">
              <a:solidFill>
                <a:srgbClr val="0000FF"/>
              </a:solidFill>
              <a:prstDash val="solid"/>
            </a:ln>
          </c:spPr>
          <c:marker>
            <c:symbol val="square"/>
            <c:size val="8"/>
            <c:spPr>
              <a:solidFill>
                <a:srgbClr val="0000FF"/>
              </a:solidFill>
              <a:ln>
                <a:solidFill>
                  <a:srgbClr val="0000FF"/>
                </a:solidFill>
                <a:prstDash val="solid"/>
              </a:ln>
            </c:spPr>
          </c:marker>
          <c:dPt>
            <c:idx val="0"/>
            <c:marker>
              <c:spPr>
                <a:solidFill>
                  <a:srgbClr val="FF0000"/>
                </a:solidFill>
                <a:ln>
                  <a:solidFill>
                    <a:srgbClr val="FF0000"/>
                  </a:solidFill>
                  <a:prstDash val="solid"/>
                </a:ln>
              </c:spPr>
            </c:marker>
            <c:bubble3D val="0"/>
            <c:extLst>
              <c:ext xmlns:c16="http://schemas.microsoft.com/office/drawing/2014/chart" uri="{C3380CC4-5D6E-409C-BE32-E72D297353CC}">
                <c16:uniqueId val="{00000000-9A98-4C1C-96E8-42F44478DBC9}"/>
              </c:ext>
            </c:extLst>
          </c:dPt>
          <c:dPt>
            <c:idx val="1"/>
            <c:marker>
              <c:spPr>
                <a:solidFill>
                  <a:srgbClr val="FF0000"/>
                </a:solidFill>
                <a:ln>
                  <a:solidFill>
                    <a:srgbClr val="FF0000"/>
                  </a:solidFill>
                  <a:prstDash val="solid"/>
                </a:ln>
              </c:spPr>
            </c:marker>
            <c:bubble3D val="0"/>
            <c:extLst>
              <c:ext xmlns:c16="http://schemas.microsoft.com/office/drawing/2014/chart" uri="{C3380CC4-5D6E-409C-BE32-E72D297353CC}">
                <c16:uniqueId val="{00000001-9A98-4C1C-96E8-42F44478DBC9}"/>
              </c:ext>
            </c:extLst>
          </c:dPt>
          <c:dPt>
            <c:idx val="2"/>
            <c:marker>
              <c:spPr>
                <a:solidFill>
                  <a:srgbClr val="FF0000"/>
                </a:solidFill>
                <a:ln>
                  <a:solidFill>
                    <a:srgbClr val="FF0000"/>
                  </a:solidFill>
                  <a:prstDash val="solid"/>
                </a:ln>
              </c:spPr>
            </c:marker>
            <c:bubble3D val="0"/>
            <c:extLst>
              <c:ext xmlns:c16="http://schemas.microsoft.com/office/drawing/2014/chart" uri="{C3380CC4-5D6E-409C-BE32-E72D297353CC}">
                <c16:uniqueId val="{00000002-9A98-4C1C-96E8-42F44478DBC9}"/>
              </c:ext>
            </c:extLst>
          </c:dPt>
          <c:dPt>
            <c:idx val="3"/>
            <c:marker>
              <c:spPr>
                <a:solidFill>
                  <a:srgbClr val="FF0000"/>
                </a:solidFill>
                <a:ln>
                  <a:solidFill>
                    <a:srgbClr val="FF0000"/>
                  </a:solidFill>
                  <a:prstDash val="solid"/>
                </a:ln>
              </c:spPr>
            </c:marker>
            <c:bubble3D val="0"/>
            <c:extLst>
              <c:ext xmlns:c16="http://schemas.microsoft.com/office/drawing/2014/chart" uri="{C3380CC4-5D6E-409C-BE32-E72D297353CC}">
                <c16:uniqueId val="{00000003-9A98-4C1C-96E8-42F44478DBC9}"/>
              </c:ext>
            </c:extLst>
          </c:dPt>
          <c:dPt>
            <c:idx val="4"/>
            <c:marker>
              <c:spPr>
                <a:solidFill>
                  <a:srgbClr val="FF0000"/>
                </a:solidFill>
                <a:ln>
                  <a:solidFill>
                    <a:srgbClr val="FF0000"/>
                  </a:solidFill>
                  <a:prstDash val="solid"/>
                </a:ln>
              </c:spPr>
            </c:marker>
            <c:bubble3D val="0"/>
            <c:extLst>
              <c:ext xmlns:c16="http://schemas.microsoft.com/office/drawing/2014/chart" uri="{C3380CC4-5D6E-409C-BE32-E72D297353CC}">
                <c16:uniqueId val="{00000004-9A98-4C1C-96E8-42F44478DBC9}"/>
              </c:ext>
            </c:extLst>
          </c:dPt>
          <c:dPt>
            <c:idx val="6"/>
            <c:bubble3D val="0"/>
            <c:spPr>
              <a:ln w="25400">
                <a:noFill/>
              </a:ln>
            </c:spPr>
            <c:extLst>
              <c:ext xmlns:c16="http://schemas.microsoft.com/office/drawing/2014/chart" uri="{C3380CC4-5D6E-409C-BE32-E72D297353CC}">
                <c16:uniqueId val="{00000006-9A98-4C1C-96E8-42F44478DBC9}"/>
              </c:ext>
            </c:extLst>
          </c:dPt>
          <c:dPt>
            <c:idx val="7"/>
            <c:marker>
              <c:spPr>
                <a:solidFill>
                  <a:srgbClr val="FF0000"/>
                </a:solidFill>
                <a:ln>
                  <a:solidFill>
                    <a:srgbClr val="FF0000"/>
                  </a:solidFill>
                  <a:prstDash val="solid"/>
                </a:ln>
              </c:spPr>
            </c:marker>
            <c:bubble3D val="0"/>
            <c:extLst>
              <c:ext xmlns:c16="http://schemas.microsoft.com/office/drawing/2014/chart" uri="{C3380CC4-5D6E-409C-BE32-E72D297353CC}">
                <c16:uniqueId val="{00000007-9A98-4C1C-96E8-42F44478DBC9}"/>
              </c:ext>
            </c:extLst>
          </c:dPt>
          <c:dPt>
            <c:idx val="9"/>
            <c:marker>
              <c:spPr>
                <a:solidFill>
                  <a:srgbClr val="FF0000"/>
                </a:solidFill>
                <a:ln>
                  <a:solidFill>
                    <a:srgbClr val="FF0000"/>
                  </a:solidFill>
                  <a:prstDash val="solid"/>
                </a:ln>
              </c:spPr>
            </c:marker>
            <c:bubble3D val="0"/>
            <c:extLst>
              <c:ext xmlns:c16="http://schemas.microsoft.com/office/drawing/2014/chart" uri="{C3380CC4-5D6E-409C-BE32-E72D297353CC}">
                <c16:uniqueId val="{00000008-9A98-4C1C-96E8-42F44478DBC9}"/>
              </c:ext>
            </c:extLst>
          </c:dPt>
          <c:dPt>
            <c:idx val="10"/>
            <c:bubble3D val="0"/>
            <c:extLst>
              <c:ext xmlns:c16="http://schemas.microsoft.com/office/drawing/2014/chart" uri="{C3380CC4-5D6E-409C-BE32-E72D297353CC}">
                <c16:uniqueId val="{00000009-9A98-4C1C-96E8-42F44478DBC9}"/>
              </c:ext>
            </c:extLst>
          </c:dPt>
          <c:cat>
            <c:numRef>
              <c:f>(spcwhm11!$A$1:$A$13,spcwhm11!$A$15:$A$17)</c:f>
              <c:numCache>
                <c:formatCode>mmm\-yy</c:formatCode>
                <c:ptCount val="16"/>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44440</c:v>
                </c:pt>
                <c:pt idx="14">
                  <c:v>44470</c:v>
                </c:pt>
                <c:pt idx="15">
                  <c:v>44501</c:v>
                </c:pt>
              </c:numCache>
              <c:extLst/>
            </c:numRef>
          </c:cat>
          <c:val>
            <c:numRef>
              <c:f>(spcwhm11!$B$1:$B$13,spcwhm11!$B$15:$B$17)</c:f>
              <c:numCache>
                <c:formatCode>0.00%</c:formatCode>
                <c:ptCount val="16"/>
                <c:pt idx="0">
                  <c:v>0.43379446640316205</c:v>
                </c:pt>
                <c:pt idx="1">
                  <c:v>0.47165775401069521</c:v>
                </c:pt>
                <c:pt idx="2">
                  <c:v>0.56108108108108112</c:v>
                </c:pt>
                <c:pt idx="3">
                  <c:v>0.56163021868787277</c:v>
                </c:pt>
                <c:pt idx="4">
                  <c:v>0.57160342717258261</c:v>
                </c:pt>
                <c:pt idx="5">
                  <c:v>0.5</c:v>
                </c:pt>
                <c:pt idx="6">
                  <c:v>0.61171032357473032</c:v>
                </c:pt>
                <c:pt idx="7">
                  <c:v>0.67414050822122573</c:v>
                </c:pt>
                <c:pt idx="8">
                  <c:v>0.62463343108504399</c:v>
                </c:pt>
                <c:pt idx="9">
                  <c:v>0.49625000000000002</c:v>
                </c:pt>
                <c:pt idx="10">
                  <c:v>0.59103641456582634</c:v>
                </c:pt>
                <c:pt idx="11">
                  <c:v>0.62239583333333337</c:v>
                </c:pt>
                <c:pt idx="12">
                  <c:v>0.58188585607940446</c:v>
                </c:pt>
                <c:pt idx="13">
                  <c:v>0.6248037676609105</c:v>
                </c:pt>
                <c:pt idx="14">
                  <c:v>0.6013289036544851</c:v>
                </c:pt>
                <c:pt idx="15">
                  <c:v>0.67552182163187857</c:v>
                </c:pt>
              </c:numCache>
              <c:extLst/>
            </c:numRef>
          </c:val>
          <c:smooth val="0"/>
          <c:extLst>
            <c:ext xmlns:c16="http://schemas.microsoft.com/office/drawing/2014/chart" uri="{C3380CC4-5D6E-409C-BE32-E72D297353CC}">
              <c16:uniqueId val="{0000000A-9A98-4C1C-96E8-42F44478DBC9}"/>
            </c:ext>
          </c:extLst>
        </c:ser>
        <c:ser>
          <c:idx val="1"/>
          <c:order val="1"/>
          <c:tx>
            <c:v>Avg</c:v>
          </c:tx>
          <c:spPr>
            <a:ln w="12700">
              <a:solidFill>
                <a:srgbClr val="008000"/>
              </a:solidFill>
              <a:prstDash val="solid"/>
            </a:ln>
          </c:spPr>
          <c:marker>
            <c:symbol val="none"/>
          </c:marker>
          <c:dPt>
            <c:idx val="6"/>
            <c:bubble3D val="0"/>
            <c:spPr>
              <a:ln w="25400">
                <a:noFill/>
              </a:ln>
            </c:spPr>
            <c:extLst>
              <c:ext xmlns:c16="http://schemas.microsoft.com/office/drawing/2014/chart" uri="{C3380CC4-5D6E-409C-BE32-E72D297353CC}">
                <c16:uniqueId val="{0000000C-9A98-4C1C-96E8-42F44478DBC9}"/>
              </c:ext>
            </c:extLst>
          </c:dPt>
          <c:dLbls>
            <c:dLbl>
              <c:idx val="0"/>
              <c:layout>
                <c:manualLayout>
                  <c:x val="4.3638987598395322E-3"/>
                  <c:y val="-9.9681221919104668E-2"/>
                </c:manualLayout>
              </c:layout>
              <c:tx>
                <c:rich>
                  <a:bodyPr/>
                  <a:lstStyle/>
                  <a:p>
                    <a:pPr>
                      <a:defRPr sz="1600"/>
                    </a:pPr>
                    <a:r>
                      <a:rPr lang="en-US" sz="1600"/>
                      <a:t>Avg=52%</a:t>
                    </a:r>
                  </a:p>
                </c:rich>
              </c:tx>
              <c:spPr>
                <a:solidFill>
                  <a:srgbClr val="FFFFFF"/>
                </a:solidFill>
                <a:ln>
                  <a:noFill/>
                </a:ln>
                <a:effectLst/>
              </c:spP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A98-4C1C-96E8-42F44478DBC9}"/>
                </c:ext>
              </c:extLst>
            </c:dLbl>
            <c:dLbl>
              <c:idx val="6"/>
              <c:layout>
                <c:manualLayout>
                  <c:x val="0"/>
                  <c:y val="0.11036135283900859"/>
                </c:manualLayout>
              </c:layout>
              <c:tx>
                <c:rich>
                  <a:bodyPr/>
                  <a:lstStyle/>
                  <a:p>
                    <a:pPr>
                      <a:defRPr sz="1600"/>
                    </a:pPr>
                    <a:r>
                      <a:rPr lang="en-US" sz="1600"/>
                      <a:t>Avg=61%</a:t>
                    </a:r>
                  </a:p>
                </c:rich>
              </c:tx>
              <c:spPr>
                <a:solidFill>
                  <a:srgbClr val="FFFFFF"/>
                </a:solidFill>
                <a:ln>
                  <a:noFill/>
                </a:ln>
                <a:effectLst/>
              </c:spP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9A98-4C1C-96E8-42F44478DBC9}"/>
                </c:ext>
              </c:extLst>
            </c:dLbl>
            <c:spPr>
              <a:noFill/>
              <a:ln>
                <a:noFill/>
              </a:ln>
              <a:effectLst/>
            </c:spPr>
            <c:txPr>
              <a:bodyPr/>
              <a:lstStyle/>
              <a:p>
                <a:pPr>
                  <a:defRPr sz="160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(spcwhm11!$A$1:$A$13,spcwhm11!$A$15:$A$17)</c:f>
              <c:numCache>
                <c:formatCode>mmm\-yy</c:formatCode>
                <c:ptCount val="16"/>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44440</c:v>
                </c:pt>
                <c:pt idx="14">
                  <c:v>44470</c:v>
                </c:pt>
                <c:pt idx="15">
                  <c:v>44501</c:v>
                </c:pt>
              </c:numCache>
              <c:extLst/>
            </c:numRef>
          </c:cat>
          <c:val>
            <c:numRef>
              <c:f>(spcwhm11!$C$1:$C$13,spcwhm11!$C$15:$C$17)</c:f>
              <c:numCache>
                <c:formatCode>0.00%</c:formatCode>
                <c:ptCount val="16"/>
                <c:pt idx="0">
                  <c:v>0.51512407172613661</c:v>
                </c:pt>
                <c:pt idx="1">
                  <c:v>0.51512407172613661</c:v>
                </c:pt>
                <c:pt idx="2">
                  <c:v>0.51512407172613661</c:v>
                </c:pt>
                <c:pt idx="3">
                  <c:v>0.51512407172613661</c:v>
                </c:pt>
                <c:pt idx="4">
                  <c:v>0.51512407172613661</c:v>
                </c:pt>
                <c:pt idx="5">
                  <c:v>0.51512407172613661</c:v>
                </c:pt>
                <c:pt idx="6">
                  <c:v>0.61131234327110617</c:v>
                </c:pt>
                <c:pt idx="7">
                  <c:v>0.61131234327110617</c:v>
                </c:pt>
                <c:pt idx="8">
                  <c:v>0.61131234327110617</c:v>
                </c:pt>
                <c:pt idx="9">
                  <c:v>0.61131234327110617</c:v>
                </c:pt>
                <c:pt idx="10">
                  <c:v>0.61131234327110617</c:v>
                </c:pt>
                <c:pt idx="11">
                  <c:v>0.61131234327110617</c:v>
                </c:pt>
                <c:pt idx="12">
                  <c:v>0.61131234327110617</c:v>
                </c:pt>
                <c:pt idx="13">
                  <c:v>0.61131234327110617</c:v>
                </c:pt>
                <c:pt idx="14">
                  <c:v>0.61131234327110617</c:v>
                </c:pt>
                <c:pt idx="15">
                  <c:v>0.61131234327110617</c:v>
                </c:pt>
              </c:numCache>
              <c:extLst/>
            </c:numRef>
          </c:val>
          <c:smooth val="0"/>
          <c:extLst>
            <c:ext xmlns:c16="http://schemas.microsoft.com/office/drawing/2014/chart" uri="{C3380CC4-5D6E-409C-BE32-E72D297353CC}">
              <c16:uniqueId val="{0000000E-9A98-4C1C-96E8-42F44478DBC9}"/>
            </c:ext>
          </c:extLst>
        </c:ser>
        <c:ser>
          <c:idx val="2"/>
          <c:order val="2"/>
          <c:tx>
            <c:v>UCL</c:v>
          </c:tx>
          <c:spPr>
            <a:ln w="12700">
              <a:solidFill>
                <a:srgbClr val="FF0000"/>
              </a:solidFill>
              <a:prstDash val="lgDash"/>
            </a:ln>
          </c:spPr>
          <c:marker>
            <c:symbol val="none"/>
          </c:marker>
          <c:dPt>
            <c:idx val="6"/>
            <c:bubble3D val="0"/>
            <c:spPr>
              <a:ln w="25400">
                <a:noFill/>
              </a:ln>
            </c:spPr>
            <c:extLst>
              <c:ext xmlns:c16="http://schemas.microsoft.com/office/drawing/2014/chart" uri="{C3380CC4-5D6E-409C-BE32-E72D297353CC}">
                <c16:uniqueId val="{00000010-9A98-4C1C-96E8-42F44478DBC9}"/>
              </c:ext>
            </c:extLst>
          </c:dPt>
          <c:cat>
            <c:numRef>
              <c:f>(spcwhm11!$A$1:$A$13,spcwhm11!$A$15:$A$17)</c:f>
              <c:numCache>
                <c:formatCode>mmm\-yy</c:formatCode>
                <c:ptCount val="16"/>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44440</c:v>
                </c:pt>
                <c:pt idx="14">
                  <c:v>44470</c:v>
                </c:pt>
                <c:pt idx="15">
                  <c:v>44501</c:v>
                </c:pt>
              </c:numCache>
              <c:extLst/>
            </c:numRef>
          </c:cat>
          <c:val>
            <c:numRef>
              <c:f>(spcwhm11!$D$1:$D$13,spcwhm11!$D$15:$D$17)</c:f>
              <c:numCache>
                <c:formatCode>0.00%</c:formatCode>
                <c:ptCount val="16"/>
                <c:pt idx="0">
                  <c:v>0.54996225283081235</c:v>
                </c:pt>
                <c:pt idx="1">
                  <c:v>0.55136838898728258</c:v>
                </c:pt>
                <c:pt idx="2">
                  <c:v>0.55156377755807551</c:v>
                </c:pt>
                <c:pt idx="3">
                  <c:v>0.55006598957983499</c:v>
                </c:pt>
                <c:pt idx="4">
                  <c:v>0.55389754448471928</c:v>
                </c:pt>
                <c:pt idx="5">
                  <c:v>0.55368573030234614</c:v>
                </c:pt>
                <c:pt idx="6">
                  <c:v>0.66714395755443956</c:v>
                </c:pt>
                <c:pt idx="7">
                  <c:v>0.6663030719449049</c:v>
                </c:pt>
                <c:pt idx="8">
                  <c:v>0.6657764450996666</c:v>
                </c:pt>
                <c:pt idx="9">
                  <c:v>0.66159955313368468</c:v>
                </c:pt>
                <c:pt idx="10">
                  <c:v>0.68659040448623887</c:v>
                </c:pt>
                <c:pt idx="11">
                  <c:v>0.6626365119175941</c:v>
                </c:pt>
                <c:pt idx="12">
                  <c:v>0.66141203025608708</c:v>
                </c:pt>
                <c:pt idx="13">
                  <c:v>0.66766739038614431</c:v>
                </c:pt>
                <c:pt idx="14">
                  <c:v>0.66928247506685046</c:v>
                </c:pt>
                <c:pt idx="15">
                  <c:v>0.67327031979591057</c:v>
                </c:pt>
              </c:numCache>
              <c:extLst/>
            </c:numRef>
          </c:val>
          <c:smooth val="0"/>
          <c:extLst>
            <c:ext xmlns:c16="http://schemas.microsoft.com/office/drawing/2014/chart" uri="{C3380CC4-5D6E-409C-BE32-E72D297353CC}">
              <c16:uniqueId val="{00000011-9A98-4C1C-96E8-42F44478DBC9}"/>
            </c:ext>
          </c:extLst>
        </c:ser>
        <c:ser>
          <c:idx val="3"/>
          <c:order val="3"/>
          <c:tx>
            <c:v>LCL</c:v>
          </c:tx>
          <c:spPr>
            <a:ln w="12700">
              <a:solidFill>
                <a:srgbClr val="FF0000"/>
              </a:solidFill>
              <a:prstDash val="lgDash"/>
            </a:ln>
          </c:spPr>
          <c:marker>
            <c:symbol val="none"/>
          </c:marker>
          <c:dPt>
            <c:idx val="6"/>
            <c:bubble3D val="0"/>
            <c:spPr>
              <a:ln w="25400">
                <a:noFill/>
              </a:ln>
            </c:spPr>
            <c:extLst>
              <c:ext xmlns:c16="http://schemas.microsoft.com/office/drawing/2014/chart" uri="{C3380CC4-5D6E-409C-BE32-E72D297353CC}">
                <c16:uniqueId val="{00000013-9A98-4C1C-96E8-42F44478DBC9}"/>
              </c:ext>
            </c:extLst>
          </c:dPt>
          <c:cat>
            <c:numRef>
              <c:f>(spcwhm11!$A$1:$A$13,spcwhm11!$A$15:$A$17)</c:f>
              <c:numCache>
                <c:formatCode>mmm\-yy</c:formatCode>
                <c:ptCount val="16"/>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44440</c:v>
                </c:pt>
                <c:pt idx="14">
                  <c:v>44470</c:v>
                </c:pt>
                <c:pt idx="15">
                  <c:v>44501</c:v>
                </c:pt>
              </c:numCache>
              <c:extLst/>
            </c:numRef>
          </c:cat>
          <c:val>
            <c:numRef>
              <c:f>(spcwhm11!$E$1:$E$13,spcwhm11!$E$15:$E$17)</c:f>
              <c:numCache>
                <c:formatCode>0.00%</c:formatCode>
                <c:ptCount val="16"/>
                <c:pt idx="0">
                  <c:v>0.48028589062146088</c:v>
                </c:pt>
                <c:pt idx="1">
                  <c:v>0.47887975446499065</c:v>
                </c:pt>
                <c:pt idx="2">
                  <c:v>0.47868436589419772</c:v>
                </c:pt>
                <c:pt idx="3">
                  <c:v>0.48018215387243823</c:v>
                </c:pt>
                <c:pt idx="4">
                  <c:v>0.47635059896755394</c:v>
                </c:pt>
                <c:pt idx="5">
                  <c:v>0.47656241314992709</c:v>
                </c:pt>
                <c:pt idx="6">
                  <c:v>0.55548072898777279</c:v>
                </c:pt>
                <c:pt idx="7">
                  <c:v>0.55632161459730745</c:v>
                </c:pt>
                <c:pt idx="8">
                  <c:v>0.55684824144254574</c:v>
                </c:pt>
                <c:pt idx="9">
                  <c:v>0.56102513340852767</c:v>
                </c:pt>
                <c:pt idx="10">
                  <c:v>0.53603428205597348</c:v>
                </c:pt>
                <c:pt idx="11">
                  <c:v>0.55998817462461825</c:v>
                </c:pt>
                <c:pt idx="12">
                  <c:v>0.56121265628612527</c:v>
                </c:pt>
                <c:pt idx="13">
                  <c:v>0.55495729615606804</c:v>
                </c:pt>
                <c:pt idx="14">
                  <c:v>0.55334221147536189</c:v>
                </c:pt>
                <c:pt idx="15">
                  <c:v>0.54935436674630178</c:v>
                </c:pt>
              </c:numCache>
              <c:extLst/>
            </c:numRef>
          </c:val>
          <c:smooth val="0"/>
          <c:extLst>
            <c:ext xmlns:c16="http://schemas.microsoft.com/office/drawing/2014/chart" uri="{C3380CC4-5D6E-409C-BE32-E72D297353CC}">
              <c16:uniqueId val="{00000014-9A98-4C1C-96E8-42F44478DBC9}"/>
            </c:ext>
          </c:extLst>
        </c:ser>
        <c:dLbls>
          <c:showLegendKey val="0"/>
          <c:showVal val="0"/>
          <c:showCatName val="0"/>
          <c:showSerName val="0"/>
          <c:showPercent val="0"/>
          <c:showBubbleSize val="0"/>
        </c:dLbls>
        <c:marker val="1"/>
        <c:smooth val="0"/>
        <c:axId val="1477144223"/>
        <c:axId val="1477155871"/>
      </c:lineChart>
      <c:catAx>
        <c:axId val="1477144223"/>
        <c:scaling>
          <c:orientation val="minMax"/>
        </c:scaling>
        <c:delete val="0"/>
        <c:axPos val="b"/>
        <c:title>
          <c:tx>
            <c:rich>
              <a:bodyPr/>
              <a:lstStyle/>
              <a:p>
                <a:pPr>
                  <a:defRPr/>
                </a:pPr>
                <a:r>
                  <a:rPr lang="en-US"/>
                  <a:t>Month</a:t>
                </a:r>
              </a:p>
            </c:rich>
          </c:tx>
          <c:overlay val="0"/>
        </c:title>
        <c:numFmt formatCode="mmm\-yy" sourceLinked="1"/>
        <c:majorTickMark val="out"/>
        <c:minorTickMark val="none"/>
        <c:tickLblPos val="nextTo"/>
        <c:crossAx val="1477155871"/>
        <c:crosses val="autoZero"/>
        <c:auto val="0"/>
        <c:lblAlgn val="ctr"/>
        <c:lblOffset val="100"/>
        <c:noMultiLvlLbl val="0"/>
      </c:catAx>
      <c:valAx>
        <c:axId val="1477155871"/>
        <c:scaling>
          <c:orientation val="minMax"/>
          <c:max val="0.70000000000000007"/>
          <c:min val="0.25"/>
        </c:scaling>
        <c:delete val="0"/>
        <c:axPos val="l"/>
        <c:title>
          <c:tx>
            <c:rich>
              <a:bodyPr/>
              <a:lstStyle/>
              <a:p>
                <a:pPr>
                  <a:defRPr/>
                </a:pPr>
                <a:r>
                  <a:rPr lang="en-US"/>
                  <a:t>Percent</a:t>
                </a:r>
              </a:p>
            </c:rich>
          </c:tx>
          <c:overlay val="0"/>
        </c:title>
        <c:numFmt formatCode="0%" sourceLinked="0"/>
        <c:majorTickMark val="out"/>
        <c:minorTickMark val="none"/>
        <c:tickLblPos val="nextTo"/>
        <c:txPr>
          <a:bodyPr/>
          <a:lstStyle/>
          <a:p>
            <a:pPr>
              <a:defRPr sz="1600"/>
            </a:pPr>
            <a:endParaRPr lang="en-US"/>
          </a:p>
        </c:txPr>
        <c:crossAx val="1477144223"/>
        <c:crosses val="autoZero"/>
        <c:crossBetween val="midCat"/>
        <c:majorUnit val="0.05"/>
        <c:minorUnit val="1.0000000000000002E-2"/>
      </c:valAx>
      <c:spPr>
        <a:solidFill>
          <a:srgbClr val="FFFFFF"/>
        </a:solidFill>
        <a:ln w="25400">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12700">
      <a:solidFill>
        <a:srgbClr val="000000"/>
      </a:solidFill>
      <a:prstDash val="solid"/>
    </a:ln>
  </c:spPr>
  <c:txPr>
    <a:bodyPr/>
    <a:lstStyle/>
    <a:p>
      <a:pPr>
        <a:defRPr sz="1400">
          <a:solidFill>
            <a:schemeClr val="tx2"/>
          </a:solidFill>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Adult Clinics Pump Use</a:t>
            </a:r>
          </a:p>
        </c:rich>
      </c:tx>
      <c:overlay val="0"/>
    </c:title>
    <c:autoTitleDeleted val="0"/>
    <c:plotArea>
      <c:layout>
        <c:manualLayout>
          <c:layoutTarget val="inner"/>
          <c:xMode val="edge"/>
          <c:yMode val="edge"/>
          <c:x val="0.11997701908272877"/>
          <c:y val="0.20166438122472488"/>
          <c:w val="0.84096641721039811"/>
          <c:h val="0.52590325218683986"/>
        </c:manualLayout>
      </c:layout>
      <c:lineChart>
        <c:grouping val="standard"/>
        <c:varyColors val="0"/>
        <c:ser>
          <c:idx val="0"/>
          <c:order val="0"/>
          <c:tx>
            <c:v>Xbar</c:v>
          </c:tx>
          <c:spPr>
            <a:ln w="12700">
              <a:solidFill>
                <a:srgbClr val="0000FF"/>
              </a:solidFill>
              <a:prstDash val="solid"/>
            </a:ln>
          </c:spPr>
          <c:marker>
            <c:symbol val="square"/>
            <c:size val="8"/>
            <c:spPr>
              <a:solidFill>
                <a:srgbClr val="0000FF"/>
              </a:solidFill>
              <a:ln>
                <a:solidFill>
                  <a:srgbClr val="0000FF"/>
                </a:solidFill>
                <a:prstDash val="solid"/>
              </a:ln>
            </c:spPr>
          </c:marker>
          <c:dPt>
            <c:idx val="0"/>
            <c:bubble3D val="0"/>
            <c:extLst>
              <c:ext xmlns:c16="http://schemas.microsoft.com/office/drawing/2014/chart" uri="{C3380CC4-5D6E-409C-BE32-E72D297353CC}">
                <c16:uniqueId val="{00000000-6E4C-41D1-813E-62B84115E592}"/>
              </c:ext>
            </c:extLst>
          </c:dPt>
          <c:dPt>
            <c:idx val="1"/>
            <c:bubble3D val="0"/>
            <c:extLst>
              <c:ext xmlns:c16="http://schemas.microsoft.com/office/drawing/2014/chart" uri="{C3380CC4-5D6E-409C-BE32-E72D297353CC}">
                <c16:uniqueId val="{00000001-6E4C-41D1-813E-62B84115E592}"/>
              </c:ext>
            </c:extLst>
          </c:dPt>
          <c:dPt>
            <c:idx val="2"/>
            <c:marker>
              <c:spPr>
                <a:solidFill>
                  <a:srgbClr val="FF0000"/>
                </a:solidFill>
                <a:ln>
                  <a:solidFill>
                    <a:srgbClr val="FF0000"/>
                  </a:solidFill>
                  <a:prstDash val="solid"/>
                </a:ln>
              </c:spPr>
            </c:marker>
            <c:bubble3D val="0"/>
            <c:extLst>
              <c:ext xmlns:c16="http://schemas.microsoft.com/office/drawing/2014/chart" uri="{C3380CC4-5D6E-409C-BE32-E72D297353CC}">
                <c16:uniqueId val="{00000002-6E4C-41D1-813E-62B84115E592}"/>
              </c:ext>
            </c:extLst>
          </c:dPt>
          <c:dPt>
            <c:idx val="3"/>
            <c:marker>
              <c:spPr>
                <a:solidFill>
                  <a:srgbClr val="FF0000"/>
                </a:solidFill>
                <a:ln>
                  <a:solidFill>
                    <a:srgbClr val="FF0000"/>
                  </a:solidFill>
                  <a:prstDash val="solid"/>
                </a:ln>
              </c:spPr>
            </c:marker>
            <c:bubble3D val="0"/>
            <c:extLst>
              <c:ext xmlns:c16="http://schemas.microsoft.com/office/drawing/2014/chart" uri="{C3380CC4-5D6E-409C-BE32-E72D297353CC}">
                <c16:uniqueId val="{00000003-6E4C-41D1-813E-62B84115E592}"/>
              </c:ext>
            </c:extLst>
          </c:dPt>
          <c:dPt>
            <c:idx val="4"/>
            <c:bubble3D val="0"/>
            <c:extLst>
              <c:ext xmlns:c16="http://schemas.microsoft.com/office/drawing/2014/chart" uri="{C3380CC4-5D6E-409C-BE32-E72D297353CC}">
                <c16:uniqueId val="{00000004-6E4C-41D1-813E-62B84115E592}"/>
              </c:ext>
            </c:extLst>
          </c:dPt>
          <c:dPt>
            <c:idx val="5"/>
            <c:marker>
              <c:spPr>
                <a:solidFill>
                  <a:srgbClr val="FF0000"/>
                </a:solidFill>
                <a:ln>
                  <a:solidFill>
                    <a:srgbClr val="FF0000"/>
                  </a:solidFill>
                  <a:prstDash val="solid"/>
                </a:ln>
              </c:spPr>
            </c:marker>
            <c:bubble3D val="0"/>
            <c:extLst>
              <c:ext xmlns:c16="http://schemas.microsoft.com/office/drawing/2014/chart" uri="{C3380CC4-5D6E-409C-BE32-E72D297353CC}">
                <c16:uniqueId val="{00000005-6E4C-41D1-813E-62B84115E592}"/>
              </c:ext>
            </c:extLst>
          </c:dPt>
          <c:dPt>
            <c:idx val="6"/>
            <c:bubble3D val="0"/>
            <c:extLst>
              <c:ext xmlns:c16="http://schemas.microsoft.com/office/drawing/2014/chart" uri="{C3380CC4-5D6E-409C-BE32-E72D297353CC}">
                <c16:uniqueId val="{00000006-6E4C-41D1-813E-62B84115E592}"/>
              </c:ext>
            </c:extLst>
          </c:dPt>
          <c:dPt>
            <c:idx val="7"/>
            <c:marker>
              <c:spPr>
                <a:solidFill>
                  <a:srgbClr val="FF0000"/>
                </a:solidFill>
                <a:ln>
                  <a:solidFill>
                    <a:srgbClr val="FF0000"/>
                  </a:solidFill>
                  <a:prstDash val="solid"/>
                </a:ln>
              </c:spPr>
            </c:marker>
            <c:bubble3D val="0"/>
            <c:extLst>
              <c:ext xmlns:c16="http://schemas.microsoft.com/office/drawing/2014/chart" uri="{C3380CC4-5D6E-409C-BE32-E72D297353CC}">
                <c16:uniqueId val="{00000007-6E4C-41D1-813E-62B84115E592}"/>
              </c:ext>
            </c:extLst>
          </c:dPt>
          <c:dPt>
            <c:idx val="8"/>
            <c:bubble3D val="0"/>
            <c:extLst>
              <c:ext xmlns:c16="http://schemas.microsoft.com/office/drawing/2014/chart" uri="{C3380CC4-5D6E-409C-BE32-E72D297353CC}">
                <c16:uniqueId val="{00000008-6E4C-41D1-813E-62B84115E592}"/>
              </c:ext>
            </c:extLst>
          </c:dPt>
          <c:dPt>
            <c:idx val="9"/>
            <c:marker>
              <c:spPr>
                <a:solidFill>
                  <a:srgbClr val="FF0000"/>
                </a:solidFill>
                <a:ln>
                  <a:solidFill>
                    <a:srgbClr val="FF0000"/>
                  </a:solidFill>
                  <a:prstDash val="solid"/>
                </a:ln>
              </c:spPr>
            </c:marker>
            <c:bubble3D val="0"/>
            <c:extLst>
              <c:ext xmlns:c16="http://schemas.microsoft.com/office/drawing/2014/chart" uri="{C3380CC4-5D6E-409C-BE32-E72D297353CC}">
                <c16:uniqueId val="{00000009-6E4C-41D1-813E-62B84115E592}"/>
              </c:ext>
            </c:extLst>
          </c:dPt>
          <c:dPt>
            <c:idx val="10"/>
            <c:bubble3D val="0"/>
            <c:extLst>
              <c:ext xmlns:c16="http://schemas.microsoft.com/office/drawing/2014/chart" uri="{C3380CC4-5D6E-409C-BE32-E72D297353CC}">
                <c16:uniqueId val="{0000000A-6E4C-41D1-813E-62B84115E592}"/>
              </c:ext>
            </c:extLst>
          </c:dPt>
          <c:dPt>
            <c:idx val="12"/>
            <c:bubble3D val="0"/>
            <c:extLst>
              <c:ext xmlns:c16="http://schemas.microsoft.com/office/drawing/2014/chart" uri="{C3380CC4-5D6E-409C-BE32-E72D297353CC}">
                <c16:uniqueId val="{0000000B-6E4C-41D1-813E-62B84115E592}"/>
              </c:ext>
            </c:extLst>
          </c:dPt>
          <c:dPt>
            <c:idx val="13"/>
            <c:marker>
              <c:spPr>
                <a:solidFill>
                  <a:srgbClr val="FF0000"/>
                </a:solidFill>
                <a:ln>
                  <a:solidFill>
                    <a:srgbClr val="FF0000"/>
                  </a:solidFill>
                  <a:prstDash val="solid"/>
                </a:ln>
              </c:spPr>
            </c:marker>
            <c:bubble3D val="0"/>
            <c:extLst>
              <c:ext xmlns:c16="http://schemas.microsoft.com/office/drawing/2014/chart" uri="{C3380CC4-5D6E-409C-BE32-E72D297353CC}">
                <c16:uniqueId val="{0000000C-6E4C-41D1-813E-62B84115E592}"/>
              </c:ext>
            </c:extLst>
          </c:dPt>
          <c:dPt>
            <c:idx val="16"/>
            <c:bubble3D val="0"/>
            <c:extLst>
              <c:ext xmlns:c16="http://schemas.microsoft.com/office/drawing/2014/chart" uri="{C3380CC4-5D6E-409C-BE32-E72D297353CC}">
                <c16:uniqueId val="{0000000D-6E4C-41D1-813E-62B84115E592}"/>
              </c:ext>
            </c:extLst>
          </c:dPt>
          <c:cat>
            <c:numRef>
              <c:f>spcwhm12!$A$1:$A$17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spcwhm12!$B$1:$B$17</c:f>
              <c:numCache>
                <c:formatCode>0.00%</c:formatCode>
                <c:ptCount val="17"/>
                <c:pt idx="0">
                  <c:v>0.47987616099071206</c:v>
                </c:pt>
                <c:pt idx="1">
                  <c:v>0.47451868629671573</c:v>
                </c:pt>
                <c:pt idx="2">
                  <c:v>0.56264236902050113</c:v>
                </c:pt>
                <c:pt idx="3">
                  <c:v>0.5658031088082901</c:v>
                </c:pt>
                <c:pt idx="4">
                  <c:v>0.50644329896907214</c:v>
                </c:pt>
                <c:pt idx="5">
                  <c:v>0.46084724005134786</c:v>
                </c:pt>
                <c:pt idx="6">
                  <c:v>0.51960784313725494</c:v>
                </c:pt>
                <c:pt idx="7">
                  <c:v>0.57512116316639739</c:v>
                </c:pt>
                <c:pt idx="8">
                  <c:v>0.50402576489533013</c:v>
                </c:pt>
                <c:pt idx="9">
                  <c:v>0.42645074224021595</c:v>
                </c:pt>
                <c:pt idx="10">
                  <c:v>0.50680272108843538</c:v>
                </c:pt>
                <c:pt idx="11">
                  <c:v>0.50631136044880787</c:v>
                </c:pt>
                <c:pt idx="12">
                  <c:v>0.49006622516556292</c:v>
                </c:pt>
                <c:pt idx="13">
                  <c:v>0.55128205128205132</c:v>
                </c:pt>
                <c:pt idx="14">
                  <c:v>0.47966101694915253</c:v>
                </c:pt>
                <c:pt idx="15">
                  <c:v>0.48345588235294118</c:v>
                </c:pt>
                <c:pt idx="16">
                  <c:v>0.48625792811839325</c:v>
                </c:pt>
              </c:numCache>
            </c:numRef>
          </c:val>
          <c:smooth val="0"/>
          <c:extLst>
            <c:ext xmlns:c16="http://schemas.microsoft.com/office/drawing/2014/chart" uri="{C3380CC4-5D6E-409C-BE32-E72D297353CC}">
              <c16:uniqueId val="{0000000E-6E4C-41D1-813E-62B84115E592}"/>
            </c:ext>
          </c:extLst>
        </c:ser>
        <c:ser>
          <c:idx val="1"/>
          <c:order val="1"/>
          <c:tx>
            <c:v>Avg</c:v>
          </c:tx>
          <c:spPr>
            <a:ln w="12700">
              <a:solidFill>
                <a:srgbClr val="008000"/>
              </a:solidFill>
              <a:prstDash val="solid"/>
            </a:ln>
          </c:spPr>
          <c:marker>
            <c:symbol val="none"/>
          </c:marker>
          <c:dLbls>
            <c:dLbl>
              <c:idx val="0"/>
              <c:layout>
                <c:manualLayout>
                  <c:x val="4.2748096741972323E-2"/>
                  <c:y val="-0.10279722543851678"/>
                </c:manualLayout>
              </c:layout>
              <c:tx>
                <c:rich>
                  <a:bodyPr/>
                  <a:lstStyle/>
                  <a:p>
                    <a:pPr>
                      <a:defRPr sz="1600"/>
                    </a:pPr>
                    <a:r>
                      <a:rPr lang="en-US" sz="1600"/>
                      <a:t>Avg=51%</a:t>
                    </a:r>
                  </a:p>
                </c:rich>
              </c:tx>
              <c:spPr>
                <a:solidFill>
                  <a:srgbClr val="FFFFFF"/>
                </a:solidFill>
                <a:ln>
                  <a:noFill/>
                </a:ln>
                <a:effectLst/>
              </c:spP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6E4C-41D1-813E-62B84115E592}"/>
                </c:ext>
              </c:extLst>
            </c:dLbl>
            <c:spPr>
              <a:noFill/>
              <a:ln>
                <a:noFill/>
              </a:ln>
              <a:effectLst/>
            </c:spPr>
            <c:txPr>
              <a:bodyPr/>
              <a:lstStyle/>
              <a:p>
                <a:pPr>
                  <a:defRPr sz="160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spcwhm12!$A$1:$A$17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spcwhm12!$C$1:$C$17</c:f>
              <c:numCache>
                <c:formatCode>0.00%</c:formatCode>
                <c:ptCount val="17"/>
                <c:pt idx="0">
                  <c:v>0.50515376816492064</c:v>
                </c:pt>
                <c:pt idx="1">
                  <c:v>0.50515376816492064</c:v>
                </c:pt>
                <c:pt idx="2">
                  <c:v>0.50515376816492064</c:v>
                </c:pt>
                <c:pt idx="3">
                  <c:v>0.50515376816492064</c:v>
                </c:pt>
                <c:pt idx="4">
                  <c:v>0.50515376816492064</c:v>
                </c:pt>
                <c:pt idx="5">
                  <c:v>0.50515376816492064</c:v>
                </c:pt>
                <c:pt idx="6">
                  <c:v>0.50515376816492064</c:v>
                </c:pt>
                <c:pt idx="7">
                  <c:v>0.50515376816492064</c:v>
                </c:pt>
                <c:pt idx="8">
                  <c:v>0.50515376816492064</c:v>
                </c:pt>
                <c:pt idx="9">
                  <c:v>0.50515376816492064</c:v>
                </c:pt>
                <c:pt idx="10">
                  <c:v>0.50515376816492064</c:v>
                </c:pt>
                <c:pt idx="11">
                  <c:v>0.50515376816492064</c:v>
                </c:pt>
                <c:pt idx="12">
                  <c:v>0.50515376816492064</c:v>
                </c:pt>
                <c:pt idx="13">
                  <c:v>0.50515376816492064</c:v>
                </c:pt>
                <c:pt idx="14">
                  <c:v>0.50515376816492064</c:v>
                </c:pt>
                <c:pt idx="15">
                  <c:v>0.50515376816492064</c:v>
                </c:pt>
                <c:pt idx="16">
                  <c:v>0.50515376816492064</c:v>
                </c:pt>
              </c:numCache>
            </c:numRef>
          </c:val>
          <c:smooth val="0"/>
          <c:extLst>
            <c:ext xmlns:c16="http://schemas.microsoft.com/office/drawing/2014/chart" uri="{C3380CC4-5D6E-409C-BE32-E72D297353CC}">
              <c16:uniqueId val="{00000010-6E4C-41D1-813E-62B84115E592}"/>
            </c:ext>
          </c:extLst>
        </c:ser>
        <c:ser>
          <c:idx val="2"/>
          <c:order val="2"/>
          <c:tx>
            <c:v>UCL</c:v>
          </c:tx>
          <c:spPr>
            <a:ln w="12700">
              <a:solidFill>
                <a:srgbClr val="FF0000"/>
              </a:solidFill>
              <a:prstDash val="lgDash"/>
            </a:ln>
          </c:spPr>
          <c:marker>
            <c:symbol val="none"/>
          </c:marker>
          <c:cat>
            <c:numRef>
              <c:f>spcwhm12!$A$1:$A$17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spcwhm12!$D$1:$D$17</c:f>
              <c:numCache>
                <c:formatCode>0.00%</c:formatCode>
                <c:ptCount val="17"/>
                <c:pt idx="0">
                  <c:v>0.53908763106915047</c:v>
                </c:pt>
                <c:pt idx="1">
                  <c:v>0.54070174083949407</c:v>
                </c:pt>
                <c:pt idx="2">
                  <c:v>0.54080281574543698</c:v>
                </c:pt>
                <c:pt idx="3">
                  <c:v>0.53915788758929817</c:v>
                </c:pt>
                <c:pt idx="4">
                  <c:v>0.5430734189236518</c:v>
                </c:pt>
                <c:pt idx="5">
                  <c:v>0.54300033247454904</c:v>
                </c:pt>
                <c:pt idx="6">
                  <c:v>0.5478529426109392</c:v>
                </c:pt>
                <c:pt idx="7">
                  <c:v>0.5476108230236274</c:v>
                </c:pt>
                <c:pt idx="8">
                  <c:v>0.5475423990390198</c:v>
                </c:pt>
                <c:pt idx="9">
                  <c:v>0.54395862499541003</c:v>
                </c:pt>
                <c:pt idx="10">
                  <c:v>0.56675955719085602</c:v>
                </c:pt>
                <c:pt idx="11">
                  <c:v>0.54471323452490017</c:v>
                </c:pt>
                <c:pt idx="12">
                  <c:v>0.5435971613658227</c:v>
                </c:pt>
                <c:pt idx="13">
                  <c:v>0.54744038052558741</c:v>
                </c:pt>
                <c:pt idx="14">
                  <c:v>0.54864174298834745</c:v>
                </c:pt>
                <c:pt idx="15">
                  <c:v>0.5504430818676912</c:v>
                </c:pt>
                <c:pt idx="16">
                  <c:v>0.55372337848370701</c:v>
                </c:pt>
              </c:numCache>
            </c:numRef>
          </c:val>
          <c:smooth val="0"/>
          <c:extLst>
            <c:ext xmlns:c16="http://schemas.microsoft.com/office/drawing/2014/chart" uri="{C3380CC4-5D6E-409C-BE32-E72D297353CC}">
              <c16:uniqueId val="{00000011-6E4C-41D1-813E-62B84115E592}"/>
            </c:ext>
          </c:extLst>
        </c:ser>
        <c:ser>
          <c:idx val="3"/>
          <c:order val="3"/>
          <c:tx>
            <c:v>LCL</c:v>
          </c:tx>
          <c:spPr>
            <a:ln w="12700">
              <a:solidFill>
                <a:srgbClr val="FF0000"/>
              </a:solidFill>
              <a:prstDash val="lgDash"/>
            </a:ln>
          </c:spPr>
          <c:marker>
            <c:symbol val="none"/>
          </c:marker>
          <c:cat>
            <c:numRef>
              <c:f>spcwhm12!$A$1:$A$17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spcwhm12!$E$1:$E$17</c:f>
              <c:numCache>
                <c:formatCode>0.00%</c:formatCode>
                <c:ptCount val="17"/>
                <c:pt idx="0">
                  <c:v>0.4712199052606908</c:v>
                </c:pt>
                <c:pt idx="1">
                  <c:v>0.4696057954903472</c:v>
                </c:pt>
                <c:pt idx="2">
                  <c:v>0.46950472058440429</c:v>
                </c:pt>
                <c:pt idx="3">
                  <c:v>0.4711496487405431</c:v>
                </c:pt>
                <c:pt idx="4">
                  <c:v>0.46723411740618953</c:v>
                </c:pt>
                <c:pt idx="5">
                  <c:v>0.46730720385529223</c:v>
                </c:pt>
                <c:pt idx="6">
                  <c:v>0.46245459371890213</c:v>
                </c:pt>
                <c:pt idx="7">
                  <c:v>0.46269671330621387</c:v>
                </c:pt>
                <c:pt idx="8">
                  <c:v>0.46276513729082153</c:v>
                </c:pt>
                <c:pt idx="9">
                  <c:v>0.46634891133443124</c:v>
                </c:pt>
                <c:pt idx="10">
                  <c:v>0.44354797913898525</c:v>
                </c:pt>
                <c:pt idx="11">
                  <c:v>0.46559430180494105</c:v>
                </c:pt>
                <c:pt idx="12">
                  <c:v>0.46671037496401852</c:v>
                </c:pt>
                <c:pt idx="13">
                  <c:v>0.4628671558042538</c:v>
                </c:pt>
                <c:pt idx="14">
                  <c:v>0.46166579334149382</c:v>
                </c:pt>
                <c:pt idx="15">
                  <c:v>0.45986445446215007</c:v>
                </c:pt>
                <c:pt idx="16">
                  <c:v>0.45658415784613432</c:v>
                </c:pt>
              </c:numCache>
            </c:numRef>
          </c:val>
          <c:smooth val="0"/>
          <c:extLst>
            <c:ext xmlns:c16="http://schemas.microsoft.com/office/drawing/2014/chart" uri="{C3380CC4-5D6E-409C-BE32-E72D297353CC}">
              <c16:uniqueId val="{00000012-6E4C-41D1-813E-62B84115E592}"/>
            </c:ext>
          </c:extLst>
        </c:ser>
        <c:dLbls>
          <c:showLegendKey val="0"/>
          <c:showVal val="0"/>
          <c:showCatName val="0"/>
          <c:showSerName val="0"/>
          <c:showPercent val="0"/>
          <c:showBubbleSize val="0"/>
        </c:dLbls>
        <c:marker val="1"/>
        <c:smooth val="0"/>
        <c:axId val="1194177439"/>
        <c:axId val="1194177855"/>
      </c:lineChart>
      <c:catAx>
        <c:axId val="1194177439"/>
        <c:scaling>
          <c:orientation val="minMax"/>
        </c:scaling>
        <c:delete val="0"/>
        <c:axPos val="b"/>
        <c:title>
          <c:tx>
            <c:rich>
              <a:bodyPr/>
              <a:lstStyle/>
              <a:p>
                <a:pPr>
                  <a:defRPr/>
                </a:pPr>
                <a:r>
                  <a:rPr lang="en-US"/>
                  <a:t>Month</a:t>
                </a:r>
              </a:p>
            </c:rich>
          </c:tx>
          <c:overlay val="0"/>
        </c:title>
        <c:numFmt formatCode="mmm\-yy" sourceLinked="1"/>
        <c:majorTickMark val="out"/>
        <c:minorTickMark val="none"/>
        <c:tickLblPos val="nextTo"/>
        <c:crossAx val="1194177855"/>
        <c:crosses val="autoZero"/>
        <c:auto val="0"/>
        <c:lblAlgn val="ctr"/>
        <c:lblOffset val="100"/>
        <c:noMultiLvlLbl val="0"/>
      </c:catAx>
      <c:valAx>
        <c:axId val="1194177855"/>
        <c:scaling>
          <c:orientation val="minMax"/>
          <c:max val="1"/>
          <c:min val="0"/>
        </c:scaling>
        <c:delete val="0"/>
        <c:axPos val="l"/>
        <c:title>
          <c:tx>
            <c:rich>
              <a:bodyPr/>
              <a:lstStyle/>
              <a:p>
                <a:pPr>
                  <a:defRPr/>
                </a:pPr>
                <a:r>
                  <a:rPr lang="en-US"/>
                  <a:t>Percent</a:t>
                </a:r>
              </a:p>
            </c:rich>
          </c:tx>
          <c:overlay val="0"/>
        </c:title>
        <c:numFmt formatCode="0%" sourceLinked="0"/>
        <c:majorTickMark val="out"/>
        <c:minorTickMark val="none"/>
        <c:tickLblPos val="nextTo"/>
        <c:crossAx val="1194177439"/>
        <c:crosses val="autoZero"/>
        <c:crossBetween val="midCat"/>
        <c:majorUnit val="0.1"/>
        <c:minorUnit val="5.000000000000001E-3"/>
      </c:valAx>
      <c:spPr>
        <a:solidFill>
          <a:srgbClr val="FFFFFF"/>
        </a:solidFill>
        <a:ln w="25400">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12700">
      <a:solidFill>
        <a:srgbClr val="000000"/>
      </a:solidFill>
      <a:prstDash val="solid"/>
    </a:ln>
  </c:spPr>
  <c:txPr>
    <a:bodyPr/>
    <a:lstStyle/>
    <a:p>
      <a:pPr>
        <a:defRPr sz="1400">
          <a:solidFill>
            <a:schemeClr val="tx2"/>
          </a:solidFill>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T1DX Adult Depression Screening</a:t>
            </a:r>
          </a:p>
        </c:rich>
      </c:tx>
      <c:overlay val="0"/>
    </c:title>
    <c:autoTitleDeleted val="0"/>
    <c:plotArea>
      <c:layout/>
      <c:lineChart>
        <c:grouping val="standard"/>
        <c:varyColors val="0"/>
        <c:ser>
          <c:idx val="0"/>
          <c:order val="0"/>
          <c:tx>
            <c:v>Xbar</c:v>
          </c:tx>
          <c:spPr>
            <a:ln w="12700">
              <a:solidFill>
                <a:srgbClr val="0000FF"/>
              </a:solidFill>
              <a:prstDash val="solid"/>
            </a:ln>
          </c:spPr>
          <c:marker>
            <c:symbol val="square"/>
            <c:size val="8"/>
            <c:spPr>
              <a:solidFill>
                <a:srgbClr val="0000FF"/>
              </a:solidFill>
              <a:ln>
                <a:solidFill>
                  <a:srgbClr val="0000FF"/>
                </a:solidFill>
                <a:prstDash val="solid"/>
              </a:ln>
            </c:spPr>
          </c:marker>
          <c:dPt>
            <c:idx val="0"/>
            <c:marker>
              <c:spPr>
                <a:solidFill>
                  <a:srgbClr val="FF0000"/>
                </a:solidFill>
                <a:ln>
                  <a:solidFill>
                    <a:srgbClr val="FF0000"/>
                  </a:solidFill>
                  <a:prstDash val="solid"/>
                </a:ln>
              </c:spPr>
            </c:marker>
            <c:bubble3D val="0"/>
            <c:extLst>
              <c:ext xmlns:c16="http://schemas.microsoft.com/office/drawing/2014/chart" uri="{C3380CC4-5D6E-409C-BE32-E72D297353CC}">
                <c16:uniqueId val="{00000000-B64E-4967-AF4C-B19B453A998E}"/>
              </c:ext>
            </c:extLst>
          </c:dPt>
          <c:dPt>
            <c:idx val="1"/>
            <c:marker>
              <c:spPr>
                <a:solidFill>
                  <a:srgbClr val="FF0000"/>
                </a:solidFill>
                <a:ln>
                  <a:solidFill>
                    <a:srgbClr val="FF0000"/>
                  </a:solidFill>
                  <a:prstDash val="solid"/>
                </a:ln>
              </c:spPr>
            </c:marker>
            <c:bubble3D val="0"/>
            <c:extLst>
              <c:ext xmlns:c16="http://schemas.microsoft.com/office/drawing/2014/chart" uri="{C3380CC4-5D6E-409C-BE32-E72D297353CC}">
                <c16:uniqueId val="{00000001-B64E-4967-AF4C-B19B453A998E}"/>
              </c:ext>
            </c:extLst>
          </c:dPt>
          <c:dPt>
            <c:idx val="2"/>
            <c:marker>
              <c:spPr>
                <a:solidFill>
                  <a:srgbClr val="FF0000"/>
                </a:solidFill>
                <a:ln>
                  <a:solidFill>
                    <a:srgbClr val="FF0000"/>
                  </a:solidFill>
                  <a:prstDash val="solid"/>
                </a:ln>
              </c:spPr>
            </c:marker>
            <c:bubble3D val="0"/>
            <c:extLst>
              <c:ext xmlns:c16="http://schemas.microsoft.com/office/drawing/2014/chart" uri="{C3380CC4-5D6E-409C-BE32-E72D297353CC}">
                <c16:uniqueId val="{00000002-B64E-4967-AF4C-B19B453A998E}"/>
              </c:ext>
            </c:extLst>
          </c:dPt>
          <c:dPt>
            <c:idx val="3"/>
            <c:marker>
              <c:spPr>
                <a:solidFill>
                  <a:srgbClr val="FF0000"/>
                </a:solidFill>
                <a:ln>
                  <a:solidFill>
                    <a:srgbClr val="FF0000"/>
                  </a:solidFill>
                  <a:prstDash val="solid"/>
                </a:ln>
              </c:spPr>
            </c:marker>
            <c:bubble3D val="0"/>
            <c:extLst>
              <c:ext xmlns:c16="http://schemas.microsoft.com/office/drawing/2014/chart" uri="{C3380CC4-5D6E-409C-BE32-E72D297353CC}">
                <c16:uniqueId val="{00000003-B64E-4967-AF4C-B19B453A998E}"/>
              </c:ext>
            </c:extLst>
          </c:dPt>
          <c:dPt>
            <c:idx val="4"/>
            <c:marker>
              <c:spPr>
                <a:solidFill>
                  <a:srgbClr val="FF0000"/>
                </a:solidFill>
                <a:ln>
                  <a:solidFill>
                    <a:srgbClr val="FF0000"/>
                  </a:solidFill>
                  <a:prstDash val="solid"/>
                </a:ln>
              </c:spPr>
            </c:marker>
            <c:bubble3D val="0"/>
            <c:extLst>
              <c:ext xmlns:c16="http://schemas.microsoft.com/office/drawing/2014/chart" uri="{C3380CC4-5D6E-409C-BE32-E72D297353CC}">
                <c16:uniqueId val="{00000004-B64E-4967-AF4C-B19B453A998E}"/>
              </c:ext>
            </c:extLst>
          </c:dPt>
          <c:dPt>
            <c:idx val="5"/>
            <c:marker>
              <c:spPr>
                <a:solidFill>
                  <a:srgbClr val="FF0000"/>
                </a:solidFill>
                <a:ln>
                  <a:solidFill>
                    <a:srgbClr val="FF0000"/>
                  </a:solidFill>
                  <a:prstDash val="solid"/>
                </a:ln>
              </c:spPr>
            </c:marker>
            <c:bubble3D val="0"/>
            <c:extLst>
              <c:ext xmlns:c16="http://schemas.microsoft.com/office/drawing/2014/chart" uri="{C3380CC4-5D6E-409C-BE32-E72D297353CC}">
                <c16:uniqueId val="{00000005-B64E-4967-AF4C-B19B453A998E}"/>
              </c:ext>
            </c:extLst>
          </c:dPt>
          <c:dPt>
            <c:idx val="6"/>
            <c:marker>
              <c:spPr>
                <a:solidFill>
                  <a:srgbClr val="FF0000"/>
                </a:solidFill>
                <a:ln>
                  <a:solidFill>
                    <a:srgbClr val="FF0000"/>
                  </a:solidFill>
                  <a:prstDash val="solid"/>
                </a:ln>
              </c:spPr>
            </c:marker>
            <c:bubble3D val="0"/>
            <c:extLst>
              <c:ext xmlns:c16="http://schemas.microsoft.com/office/drawing/2014/chart" uri="{C3380CC4-5D6E-409C-BE32-E72D297353CC}">
                <c16:uniqueId val="{00000006-B64E-4967-AF4C-B19B453A998E}"/>
              </c:ext>
            </c:extLst>
          </c:dPt>
          <c:dPt>
            <c:idx val="7"/>
            <c:marker>
              <c:spPr>
                <a:solidFill>
                  <a:srgbClr val="FF0000"/>
                </a:solidFill>
                <a:ln>
                  <a:solidFill>
                    <a:srgbClr val="FF0000"/>
                  </a:solidFill>
                  <a:prstDash val="solid"/>
                </a:ln>
              </c:spPr>
            </c:marker>
            <c:bubble3D val="0"/>
            <c:extLst>
              <c:ext xmlns:c16="http://schemas.microsoft.com/office/drawing/2014/chart" uri="{C3380CC4-5D6E-409C-BE32-E72D297353CC}">
                <c16:uniqueId val="{00000007-B64E-4967-AF4C-B19B453A998E}"/>
              </c:ext>
            </c:extLst>
          </c:dPt>
          <c:dPt>
            <c:idx val="8"/>
            <c:marker>
              <c:spPr>
                <a:solidFill>
                  <a:srgbClr val="FF0000"/>
                </a:solidFill>
                <a:ln>
                  <a:solidFill>
                    <a:srgbClr val="FF0000"/>
                  </a:solidFill>
                  <a:prstDash val="solid"/>
                </a:ln>
              </c:spPr>
            </c:marker>
            <c:bubble3D val="0"/>
            <c:extLst>
              <c:ext xmlns:c16="http://schemas.microsoft.com/office/drawing/2014/chart" uri="{C3380CC4-5D6E-409C-BE32-E72D297353CC}">
                <c16:uniqueId val="{00000008-B64E-4967-AF4C-B19B453A998E}"/>
              </c:ext>
            </c:extLst>
          </c:dPt>
          <c:dPt>
            <c:idx val="9"/>
            <c:marker>
              <c:spPr>
                <a:solidFill>
                  <a:srgbClr val="FF0000"/>
                </a:solidFill>
                <a:ln>
                  <a:solidFill>
                    <a:srgbClr val="FF0000"/>
                  </a:solidFill>
                  <a:prstDash val="solid"/>
                </a:ln>
              </c:spPr>
            </c:marker>
            <c:bubble3D val="0"/>
            <c:extLst>
              <c:ext xmlns:c16="http://schemas.microsoft.com/office/drawing/2014/chart" uri="{C3380CC4-5D6E-409C-BE32-E72D297353CC}">
                <c16:uniqueId val="{00000009-B64E-4967-AF4C-B19B453A998E}"/>
              </c:ext>
            </c:extLst>
          </c:dPt>
          <c:dPt>
            <c:idx val="10"/>
            <c:marker>
              <c:spPr>
                <a:solidFill>
                  <a:srgbClr val="FF0000"/>
                </a:solidFill>
                <a:ln>
                  <a:solidFill>
                    <a:srgbClr val="FF0000"/>
                  </a:solidFill>
                  <a:prstDash val="solid"/>
                </a:ln>
              </c:spPr>
            </c:marker>
            <c:bubble3D val="0"/>
            <c:extLst>
              <c:ext xmlns:c16="http://schemas.microsoft.com/office/drawing/2014/chart" uri="{C3380CC4-5D6E-409C-BE32-E72D297353CC}">
                <c16:uniqueId val="{0000000A-B64E-4967-AF4C-B19B453A998E}"/>
              </c:ext>
            </c:extLst>
          </c:dPt>
          <c:dPt>
            <c:idx val="11"/>
            <c:marker>
              <c:spPr>
                <a:solidFill>
                  <a:srgbClr val="FF0000"/>
                </a:solidFill>
                <a:ln>
                  <a:solidFill>
                    <a:srgbClr val="FF0000"/>
                  </a:solidFill>
                  <a:prstDash val="solid"/>
                </a:ln>
              </c:spPr>
            </c:marker>
            <c:bubble3D val="0"/>
            <c:spPr>
              <a:ln w="25400">
                <a:noFill/>
              </a:ln>
            </c:spPr>
            <c:extLst>
              <c:ext xmlns:c16="http://schemas.microsoft.com/office/drawing/2014/chart" uri="{C3380CC4-5D6E-409C-BE32-E72D297353CC}">
                <c16:uniqueId val="{0000000C-B64E-4967-AF4C-B19B453A998E}"/>
              </c:ext>
            </c:extLst>
          </c:dPt>
          <c:dPt>
            <c:idx val="12"/>
            <c:marker>
              <c:spPr>
                <a:solidFill>
                  <a:srgbClr val="FF0000"/>
                </a:solidFill>
                <a:ln>
                  <a:solidFill>
                    <a:srgbClr val="FF0000"/>
                  </a:solidFill>
                  <a:prstDash val="solid"/>
                </a:ln>
              </c:spPr>
            </c:marker>
            <c:bubble3D val="0"/>
            <c:extLst>
              <c:ext xmlns:c16="http://schemas.microsoft.com/office/drawing/2014/chart" uri="{C3380CC4-5D6E-409C-BE32-E72D297353CC}">
                <c16:uniqueId val="{0000000D-B64E-4967-AF4C-B19B453A998E}"/>
              </c:ext>
            </c:extLst>
          </c:dPt>
          <c:dPt>
            <c:idx val="13"/>
            <c:marker>
              <c:spPr>
                <a:solidFill>
                  <a:srgbClr val="FF0000"/>
                </a:solidFill>
                <a:ln>
                  <a:solidFill>
                    <a:srgbClr val="FF0000"/>
                  </a:solidFill>
                  <a:prstDash val="solid"/>
                </a:ln>
              </c:spPr>
            </c:marker>
            <c:bubble3D val="0"/>
            <c:extLst>
              <c:ext xmlns:c16="http://schemas.microsoft.com/office/drawing/2014/chart" uri="{C3380CC4-5D6E-409C-BE32-E72D297353CC}">
                <c16:uniqueId val="{0000000E-B64E-4967-AF4C-B19B453A998E}"/>
              </c:ext>
            </c:extLst>
          </c:dPt>
          <c:dPt>
            <c:idx val="14"/>
            <c:bubble3D val="0"/>
            <c:extLst>
              <c:ext xmlns:c16="http://schemas.microsoft.com/office/drawing/2014/chart" uri="{C3380CC4-5D6E-409C-BE32-E72D297353CC}">
                <c16:uniqueId val="{0000000F-B64E-4967-AF4C-B19B453A998E}"/>
              </c:ext>
            </c:extLst>
          </c:dPt>
          <c:dPt>
            <c:idx val="15"/>
            <c:marker>
              <c:spPr>
                <a:solidFill>
                  <a:srgbClr val="FF0000"/>
                </a:solidFill>
                <a:ln>
                  <a:solidFill>
                    <a:srgbClr val="FF0000"/>
                  </a:solidFill>
                  <a:prstDash val="solid"/>
                </a:ln>
              </c:spPr>
            </c:marker>
            <c:bubble3D val="0"/>
            <c:extLst>
              <c:ext xmlns:c16="http://schemas.microsoft.com/office/drawing/2014/chart" uri="{C3380CC4-5D6E-409C-BE32-E72D297353CC}">
                <c16:uniqueId val="{00000010-B64E-4967-AF4C-B19B453A998E}"/>
              </c:ext>
            </c:extLst>
          </c:dPt>
          <c:dPt>
            <c:idx val="16"/>
            <c:marker>
              <c:spPr>
                <a:solidFill>
                  <a:srgbClr val="FF0000"/>
                </a:solidFill>
                <a:ln>
                  <a:solidFill>
                    <a:srgbClr val="FF0000"/>
                  </a:solidFill>
                  <a:prstDash val="solid"/>
                </a:ln>
              </c:spPr>
            </c:marker>
            <c:bubble3D val="0"/>
            <c:extLst>
              <c:ext xmlns:c16="http://schemas.microsoft.com/office/drawing/2014/chart" uri="{C3380CC4-5D6E-409C-BE32-E72D297353CC}">
                <c16:uniqueId val="{00000011-B64E-4967-AF4C-B19B453A998E}"/>
              </c:ext>
            </c:extLst>
          </c:dPt>
          <c:cat>
            <c:numRef>
              <c:f>spcwhm19!$A$1:$A$17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spcwhm19!$B$1:$B$17</c:f>
              <c:numCache>
                <c:formatCode>0.00%</c:formatCode>
                <c:ptCount val="17"/>
                <c:pt idx="0">
                  <c:v>0.46846846846846846</c:v>
                </c:pt>
                <c:pt idx="1">
                  <c:v>0.5641025641025641</c:v>
                </c:pt>
                <c:pt idx="2">
                  <c:v>0.57831325301204817</c:v>
                </c:pt>
                <c:pt idx="3">
                  <c:v>0.6262626262626263</c:v>
                </c:pt>
                <c:pt idx="4">
                  <c:v>0.54929577464788737</c:v>
                </c:pt>
                <c:pt idx="5">
                  <c:v>0.54166666666666663</c:v>
                </c:pt>
                <c:pt idx="6">
                  <c:v>0.54166666666666663</c:v>
                </c:pt>
                <c:pt idx="7">
                  <c:v>0.55813953488372092</c:v>
                </c:pt>
                <c:pt idx="8">
                  <c:v>0.42857142857142855</c:v>
                </c:pt>
                <c:pt idx="9">
                  <c:v>0.43333333333333335</c:v>
                </c:pt>
                <c:pt idx="10">
                  <c:v>0.3783783783783784</c:v>
                </c:pt>
                <c:pt idx="11">
                  <c:v>0.58823529411764708</c:v>
                </c:pt>
                <c:pt idx="12">
                  <c:v>0.5</c:v>
                </c:pt>
                <c:pt idx="13">
                  <c:v>0.62222222222222223</c:v>
                </c:pt>
                <c:pt idx="14">
                  <c:v>0.7142857142857143</c:v>
                </c:pt>
                <c:pt idx="15">
                  <c:v>0.73913043478260865</c:v>
                </c:pt>
                <c:pt idx="16">
                  <c:v>0.77333333333333332</c:v>
                </c:pt>
              </c:numCache>
            </c:numRef>
          </c:val>
          <c:smooth val="0"/>
          <c:extLst>
            <c:ext xmlns:c16="http://schemas.microsoft.com/office/drawing/2014/chart" uri="{C3380CC4-5D6E-409C-BE32-E72D297353CC}">
              <c16:uniqueId val="{00000012-B64E-4967-AF4C-B19B453A998E}"/>
            </c:ext>
          </c:extLst>
        </c:ser>
        <c:ser>
          <c:idx val="1"/>
          <c:order val="1"/>
          <c:tx>
            <c:v>Avg</c:v>
          </c:tx>
          <c:spPr>
            <a:ln w="12700">
              <a:solidFill>
                <a:srgbClr val="008000"/>
              </a:solidFill>
              <a:prstDash val="solid"/>
            </a:ln>
          </c:spPr>
          <c:marker>
            <c:symbol val="none"/>
          </c:marker>
          <c:dPt>
            <c:idx val="8"/>
            <c:bubble3D val="0"/>
            <c:extLst>
              <c:ext xmlns:c16="http://schemas.microsoft.com/office/drawing/2014/chart" uri="{C3380CC4-5D6E-409C-BE32-E72D297353CC}">
                <c16:uniqueId val="{00000013-B64E-4967-AF4C-B19B453A998E}"/>
              </c:ext>
            </c:extLst>
          </c:dPt>
          <c:dPt>
            <c:idx val="11"/>
            <c:bubble3D val="0"/>
            <c:spPr>
              <a:ln w="25400">
                <a:noFill/>
              </a:ln>
            </c:spPr>
            <c:extLst>
              <c:ext xmlns:c16="http://schemas.microsoft.com/office/drawing/2014/chart" uri="{C3380CC4-5D6E-409C-BE32-E72D297353CC}">
                <c16:uniqueId val="{00000015-B64E-4967-AF4C-B19B453A998E}"/>
              </c:ext>
            </c:extLst>
          </c:dPt>
          <c:dLbls>
            <c:dLbl>
              <c:idx val="0"/>
              <c:layout>
                <c:manualLayout>
                  <c:x val="-2.7799544553622235E-3"/>
                  <c:y val="-0.14337301187477514"/>
                </c:manualLayout>
              </c:layout>
              <c:tx>
                <c:rich>
                  <a:bodyPr/>
                  <a:lstStyle/>
                  <a:p>
                    <a:pPr>
                      <a:defRPr sz="1600"/>
                    </a:pPr>
                    <a:r>
                      <a:rPr lang="en-US" sz="1600"/>
                      <a:t>Avg=53%</a:t>
                    </a:r>
                  </a:p>
                </c:rich>
              </c:tx>
              <c:spPr>
                <a:solidFill>
                  <a:srgbClr val="FFFFFF"/>
                </a:solidFill>
                <a:ln>
                  <a:noFill/>
                </a:ln>
                <a:effectLst/>
              </c:spP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B64E-4967-AF4C-B19B453A998E}"/>
                </c:ext>
              </c:extLst>
            </c:dLbl>
            <c:dLbl>
              <c:idx val="11"/>
              <c:layout>
                <c:manualLayout>
                  <c:x val="-5.5599687503487642E-3"/>
                  <c:y val="-0.14155251141552513"/>
                </c:manualLayout>
              </c:layout>
              <c:tx>
                <c:rich>
                  <a:bodyPr/>
                  <a:lstStyle/>
                  <a:p>
                    <a:pPr>
                      <a:defRPr sz="1600"/>
                    </a:pPr>
                    <a:r>
                      <a:rPr lang="en-US" sz="1600"/>
                      <a:t>Avg=69%</a:t>
                    </a:r>
                  </a:p>
                </c:rich>
              </c:tx>
              <c:spPr>
                <a:solidFill>
                  <a:srgbClr val="FFFFFF"/>
                </a:solidFill>
                <a:ln>
                  <a:noFill/>
                </a:ln>
                <a:effectLst/>
              </c:spP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B64E-4967-AF4C-B19B453A998E}"/>
                </c:ext>
              </c:extLst>
            </c:dLbl>
            <c:spPr>
              <a:noFill/>
              <a:ln>
                <a:noFill/>
              </a:ln>
              <a:effectLst/>
            </c:spPr>
            <c:txPr>
              <a:bodyPr/>
              <a:lstStyle/>
              <a:p>
                <a:pPr>
                  <a:defRPr sz="160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spcwhm19!$A$1:$A$17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spcwhm19!$C$1:$C$17</c:f>
              <c:numCache>
                <c:formatCode>0.00%</c:formatCode>
                <c:ptCount val="17"/>
                <c:pt idx="0">
                  <c:v>0.53324099722991691</c:v>
                </c:pt>
                <c:pt idx="1">
                  <c:v>0.53324099722991691</c:v>
                </c:pt>
                <c:pt idx="2">
                  <c:v>0.53324099722991691</c:v>
                </c:pt>
                <c:pt idx="3">
                  <c:v>0.53324099722991691</c:v>
                </c:pt>
                <c:pt idx="4">
                  <c:v>0.53324099722991691</c:v>
                </c:pt>
                <c:pt idx="5">
                  <c:v>0.53324099722991691</c:v>
                </c:pt>
                <c:pt idx="6">
                  <c:v>0.53324099722991691</c:v>
                </c:pt>
                <c:pt idx="7">
                  <c:v>0.53324099722991691</c:v>
                </c:pt>
                <c:pt idx="8">
                  <c:v>0.53324099722991691</c:v>
                </c:pt>
                <c:pt idx="9">
                  <c:v>0.53324099722991691</c:v>
                </c:pt>
                <c:pt idx="10">
                  <c:v>0.53324099722991691</c:v>
                </c:pt>
                <c:pt idx="11">
                  <c:v>0.68608414239482196</c:v>
                </c:pt>
                <c:pt idx="12">
                  <c:v>0.68608414239482196</c:v>
                </c:pt>
                <c:pt idx="13">
                  <c:v>0.68608414239482196</c:v>
                </c:pt>
                <c:pt idx="14">
                  <c:v>0.68608414239482196</c:v>
                </c:pt>
                <c:pt idx="15">
                  <c:v>0.68608414239482196</c:v>
                </c:pt>
                <c:pt idx="16">
                  <c:v>0.68608414239482196</c:v>
                </c:pt>
              </c:numCache>
            </c:numRef>
          </c:val>
          <c:smooth val="0"/>
          <c:extLst>
            <c:ext xmlns:c16="http://schemas.microsoft.com/office/drawing/2014/chart" uri="{C3380CC4-5D6E-409C-BE32-E72D297353CC}">
              <c16:uniqueId val="{00000017-B64E-4967-AF4C-B19B453A998E}"/>
            </c:ext>
          </c:extLst>
        </c:ser>
        <c:ser>
          <c:idx val="2"/>
          <c:order val="2"/>
          <c:tx>
            <c:v>UCL</c:v>
          </c:tx>
          <c:spPr>
            <a:ln w="12700">
              <a:solidFill>
                <a:srgbClr val="FF0000"/>
              </a:solidFill>
              <a:prstDash val="lgDash"/>
            </a:ln>
          </c:spPr>
          <c:marker>
            <c:symbol val="none"/>
          </c:marker>
          <c:dPt>
            <c:idx val="8"/>
            <c:bubble3D val="0"/>
            <c:extLst>
              <c:ext xmlns:c16="http://schemas.microsoft.com/office/drawing/2014/chart" uri="{C3380CC4-5D6E-409C-BE32-E72D297353CC}">
                <c16:uniqueId val="{00000018-B64E-4967-AF4C-B19B453A998E}"/>
              </c:ext>
            </c:extLst>
          </c:dPt>
          <c:dPt>
            <c:idx val="11"/>
            <c:bubble3D val="0"/>
            <c:spPr>
              <a:ln w="25400">
                <a:noFill/>
              </a:ln>
            </c:spPr>
            <c:extLst>
              <c:ext xmlns:c16="http://schemas.microsoft.com/office/drawing/2014/chart" uri="{C3380CC4-5D6E-409C-BE32-E72D297353CC}">
                <c16:uniqueId val="{0000001A-B64E-4967-AF4C-B19B453A998E}"/>
              </c:ext>
            </c:extLst>
          </c:dPt>
          <c:cat>
            <c:numRef>
              <c:f>spcwhm19!$A$1:$A$17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spcwhm19!$D$1:$D$17</c:f>
              <c:numCache>
                <c:formatCode>0.00%</c:formatCode>
                <c:ptCount val="17"/>
                <c:pt idx="0">
                  <c:v>0.56546310787281728</c:v>
                </c:pt>
                <c:pt idx="1">
                  <c:v>0.56462602686740027</c:v>
                </c:pt>
                <c:pt idx="2">
                  <c:v>0.57050387807642822</c:v>
                </c:pt>
                <c:pt idx="3">
                  <c:v>0.56736012157855242</c:v>
                </c:pt>
                <c:pt idx="4">
                  <c:v>0.57352997974959707</c:v>
                </c:pt>
                <c:pt idx="5">
                  <c:v>0.58224085904635636</c:v>
                </c:pt>
                <c:pt idx="6">
                  <c:v>0.58224085904635636</c:v>
                </c:pt>
                <c:pt idx="7">
                  <c:v>0.58501136452525426</c:v>
                </c:pt>
                <c:pt idx="8">
                  <c:v>0.59062375969527448</c:v>
                </c:pt>
                <c:pt idx="9">
                  <c:v>0.59522146457930247</c:v>
                </c:pt>
                <c:pt idx="10">
                  <c:v>0.58905132999052623</c:v>
                </c:pt>
                <c:pt idx="11">
                  <c:v>0.75369526654990815</c:v>
                </c:pt>
                <c:pt idx="12">
                  <c:v>0.758061680493753</c:v>
                </c:pt>
                <c:pt idx="13">
                  <c:v>0.74485355615619431</c:v>
                </c:pt>
                <c:pt idx="14">
                  <c:v>0.73876630590587389</c:v>
                </c:pt>
                <c:pt idx="15">
                  <c:v>0.73354472554035843</c:v>
                </c:pt>
                <c:pt idx="16">
                  <c:v>0.73160673454765557</c:v>
                </c:pt>
              </c:numCache>
            </c:numRef>
          </c:val>
          <c:smooth val="0"/>
          <c:extLst>
            <c:ext xmlns:c16="http://schemas.microsoft.com/office/drawing/2014/chart" uri="{C3380CC4-5D6E-409C-BE32-E72D297353CC}">
              <c16:uniqueId val="{0000001B-B64E-4967-AF4C-B19B453A998E}"/>
            </c:ext>
          </c:extLst>
        </c:ser>
        <c:ser>
          <c:idx val="3"/>
          <c:order val="3"/>
          <c:tx>
            <c:v>LCL</c:v>
          </c:tx>
          <c:spPr>
            <a:ln w="12700">
              <a:solidFill>
                <a:srgbClr val="FF0000"/>
              </a:solidFill>
              <a:prstDash val="lgDash"/>
            </a:ln>
          </c:spPr>
          <c:marker>
            <c:symbol val="none"/>
          </c:marker>
          <c:dPt>
            <c:idx val="8"/>
            <c:bubble3D val="0"/>
            <c:extLst>
              <c:ext xmlns:c16="http://schemas.microsoft.com/office/drawing/2014/chart" uri="{C3380CC4-5D6E-409C-BE32-E72D297353CC}">
                <c16:uniqueId val="{0000001C-B64E-4967-AF4C-B19B453A998E}"/>
              </c:ext>
            </c:extLst>
          </c:dPt>
          <c:dPt>
            <c:idx val="11"/>
            <c:bubble3D val="0"/>
            <c:spPr>
              <a:ln w="25400">
                <a:noFill/>
              </a:ln>
            </c:spPr>
            <c:extLst>
              <c:ext xmlns:c16="http://schemas.microsoft.com/office/drawing/2014/chart" uri="{C3380CC4-5D6E-409C-BE32-E72D297353CC}">
                <c16:uniqueId val="{0000001E-B64E-4967-AF4C-B19B453A998E}"/>
              </c:ext>
            </c:extLst>
          </c:dPt>
          <c:cat>
            <c:numRef>
              <c:f>spcwhm19!$A$1:$A$17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spcwhm19!$E$1:$E$17</c:f>
              <c:numCache>
                <c:formatCode>0.00%</c:formatCode>
                <c:ptCount val="17"/>
                <c:pt idx="0">
                  <c:v>0.50101888658701654</c:v>
                </c:pt>
                <c:pt idx="1">
                  <c:v>0.50185596759243356</c:v>
                </c:pt>
                <c:pt idx="2">
                  <c:v>0.49597811638340566</c:v>
                </c:pt>
                <c:pt idx="3">
                  <c:v>0.4991218728812814</c:v>
                </c:pt>
                <c:pt idx="4">
                  <c:v>0.49295201471023675</c:v>
                </c:pt>
                <c:pt idx="5">
                  <c:v>0.48424113541347746</c:v>
                </c:pt>
                <c:pt idx="6">
                  <c:v>0.48424113541347746</c:v>
                </c:pt>
                <c:pt idx="7">
                  <c:v>0.48147062993457962</c:v>
                </c:pt>
                <c:pt idx="8">
                  <c:v>0.47585823476455935</c:v>
                </c:pt>
                <c:pt idx="9">
                  <c:v>0.4712605298805313</c:v>
                </c:pt>
                <c:pt idx="10">
                  <c:v>0.47743066446930765</c:v>
                </c:pt>
                <c:pt idx="11">
                  <c:v>0.61847301823973577</c:v>
                </c:pt>
                <c:pt idx="12">
                  <c:v>0.61410660429589092</c:v>
                </c:pt>
                <c:pt idx="13">
                  <c:v>0.62731472863344961</c:v>
                </c:pt>
                <c:pt idx="14">
                  <c:v>0.63340197888377003</c:v>
                </c:pt>
                <c:pt idx="15">
                  <c:v>0.63862355924928549</c:v>
                </c:pt>
                <c:pt idx="16">
                  <c:v>0.64056155024198835</c:v>
                </c:pt>
              </c:numCache>
            </c:numRef>
          </c:val>
          <c:smooth val="0"/>
          <c:extLst>
            <c:ext xmlns:c16="http://schemas.microsoft.com/office/drawing/2014/chart" uri="{C3380CC4-5D6E-409C-BE32-E72D297353CC}">
              <c16:uniqueId val="{0000001F-B64E-4967-AF4C-B19B453A998E}"/>
            </c:ext>
          </c:extLst>
        </c:ser>
        <c:dLbls>
          <c:showLegendKey val="0"/>
          <c:showVal val="0"/>
          <c:showCatName val="0"/>
          <c:showSerName val="0"/>
          <c:showPercent val="0"/>
          <c:showBubbleSize val="0"/>
        </c:dLbls>
        <c:marker val="1"/>
        <c:smooth val="0"/>
        <c:axId val="212924527"/>
        <c:axId val="212909135"/>
      </c:lineChart>
      <c:catAx>
        <c:axId val="212924527"/>
        <c:scaling>
          <c:orientation val="minMax"/>
        </c:scaling>
        <c:delete val="0"/>
        <c:axPos val="b"/>
        <c:title>
          <c:tx>
            <c:rich>
              <a:bodyPr/>
              <a:lstStyle/>
              <a:p>
                <a:pPr>
                  <a:defRPr/>
                </a:pPr>
                <a:r>
                  <a:rPr lang="en-US"/>
                  <a:t>Month</a:t>
                </a:r>
              </a:p>
            </c:rich>
          </c:tx>
          <c:overlay val="0"/>
        </c:title>
        <c:numFmt formatCode="mmm\-yy" sourceLinked="1"/>
        <c:majorTickMark val="out"/>
        <c:minorTickMark val="none"/>
        <c:tickLblPos val="nextTo"/>
        <c:crossAx val="212909135"/>
        <c:crosses val="autoZero"/>
        <c:auto val="0"/>
        <c:lblAlgn val="ctr"/>
        <c:lblOffset val="100"/>
        <c:noMultiLvlLbl val="0"/>
      </c:catAx>
      <c:valAx>
        <c:axId val="212909135"/>
        <c:scaling>
          <c:orientation val="minMax"/>
          <c:max val="0.8"/>
          <c:min val="0.35000000000000003"/>
        </c:scaling>
        <c:delete val="0"/>
        <c:axPos val="l"/>
        <c:title>
          <c:tx>
            <c:rich>
              <a:bodyPr/>
              <a:lstStyle/>
              <a:p>
                <a:pPr>
                  <a:defRPr/>
                </a:pPr>
                <a:r>
                  <a:rPr lang="en-US"/>
                  <a:t>Percent</a:t>
                </a:r>
              </a:p>
            </c:rich>
          </c:tx>
          <c:overlay val="0"/>
        </c:title>
        <c:numFmt formatCode="0%" sourceLinked="0"/>
        <c:majorTickMark val="out"/>
        <c:minorTickMark val="none"/>
        <c:tickLblPos val="nextTo"/>
        <c:txPr>
          <a:bodyPr/>
          <a:lstStyle/>
          <a:p>
            <a:pPr>
              <a:defRPr sz="1600"/>
            </a:pPr>
            <a:endParaRPr lang="en-US"/>
          </a:p>
        </c:txPr>
        <c:crossAx val="212924527"/>
        <c:crosses val="autoZero"/>
        <c:crossBetween val="midCat"/>
        <c:majorUnit val="0.05"/>
        <c:minorUnit val="1.0000000000000002E-2"/>
      </c:valAx>
      <c:spPr>
        <a:solidFill>
          <a:srgbClr val="FFFFFF"/>
        </a:solidFill>
        <a:ln w="25400">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12700">
      <a:solidFill>
        <a:srgbClr val="000000"/>
      </a:solidFill>
      <a:prstDash val="solid"/>
    </a:ln>
  </c:spPr>
  <c:txPr>
    <a:bodyPr/>
    <a:lstStyle/>
    <a:p>
      <a:pPr>
        <a:defRPr sz="1400">
          <a:solidFill>
            <a:schemeClr val="tx2"/>
          </a:solidFill>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T1DX Adult SDOH</a:t>
            </a:r>
          </a:p>
        </c:rich>
      </c:tx>
      <c:overlay val="0"/>
    </c:title>
    <c:autoTitleDeleted val="0"/>
    <c:plotArea>
      <c:layout>
        <c:manualLayout>
          <c:layoutTarget val="inner"/>
          <c:xMode val="edge"/>
          <c:yMode val="edge"/>
          <c:x val="0.1181779148821521"/>
          <c:y val="0.16131887495960573"/>
          <c:w val="0.84426196824476474"/>
          <c:h val="0.5642632011395895"/>
        </c:manualLayout>
      </c:layout>
      <c:lineChart>
        <c:grouping val="standard"/>
        <c:varyColors val="0"/>
        <c:ser>
          <c:idx val="0"/>
          <c:order val="0"/>
          <c:tx>
            <c:v>Xbar</c:v>
          </c:tx>
          <c:spPr>
            <a:ln w="12700">
              <a:solidFill>
                <a:srgbClr val="0000FF"/>
              </a:solidFill>
              <a:prstDash val="solid"/>
            </a:ln>
          </c:spPr>
          <c:marker>
            <c:symbol val="square"/>
            <c:size val="8"/>
            <c:spPr>
              <a:solidFill>
                <a:srgbClr val="0000FF"/>
              </a:solidFill>
              <a:ln>
                <a:solidFill>
                  <a:srgbClr val="0000FF"/>
                </a:solidFill>
                <a:prstDash val="solid"/>
              </a:ln>
            </c:spPr>
          </c:marker>
          <c:dPt>
            <c:idx val="0"/>
            <c:marker>
              <c:spPr>
                <a:solidFill>
                  <a:srgbClr val="FF0000"/>
                </a:solidFill>
                <a:ln>
                  <a:solidFill>
                    <a:srgbClr val="FF0000"/>
                  </a:solidFill>
                  <a:prstDash val="solid"/>
                </a:ln>
              </c:spPr>
            </c:marker>
            <c:bubble3D val="0"/>
            <c:extLst>
              <c:ext xmlns:c16="http://schemas.microsoft.com/office/drawing/2014/chart" uri="{C3380CC4-5D6E-409C-BE32-E72D297353CC}">
                <c16:uniqueId val="{00000000-F6EE-4A70-9C70-CB176A9F65A4}"/>
              </c:ext>
            </c:extLst>
          </c:dPt>
          <c:dPt>
            <c:idx val="1"/>
            <c:bubble3D val="0"/>
            <c:extLst>
              <c:ext xmlns:c16="http://schemas.microsoft.com/office/drawing/2014/chart" uri="{C3380CC4-5D6E-409C-BE32-E72D297353CC}">
                <c16:uniqueId val="{00000001-F6EE-4A70-9C70-CB176A9F65A4}"/>
              </c:ext>
            </c:extLst>
          </c:dPt>
          <c:dPt>
            <c:idx val="2"/>
            <c:bubble3D val="0"/>
            <c:extLst>
              <c:ext xmlns:c16="http://schemas.microsoft.com/office/drawing/2014/chart" uri="{C3380CC4-5D6E-409C-BE32-E72D297353CC}">
                <c16:uniqueId val="{00000002-F6EE-4A70-9C70-CB176A9F65A4}"/>
              </c:ext>
            </c:extLst>
          </c:dPt>
          <c:dPt>
            <c:idx val="3"/>
            <c:bubble3D val="0"/>
            <c:extLst>
              <c:ext xmlns:c16="http://schemas.microsoft.com/office/drawing/2014/chart" uri="{C3380CC4-5D6E-409C-BE32-E72D297353CC}">
                <c16:uniqueId val="{00000003-F6EE-4A70-9C70-CB176A9F65A4}"/>
              </c:ext>
            </c:extLst>
          </c:dPt>
          <c:dPt>
            <c:idx val="4"/>
            <c:bubble3D val="0"/>
            <c:extLst>
              <c:ext xmlns:c16="http://schemas.microsoft.com/office/drawing/2014/chart" uri="{C3380CC4-5D6E-409C-BE32-E72D297353CC}">
                <c16:uniqueId val="{00000004-F6EE-4A70-9C70-CB176A9F65A4}"/>
              </c:ext>
            </c:extLst>
          </c:dPt>
          <c:dPt>
            <c:idx val="5"/>
            <c:marker>
              <c:spPr>
                <a:solidFill>
                  <a:srgbClr val="FF0000"/>
                </a:solidFill>
                <a:ln>
                  <a:solidFill>
                    <a:srgbClr val="FF0000"/>
                  </a:solidFill>
                  <a:prstDash val="solid"/>
                </a:ln>
              </c:spPr>
            </c:marker>
            <c:bubble3D val="0"/>
            <c:extLst>
              <c:ext xmlns:c16="http://schemas.microsoft.com/office/drawing/2014/chart" uri="{C3380CC4-5D6E-409C-BE32-E72D297353CC}">
                <c16:uniqueId val="{00000005-F6EE-4A70-9C70-CB176A9F65A4}"/>
              </c:ext>
            </c:extLst>
          </c:dPt>
          <c:dPt>
            <c:idx val="6"/>
            <c:marker>
              <c:spPr>
                <a:solidFill>
                  <a:srgbClr val="FF0000"/>
                </a:solidFill>
                <a:ln>
                  <a:solidFill>
                    <a:srgbClr val="FF0000"/>
                  </a:solidFill>
                  <a:prstDash val="solid"/>
                </a:ln>
              </c:spPr>
            </c:marker>
            <c:bubble3D val="0"/>
            <c:extLst>
              <c:ext xmlns:c16="http://schemas.microsoft.com/office/drawing/2014/chart" uri="{C3380CC4-5D6E-409C-BE32-E72D297353CC}">
                <c16:uniqueId val="{00000006-F6EE-4A70-9C70-CB176A9F65A4}"/>
              </c:ext>
            </c:extLst>
          </c:dPt>
          <c:dPt>
            <c:idx val="7"/>
            <c:bubble3D val="0"/>
            <c:spPr>
              <a:ln w="25400">
                <a:noFill/>
              </a:ln>
            </c:spPr>
            <c:extLst>
              <c:ext xmlns:c16="http://schemas.microsoft.com/office/drawing/2014/chart" uri="{C3380CC4-5D6E-409C-BE32-E72D297353CC}">
                <c16:uniqueId val="{00000008-F6EE-4A70-9C70-CB176A9F65A4}"/>
              </c:ext>
            </c:extLst>
          </c:dPt>
          <c:dPt>
            <c:idx val="8"/>
            <c:bubble3D val="0"/>
            <c:extLst>
              <c:ext xmlns:c16="http://schemas.microsoft.com/office/drawing/2014/chart" uri="{C3380CC4-5D6E-409C-BE32-E72D297353CC}">
                <c16:uniqueId val="{00000009-F6EE-4A70-9C70-CB176A9F65A4}"/>
              </c:ext>
            </c:extLst>
          </c:dPt>
          <c:dPt>
            <c:idx val="9"/>
            <c:bubble3D val="0"/>
            <c:extLst>
              <c:ext xmlns:c16="http://schemas.microsoft.com/office/drawing/2014/chart" uri="{C3380CC4-5D6E-409C-BE32-E72D297353CC}">
                <c16:uniqueId val="{0000000A-F6EE-4A70-9C70-CB176A9F65A4}"/>
              </c:ext>
            </c:extLst>
          </c:dPt>
          <c:dPt>
            <c:idx val="10"/>
            <c:bubble3D val="0"/>
            <c:extLst>
              <c:ext xmlns:c16="http://schemas.microsoft.com/office/drawing/2014/chart" uri="{C3380CC4-5D6E-409C-BE32-E72D297353CC}">
                <c16:uniqueId val="{0000000B-F6EE-4A70-9C70-CB176A9F65A4}"/>
              </c:ext>
            </c:extLst>
          </c:dPt>
          <c:dPt>
            <c:idx val="11"/>
            <c:bubble3D val="0"/>
            <c:extLst>
              <c:ext xmlns:c16="http://schemas.microsoft.com/office/drawing/2014/chart" uri="{C3380CC4-5D6E-409C-BE32-E72D297353CC}">
                <c16:uniqueId val="{0000000C-F6EE-4A70-9C70-CB176A9F65A4}"/>
              </c:ext>
            </c:extLst>
          </c:dPt>
          <c:dPt>
            <c:idx val="12"/>
            <c:marker>
              <c:spPr>
                <a:solidFill>
                  <a:srgbClr val="FF0000"/>
                </a:solidFill>
                <a:ln>
                  <a:solidFill>
                    <a:srgbClr val="FF0000"/>
                  </a:solidFill>
                  <a:prstDash val="solid"/>
                </a:ln>
              </c:spPr>
            </c:marker>
            <c:bubble3D val="0"/>
            <c:extLst>
              <c:ext xmlns:c16="http://schemas.microsoft.com/office/drawing/2014/chart" uri="{C3380CC4-5D6E-409C-BE32-E72D297353CC}">
                <c16:uniqueId val="{0000000D-F6EE-4A70-9C70-CB176A9F65A4}"/>
              </c:ext>
            </c:extLst>
          </c:dPt>
          <c:dPt>
            <c:idx val="13"/>
            <c:marker>
              <c:spPr>
                <a:solidFill>
                  <a:srgbClr val="FF0000"/>
                </a:solidFill>
                <a:ln>
                  <a:solidFill>
                    <a:srgbClr val="FF0000"/>
                  </a:solidFill>
                  <a:prstDash val="solid"/>
                </a:ln>
              </c:spPr>
            </c:marker>
            <c:bubble3D val="0"/>
            <c:spPr>
              <a:ln w="25400">
                <a:noFill/>
              </a:ln>
            </c:spPr>
            <c:extLst>
              <c:ext xmlns:c16="http://schemas.microsoft.com/office/drawing/2014/chart" uri="{C3380CC4-5D6E-409C-BE32-E72D297353CC}">
                <c16:uniqueId val="{0000000F-F6EE-4A70-9C70-CB176A9F65A4}"/>
              </c:ext>
            </c:extLst>
          </c:dPt>
          <c:dPt>
            <c:idx val="14"/>
            <c:marker>
              <c:spPr>
                <a:solidFill>
                  <a:srgbClr val="FF0000"/>
                </a:solidFill>
                <a:ln>
                  <a:solidFill>
                    <a:srgbClr val="FF0000"/>
                  </a:solidFill>
                  <a:prstDash val="solid"/>
                </a:ln>
              </c:spPr>
            </c:marker>
            <c:bubble3D val="0"/>
            <c:extLst>
              <c:ext xmlns:c16="http://schemas.microsoft.com/office/drawing/2014/chart" uri="{C3380CC4-5D6E-409C-BE32-E72D297353CC}">
                <c16:uniqueId val="{00000010-F6EE-4A70-9C70-CB176A9F65A4}"/>
              </c:ext>
            </c:extLst>
          </c:dPt>
          <c:dPt>
            <c:idx val="15"/>
            <c:bubble3D val="0"/>
            <c:extLst>
              <c:ext xmlns:c16="http://schemas.microsoft.com/office/drawing/2014/chart" uri="{C3380CC4-5D6E-409C-BE32-E72D297353CC}">
                <c16:uniqueId val="{00000011-F6EE-4A70-9C70-CB176A9F65A4}"/>
              </c:ext>
            </c:extLst>
          </c:dPt>
          <c:dPt>
            <c:idx val="16"/>
            <c:marker>
              <c:spPr>
                <a:solidFill>
                  <a:srgbClr val="FF0000"/>
                </a:solidFill>
                <a:ln>
                  <a:solidFill>
                    <a:srgbClr val="FF0000"/>
                  </a:solidFill>
                  <a:prstDash val="solid"/>
                </a:ln>
              </c:spPr>
            </c:marker>
            <c:bubble3D val="0"/>
            <c:extLst>
              <c:ext xmlns:c16="http://schemas.microsoft.com/office/drawing/2014/chart" uri="{C3380CC4-5D6E-409C-BE32-E72D297353CC}">
                <c16:uniqueId val="{00000012-F6EE-4A70-9C70-CB176A9F65A4}"/>
              </c:ext>
            </c:extLst>
          </c:dPt>
          <c:cat>
            <c:numRef>
              <c:f>spcwhm21!$A$1:$A$17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spcwhm21!$B$1:$B$17</c:f>
              <c:numCache>
                <c:formatCode>0.00%</c:formatCode>
                <c:ptCount val="17"/>
                <c:pt idx="0">
                  <c:v>0</c:v>
                </c:pt>
                <c:pt idx="1">
                  <c:v>3.1609195402298854E-2</c:v>
                </c:pt>
                <c:pt idx="2">
                  <c:v>3.5256410256410256E-2</c:v>
                </c:pt>
                <c:pt idx="3">
                  <c:v>2.6845637583892617E-2</c:v>
                </c:pt>
                <c:pt idx="4">
                  <c:v>4.9792531120331947E-2</c:v>
                </c:pt>
                <c:pt idx="5">
                  <c:v>5.1383399209486168E-2</c:v>
                </c:pt>
                <c:pt idx="6">
                  <c:v>8.4269662921348312E-2</c:v>
                </c:pt>
                <c:pt idx="7">
                  <c:v>0.14393939393939395</c:v>
                </c:pt>
                <c:pt idx="8">
                  <c:v>0.15789473684210525</c:v>
                </c:pt>
                <c:pt idx="9">
                  <c:v>0.15753424657534246</c:v>
                </c:pt>
                <c:pt idx="10">
                  <c:v>0.10126582278481013</c:v>
                </c:pt>
                <c:pt idx="11">
                  <c:v>0.15068493150684931</c:v>
                </c:pt>
                <c:pt idx="12">
                  <c:v>7.8431372549019607E-2</c:v>
                </c:pt>
                <c:pt idx="13">
                  <c:v>0.27777777777777779</c:v>
                </c:pt>
                <c:pt idx="14">
                  <c:v>0.28865979381443296</c:v>
                </c:pt>
                <c:pt idx="15">
                  <c:v>0.45933014354066987</c:v>
                </c:pt>
                <c:pt idx="16">
                  <c:v>0.60829493087557607</c:v>
                </c:pt>
              </c:numCache>
            </c:numRef>
          </c:val>
          <c:smooth val="0"/>
          <c:extLst>
            <c:ext xmlns:c16="http://schemas.microsoft.com/office/drawing/2014/chart" uri="{C3380CC4-5D6E-409C-BE32-E72D297353CC}">
              <c16:uniqueId val="{00000013-F6EE-4A70-9C70-CB176A9F65A4}"/>
            </c:ext>
          </c:extLst>
        </c:ser>
        <c:ser>
          <c:idx val="1"/>
          <c:order val="1"/>
          <c:tx>
            <c:v>Avg</c:v>
          </c:tx>
          <c:spPr>
            <a:ln w="12700">
              <a:solidFill>
                <a:srgbClr val="008000"/>
              </a:solidFill>
              <a:prstDash val="solid"/>
            </a:ln>
          </c:spPr>
          <c:marker>
            <c:symbol val="none"/>
          </c:marker>
          <c:dPt>
            <c:idx val="7"/>
            <c:bubble3D val="0"/>
            <c:spPr>
              <a:ln w="25400">
                <a:noFill/>
              </a:ln>
            </c:spPr>
            <c:extLst>
              <c:ext xmlns:c16="http://schemas.microsoft.com/office/drawing/2014/chart" uri="{C3380CC4-5D6E-409C-BE32-E72D297353CC}">
                <c16:uniqueId val="{00000015-F6EE-4A70-9C70-CB176A9F65A4}"/>
              </c:ext>
            </c:extLst>
          </c:dPt>
          <c:dPt>
            <c:idx val="13"/>
            <c:bubble3D val="0"/>
            <c:spPr>
              <a:ln w="25400">
                <a:noFill/>
              </a:ln>
            </c:spPr>
            <c:extLst>
              <c:ext xmlns:c16="http://schemas.microsoft.com/office/drawing/2014/chart" uri="{C3380CC4-5D6E-409C-BE32-E72D297353CC}">
                <c16:uniqueId val="{00000017-F6EE-4A70-9C70-CB176A9F65A4}"/>
              </c:ext>
            </c:extLst>
          </c:dPt>
          <c:dLbls>
            <c:dLbl>
              <c:idx val="0"/>
              <c:layout>
                <c:manualLayout>
                  <c:x val="2.781024130749302E-3"/>
                  <c:y val="-4.9764305278542961E-2"/>
                </c:manualLayout>
              </c:layout>
              <c:tx>
                <c:rich>
                  <a:bodyPr/>
                  <a:lstStyle/>
                  <a:p>
                    <a:pPr>
                      <a:defRPr sz="1600"/>
                    </a:pPr>
                    <a:r>
                      <a:rPr lang="en-US" sz="1600"/>
                      <a:t>Avg=4%</a:t>
                    </a:r>
                  </a:p>
                </c:rich>
              </c:tx>
              <c:spPr>
                <a:solidFill>
                  <a:srgbClr val="FFFFFF"/>
                </a:solidFill>
                <a:ln>
                  <a:noFill/>
                </a:ln>
                <a:effectLst/>
              </c:spP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F6EE-4A70-9C70-CB176A9F65A4}"/>
                </c:ext>
              </c:extLst>
            </c:dLbl>
            <c:dLbl>
              <c:idx val="7"/>
              <c:layout>
                <c:manualLayout>
                  <c:x val="-2.7810241307494039E-3"/>
                  <c:y val="-8.5956527299301561E-2"/>
                </c:manualLayout>
              </c:layout>
              <c:tx>
                <c:rich>
                  <a:bodyPr/>
                  <a:lstStyle/>
                  <a:p>
                    <a:pPr>
                      <a:defRPr sz="1600"/>
                    </a:pPr>
                    <a:r>
                      <a:rPr lang="en-US" sz="1600"/>
                      <a:t>Avg=13%</a:t>
                    </a:r>
                  </a:p>
                </c:rich>
              </c:tx>
              <c:spPr>
                <a:solidFill>
                  <a:srgbClr val="FFFFFF"/>
                </a:solidFill>
                <a:ln>
                  <a:noFill/>
                </a:ln>
                <a:effectLst/>
              </c:spP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F6EE-4A70-9C70-CB176A9F65A4}"/>
                </c:ext>
              </c:extLst>
            </c:dLbl>
            <c:dLbl>
              <c:idx val="13"/>
              <c:layout>
                <c:manualLayout>
                  <c:x val="-2.2248193045994416E-2"/>
                  <c:y val="-0.11762472156746519"/>
                </c:manualLayout>
              </c:layout>
              <c:tx>
                <c:rich>
                  <a:bodyPr/>
                  <a:lstStyle/>
                  <a:p>
                    <a:pPr>
                      <a:defRPr sz="1600"/>
                    </a:pPr>
                    <a:r>
                      <a:rPr lang="en-US" sz="1600"/>
                      <a:t>Avg=42%</a:t>
                    </a:r>
                  </a:p>
                </c:rich>
              </c:tx>
              <c:spPr>
                <a:solidFill>
                  <a:srgbClr val="FFFFFF"/>
                </a:solidFill>
                <a:ln>
                  <a:noFill/>
                </a:ln>
                <a:effectLst/>
              </c:spP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F6EE-4A70-9C70-CB176A9F65A4}"/>
                </c:ext>
              </c:extLst>
            </c:dLbl>
            <c:spPr>
              <a:noFill/>
              <a:ln>
                <a:noFill/>
              </a:ln>
              <a:effectLst/>
            </c:spPr>
            <c:txPr>
              <a:bodyPr/>
              <a:lstStyle/>
              <a:p>
                <a:pPr>
                  <a:defRPr sz="160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spcwhm21!$A$1:$A$17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spcwhm21!$C$1:$C$17</c:f>
              <c:numCache>
                <c:formatCode>0.00%</c:formatCode>
                <c:ptCount val="17"/>
                <c:pt idx="0">
                  <c:v>3.54251012145749E-2</c:v>
                </c:pt>
                <c:pt idx="1">
                  <c:v>3.54251012145749E-2</c:v>
                </c:pt>
                <c:pt idx="2">
                  <c:v>3.54251012145749E-2</c:v>
                </c:pt>
                <c:pt idx="3">
                  <c:v>3.54251012145749E-2</c:v>
                </c:pt>
                <c:pt idx="4">
                  <c:v>3.54251012145749E-2</c:v>
                </c:pt>
                <c:pt idx="5">
                  <c:v>3.54251012145749E-2</c:v>
                </c:pt>
                <c:pt idx="6">
                  <c:v>3.54251012145749E-2</c:v>
                </c:pt>
                <c:pt idx="7">
                  <c:v>0.12956419316843346</c:v>
                </c:pt>
                <c:pt idx="8">
                  <c:v>0.12956419316843346</c:v>
                </c:pt>
                <c:pt idx="9">
                  <c:v>0.12956419316843346</c:v>
                </c:pt>
                <c:pt idx="10">
                  <c:v>0.12956419316843346</c:v>
                </c:pt>
                <c:pt idx="11">
                  <c:v>0.12956419316843346</c:v>
                </c:pt>
                <c:pt idx="12">
                  <c:v>0.12956419316843346</c:v>
                </c:pt>
                <c:pt idx="13">
                  <c:v>0.41749999999999998</c:v>
                </c:pt>
                <c:pt idx="14">
                  <c:v>0.41749999999999998</c:v>
                </c:pt>
                <c:pt idx="15">
                  <c:v>0.41749999999999998</c:v>
                </c:pt>
                <c:pt idx="16">
                  <c:v>0.41749999999999998</c:v>
                </c:pt>
              </c:numCache>
            </c:numRef>
          </c:val>
          <c:smooth val="0"/>
          <c:extLst>
            <c:ext xmlns:c16="http://schemas.microsoft.com/office/drawing/2014/chart" uri="{C3380CC4-5D6E-409C-BE32-E72D297353CC}">
              <c16:uniqueId val="{00000019-F6EE-4A70-9C70-CB176A9F65A4}"/>
            </c:ext>
          </c:extLst>
        </c:ser>
        <c:ser>
          <c:idx val="2"/>
          <c:order val="2"/>
          <c:tx>
            <c:v>UCL</c:v>
          </c:tx>
          <c:spPr>
            <a:ln w="12700">
              <a:solidFill>
                <a:srgbClr val="FF0000"/>
              </a:solidFill>
              <a:prstDash val="lgDash"/>
            </a:ln>
          </c:spPr>
          <c:marker>
            <c:symbol val="none"/>
          </c:marker>
          <c:dPt>
            <c:idx val="7"/>
            <c:bubble3D val="0"/>
            <c:spPr>
              <a:ln w="25400">
                <a:noFill/>
              </a:ln>
            </c:spPr>
            <c:extLst>
              <c:ext xmlns:c16="http://schemas.microsoft.com/office/drawing/2014/chart" uri="{C3380CC4-5D6E-409C-BE32-E72D297353CC}">
                <c16:uniqueId val="{0000001B-F6EE-4A70-9C70-CB176A9F65A4}"/>
              </c:ext>
            </c:extLst>
          </c:dPt>
          <c:dPt>
            <c:idx val="13"/>
            <c:bubble3D val="0"/>
            <c:spPr>
              <a:ln w="25400">
                <a:noFill/>
              </a:ln>
            </c:spPr>
            <c:extLst>
              <c:ext xmlns:c16="http://schemas.microsoft.com/office/drawing/2014/chart" uri="{C3380CC4-5D6E-409C-BE32-E72D297353CC}">
                <c16:uniqueId val="{0000001D-F6EE-4A70-9C70-CB176A9F65A4}"/>
              </c:ext>
            </c:extLst>
          </c:dPt>
          <c:cat>
            <c:numRef>
              <c:f>spcwhm21!$A$1:$A$17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spcwhm21!$D$1:$D$17</c:f>
              <c:numCache>
                <c:formatCode>0.00%</c:formatCode>
                <c:ptCount val="17"/>
                <c:pt idx="0">
                  <c:v>4.8141249837707956E-2</c:v>
                </c:pt>
                <c:pt idx="1">
                  <c:v>4.8104656528392145E-2</c:v>
                </c:pt>
                <c:pt idx="2">
                  <c:v>4.8816204124469936E-2</c:v>
                </c:pt>
                <c:pt idx="3">
                  <c:v>4.9127150097365305E-2</c:v>
                </c:pt>
                <c:pt idx="4">
                  <c:v>5.0661597962459601E-2</c:v>
                </c:pt>
                <c:pt idx="5">
                  <c:v>5.0295868727978831E-2</c:v>
                </c:pt>
                <c:pt idx="6">
                  <c:v>5.3154076860811056E-2</c:v>
                </c:pt>
                <c:pt idx="7">
                  <c:v>0.16606281710146997</c:v>
                </c:pt>
                <c:pt idx="8">
                  <c:v>0.16883872628443286</c:v>
                </c:pt>
                <c:pt idx="9">
                  <c:v>0.16426879201775593</c:v>
                </c:pt>
                <c:pt idx="10">
                  <c:v>0.16292487461017757</c:v>
                </c:pt>
                <c:pt idx="11">
                  <c:v>0.16426879201775593</c:v>
                </c:pt>
                <c:pt idx="12">
                  <c:v>0.16346560159432943</c:v>
                </c:pt>
                <c:pt idx="13">
                  <c:v>0.52069469482437358</c:v>
                </c:pt>
                <c:pt idx="14">
                  <c:v>0.51690145892800832</c:v>
                </c:pt>
                <c:pt idx="15">
                  <c:v>0.51326801383839604</c:v>
                </c:pt>
                <c:pt idx="16">
                  <c:v>0.51148612769441948</c:v>
                </c:pt>
              </c:numCache>
            </c:numRef>
          </c:val>
          <c:smooth val="0"/>
          <c:extLst>
            <c:ext xmlns:c16="http://schemas.microsoft.com/office/drawing/2014/chart" uri="{C3380CC4-5D6E-409C-BE32-E72D297353CC}">
              <c16:uniqueId val="{0000001E-F6EE-4A70-9C70-CB176A9F65A4}"/>
            </c:ext>
          </c:extLst>
        </c:ser>
        <c:ser>
          <c:idx val="3"/>
          <c:order val="3"/>
          <c:tx>
            <c:v>LCL</c:v>
          </c:tx>
          <c:spPr>
            <a:ln w="12700">
              <a:solidFill>
                <a:srgbClr val="FF0000"/>
              </a:solidFill>
              <a:prstDash val="lgDash"/>
            </a:ln>
          </c:spPr>
          <c:marker>
            <c:symbol val="none"/>
          </c:marker>
          <c:dPt>
            <c:idx val="7"/>
            <c:bubble3D val="0"/>
            <c:spPr>
              <a:ln w="25400">
                <a:noFill/>
              </a:ln>
            </c:spPr>
            <c:extLst>
              <c:ext xmlns:c16="http://schemas.microsoft.com/office/drawing/2014/chart" uri="{C3380CC4-5D6E-409C-BE32-E72D297353CC}">
                <c16:uniqueId val="{00000020-F6EE-4A70-9C70-CB176A9F65A4}"/>
              </c:ext>
            </c:extLst>
          </c:dPt>
          <c:dPt>
            <c:idx val="13"/>
            <c:bubble3D val="0"/>
            <c:spPr>
              <a:ln w="25400">
                <a:noFill/>
              </a:ln>
            </c:spPr>
            <c:extLst>
              <c:ext xmlns:c16="http://schemas.microsoft.com/office/drawing/2014/chart" uri="{C3380CC4-5D6E-409C-BE32-E72D297353CC}">
                <c16:uniqueId val="{00000022-F6EE-4A70-9C70-CB176A9F65A4}"/>
              </c:ext>
            </c:extLst>
          </c:dPt>
          <c:cat>
            <c:numRef>
              <c:f>spcwhm21!$A$1:$A$17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spcwhm21!$E$1:$E$17</c:f>
              <c:numCache>
                <c:formatCode>0.00%</c:formatCode>
                <c:ptCount val="17"/>
                <c:pt idx="0">
                  <c:v>2.2708952591441848E-2</c:v>
                </c:pt>
                <c:pt idx="1">
                  <c:v>2.2745545900757655E-2</c:v>
                </c:pt>
                <c:pt idx="2">
                  <c:v>2.2033998304679864E-2</c:v>
                </c:pt>
                <c:pt idx="3">
                  <c:v>2.1723052331784495E-2</c:v>
                </c:pt>
                <c:pt idx="4">
                  <c:v>2.0188604466690199E-2</c:v>
                </c:pt>
                <c:pt idx="5">
                  <c:v>2.055433370117097E-2</c:v>
                </c:pt>
                <c:pt idx="6">
                  <c:v>1.7696125568338744E-2</c:v>
                </c:pt>
                <c:pt idx="7">
                  <c:v>9.3065569235396953E-2</c:v>
                </c:pt>
                <c:pt idx="8">
                  <c:v>9.0289660052434051E-2</c:v>
                </c:pt>
                <c:pt idx="9">
                  <c:v>9.4859594319110979E-2</c:v>
                </c:pt>
                <c:pt idx="10">
                  <c:v>9.6203511726689339E-2</c:v>
                </c:pt>
                <c:pt idx="11">
                  <c:v>9.4859594319110979E-2</c:v>
                </c:pt>
                <c:pt idx="12">
                  <c:v>9.5662784742537491E-2</c:v>
                </c:pt>
                <c:pt idx="13">
                  <c:v>0.31430530517562644</c:v>
                </c:pt>
                <c:pt idx="14">
                  <c:v>0.31809854107199165</c:v>
                </c:pt>
                <c:pt idx="15">
                  <c:v>0.32173198616160387</c:v>
                </c:pt>
                <c:pt idx="16">
                  <c:v>0.32351387230558043</c:v>
                </c:pt>
              </c:numCache>
            </c:numRef>
          </c:val>
          <c:smooth val="0"/>
          <c:extLst>
            <c:ext xmlns:c16="http://schemas.microsoft.com/office/drawing/2014/chart" uri="{C3380CC4-5D6E-409C-BE32-E72D297353CC}">
              <c16:uniqueId val="{00000023-F6EE-4A70-9C70-CB176A9F65A4}"/>
            </c:ext>
          </c:extLst>
        </c:ser>
        <c:dLbls>
          <c:showLegendKey val="0"/>
          <c:showVal val="0"/>
          <c:showCatName val="0"/>
          <c:showSerName val="0"/>
          <c:showPercent val="0"/>
          <c:showBubbleSize val="0"/>
        </c:dLbls>
        <c:marker val="1"/>
        <c:smooth val="0"/>
        <c:axId val="212934927"/>
        <c:axId val="212808047"/>
      </c:lineChart>
      <c:catAx>
        <c:axId val="212934927"/>
        <c:scaling>
          <c:orientation val="minMax"/>
        </c:scaling>
        <c:delete val="0"/>
        <c:axPos val="b"/>
        <c:title>
          <c:tx>
            <c:rich>
              <a:bodyPr/>
              <a:lstStyle/>
              <a:p>
                <a:pPr>
                  <a:defRPr/>
                </a:pPr>
                <a:r>
                  <a:rPr lang="en-US"/>
                  <a:t>Month</a:t>
                </a:r>
              </a:p>
            </c:rich>
          </c:tx>
          <c:overlay val="0"/>
        </c:title>
        <c:numFmt formatCode="mmm\-yy" sourceLinked="1"/>
        <c:majorTickMark val="out"/>
        <c:minorTickMark val="none"/>
        <c:tickLblPos val="nextTo"/>
        <c:crossAx val="212808047"/>
        <c:crosses val="autoZero"/>
        <c:auto val="0"/>
        <c:lblAlgn val="ctr"/>
        <c:lblOffset val="100"/>
        <c:noMultiLvlLbl val="0"/>
      </c:catAx>
      <c:valAx>
        <c:axId val="212808047"/>
        <c:scaling>
          <c:orientation val="minMax"/>
          <c:max val="1"/>
          <c:min val="0"/>
        </c:scaling>
        <c:delete val="0"/>
        <c:axPos val="l"/>
        <c:title>
          <c:tx>
            <c:rich>
              <a:bodyPr/>
              <a:lstStyle/>
              <a:p>
                <a:pPr>
                  <a:defRPr/>
                </a:pPr>
                <a:r>
                  <a:rPr lang="en-US"/>
                  <a:t>Percent</a:t>
                </a:r>
              </a:p>
            </c:rich>
          </c:tx>
          <c:overlay val="0"/>
        </c:title>
        <c:numFmt formatCode="0%" sourceLinked="0"/>
        <c:majorTickMark val="out"/>
        <c:minorTickMark val="none"/>
        <c:tickLblPos val="nextTo"/>
        <c:txPr>
          <a:bodyPr/>
          <a:lstStyle/>
          <a:p>
            <a:pPr>
              <a:defRPr sz="1600"/>
            </a:pPr>
            <a:endParaRPr lang="en-US"/>
          </a:p>
        </c:txPr>
        <c:crossAx val="212934927"/>
        <c:crosses val="autoZero"/>
        <c:crossBetween val="midCat"/>
        <c:majorUnit val="0.1"/>
        <c:minorUnit val="2.0000000000000004E-2"/>
      </c:valAx>
      <c:spPr>
        <a:solidFill>
          <a:srgbClr val="FFFFFF"/>
        </a:solidFill>
        <a:ln w="25400">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12700">
      <a:solidFill>
        <a:srgbClr val="000000"/>
      </a:solidFill>
      <a:prstDash val="solid"/>
    </a:ln>
  </c:spPr>
  <c:txPr>
    <a:bodyPr/>
    <a:lstStyle/>
    <a:p>
      <a:pPr>
        <a:defRPr sz="1400">
          <a:solidFill>
            <a:schemeClr val="tx2"/>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A58D-964C-8144-A1364EE815CF}"/>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1-A58D-964C-8144-A1364EE815CF}"/>
            </c:ext>
          </c:extLst>
        </c:ser>
        <c:ser>
          <c:idx val="1"/>
          <c:order val="1"/>
          <c:tx>
            <c:strRef>
              <c:f>Sheet1!$C$1</c:f>
              <c:strCache>
                <c:ptCount val="1"/>
                <c:pt idx="0">
                  <c:v>Series 2</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2-A58D-964C-8144-A1364EE815CF}"/>
            </c:ext>
          </c:extLst>
        </c:ser>
        <c:dLbls>
          <c:showLegendKey val="0"/>
          <c:showVal val="0"/>
          <c:showCatName val="0"/>
          <c:showSerName val="0"/>
          <c:showPercent val="0"/>
          <c:showBubbleSize val="0"/>
        </c:dLbls>
        <c:gapWidth val="75"/>
        <c:overlap val="100"/>
        <c:axId val="1357195055"/>
        <c:axId val="1276349791"/>
      </c:barChart>
      <c:catAx>
        <c:axId val="1357195055"/>
        <c:scaling>
          <c:orientation val="minMax"/>
        </c:scaling>
        <c:delete val="0"/>
        <c:axPos val="l"/>
        <c:title>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6349791"/>
        <c:crosses val="autoZero"/>
        <c:auto val="1"/>
        <c:lblAlgn val="ctr"/>
        <c:lblOffset val="100"/>
        <c:noMultiLvlLbl val="0"/>
      </c:catAx>
      <c:valAx>
        <c:axId val="1276349791"/>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719505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t>CGM Prescription Rates Overall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460603980508515E-2"/>
          <c:y val="0.14363116533887632"/>
          <c:w val="0.91833412485882249"/>
          <c:h val="0.71855393198519468"/>
        </c:manualLayout>
      </c:layout>
      <c:lineChart>
        <c:grouping val="standard"/>
        <c:varyColors val="0"/>
        <c:ser>
          <c:idx val="0"/>
          <c:order val="0"/>
          <c:tx>
            <c:strRef>
              <c:f>'Run chart CGM'!$D$1</c:f>
              <c:strCache>
                <c:ptCount val="1"/>
                <c:pt idx="0">
                  <c:v>CGM Prescription Rates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'Run chart CGM'!$A$2:$A$38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'Run chart CGM'!$D$2:$D$38</c:f>
              <c:numCache>
                <c:formatCode>0.0</c:formatCode>
                <c:ptCount val="37"/>
                <c:pt idx="1">
                  <c:v>50.793650793650791</c:v>
                </c:pt>
                <c:pt idx="2">
                  <c:v>42.857142857142854</c:v>
                </c:pt>
                <c:pt idx="3">
                  <c:v>53.125</c:v>
                </c:pt>
                <c:pt idx="4">
                  <c:v>56.060606060606055</c:v>
                </c:pt>
                <c:pt idx="5">
                  <c:v>64.38356164383562</c:v>
                </c:pt>
                <c:pt idx="6">
                  <c:v>57.692307692307686</c:v>
                </c:pt>
                <c:pt idx="7">
                  <c:v>60.344827586206897</c:v>
                </c:pt>
                <c:pt idx="8">
                  <c:v>64.516129032258064</c:v>
                </c:pt>
                <c:pt idx="9">
                  <c:v>59.016393442622949</c:v>
                </c:pt>
                <c:pt idx="10">
                  <c:v>60.975609756097562</c:v>
                </c:pt>
                <c:pt idx="11">
                  <c:v>59.259259259259252</c:v>
                </c:pt>
                <c:pt idx="12">
                  <c:v>59.45945945945946</c:v>
                </c:pt>
                <c:pt idx="13">
                  <c:v>72.727272727272734</c:v>
                </c:pt>
                <c:pt idx="14">
                  <c:v>66.666666666666657</c:v>
                </c:pt>
                <c:pt idx="15">
                  <c:v>63.380281690140848</c:v>
                </c:pt>
                <c:pt idx="16">
                  <c:v>66.153846153846146</c:v>
                </c:pt>
                <c:pt idx="17">
                  <c:v>67.10526315789474</c:v>
                </c:pt>
                <c:pt idx="18">
                  <c:v>64.285714285714292</c:v>
                </c:pt>
                <c:pt idx="19">
                  <c:v>69.047619047619051</c:v>
                </c:pt>
                <c:pt idx="20">
                  <c:v>65.432098765432102</c:v>
                </c:pt>
                <c:pt idx="21">
                  <c:v>60</c:v>
                </c:pt>
                <c:pt idx="22">
                  <c:v>69.473684210526315</c:v>
                </c:pt>
                <c:pt idx="23">
                  <c:v>75</c:v>
                </c:pt>
                <c:pt idx="24">
                  <c:v>71.264367816091962</c:v>
                </c:pt>
                <c:pt idx="25">
                  <c:v>78.571428571428569</c:v>
                </c:pt>
                <c:pt idx="26">
                  <c:v>72.602739726027394</c:v>
                </c:pt>
                <c:pt idx="27">
                  <c:v>74.72527472527473</c:v>
                </c:pt>
                <c:pt idx="28">
                  <c:v>71.15384615384616</c:v>
                </c:pt>
                <c:pt idx="29">
                  <c:v>71.764705882352942</c:v>
                </c:pt>
                <c:pt idx="30">
                  <c:v>76.829268292682926</c:v>
                </c:pt>
                <c:pt idx="31">
                  <c:v>78.873239436619713</c:v>
                </c:pt>
                <c:pt idx="32">
                  <c:v>76.344086021505376</c:v>
                </c:pt>
                <c:pt idx="33">
                  <c:v>77.38095238095238</c:v>
                </c:pt>
                <c:pt idx="34">
                  <c:v>78.260869565217391</c:v>
                </c:pt>
                <c:pt idx="35">
                  <c:v>81.05263157894737</c:v>
                </c:pt>
                <c:pt idx="36">
                  <c:v>77.011494252873561</c:v>
                </c:pt>
              </c:numCache>
            </c:numRef>
          </c:val>
          <c:smooth val="0"/>
          <c:extLst>
            <c:ext xmlns:c16="http://schemas.microsoft.com/office/drawing/2014/chart" uri="{C3380CC4-5D6E-409C-BE32-E72D297353CC}">
              <c16:uniqueId val="{00000000-8FCB-344B-AD23-E912F64CDD0D}"/>
            </c:ext>
          </c:extLst>
        </c:ser>
        <c:dLbls>
          <c:showLegendKey val="0"/>
          <c:showVal val="0"/>
          <c:showCatName val="0"/>
          <c:showSerName val="0"/>
          <c:showPercent val="0"/>
          <c:showBubbleSize val="0"/>
        </c:dLbls>
        <c:marker val="1"/>
        <c:smooth val="0"/>
        <c:axId val="221798800"/>
        <c:axId val="221800448"/>
      </c:lineChart>
      <c:catAx>
        <c:axId val="22179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21800448"/>
        <c:crosses val="autoZero"/>
        <c:auto val="1"/>
        <c:lblAlgn val="ctr"/>
        <c:lblOffset val="100"/>
        <c:noMultiLvlLbl val="0"/>
      </c:catAx>
      <c:valAx>
        <c:axId val="22180044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21798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t>CGM Prescription</a:t>
            </a:r>
            <a:r>
              <a:rPr lang="en-US" sz="2000" b="1" baseline="0"/>
              <a:t> Rates by Race/Ethnicity</a:t>
            </a:r>
            <a:endParaRPr lang="en-US" sz="20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51737032617502E-2"/>
          <c:y val="0.11298260155153737"/>
          <c:w val="0.91720893479293297"/>
          <c:h val="0.71510269665045323"/>
        </c:manualLayout>
      </c:layout>
      <c:lineChart>
        <c:grouping val="standard"/>
        <c:varyColors val="0"/>
        <c:ser>
          <c:idx val="0"/>
          <c:order val="0"/>
          <c:tx>
            <c:strRef>
              <c:f>'Run chart CGM'!$G$1</c:f>
              <c:strCache>
                <c:ptCount val="1"/>
                <c:pt idx="0">
                  <c:v>Hispanic CGM rates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'Run chart CGM'!$A$2:$A$38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'Run chart CGM'!$G$2:$G$38</c:f>
              <c:numCache>
                <c:formatCode>0.0</c:formatCode>
                <c:ptCount val="37"/>
                <c:pt idx="1">
                  <c:v>52.631578947368418</c:v>
                </c:pt>
                <c:pt idx="2">
                  <c:v>40</c:v>
                </c:pt>
                <c:pt idx="3">
                  <c:v>52.777777777777779</c:v>
                </c:pt>
                <c:pt idx="4">
                  <c:v>66.666666666666657</c:v>
                </c:pt>
                <c:pt idx="5">
                  <c:v>62.790697674418603</c:v>
                </c:pt>
                <c:pt idx="6">
                  <c:v>55.172413793103445</c:v>
                </c:pt>
                <c:pt idx="7">
                  <c:v>52.941176470588239</c:v>
                </c:pt>
                <c:pt idx="8">
                  <c:v>65.384615384615387</c:v>
                </c:pt>
                <c:pt idx="9">
                  <c:v>60</c:v>
                </c:pt>
                <c:pt idx="10">
                  <c:v>66.666666666666657</c:v>
                </c:pt>
                <c:pt idx="11">
                  <c:v>62.162162162162161</c:v>
                </c:pt>
                <c:pt idx="12">
                  <c:v>63.414634146341463</c:v>
                </c:pt>
                <c:pt idx="13">
                  <c:v>66</c:v>
                </c:pt>
                <c:pt idx="14">
                  <c:v>69.565217391304344</c:v>
                </c:pt>
                <c:pt idx="15">
                  <c:v>60.526315789473685</c:v>
                </c:pt>
                <c:pt idx="16">
                  <c:v>61.764705882352942</c:v>
                </c:pt>
                <c:pt idx="17">
                  <c:v>70</c:v>
                </c:pt>
                <c:pt idx="18">
                  <c:v>64.102564102564102</c:v>
                </c:pt>
                <c:pt idx="19">
                  <c:v>63.265306122448983</c:v>
                </c:pt>
                <c:pt idx="20">
                  <c:v>66.666666666666657</c:v>
                </c:pt>
                <c:pt idx="21">
                  <c:v>57.777777777777771</c:v>
                </c:pt>
                <c:pt idx="22">
                  <c:v>62</c:v>
                </c:pt>
                <c:pt idx="23">
                  <c:v>77.777777777777786</c:v>
                </c:pt>
                <c:pt idx="24">
                  <c:v>66.666666666666657</c:v>
                </c:pt>
                <c:pt idx="25">
                  <c:v>80.357142857142861</c:v>
                </c:pt>
                <c:pt idx="26">
                  <c:v>67.64705882352942</c:v>
                </c:pt>
                <c:pt idx="27">
                  <c:v>66.666666666666657</c:v>
                </c:pt>
                <c:pt idx="28">
                  <c:v>68.333333333333329</c:v>
                </c:pt>
                <c:pt idx="29">
                  <c:v>79.545454545454547</c:v>
                </c:pt>
                <c:pt idx="30">
                  <c:v>76.59574468085107</c:v>
                </c:pt>
                <c:pt idx="31">
                  <c:v>80</c:v>
                </c:pt>
                <c:pt idx="32">
                  <c:v>68.75</c:v>
                </c:pt>
                <c:pt idx="33">
                  <c:v>77.272727272727266</c:v>
                </c:pt>
                <c:pt idx="34">
                  <c:v>79.545454545454547</c:v>
                </c:pt>
                <c:pt idx="35">
                  <c:v>84.615384615384613</c:v>
                </c:pt>
                <c:pt idx="36">
                  <c:v>80.769230769230774</c:v>
                </c:pt>
              </c:numCache>
            </c:numRef>
          </c:val>
          <c:smooth val="0"/>
          <c:extLst>
            <c:ext xmlns:c16="http://schemas.microsoft.com/office/drawing/2014/chart" uri="{C3380CC4-5D6E-409C-BE32-E72D297353CC}">
              <c16:uniqueId val="{00000000-3BFA-A146-822F-CEF40B70D42A}"/>
            </c:ext>
          </c:extLst>
        </c:ser>
        <c:ser>
          <c:idx val="1"/>
          <c:order val="1"/>
          <c:tx>
            <c:strRef>
              <c:f>'Run chart CGM'!$J$1</c:f>
              <c:strCache>
                <c:ptCount val="1"/>
                <c:pt idx="0">
                  <c:v>Black CGM percentage rates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'Run chart CGM'!$A$2:$A$38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'Run chart CGM'!$J$2:$J$38</c:f>
              <c:numCache>
                <c:formatCode>0.0</c:formatCode>
                <c:ptCount val="37"/>
                <c:pt idx="1">
                  <c:v>42.857142857142854</c:v>
                </c:pt>
                <c:pt idx="2">
                  <c:v>44.444444444444443</c:v>
                </c:pt>
                <c:pt idx="3">
                  <c:v>53.333333333333336</c:v>
                </c:pt>
                <c:pt idx="4">
                  <c:v>53.333333333333336</c:v>
                </c:pt>
                <c:pt idx="5">
                  <c:v>83.333333333333343</c:v>
                </c:pt>
                <c:pt idx="6">
                  <c:v>75</c:v>
                </c:pt>
                <c:pt idx="7">
                  <c:v>80</c:v>
                </c:pt>
                <c:pt idx="8">
                  <c:v>80</c:v>
                </c:pt>
                <c:pt idx="9">
                  <c:v>62.5</c:v>
                </c:pt>
                <c:pt idx="10">
                  <c:v>64.705882352941174</c:v>
                </c:pt>
                <c:pt idx="11">
                  <c:v>56.521739130434781</c:v>
                </c:pt>
                <c:pt idx="12">
                  <c:v>58.82352941176471</c:v>
                </c:pt>
                <c:pt idx="13">
                  <c:v>82.758620689655174</c:v>
                </c:pt>
                <c:pt idx="14">
                  <c:v>85.714285714285708</c:v>
                </c:pt>
                <c:pt idx="15">
                  <c:v>82.608695652173907</c:v>
                </c:pt>
                <c:pt idx="16">
                  <c:v>80</c:v>
                </c:pt>
                <c:pt idx="17">
                  <c:v>76.19047619047619</c:v>
                </c:pt>
                <c:pt idx="18">
                  <c:v>75</c:v>
                </c:pt>
                <c:pt idx="19">
                  <c:v>90</c:v>
                </c:pt>
                <c:pt idx="20">
                  <c:v>72.222222222222214</c:v>
                </c:pt>
                <c:pt idx="21">
                  <c:v>73.91304347826086</c:v>
                </c:pt>
                <c:pt idx="22">
                  <c:v>85.18518518518519</c:v>
                </c:pt>
                <c:pt idx="23">
                  <c:v>81.481481481481481</c:v>
                </c:pt>
                <c:pt idx="24">
                  <c:v>80.952380952380949</c:v>
                </c:pt>
                <c:pt idx="25">
                  <c:v>79.310344827586206</c:v>
                </c:pt>
                <c:pt idx="26">
                  <c:v>80</c:v>
                </c:pt>
                <c:pt idx="27">
                  <c:v>79.166666666666657</c:v>
                </c:pt>
                <c:pt idx="28">
                  <c:v>84</c:v>
                </c:pt>
                <c:pt idx="29">
                  <c:v>69.230769230769226</c:v>
                </c:pt>
                <c:pt idx="30">
                  <c:v>76.470588235294116</c:v>
                </c:pt>
                <c:pt idx="31">
                  <c:v>78.94736842105263</c:v>
                </c:pt>
                <c:pt idx="32">
                  <c:v>96</c:v>
                </c:pt>
                <c:pt idx="33">
                  <c:v>83.333333333333343</c:v>
                </c:pt>
                <c:pt idx="34">
                  <c:v>82.608695652173907</c:v>
                </c:pt>
                <c:pt idx="35">
                  <c:v>86.956521739130437</c:v>
                </c:pt>
                <c:pt idx="36">
                  <c:v>62.5</c:v>
                </c:pt>
              </c:numCache>
            </c:numRef>
          </c:val>
          <c:smooth val="0"/>
          <c:extLst>
            <c:ext xmlns:c16="http://schemas.microsoft.com/office/drawing/2014/chart" uri="{C3380CC4-5D6E-409C-BE32-E72D297353CC}">
              <c16:uniqueId val="{00000001-3BFA-A146-822F-CEF40B70D42A}"/>
            </c:ext>
          </c:extLst>
        </c:ser>
        <c:ser>
          <c:idx val="2"/>
          <c:order val="2"/>
          <c:tx>
            <c:strRef>
              <c:f>'Run chart CGM'!$M$1</c:f>
              <c:strCache>
                <c:ptCount val="1"/>
                <c:pt idx="0">
                  <c:v>White CGM percentage rates</c:v>
                </c:pt>
              </c:strCache>
            </c:strRef>
          </c:tx>
          <c:spPr>
            <a:ln w="28575" cap="rnd">
              <a:solidFill>
                <a:schemeClr val="accent6"/>
              </a:solidFill>
              <a:round/>
            </a:ln>
            <a:effectLst/>
          </c:spPr>
          <c:marker>
            <c:symbol val="circle"/>
            <c:size val="5"/>
            <c:spPr>
              <a:solidFill>
                <a:schemeClr val="accent3"/>
              </a:solidFill>
              <a:ln w="9525">
                <a:solidFill>
                  <a:schemeClr val="accent6"/>
                </a:solidFill>
              </a:ln>
              <a:effectLst/>
            </c:spPr>
          </c:marker>
          <c:cat>
            <c:strRef>
              <c:f>'Run chart CGM'!$A$2:$A$38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'Run chart CGM'!$M$2:$M$38</c:f>
              <c:numCache>
                <c:formatCode>0.0</c:formatCode>
                <c:ptCount val="37"/>
                <c:pt idx="1">
                  <c:v>33.333333333333329</c:v>
                </c:pt>
                <c:pt idx="2">
                  <c:v>0</c:v>
                </c:pt>
                <c:pt idx="3">
                  <c:v>40</c:v>
                </c:pt>
                <c:pt idx="4">
                  <c:v>0</c:v>
                </c:pt>
                <c:pt idx="5">
                  <c:v>0</c:v>
                </c:pt>
                <c:pt idx="6">
                  <c:v>25</c:v>
                </c:pt>
                <c:pt idx="7">
                  <c:v>42.857142857142854</c:v>
                </c:pt>
                <c:pt idx="8">
                  <c:v>25</c:v>
                </c:pt>
                <c:pt idx="9">
                  <c:v>33.333333333333329</c:v>
                </c:pt>
                <c:pt idx="10">
                  <c:v>22.222222222222221</c:v>
                </c:pt>
                <c:pt idx="11">
                  <c:v>44.444444444444443</c:v>
                </c:pt>
                <c:pt idx="12">
                  <c:v>71.428571428571431</c:v>
                </c:pt>
                <c:pt idx="13">
                  <c:v>71.428571428571431</c:v>
                </c:pt>
                <c:pt idx="14">
                  <c:v>41.666666666666671</c:v>
                </c:pt>
                <c:pt idx="15">
                  <c:v>20</c:v>
                </c:pt>
                <c:pt idx="16">
                  <c:v>50</c:v>
                </c:pt>
                <c:pt idx="17">
                  <c:v>25</c:v>
                </c:pt>
                <c:pt idx="18">
                  <c:v>25</c:v>
                </c:pt>
                <c:pt idx="19">
                  <c:v>60</c:v>
                </c:pt>
                <c:pt idx="20">
                  <c:v>61.53846153846154</c:v>
                </c:pt>
                <c:pt idx="21">
                  <c:v>60</c:v>
                </c:pt>
                <c:pt idx="22">
                  <c:v>85.714285714285708</c:v>
                </c:pt>
                <c:pt idx="23">
                  <c:v>40</c:v>
                </c:pt>
                <c:pt idx="24">
                  <c:v>77.777777777777786</c:v>
                </c:pt>
                <c:pt idx="25">
                  <c:v>80</c:v>
                </c:pt>
                <c:pt idx="26">
                  <c:v>66.666666666666657</c:v>
                </c:pt>
                <c:pt idx="27">
                  <c:v>100</c:v>
                </c:pt>
                <c:pt idx="28">
                  <c:v>60</c:v>
                </c:pt>
                <c:pt idx="29">
                  <c:v>33.333333333333329</c:v>
                </c:pt>
                <c:pt idx="30">
                  <c:v>88.888888888888886</c:v>
                </c:pt>
                <c:pt idx="31">
                  <c:v>50</c:v>
                </c:pt>
                <c:pt idx="32">
                  <c:v>66.666666666666657</c:v>
                </c:pt>
                <c:pt idx="33">
                  <c:v>76.923076923076934</c:v>
                </c:pt>
                <c:pt idx="34">
                  <c:v>55.555555555555557</c:v>
                </c:pt>
                <c:pt idx="35">
                  <c:v>85.714285714285708</c:v>
                </c:pt>
                <c:pt idx="36">
                  <c:v>85.714285714285708</c:v>
                </c:pt>
              </c:numCache>
            </c:numRef>
          </c:val>
          <c:smooth val="0"/>
          <c:extLst>
            <c:ext xmlns:c16="http://schemas.microsoft.com/office/drawing/2014/chart" uri="{C3380CC4-5D6E-409C-BE32-E72D297353CC}">
              <c16:uniqueId val="{00000002-3BFA-A146-822F-CEF40B70D42A}"/>
            </c:ext>
          </c:extLst>
        </c:ser>
        <c:dLbls>
          <c:showLegendKey val="0"/>
          <c:showVal val="0"/>
          <c:showCatName val="0"/>
          <c:showSerName val="0"/>
          <c:showPercent val="0"/>
          <c:showBubbleSize val="0"/>
        </c:dLbls>
        <c:marker val="1"/>
        <c:smooth val="0"/>
        <c:axId val="367690752"/>
        <c:axId val="367693184"/>
      </c:lineChart>
      <c:catAx>
        <c:axId val="36769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67693184"/>
        <c:crosses val="autoZero"/>
        <c:auto val="1"/>
        <c:lblAlgn val="ctr"/>
        <c:lblOffset val="100"/>
        <c:noMultiLvlLbl val="0"/>
      </c:catAx>
      <c:valAx>
        <c:axId val="3676931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67690752"/>
        <c:crosses val="autoZero"/>
        <c:crossBetween val="between"/>
      </c:valAx>
      <c:spPr>
        <a:noFill/>
        <a:ln>
          <a:solidFill>
            <a:schemeClr val="accent1"/>
          </a:solidFill>
        </a:ln>
        <a:effectLst/>
      </c:spPr>
    </c:plotArea>
    <c:legend>
      <c:legendPos val="b"/>
      <c:layout>
        <c:manualLayout>
          <c:xMode val="edge"/>
          <c:yMode val="edge"/>
          <c:x val="0.5715543751805372"/>
          <c:y val="0.67334382261035597"/>
          <c:w val="0.39677499932460936"/>
          <c:h val="0.132912355492574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a:t>Insulin</a:t>
            </a:r>
            <a:r>
              <a:rPr lang="en-US" baseline="0"/>
              <a:t> Pump</a:t>
            </a:r>
            <a:r>
              <a:rPr lang="en-US"/>
              <a:t> Prescription Rates Overall </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234106798597081E-2"/>
          <c:y val="0.13108480259341954"/>
          <c:w val="0.9000874271247068"/>
          <c:h val="0.74128272563305986"/>
        </c:manualLayout>
      </c:layout>
      <c:lineChart>
        <c:grouping val="standard"/>
        <c:varyColors val="0"/>
        <c:ser>
          <c:idx val="0"/>
          <c:order val="0"/>
          <c:tx>
            <c:strRef>
              <c:f>'Run chart IP'!$D$1</c:f>
              <c:strCache>
                <c:ptCount val="1"/>
                <c:pt idx="0">
                  <c:v>IP prescription rates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'Run chart IP'!$A$2:$A$38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'Run chart IP'!$D$2:$D$38</c:f>
              <c:numCache>
                <c:formatCode>0.0</c:formatCode>
                <c:ptCount val="37"/>
                <c:pt idx="1">
                  <c:v>12.698412698412698</c:v>
                </c:pt>
                <c:pt idx="2">
                  <c:v>14.285714285714285</c:v>
                </c:pt>
                <c:pt idx="3">
                  <c:v>14.0625</c:v>
                </c:pt>
                <c:pt idx="4">
                  <c:v>24.242424242424242</c:v>
                </c:pt>
                <c:pt idx="5">
                  <c:v>21.917808219178081</c:v>
                </c:pt>
                <c:pt idx="6">
                  <c:v>23.076923076923077</c:v>
                </c:pt>
                <c:pt idx="7">
                  <c:v>25.862068965517242</c:v>
                </c:pt>
                <c:pt idx="8">
                  <c:v>24.193548387096776</c:v>
                </c:pt>
                <c:pt idx="9">
                  <c:v>24.590163934426229</c:v>
                </c:pt>
                <c:pt idx="10">
                  <c:v>31.707317073170731</c:v>
                </c:pt>
                <c:pt idx="11">
                  <c:v>19.753086419753085</c:v>
                </c:pt>
                <c:pt idx="12">
                  <c:v>24.324324324324326</c:v>
                </c:pt>
                <c:pt idx="13">
                  <c:v>21.212121212121211</c:v>
                </c:pt>
                <c:pt idx="14">
                  <c:v>29.629629629629626</c:v>
                </c:pt>
                <c:pt idx="15">
                  <c:v>23.943661971830984</c:v>
                </c:pt>
                <c:pt idx="16">
                  <c:v>24.615384615384617</c:v>
                </c:pt>
                <c:pt idx="17">
                  <c:v>25</c:v>
                </c:pt>
                <c:pt idx="18">
                  <c:v>32.857142857142854</c:v>
                </c:pt>
                <c:pt idx="19">
                  <c:v>32.142857142857146</c:v>
                </c:pt>
                <c:pt idx="20">
                  <c:v>24.691358024691358</c:v>
                </c:pt>
                <c:pt idx="21">
                  <c:v>31.764705882352938</c:v>
                </c:pt>
                <c:pt idx="22">
                  <c:v>28.421052631578945</c:v>
                </c:pt>
                <c:pt idx="23">
                  <c:v>34.090909090909086</c:v>
                </c:pt>
                <c:pt idx="24">
                  <c:v>32.183908045977013</c:v>
                </c:pt>
                <c:pt idx="25">
                  <c:v>33.673469387755098</c:v>
                </c:pt>
                <c:pt idx="26">
                  <c:v>21.917808219178081</c:v>
                </c:pt>
                <c:pt idx="27">
                  <c:v>23.076923076923077</c:v>
                </c:pt>
                <c:pt idx="28">
                  <c:v>27.884615384615387</c:v>
                </c:pt>
                <c:pt idx="29">
                  <c:v>27.058823529411764</c:v>
                </c:pt>
                <c:pt idx="30">
                  <c:v>28.04878048780488</c:v>
                </c:pt>
                <c:pt idx="31">
                  <c:v>25.352112676056336</c:v>
                </c:pt>
                <c:pt idx="32">
                  <c:v>30.107526881720432</c:v>
                </c:pt>
                <c:pt idx="33">
                  <c:v>26.190476190476193</c:v>
                </c:pt>
                <c:pt idx="34">
                  <c:v>32.608695652173914</c:v>
                </c:pt>
                <c:pt idx="35">
                  <c:v>23.157894736842106</c:v>
                </c:pt>
                <c:pt idx="36">
                  <c:v>31.03448275862069</c:v>
                </c:pt>
              </c:numCache>
            </c:numRef>
          </c:val>
          <c:smooth val="0"/>
          <c:extLst>
            <c:ext xmlns:c16="http://schemas.microsoft.com/office/drawing/2014/chart" uri="{C3380CC4-5D6E-409C-BE32-E72D297353CC}">
              <c16:uniqueId val="{00000000-C46A-7A4C-9E34-2A1847A48B3A}"/>
            </c:ext>
          </c:extLst>
        </c:ser>
        <c:dLbls>
          <c:showLegendKey val="0"/>
          <c:showVal val="0"/>
          <c:showCatName val="0"/>
          <c:showSerName val="0"/>
          <c:showPercent val="0"/>
          <c:showBubbleSize val="0"/>
        </c:dLbls>
        <c:marker val="1"/>
        <c:smooth val="0"/>
        <c:axId val="406508096"/>
        <c:axId val="406509744"/>
      </c:lineChart>
      <c:catAx>
        <c:axId val="40650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06509744"/>
        <c:crosses val="autoZero"/>
        <c:auto val="1"/>
        <c:lblAlgn val="ctr"/>
        <c:lblOffset val="100"/>
        <c:noMultiLvlLbl val="0"/>
      </c:catAx>
      <c:valAx>
        <c:axId val="40650974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06508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t>Insulin Pump</a:t>
            </a:r>
            <a:r>
              <a:rPr lang="en-US" sz="2000" b="1" baseline="0"/>
              <a:t> Prescriptions by Race/Ethnicity</a:t>
            </a:r>
            <a:endParaRPr lang="en-US" sz="20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629661238180882E-2"/>
          <c:y val="9.3328533585841783E-2"/>
          <c:w val="0.95184735197098747"/>
          <c:h val="0.78638770742930486"/>
        </c:manualLayout>
      </c:layout>
      <c:lineChart>
        <c:grouping val="standard"/>
        <c:varyColors val="0"/>
        <c:ser>
          <c:idx val="0"/>
          <c:order val="0"/>
          <c:tx>
            <c:strRef>
              <c:f>'Run chart IP'!$G$1</c:f>
              <c:strCache>
                <c:ptCount val="1"/>
                <c:pt idx="0">
                  <c:v>Hispanic IP percentage rates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'Run chart IP'!$A$2:$A$38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'Run chart IP'!$G$2:$G$38</c:f>
              <c:numCache>
                <c:formatCode>0.0</c:formatCode>
                <c:ptCount val="37"/>
                <c:pt idx="1">
                  <c:v>15.789473684210526</c:v>
                </c:pt>
                <c:pt idx="2">
                  <c:v>26.666666666666668</c:v>
                </c:pt>
                <c:pt idx="3">
                  <c:v>25</c:v>
                </c:pt>
                <c:pt idx="4">
                  <c:v>36.111111111111107</c:v>
                </c:pt>
                <c:pt idx="5">
                  <c:v>30.232558139534881</c:v>
                </c:pt>
                <c:pt idx="6">
                  <c:v>34.482758620689658</c:v>
                </c:pt>
                <c:pt idx="7">
                  <c:v>29.411764705882355</c:v>
                </c:pt>
                <c:pt idx="8">
                  <c:v>34.615384615384613</c:v>
                </c:pt>
                <c:pt idx="9">
                  <c:v>37.142857142857146</c:v>
                </c:pt>
                <c:pt idx="10">
                  <c:v>45.833333333333329</c:v>
                </c:pt>
                <c:pt idx="11">
                  <c:v>29.72972972972973</c:v>
                </c:pt>
                <c:pt idx="12">
                  <c:v>41.463414634146339</c:v>
                </c:pt>
                <c:pt idx="13">
                  <c:v>28.000000000000004</c:v>
                </c:pt>
                <c:pt idx="14">
                  <c:v>43.478260869565219</c:v>
                </c:pt>
                <c:pt idx="15">
                  <c:v>34.210526315789473</c:v>
                </c:pt>
                <c:pt idx="16">
                  <c:v>32.352941176470587</c:v>
                </c:pt>
                <c:pt idx="17">
                  <c:v>37.5</c:v>
                </c:pt>
                <c:pt idx="18">
                  <c:v>51.282051282051277</c:v>
                </c:pt>
                <c:pt idx="19">
                  <c:v>42.857142857142854</c:v>
                </c:pt>
                <c:pt idx="20">
                  <c:v>35.714285714285715</c:v>
                </c:pt>
                <c:pt idx="21">
                  <c:v>46.666666666666664</c:v>
                </c:pt>
                <c:pt idx="22">
                  <c:v>34</c:v>
                </c:pt>
                <c:pt idx="23">
                  <c:v>44.444444444444443</c:v>
                </c:pt>
                <c:pt idx="24">
                  <c:v>37.5</c:v>
                </c:pt>
                <c:pt idx="25">
                  <c:v>44.642857142857146</c:v>
                </c:pt>
                <c:pt idx="26">
                  <c:v>26.47058823529412</c:v>
                </c:pt>
                <c:pt idx="27">
                  <c:v>33.333333333333329</c:v>
                </c:pt>
                <c:pt idx="28">
                  <c:v>31.666666666666664</c:v>
                </c:pt>
                <c:pt idx="29">
                  <c:v>36.363636363636367</c:v>
                </c:pt>
                <c:pt idx="30">
                  <c:v>34.042553191489361</c:v>
                </c:pt>
                <c:pt idx="31">
                  <c:v>30</c:v>
                </c:pt>
                <c:pt idx="32">
                  <c:v>33.333333333333329</c:v>
                </c:pt>
                <c:pt idx="33">
                  <c:v>27.27272727272727</c:v>
                </c:pt>
                <c:pt idx="34">
                  <c:v>40.909090909090914</c:v>
                </c:pt>
                <c:pt idx="35">
                  <c:v>28.846153846153843</c:v>
                </c:pt>
                <c:pt idx="36">
                  <c:v>36.538461538461533</c:v>
                </c:pt>
              </c:numCache>
            </c:numRef>
          </c:val>
          <c:smooth val="0"/>
          <c:extLst>
            <c:ext xmlns:c16="http://schemas.microsoft.com/office/drawing/2014/chart" uri="{C3380CC4-5D6E-409C-BE32-E72D297353CC}">
              <c16:uniqueId val="{00000000-7858-6D42-B4EC-C4FAD2C240FD}"/>
            </c:ext>
          </c:extLst>
        </c:ser>
        <c:ser>
          <c:idx val="1"/>
          <c:order val="1"/>
          <c:tx>
            <c:strRef>
              <c:f>'Run chart IP'!$J$1</c:f>
              <c:strCache>
                <c:ptCount val="1"/>
                <c:pt idx="0">
                  <c:v>Black IP rate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'Run chart IP'!$A$2:$A$38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'Run chart IP'!$J$2:$J$38</c:f>
              <c:numCache>
                <c:formatCode>0.0</c:formatCode>
                <c:ptCount val="37"/>
                <c:pt idx="1">
                  <c:v>14.285714285714285</c:v>
                </c:pt>
                <c:pt idx="2">
                  <c:v>0</c:v>
                </c:pt>
                <c:pt idx="3">
                  <c:v>0</c:v>
                </c:pt>
                <c:pt idx="4">
                  <c:v>6.666666666666667</c:v>
                </c:pt>
                <c:pt idx="5">
                  <c:v>16.666666666666664</c:v>
                </c:pt>
                <c:pt idx="6">
                  <c:v>12.5</c:v>
                </c:pt>
                <c:pt idx="7">
                  <c:v>30</c:v>
                </c:pt>
                <c:pt idx="8">
                  <c:v>25</c:v>
                </c:pt>
                <c:pt idx="9">
                  <c:v>12.5</c:v>
                </c:pt>
                <c:pt idx="10">
                  <c:v>17.647058823529413</c:v>
                </c:pt>
                <c:pt idx="11">
                  <c:v>13.043478260869565</c:v>
                </c:pt>
                <c:pt idx="12">
                  <c:v>5.8823529411764701</c:v>
                </c:pt>
                <c:pt idx="13">
                  <c:v>20.689655172413794</c:v>
                </c:pt>
                <c:pt idx="14">
                  <c:v>28.571428571428569</c:v>
                </c:pt>
                <c:pt idx="15">
                  <c:v>17.391304347826086</c:v>
                </c:pt>
                <c:pt idx="16">
                  <c:v>15</c:v>
                </c:pt>
                <c:pt idx="17">
                  <c:v>19.047619047619047</c:v>
                </c:pt>
                <c:pt idx="18">
                  <c:v>15</c:v>
                </c:pt>
                <c:pt idx="19">
                  <c:v>25</c:v>
                </c:pt>
                <c:pt idx="20">
                  <c:v>11.111111111111111</c:v>
                </c:pt>
                <c:pt idx="21">
                  <c:v>8.695652173913043</c:v>
                </c:pt>
                <c:pt idx="22">
                  <c:v>25.925925925925924</c:v>
                </c:pt>
                <c:pt idx="23">
                  <c:v>25.925925925925924</c:v>
                </c:pt>
                <c:pt idx="24">
                  <c:v>38.095238095238095</c:v>
                </c:pt>
                <c:pt idx="25">
                  <c:v>17.241379310344829</c:v>
                </c:pt>
                <c:pt idx="26">
                  <c:v>28.000000000000004</c:v>
                </c:pt>
                <c:pt idx="27">
                  <c:v>16.666666666666664</c:v>
                </c:pt>
                <c:pt idx="28">
                  <c:v>32</c:v>
                </c:pt>
                <c:pt idx="29">
                  <c:v>19.230769230769234</c:v>
                </c:pt>
                <c:pt idx="30">
                  <c:v>29.411764705882355</c:v>
                </c:pt>
                <c:pt idx="31">
                  <c:v>26.315789473684209</c:v>
                </c:pt>
                <c:pt idx="32">
                  <c:v>40</c:v>
                </c:pt>
                <c:pt idx="33">
                  <c:v>38.888888888888893</c:v>
                </c:pt>
                <c:pt idx="34">
                  <c:v>39.130434782608695</c:v>
                </c:pt>
                <c:pt idx="35">
                  <c:v>21.739130434782609</c:v>
                </c:pt>
                <c:pt idx="36">
                  <c:v>31.25</c:v>
                </c:pt>
              </c:numCache>
            </c:numRef>
          </c:val>
          <c:smooth val="0"/>
          <c:extLst>
            <c:ext xmlns:c16="http://schemas.microsoft.com/office/drawing/2014/chart" uri="{C3380CC4-5D6E-409C-BE32-E72D297353CC}">
              <c16:uniqueId val="{00000001-7858-6D42-B4EC-C4FAD2C240FD}"/>
            </c:ext>
          </c:extLst>
        </c:ser>
        <c:dLbls>
          <c:showLegendKey val="0"/>
          <c:showVal val="0"/>
          <c:showCatName val="0"/>
          <c:showSerName val="0"/>
          <c:showPercent val="0"/>
          <c:showBubbleSize val="0"/>
        </c:dLbls>
        <c:marker val="1"/>
        <c:smooth val="0"/>
        <c:axId val="352249888"/>
        <c:axId val="352253888"/>
      </c:lineChart>
      <c:catAx>
        <c:axId val="352249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52253888"/>
        <c:crosses val="autoZero"/>
        <c:auto val="1"/>
        <c:lblAlgn val="ctr"/>
        <c:lblOffset val="100"/>
        <c:noMultiLvlLbl val="0"/>
      </c:catAx>
      <c:valAx>
        <c:axId val="35225388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52249888"/>
        <c:crosses val="autoZero"/>
        <c:crossBetween val="between"/>
      </c:valAx>
      <c:spPr>
        <a:noFill/>
        <a:ln>
          <a:noFill/>
        </a:ln>
        <a:effectLst/>
      </c:spPr>
    </c:plotArea>
    <c:legend>
      <c:legendPos val="b"/>
      <c:layout>
        <c:manualLayout>
          <c:xMode val="edge"/>
          <c:yMode val="edge"/>
          <c:x val="0.38930909779727246"/>
          <c:y val="0.11364680379858275"/>
          <c:w val="0.59861921740320057"/>
          <c:h val="4.554699513634282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latin typeface="Calibri" panose="020F0502020204030204" pitchFamily="34" charset="0"/>
                <a:cs typeface="Calibri" panose="020F0502020204030204" pitchFamily="34" charset="0"/>
              </a:rPr>
              <a:t>Endocrine</a:t>
            </a:r>
            <a:r>
              <a:rPr lang="en-US" sz="2400" baseline="0">
                <a:latin typeface="Calibri" panose="020F0502020204030204" pitchFamily="34" charset="0"/>
                <a:cs typeface="Calibri" panose="020F0502020204030204" pitchFamily="34" charset="0"/>
              </a:rPr>
              <a:t> Clinic - Avg. Wait Time after Check In  &amp; Visit Volume</a:t>
            </a:r>
            <a:endParaRPr lang="en-US" sz="2400">
              <a:latin typeface="Calibri" panose="020F0502020204030204" pitchFamily="34" charset="0"/>
              <a:cs typeface="Calibri" panose="020F0502020204030204" pitchFamily="34" charset="0"/>
            </a:endParaRPr>
          </a:p>
        </c:rich>
      </c:tx>
      <c:layout>
        <c:manualLayout>
          <c:xMode val="edge"/>
          <c:yMode val="edge"/>
          <c:x val="0.23229683398950132"/>
          <c:y val="1.481481481481481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multiLvlStrRef>
              <c:f>'Data Analysis'!$A$12:$B$31</c:f>
              <c:multiLvlStrCache>
                <c:ptCount val="20"/>
                <c:lvl>
                  <c:pt idx="0">
                    <c:v>1/31/20</c:v>
                  </c:pt>
                  <c:pt idx="1">
                    <c:v>2/28/20</c:v>
                  </c:pt>
                  <c:pt idx="2">
                    <c:v>7/30/20</c:v>
                  </c:pt>
                  <c:pt idx="3">
                    <c:v>8/31/20</c:v>
                  </c:pt>
                  <c:pt idx="4">
                    <c:v>9/30/20</c:v>
                  </c:pt>
                  <c:pt idx="5">
                    <c:v>10/25/20</c:v>
                  </c:pt>
                  <c:pt idx="6">
                    <c:v>11/30/20</c:v>
                  </c:pt>
                  <c:pt idx="7">
                    <c:v>12/31/20</c:v>
                  </c:pt>
                  <c:pt idx="8">
                    <c:v>1/31/21</c:v>
                  </c:pt>
                  <c:pt idx="9">
                    <c:v>2/28/21</c:v>
                  </c:pt>
                  <c:pt idx="10">
                    <c:v>3/31/21</c:v>
                  </c:pt>
                  <c:pt idx="11">
                    <c:v>4/30/21</c:v>
                  </c:pt>
                  <c:pt idx="12">
                    <c:v>5/31/21</c:v>
                  </c:pt>
                  <c:pt idx="13">
                    <c:v>6/30/21</c:v>
                  </c:pt>
                  <c:pt idx="14">
                    <c:v>7/31/21</c:v>
                  </c:pt>
                  <c:pt idx="15">
                    <c:v>8/31/21</c:v>
                  </c:pt>
                  <c:pt idx="16">
                    <c:v>9/30/21</c:v>
                  </c:pt>
                  <c:pt idx="17">
                    <c:v>10/31/21</c:v>
                  </c:pt>
                  <c:pt idx="18">
                    <c:v>11/30/21</c:v>
                  </c:pt>
                  <c:pt idx="19">
                    <c:v>12/31/21</c:v>
                  </c:pt>
                </c:lvl>
                <c:lvl>
                  <c:pt idx="0">
                    <c:v>1/1/20</c:v>
                  </c:pt>
                  <c:pt idx="1">
                    <c:v>2/1/20</c:v>
                  </c:pt>
                  <c:pt idx="2">
                    <c:v>7/1/20</c:v>
                  </c:pt>
                  <c:pt idx="3">
                    <c:v>8/1/20</c:v>
                  </c:pt>
                  <c:pt idx="4">
                    <c:v>9/1/20</c:v>
                  </c:pt>
                  <c:pt idx="5">
                    <c:v>10/1/20</c:v>
                  </c:pt>
                  <c:pt idx="6">
                    <c:v>11/1/20</c:v>
                  </c:pt>
                  <c:pt idx="7">
                    <c:v>12/1/20</c:v>
                  </c:pt>
                  <c:pt idx="8">
                    <c:v>1/1/21</c:v>
                  </c:pt>
                  <c:pt idx="9">
                    <c:v>2/1/21</c:v>
                  </c:pt>
                  <c:pt idx="10">
                    <c:v>3/1/21</c:v>
                  </c:pt>
                  <c:pt idx="11">
                    <c:v>4/1/21</c:v>
                  </c:pt>
                  <c:pt idx="12">
                    <c:v>5/1/21</c:v>
                  </c:pt>
                  <c:pt idx="13">
                    <c:v>6/1/21</c:v>
                  </c:pt>
                  <c:pt idx="14">
                    <c:v>7/1/21</c:v>
                  </c:pt>
                  <c:pt idx="15">
                    <c:v>8/1/21</c:v>
                  </c:pt>
                  <c:pt idx="16">
                    <c:v>9/1/21</c:v>
                  </c:pt>
                  <c:pt idx="17">
                    <c:v>10/1/21</c:v>
                  </c:pt>
                  <c:pt idx="18">
                    <c:v>11/1/21</c:v>
                  </c:pt>
                  <c:pt idx="19">
                    <c:v>12/1/21</c:v>
                  </c:pt>
                </c:lvl>
              </c:multiLvlStrCache>
            </c:multiLvlStrRef>
          </c:cat>
          <c:val>
            <c:numRef>
              <c:f>'Data Analysis'!$C$12:$C$31</c:f>
              <c:numCache>
                <c:formatCode>General</c:formatCode>
                <c:ptCount val="20"/>
                <c:pt idx="0">
                  <c:v>131</c:v>
                </c:pt>
                <c:pt idx="1">
                  <c:v>170</c:v>
                </c:pt>
                <c:pt idx="2">
                  <c:v>77</c:v>
                </c:pt>
                <c:pt idx="3">
                  <c:v>78</c:v>
                </c:pt>
                <c:pt idx="4">
                  <c:v>97</c:v>
                </c:pt>
                <c:pt idx="5">
                  <c:v>76</c:v>
                </c:pt>
                <c:pt idx="6">
                  <c:v>48</c:v>
                </c:pt>
                <c:pt idx="7">
                  <c:v>49</c:v>
                </c:pt>
                <c:pt idx="8">
                  <c:v>62</c:v>
                </c:pt>
                <c:pt idx="9">
                  <c:v>50</c:v>
                </c:pt>
                <c:pt idx="10">
                  <c:v>86</c:v>
                </c:pt>
                <c:pt idx="11">
                  <c:v>94</c:v>
                </c:pt>
                <c:pt idx="12">
                  <c:v>67</c:v>
                </c:pt>
                <c:pt idx="13">
                  <c:v>81</c:v>
                </c:pt>
                <c:pt idx="14">
                  <c:v>109</c:v>
                </c:pt>
                <c:pt idx="15">
                  <c:v>87</c:v>
                </c:pt>
                <c:pt idx="16">
                  <c:v>178</c:v>
                </c:pt>
                <c:pt idx="17">
                  <c:v>140</c:v>
                </c:pt>
                <c:pt idx="18">
                  <c:v>132</c:v>
                </c:pt>
                <c:pt idx="19">
                  <c:v>105</c:v>
                </c:pt>
              </c:numCache>
            </c:numRef>
          </c:val>
          <c:extLst>
            <c:ext xmlns:c16="http://schemas.microsoft.com/office/drawing/2014/chart" uri="{C3380CC4-5D6E-409C-BE32-E72D297353CC}">
              <c16:uniqueId val="{00000000-2CE9-E948-B6A1-A4FEA8F4341D}"/>
            </c:ext>
          </c:extLst>
        </c:ser>
        <c:dLbls>
          <c:showLegendKey val="0"/>
          <c:showVal val="0"/>
          <c:showCatName val="0"/>
          <c:showSerName val="0"/>
          <c:showPercent val="0"/>
          <c:showBubbleSize val="0"/>
        </c:dLbls>
        <c:gapWidth val="150"/>
        <c:axId val="218407791"/>
        <c:axId val="218409903"/>
      </c:barChart>
      <c:lineChart>
        <c:grouping val="standard"/>
        <c:varyColors val="0"/>
        <c:ser>
          <c:idx val="1"/>
          <c:order val="1"/>
          <c:spPr>
            <a:ln w="28575" cap="rnd">
              <a:solidFill>
                <a:schemeClr val="accent2"/>
              </a:solidFill>
              <a:round/>
            </a:ln>
            <a:effectLst/>
          </c:spPr>
          <c:marker>
            <c:symbol val="none"/>
          </c:marker>
          <c:cat>
            <c:multiLvlStrRef>
              <c:f>'Data Analysis'!$A$12:$B$31</c:f>
              <c:multiLvlStrCache>
                <c:ptCount val="20"/>
                <c:lvl>
                  <c:pt idx="0">
                    <c:v>1/31/20</c:v>
                  </c:pt>
                  <c:pt idx="1">
                    <c:v>2/28/20</c:v>
                  </c:pt>
                  <c:pt idx="2">
                    <c:v>7/30/20</c:v>
                  </c:pt>
                  <c:pt idx="3">
                    <c:v>8/31/20</c:v>
                  </c:pt>
                  <c:pt idx="4">
                    <c:v>9/30/20</c:v>
                  </c:pt>
                  <c:pt idx="5">
                    <c:v>10/25/20</c:v>
                  </c:pt>
                  <c:pt idx="6">
                    <c:v>11/30/20</c:v>
                  </c:pt>
                  <c:pt idx="7">
                    <c:v>12/31/20</c:v>
                  </c:pt>
                  <c:pt idx="8">
                    <c:v>1/31/21</c:v>
                  </c:pt>
                  <c:pt idx="9">
                    <c:v>2/28/21</c:v>
                  </c:pt>
                  <c:pt idx="10">
                    <c:v>3/31/21</c:v>
                  </c:pt>
                  <c:pt idx="11">
                    <c:v>4/30/21</c:v>
                  </c:pt>
                  <c:pt idx="12">
                    <c:v>5/31/21</c:v>
                  </c:pt>
                  <c:pt idx="13">
                    <c:v>6/30/21</c:v>
                  </c:pt>
                  <c:pt idx="14">
                    <c:v>7/31/21</c:v>
                  </c:pt>
                  <c:pt idx="15">
                    <c:v>8/31/21</c:v>
                  </c:pt>
                  <c:pt idx="16">
                    <c:v>9/30/21</c:v>
                  </c:pt>
                  <c:pt idx="17">
                    <c:v>10/31/21</c:v>
                  </c:pt>
                  <c:pt idx="18">
                    <c:v>11/30/21</c:v>
                  </c:pt>
                  <c:pt idx="19">
                    <c:v>12/31/21</c:v>
                  </c:pt>
                </c:lvl>
                <c:lvl>
                  <c:pt idx="0">
                    <c:v>1/1/20</c:v>
                  </c:pt>
                  <c:pt idx="1">
                    <c:v>2/1/20</c:v>
                  </c:pt>
                  <c:pt idx="2">
                    <c:v>7/1/20</c:v>
                  </c:pt>
                  <c:pt idx="3">
                    <c:v>8/1/20</c:v>
                  </c:pt>
                  <c:pt idx="4">
                    <c:v>9/1/20</c:v>
                  </c:pt>
                  <c:pt idx="5">
                    <c:v>10/1/20</c:v>
                  </c:pt>
                  <c:pt idx="6">
                    <c:v>11/1/20</c:v>
                  </c:pt>
                  <c:pt idx="7">
                    <c:v>12/1/20</c:v>
                  </c:pt>
                  <c:pt idx="8">
                    <c:v>1/1/21</c:v>
                  </c:pt>
                  <c:pt idx="9">
                    <c:v>2/1/21</c:v>
                  </c:pt>
                  <c:pt idx="10">
                    <c:v>3/1/21</c:v>
                  </c:pt>
                  <c:pt idx="11">
                    <c:v>4/1/21</c:v>
                  </c:pt>
                  <c:pt idx="12">
                    <c:v>5/1/21</c:v>
                  </c:pt>
                  <c:pt idx="13">
                    <c:v>6/1/21</c:v>
                  </c:pt>
                  <c:pt idx="14">
                    <c:v>7/1/21</c:v>
                  </c:pt>
                  <c:pt idx="15">
                    <c:v>8/1/21</c:v>
                  </c:pt>
                  <c:pt idx="16">
                    <c:v>9/1/21</c:v>
                  </c:pt>
                  <c:pt idx="17">
                    <c:v>10/1/21</c:v>
                  </c:pt>
                  <c:pt idx="18">
                    <c:v>11/1/21</c:v>
                  </c:pt>
                  <c:pt idx="19">
                    <c:v>12/1/21</c:v>
                  </c:pt>
                </c:lvl>
              </c:multiLvlStrCache>
            </c:multiLvlStrRef>
          </c:cat>
          <c:val>
            <c:numRef>
              <c:f>'Data Analysis'!$D$12:$D$31</c:f>
              <c:numCache>
                <c:formatCode>0.0</c:formatCode>
                <c:ptCount val="20"/>
                <c:pt idx="0">
                  <c:v>11.511450381679388</c:v>
                </c:pt>
                <c:pt idx="1">
                  <c:v>12.341176470588236</c:v>
                </c:pt>
                <c:pt idx="2">
                  <c:v>21.597402597402599</c:v>
                </c:pt>
                <c:pt idx="3">
                  <c:v>25.602564102564102</c:v>
                </c:pt>
                <c:pt idx="4">
                  <c:v>22.876288659793815</c:v>
                </c:pt>
                <c:pt idx="5">
                  <c:v>20.986842105263158</c:v>
                </c:pt>
                <c:pt idx="6">
                  <c:v>18.208333333333332</c:v>
                </c:pt>
                <c:pt idx="7">
                  <c:v>13.306122448979592</c:v>
                </c:pt>
                <c:pt idx="8">
                  <c:v>11.403225806451612</c:v>
                </c:pt>
                <c:pt idx="9">
                  <c:v>11.24</c:v>
                </c:pt>
                <c:pt idx="10">
                  <c:v>17.418604651162791</c:v>
                </c:pt>
                <c:pt idx="11">
                  <c:v>12.297872340425531</c:v>
                </c:pt>
                <c:pt idx="12">
                  <c:v>16.910447761194028</c:v>
                </c:pt>
                <c:pt idx="13">
                  <c:v>13.271604938271604</c:v>
                </c:pt>
                <c:pt idx="14">
                  <c:v>13.477064220183486</c:v>
                </c:pt>
                <c:pt idx="15">
                  <c:v>14.689655172413794</c:v>
                </c:pt>
                <c:pt idx="16">
                  <c:v>9.0617977528089888</c:v>
                </c:pt>
                <c:pt idx="17">
                  <c:v>13.892857142857142</c:v>
                </c:pt>
                <c:pt idx="18">
                  <c:v>13.348484848484848</c:v>
                </c:pt>
                <c:pt idx="19">
                  <c:v>11.704761904761904</c:v>
                </c:pt>
              </c:numCache>
            </c:numRef>
          </c:val>
          <c:smooth val="0"/>
          <c:extLst>
            <c:ext xmlns:c16="http://schemas.microsoft.com/office/drawing/2014/chart" uri="{C3380CC4-5D6E-409C-BE32-E72D297353CC}">
              <c16:uniqueId val="{00000001-2CE9-E948-B6A1-A4FEA8F4341D}"/>
            </c:ext>
          </c:extLst>
        </c:ser>
        <c:dLbls>
          <c:showLegendKey val="0"/>
          <c:showVal val="0"/>
          <c:showCatName val="0"/>
          <c:showSerName val="0"/>
          <c:showPercent val="0"/>
          <c:showBubbleSize val="0"/>
        </c:dLbls>
        <c:marker val="1"/>
        <c:smooth val="0"/>
        <c:axId val="922690831"/>
        <c:axId val="928756271"/>
      </c:lineChart>
      <c:catAx>
        <c:axId val="21840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218409903"/>
        <c:crosses val="autoZero"/>
        <c:auto val="1"/>
        <c:lblAlgn val="ctr"/>
        <c:lblOffset val="100"/>
        <c:noMultiLvlLbl val="0"/>
      </c:catAx>
      <c:valAx>
        <c:axId val="218409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218407791"/>
        <c:crosses val="autoZero"/>
        <c:crossBetween val="between"/>
      </c:valAx>
      <c:valAx>
        <c:axId val="928756271"/>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922690831"/>
        <c:crosses val="max"/>
        <c:crossBetween val="between"/>
      </c:valAx>
      <c:catAx>
        <c:axId val="922690831"/>
        <c:scaling>
          <c:orientation val="minMax"/>
        </c:scaling>
        <c:delete val="1"/>
        <c:axPos val="b"/>
        <c:numFmt formatCode="General" sourceLinked="1"/>
        <c:majorTickMark val="out"/>
        <c:minorTickMark val="none"/>
        <c:tickLblPos val="nextTo"/>
        <c:crossAx val="92875627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200">
                <a:latin typeface="Calibri" panose="020F0502020204030204" pitchFamily="34" charset="0"/>
                <a:cs typeface="Calibri" panose="020F0502020204030204" pitchFamily="34" charset="0"/>
              </a:rPr>
              <a:t>Diabetes Clinic - Avg. Wait Time after</a:t>
            </a:r>
            <a:r>
              <a:rPr lang="en-US" sz="2200" baseline="0">
                <a:latin typeface="Calibri" panose="020F0502020204030204" pitchFamily="34" charset="0"/>
                <a:cs typeface="Calibri" panose="020F0502020204030204" pitchFamily="34" charset="0"/>
              </a:rPr>
              <a:t> Check In &amp; Visit Volume</a:t>
            </a:r>
            <a:endParaRPr lang="en-US" sz="2200">
              <a:latin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multiLvlStrRef>
              <c:f>'Data Analysis'!$I$12:$J$31</c:f>
              <c:multiLvlStrCache>
                <c:ptCount val="20"/>
                <c:lvl>
                  <c:pt idx="0">
                    <c:v>1/31/20</c:v>
                  </c:pt>
                  <c:pt idx="1">
                    <c:v>2/28/20</c:v>
                  </c:pt>
                  <c:pt idx="2">
                    <c:v>7/30/20</c:v>
                  </c:pt>
                  <c:pt idx="3">
                    <c:v>8/31/20</c:v>
                  </c:pt>
                  <c:pt idx="4">
                    <c:v>9/30/20</c:v>
                  </c:pt>
                  <c:pt idx="5">
                    <c:v>10/25/20</c:v>
                  </c:pt>
                  <c:pt idx="6">
                    <c:v>11/30/20</c:v>
                  </c:pt>
                  <c:pt idx="7">
                    <c:v>12/31/20</c:v>
                  </c:pt>
                  <c:pt idx="8">
                    <c:v>1/31/21</c:v>
                  </c:pt>
                  <c:pt idx="9">
                    <c:v>2/28/21</c:v>
                  </c:pt>
                  <c:pt idx="10">
                    <c:v>3/31/21</c:v>
                  </c:pt>
                  <c:pt idx="11">
                    <c:v>4/30/21</c:v>
                  </c:pt>
                  <c:pt idx="12">
                    <c:v>5/31/21</c:v>
                  </c:pt>
                  <c:pt idx="13">
                    <c:v>6/30/21</c:v>
                  </c:pt>
                  <c:pt idx="14">
                    <c:v>7/31/21</c:v>
                  </c:pt>
                  <c:pt idx="15">
                    <c:v>8/31/21</c:v>
                  </c:pt>
                  <c:pt idx="16">
                    <c:v>9/30/21</c:v>
                  </c:pt>
                  <c:pt idx="17">
                    <c:v>10/31/21</c:v>
                  </c:pt>
                  <c:pt idx="18">
                    <c:v>11/30/21</c:v>
                  </c:pt>
                  <c:pt idx="19">
                    <c:v>12/31/21</c:v>
                  </c:pt>
                </c:lvl>
                <c:lvl>
                  <c:pt idx="0">
                    <c:v>1/1/20</c:v>
                  </c:pt>
                  <c:pt idx="1">
                    <c:v>2/1/20</c:v>
                  </c:pt>
                  <c:pt idx="2">
                    <c:v>7/1/20</c:v>
                  </c:pt>
                  <c:pt idx="3">
                    <c:v>8/1/20</c:v>
                  </c:pt>
                  <c:pt idx="4">
                    <c:v>9/1/20</c:v>
                  </c:pt>
                  <c:pt idx="5">
                    <c:v>10/1/20</c:v>
                  </c:pt>
                  <c:pt idx="6">
                    <c:v>11/1/20</c:v>
                  </c:pt>
                  <c:pt idx="7">
                    <c:v>12/1/20</c:v>
                  </c:pt>
                  <c:pt idx="8">
                    <c:v>1/1/21</c:v>
                  </c:pt>
                  <c:pt idx="9">
                    <c:v>2/1/21</c:v>
                  </c:pt>
                  <c:pt idx="10">
                    <c:v>3/1/21</c:v>
                  </c:pt>
                  <c:pt idx="11">
                    <c:v>4/1/21</c:v>
                  </c:pt>
                  <c:pt idx="12">
                    <c:v>5/1/21</c:v>
                  </c:pt>
                  <c:pt idx="13">
                    <c:v>6/1/21</c:v>
                  </c:pt>
                  <c:pt idx="14">
                    <c:v>7/1/21</c:v>
                  </c:pt>
                  <c:pt idx="15">
                    <c:v>8/1/21</c:v>
                  </c:pt>
                  <c:pt idx="16">
                    <c:v>9/1/21</c:v>
                  </c:pt>
                  <c:pt idx="17">
                    <c:v>10/1/21</c:v>
                  </c:pt>
                  <c:pt idx="18">
                    <c:v>11/1/21</c:v>
                  </c:pt>
                  <c:pt idx="19">
                    <c:v>12/1/21</c:v>
                  </c:pt>
                </c:lvl>
              </c:multiLvlStrCache>
            </c:multiLvlStrRef>
          </c:cat>
          <c:val>
            <c:numRef>
              <c:f>'Data Analysis'!$K$12:$K$31</c:f>
              <c:numCache>
                <c:formatCode>General</c:formatCode>
                <c:ptCount val="20"/>
                <c:pt idx="0">
                  <c:v>156</c:v>
                </c:pt>
                <c:pt idx="1">
                  <c:v>142</c:v>
                </c:pt>
                <c:pt idx="2">
                  <c:v>76</c:v>
                </c:pt>
                <c:pt idx="3">
                  <c:v>87</c:v>
                </c:pt>
                <c:pt idx="4">
                  <c:v>102</c:v>
                </c:pt>
                <c:pt idx="5">
                  <c:v>81</c:v>
                </c:pt>
                <c:pt idx="6">
                  <c:v>99</c:v>
                </c:pt>
                <c:pt idx="7">
                  <c:v>92</c:v>
                </c:pt>
                <c:pt idx="8">
                  <c:v>82</c:v>
                </c:pt>
                <c:pt idx="9">
                  <c:v>64</c:v>
                </c:pt>
                <c:pt idx="10">
                  <c:v>117</c:v>
                </c:pt>
                <c:pt idx="11">
                  <c:v>102</c:v>
                </c:pt>
                <c:pt idx="12">
                  <c:v>87</c:v>
                </c:pt>
                <c:pt idx="13">
                  <c:v>90</c:v>
                </c:pt>
                <c:pt idx="14">
                  <c:v>117</c:v>
                </c:pt>
                <c:pt idx="15">
                  <c:v>124</c:v>
                </c:pt>
                <c:pt idx="16">
                  <c:v>127</c:v>
                </c:pt>
                <c:pt idx="17">
                  <c:v>152</c:v>
                </c:pt>
                <c:pt idx="18">
                  <c:v>160</c:v>
                </c:pt>
                <c:pt idx="19">
                  <c:v>64</c:v>
                </c:pt>
              </c:numCache>
            </c:numRef>
          </c:val>
          <c:extLst>
            <c:ext xmlns:c16="http://schemas.microsoft.com/office/drawing/2014/chart" uri="{C3380CC4-5D6E-409C-BE32-E72D297353CC}">
              <c16:uniqueId val="{00000000-107D-984D-B94E-566ABFFCDF71}"/>
            </c:ext>
          </c:extLst>
        </c:ser>
        <c:dLbls>
          <c:showLegendKey val="0"/>
          <c:showVal val="0"/>
          <c:showCatName val="0"/>
          <c:showSerName val="0"/>
          <c:showPercent val="0"/>
          <c:showBubbleSize val="0"/>
        </c:dLbls>
        <c:gapWidth val="150"/>
        <c:axId val="679001951"/>
        <c:axId val="937901199"/>
      </c:barChart>
      <c:lineChart>
        <c:grouping val="standard"/>
        <c:varyColors val="0"/>
        <c:ser>
          <c:idx val="1"/>
          <c:order val="1"/>
          <c:spPr>
            <a:ln w="28575" cap="rnd">
              <a:solidFill>
                <a:schemeClr val="accent2"/>
              </a:solidFill>
              <a:round/>
            </a:ln>
            <a:effectLst/>
          </c:spPr>
          <c:marker>
            <c:symbol val="none"/>
          </c:marker>
          <c:cat>
            <c:multiLvlStrRef>
              <c:f>'Data Analysis'!$I$12:$J$31</c:f>
              <c:multiLvlStrCache>
                <c:ptCount val="20"/>
                <c:lvl>
                  <c:pt idx="0">
                    <c:v>1/31/20</c:v>
                  </c:pt>
                  <c:pt idx="1">
                    <c:v>2/28/20</c:v>
                  </c:pt>
                  <c:pt idx="2">
                    <c:v>7/30/20</c:v>
                  </c:pt>
                  <c:pt idx="3">
                    <c:v>8/31/20</c:v>
                  </c:pt>
                  <c:pt idx="4">
                    <c:v>9/30/20</c:v>
                  </c:pt>
                  <c:pt idx="5">
                    <c:v>10/25/20</c:v>
                  </c:pt>
                  <c:pt idx="6">
                    <c:v>11/30/20</c:v>
                  </c:pt>
                  <c:pt idx="7">
                    <c:v>12/31/20</c:v>
                  </c:pt>
                  <c:pt idx="8">
                    <c:v>1/31/21</c:v>
                  </c:pt>
                  <c:pt idx="9">
                    <c:v>2/28/21</c:v>
                  </c:pt>
                  <c:pt idx="10">
                    <c:v>3/31/21</c:v>
                  </c:pt>
                  <c:pt idx="11">
                    <c:v>4/30/21</c:v>
                  </c:pt>
                  <c:pt idx="12">
                    <c:v>5/31/21</c:v>
                  </c:pt>
                  <c:pt idx="13">
                    <c:v>6/30/21</c:v>
                  </c:pt>
                  <c:pt idx="14">
                    <c:v>7/31/21</c:v>
                  </c:pt>
                  <c:pt idx="15">
                    <c:v>8/31/21</c:v>
                  </c:pt>
                  <c:pt idx="16">
                    <c:v>9/30/21</c:v>
                  </c:pt>
                  <c:pt idx="17">
                    <c:v>10/31/21</c:v>
                  </c:pt>
                  <c:pt idx="18">
                    <c:v>11/30/21</c:v>
                  </c:pt>
                  <c:pt idx="19">
                    <c:v>12/31/21</c:v>
                  </c:pt>
                </c:lvl>
                <c:lvl>
                  <c:pt idx="0">
                    <c:v>1/1/20</c:v>
                  </c:pt>
                  <c:pt idx="1">
                    <c:v>2/1/20</c:v>
                  </c:pt>
                  <c:pt idx="2">
                    <c:v>7/1/20</c:v>
                  </c:pt>
                  <c:pt idx="3">
                    <c:v>8/1/20</c:v>
                  </c:pt>
                  <c:pt idx="4">
                    <c:v>9/1/20</c:v>
                  </c:pt>
                  <c:pt idx="5">
                    <c:v>10/1/20</c:v>
                  </c:pt>
                  <c:pt idx="6">
                    <c:v>11/1/20</c:v>
                  </c:pt>
                  <c:pt idx="7">
                    <c:v>12/1/20</c:v>
                  </c:pt>
                  <c:pt idx="8">
                    <c:v>1/1/21</c:v>
                  </c:pt>
                  <c:pt idx="9">
                    <c:v>2/1/21</c:v>
                  </c:pt>
                  <c:pt idx="10">
                    <c:v>3/1/21</c:v>
                  </c:pt>
                  <c:pt idx="11">
                    <c:v>4/1/21</c:v>
                  </c:pt>
                  <c:pt idx="12">
                    <c:v>5/1/21</c:v>
                  </c:pt>
                  <c:pt idx="13">
                    <c:v>6/1/21</c:v>
                  </c:pt>
                  <c:pt idx="14">
                    <c:v>7/1/21</c:v>
                  </c:pt>
                  <c:pt idx="15">
                    <c:v>8/1/21</c:v>
                  </c:pt>
                  <c:pt idx="16">
                    <c:v>9/1/21</c:v>
                  </c:pt>
                  <c:pt idx="17">
                    <c:v>10/1/21</c:v>
                  </c:pt>
                  <c:pt idx="18">
                    <c:v>11/1/21</c:v>
                  </c:pt>
                  <c:pt idx="19">
                    <c:v>12/1/21</c:v>
                  </c:pt>
                </c:lvl>
              </c:multiLvlStrCache>
            </c:multiLvlStrRef>
          </c:cat>
          <c:val>
            <c:numRef>
              <c:f>'Data Analysis'!$L$12:$L$31</c:f>
              <c:numCache>
                <c:formatCode>0.0</c:formatCode>
                <c:ptCount val="20"/>
                <c:pt idx="0">
                  <c:v>11.948717948717949</c:v>
                </c:pt>
                <c:pt idx="1">
                  <c:v>9.6619718309859159</c:v>
                </c:pt>
                <c:pt idx="2">
                  <c:v>16.407894736842106</c:v>
                </c:pt>
                <c:pt idx="3">
                  <c:v>18.172413793103448</c:v>
                </c:pt>
                <c:pt idx="4">
                  <c:v>36.019607843137258</c:v>
                </c:pt>
                <c:pt idx="5">
                  <c:v>23.222222222222221</c:v>
                </c:pt>
                <c:pt idx="6">
                  <c:v>16.696969696969695</c:v>
                </c:pt>
                <c:pt idx="7">
                  <c:v>19.391304347826086</c:v>
                </c:pt>
                <c:pt idx="8">
                  <c:v>17.280487804878049</c:v>
                </c:pt>
                <c:pt idx="9">
                  <c:v>19.515625</c:v>
                </c:pt>
                <c:pt idx="10">
                  <c:v>22.846153846153847</c:v>
                </c:pt>
                <c:pt idx="11">
                  <c:v>21.362745098039216</c:v>
                </c:pt>
                <c:pt idx="12">
                  <c:v>18.022988505747126</c:v>
                </c:pt>
                <c:pt idx="13">
                  <c:v>14.022222222222222</c:v>
                </c:pt>
                <c:pt idx="14">
                  <c:v>12.461538461538462</c:v>
                </c:pt>
                <c:pt idx="15">
                  <c:v>14.669354838709678</c:v>
                </c:pt>
                <c:pt idx="16">
                  <c:v>10.771653543307087</c:v>
                </c:pt>
                <c:pt idx="17">
                  <c:v>14.118421052631579</c:v>
                </c:pt>
                <c:pt idx="18">
                  <c:v>12.262499999999999</c:v>
                </c:pt>
                <c:pt idx="19">
                  <c:v>12.8125</c:v>
                </c:pt>
              </c:numCache>
            </c:numRef>
          </c:val>
          <c:smooth val="0"/>
          <c:extLst>
            <c:ext xmlns:c16="http://schemas.microsoft.com/office/drawing/2014/chart" uri="{C3380CC4-5D6E-409C-BE32-E72D297353CC}">
              <c16:uniqueId val="{00000001-107D-984D-B94E-566ABFFCDF71}"/>
            </c:ext>
          </c:extLst>
        </c:ser>
        <c:dLbls>
          <c:showLegendKey val="0"/>
          <c:showVal val="0"/>
          <c:showCatName val="0"/>
          <c:showSerName val="0"/>
          <c:showPercent val="0"/>
          <c:showBubbleSize val="0"/>
        </c:dLbls>
        <c:marker val="1"/>
        <c:smooth val="0"/>
        <c:axId val="963022527"/>
        <c:axId val="962628047"/>
      </c:lineChart>
      <c:catAx>
        <c:axId val="679001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937901199"/>
        <c:crosses val="autoZero"/>
        <c:auto val="1"/>
        <c:lblAlgn val="ctr"/>
        <c:lblOffset val="100"/>
        <c:noMultiLvlLbl val="0"/>
      </c:catAx>
      <c:valAx>
        <c:axId val="937901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679001951"/>
        <c:crosses val="autoZero"/>
        <c:crossBetween val="between"/>
      </c:valAx>
      <c:valAx>
        <c:axId val="962628047"/>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963022527"/>
        <c:crosses val="max"/>
        <c:crossBetween val="between"/>
      </c:valAx>
      <c:catAx>
        <c:axId val="963022527"/>
        <c:scaling>
          <c:orientation val="minMax"/>
        </c:scaling>
        <c:delete val="1"/>
        <c:axPos val="b"/>
        <c:numFmt formatCode="General" sourceLinked="1"/>
        <c:majorTickMark val="out"/>
        <c:minorTickMark val="none"/>
        <c:tickLblPos val="nextTo"/>
        <c:crossAx val="962628047"/>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2"/>
                </a:solidFill>
              </a:defRPr>
            </a:pPr>
            <a:r>
              <a:rPr lang="en-US">
                <a:solidFill>
                  <a:schemeClr val="tx2"/>
                </a:solidFill>
              </a:rPr>
              <a:t>Adult Clinics A1c &lt;8%</a:t>
            </a:r>
          </a:p>
        </c:rich>
      </c:tx>
      <c:overlay val="0"/>
    </c:title>
    <c:autoTitleDeleted val="0"/>
    <c:plotArea>
      <c:layout>
        <c:manualLayout>
          <c:layoutTarget val="inner"/>
          <c:xMode val="edge"/>
          <c:yMode val="edge"/>
          <c:x val="0.12728907188424438"/>
          <c:y val="0.14715419761609602"/>
          <c:w val="0.85727345760662854"/>
          <c:h val="0.56367656478644201"/>
        </c:manualLayout>
      </c:layout>
      <c:lineChart>
        <c:grouping val="standard"/>
        <c:varyColors val="0"/>
        <c:ser>
          <c:idx val="0"/>
          <c:order val="0"/>
          <c:tx>
            <c:v>Xbar</c:v>
          </c:tx>
          <c:spPr>
            <a:ln w="12700">
              <a:solidFill>
                <a:srgbClr val="0000FF"/>
              </a:solidFill>
              <a:prstDash val="solid"/>
            </a:ln>
          </c:spPr>
          <c:marker>
            <c:symbol val="square"/>
            <c:size val="8"/>
            <c:spPr>
              <a:solidFill>
                <a:srgbClr val="0000FF"/>
              </a:solidFill>
              <a:ln>
                <a:solidFill>
                  <a:srgbClr val="0000FF"/>
                </a:solidFill>
                <a:prstDash val="solid"/>
              </a:ln>
            </c:spPr>
          </c:marker>
          <c:dPt>
            <c:idx val="0"/>
            <c:marker>
              <c:spPr>
                <a:solidFill>
                  <a:srgbClr val="FF0000"/>
                </a:solidFill>
                <a:ln>
                  <a:solidFill>
                    <a:srgbClr val="FF0000"/>
                  </a:solidFill>
                  <a:prstDash val="solid"/>
                </a:ln>
              </c:spPr>
            </c:marker>
            <c:bubble3D val="0"/>
            <c:extLst>
              <c:ext xmlns:c16="http://schemas.microsoft.com/office/drawing/2014/chart" uri="{C3380CC4-5D6E-409C-BE32-E72D297353CC}">
                <c16:uniqueId val="{00000000-0FE7-47B1-820A-208A98269117}"/>
              </c:ext>
            </c:extLst>
          </c:dPt>
          <c:dPt>
            <c:idx val="1"/>
            <c:marker>
              <c:spPr>
                <a:solidFill>
                  <a:srgbClr val="FF0000"/>
                </a:solidFill>
                <a:ln>
                  <a:solidFill>
                    <a:srgbClr val="FF0000"/>
                  </a:solidFill>
                  <a:prstDash val="solid"/>
                </a:ln>
              </c:spPr>
            </c:marker>
            <c:bubble3D val="0"/>
            <c:extLst>
              <c:ext xmlns:c16="http://schemas.microsoft.com/office/drawing/2014/chart" uri="{C3380CC4-5D6E-409C-BE32-E72D297353CC}">
                <c16:uniqueId val="{00000001-0FE7-47B1-820A-208A98269117}"/>
              </c:ext>
            </c:extLst>
          </c:dPt>
          <c:dPt>
            <c:idx val="2"/>
            <c:bubble3D val="0"/>
            <c:extLst>
              <c:ext xmlns:c16="http://schemas.microsoft.com/office/drawing/2014/chart" uri="{C3380CC4-5D6E-409C-BE32-E72D297353CC}">
                <c16:uniqueId val="{00000002-0FE7-47B1-820A-208A98269117}"/>
              </c:ext>
            </c:extLst>
          </c:dPt>
          <c:dPt>
            <c:idx val="3"/>
            <c:bubble3D val="0"/>
            <c:extLst>
              <c:ext xmlns:c16="http://schemas.microsoft.com/office/drawing/2014/chart" uri="{C3380CC4-5D6E-409C-BE32-E72D297353CC}">
                <c16:uniqueId val="{00000003-0FE7-47B1-820A-208A98269117}"/>
              </c:ext>
            </c:extLst>
          </c:dPt>
          <c:dPt>
            <c:idx val="4"/>
            <c:bubble3D val="0"/>
            <c:extLst>
              <c:ext xmlns:c16="http://schemas.microsoft.com/office/drawing/2014/chart" uri="{C3380CC4-5D6E-409C-BE32-E72D297353CC}">
                <c16:uniqueId val="{00000004-0FE7-47B1-820A-208A98269117}"/>
              </c:ext>
            </c:extLst>
          </c:dPt>
          <c:dPt>
            <c:idx val="5"/>
            <c:bubble3D val="0"/>
            <c:extLst>
              <c:ext xmlns:c16="http://schemas.microsoft.com/office/drawing/2014/chart" uri="{C3380CC4-5D6E-409C-BE32-E72D297353CC}">
                <c16:uniqueId val="{00000005-0FE7-47B1-820A-208A98269117}"/>
              </c:ext>
            </c:extLst>
          </c:dPt>
          <c:dPt>
            <c:idx val="6"/>
            <c:marker>
              <c:spPr>
                <a:solidFill>
                  <a:srgbClr val="FF0000"/>
                </a:solidFill>
                <a:ln>
                  <a:solidFill>
                    <a:srgbClr val="FF0000"/>
                  </a:solidFill>
                  <a:prstDash val="solid"/>
                </a:ln>
              </c:spPr>
            </c:marker>
            <c:bubble3D val="0"/>
            <c:spPr>
              <a:ln w="25400">
                <a:noFill/>
              </a:ln>
            </c:spPr>
            <c:extLst>
              <c:ext xmlns:c16="http://schemas.microsoft.com/office/drawing/2014/chart" uri="{C3380CC4-5D6E-409C-BE32-E72D297353CC}">
                <c16:uniqueId val="{00000007-0FE7-47B1-820A-208A98269117}"/>
              </c:ext>
            </c:extLst>
          </c:dPt>
          <c:dPt>
            <c:idx val="7"/>
            <c:marker>
              <c:spPr>
                <a:solidFill>
                  <a:srgbClr val="FF0000"/>
                </a:solidFill>
                <a:ln>
                  <a:solidFill>
                    <a:srgbClr val="FF0000"/>
                  </a:solidFill>
                  <a:prstDash val="solid"/>
                </a:ln>
              </c:spPr>
            </c:marker>
            <c:bubble3D val="0"/>
            <c:extLst>
              <c:ext xmlns:c16="http://schemas.microsoft.com/office/drawing/2014/chart" uri="{C3380CC4-5D6E-409C-BE32-E72D297353CC}">
                <c16:uniqueId val="{00000008-0FE7-47B1-820A-208A98269117}"/>
              </c:ext>
            </c:extLst>
          </c:dPt>
          <c:dPt>
            <c:idx val="8"/>
            <c:marker>
              <c:spPr>
                <a:solidFill>
                  <a:srgbClr val="FF0000"/>
                </a:solidFill>
                <a:ln>
                  <a:solidFill>
                    <a:srgbClr val="FF0000"/>
                  </a:solidFill>
                  <a:prstDash val="solid"/>
                </a:ln>
              </c:spPr>
            </c:marker>
            <c:bubble3D val="0"/>
            <c:extLst>
              <c:ext xmlns:c16="http://schemas.microsoft.com/office/drawing/2014/chart" uri="{C3380CC4-5D6E-409C-BE32-E72D297353CC}">
                <c16:uniqueId val="{00000009-0FE7-47B1-820A-208A98269117}"/>
              </c:ext>
            </c:extLst>
          </c:dPt>
          <c:dPt>
            <c:idx val="9"/>
            <c:bubble3D val="0"/>
            <c:extLst>
              <c:ext xmlns:c16="http://schemas.microsoft.com/office/drawing/2014/chart" uri="{C3380CC4-5D6E-409C-BE32-E72D297353CC}">
                <c16:uniqueId val="{0000000A-0FE7-47B1-820A-208A98269117}"/>
              </c:ext>
            </c:extLst>
          </c:dPt>
          <c:dPt>
            <c:idx val="10"/>
            <c:marker>
              <c:spPr>
                <a:solidFill>
                  <a:srgbClr val="FF0000"/>
                </a:solidFill>
                <a:ln>
                  <a:solidFill>
                    <a:srgbClr val="FF0000"/>
                  </a:solidFill>
                  <a:prstDash val="solid"/>
                </a:ln>
              </c:spPr>
            </c:marker>
            <c:bubble3D val="0"/>
            <c:extLst>
              <c:ext xmlns:c16="http://schemas.microsoft.com/office/drawing/2014/chart" uri="{C3380CC4-5D6E-409C-BE32-E72D297353CC}">
                <c16:uniqueId val="{0000000B-0FE7-47B1-820A-208A98269117}"/>
              </c:ext>
            </c:extLst>
          </c:dPt>
          <c:dPt>
            <c:idx val="11"/>
            <c:bubble3D val="0"/>
            <c:extLst>
              <c:ext xmlns:c16="http://schemas.microsoft.com/office/drawing/2014/chart" uri="{C3380CC4-5D6E-409C-BE32-E72D297353CC}">
                <c16:uniqueId val="{0000000C-0FE7-47B1-820A-208A98269117}"/>
              </c:ext>
            </c:extLst>
          </c:dPt>
          <c:dPt>
            <c:idx val="12"/>
            <c:marker>
              <c:spPr>
                <a:solidFill>
                  <a:srgbClr val="FF0000"/>
                </a:solidFill>
                <a:ln>
                  <a:solidFill>
                    <a:srgbClr val="FF0000"/>
                  </a:solidFill>
                  <a:prstDash val="solid"/>
                </a:ln>
              </c:spPr>
            </c:marker>
            <c:bubble3D val="0"/>
            <c:extLst>
              <c:ext xmlns:c16="http://schemas.microsoft.com/office/drawing/2014/chart" uri="{C3380CC4-5D6E-409C-BE32-E72D297353CC}">
                <c16:uniqueId val="{0000000D-0FE7-47B1-820A-208A98269117}"/>
              </c:ext>
            </c:extLst>
          </c:dPt>
          <c:dPt>
            <c:idx val="13"/>
            <c:bubble3D val="0"/>
            <c:extLst>
              <c:ext xmlns:c16="http://schemas.microsoft.com/office/drawing/2014/chart" uri="{C3380CC4-5D6E-409C-BE32-E72D297353CC}">
                <c16:uniqueId val="{0000000E-0FE7-47B1-820A-208A98269117}"/>
              </c:ext>
            </c:extLst>
          </c:dPt>
          <c:dPt>
            <c:idx val="16"/>
            <c:marker>
              <c:spPr>
                <a:solidFill>
                  <a:srgbClr val="FF0000"/>
                </a:solidFill>
                <a:ln>
                  <a:solidFill>
                    <a:srgbClr val="FF0000"/>
                  </a:solidFill>
                  <a:prstDash val="solid"/>
                </a:ln>
              </c:spPr>
            </c:marker>
            <c:bubble3D val="0"/>
            <c:extLst>
              <c:ext xmlns:c16="http://schemas.microsoft.com/office/drawing/2014/chart" uri="{C3380CC4-5D6E-409C-BE32-E72D297353CC}">
                <c16:uniqueId val="{0000000F-0FE7-47B1-820A-208A98269117}"/>
              </c:ext>
            </c:extLst>
          </c:dPt>
          <c:cat>
            <c:numRef>
              <c:f>spcwhm8!$A$1:$A$17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spcwhm8!$B$1:$B$17</c:f>
              <c:numCache>
                <c:formatCode>0.00%</c:formatCode>
                <c:ptCount val="17"/>
                <c:pt idx="0">
                  <c:v>0.54644268774703553</c:v>
                </c:pt>
                <c:pt idx="1">
                  <c:v>0.60213903743315511</c:v>
                </c:pt>
                <c:pt idx="2">
                  <c:v>0.58162162162162168</c:v>
                </c:pt>
                <c:pt idx="3">
                  <c:v>0.59244532803180916</c:v>
                </c:pt>
                <c:pt idx="4">
                  <c:v>0.57649938800489597</c:v>
                </c:pt>
                <c:pt idx="5">
                  <c:v>0.57384987893462469</c:v>
                </c:pt>
                <c:pt idx="6">
                  <c:v>0.60862865947611711</c:v>
                </c:pt>
                <c:pt idx="7">
                  <c:v>0.61285500747384158</c:v>
                </c:pt>
                <c:pt idx="8">
                  <c:v>0.61290322580645162</c:v>
                </c:pt>
                <c:pt idx="9">
                  <c:v>0.63500000000000001</c:v>
                </c:pt>
                <c:pt idx="10">
                  <c:v>0.61518987341772147</c:v>
                </c:pt>
                <c:pt idx="11">
                  <c:v>0.6328125</c:v>
                </c:pt>
                <c:pt idx="12">
                  <c:v>0.64019851116625315</c:v>
                </c:pt>
                <c:pt idx="13">
                  <c:v>0.62848751835535976</c:v>
                </c:pt>
                <c:pt idx="14">
                  <c:v>0.63893249607535318</c:v>
                </c:pt>
                <c:pt idx="15">
                  <c:v>0.62956810631229232</c:v>
                </c:pt>
                <c:pt idx="16">
                  <c:v>0.65654648956356731</c:v>
                </c:pt>
              </c:numCache>
            </c:numRef>
          </c:val>
          <c:smooth val="0"/>
          <c:extLst>
            <c:ext xmlns:c16="http://schemas.microsoft.com/office/drawing/2014/chart" uri="{C3380CC4-5D6E-409C-BE32-E72D297353CC}">
              <c16:uniqueId val="{00000010-0FE7-47B1-820A-208A98269117}"/>
            </c:ext>
          </c:extLst>
        </c:ser>
        <c:ser>
          <c:idx val="1"/>
          <c:order val="1"/>
          <c:tx>
            <c:v>Avg</c:v>
          </c:tx>
          <c:spPr>
            <a:ln w="12700">
              <a:solidFill>
                <a:srgbClr val="008000"/>
              </a:solidFill>
              <a:prstDash val="solid"/>
            </a:ln>
          </c:spPr>
          <c:marker>
            <c:symbol val="none"/>
          </c:marker>
          <c:dPt>
            <c:idx val="6"/>
            <c:bubble3D val="0"/>
            <c:spPr>
              <a:ln w="25400">
                <a:noFill/>
              </a:ln>
            </c:spPr>
            <c:extLst>
              <c:ext xmlns:c16="http://schemas.microsoft.com/office/drawing/2014/chart" uri="{C3380CC4-5D6E-409C-BE32-E72D297353CC}">
                <c16:uniqueId val="{00000012-0FE7-47B1-820A-208A98269117}"/>
              </c:ext>
            </c:extLst>
          </c:dPt>
          <c:dLbls>
            <c:dLbl>
              <c:idx val="0"/>
              <c:layout>
                <c:manualLayout>
                  <c:x val="5.613625639682587E-3"/>
                  <c:y val="-9.9341403289304242E-2"/>
                </c:manualLayout>
              </c:layout>
              <c:tx>
                <c:rich>
                  <a:bodyPr/>
                  <a:lstStyle/>
                  <a:p>
                    <a:pPr>
                      <a:defRPr/>
                    </a:pPr>
                    <a:r>
                      <a:rPr lang="en-US"/>
                      <a:t>Avg=58%</a:t>
                    </a:r>
                  </a:p>
                </c:rich>
              </c:tx>
              <c:spPr>
                <a:solidFill>
                  <a:srgbClr val="FFFFFF"/>
                </a:solidFill>
                <a:ln>
                  <a:noFill/>
                </a:ln>
                <a:effectLst/>
              </c:spP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0FE7-47B1-820A-208A98269117}"/>
                </c:ext>
              </c:extLst>
            </c:dLbl>
            <c:dLbl>
              <c:idx val="6"/>
              <c:layout>
                <c:manualLayout>
                  <c:x val="7.0170320496032342E-3"/>
                  <c:y val="-9.566209205636711E-2"/>
                </c:manualLayout>
              </c:layout>
              <c:tx>
                <c:rich>
                  <a:bodyPr/>
                  <a:lstStyle/>
                  <a:p>
                    <a:pPr>
                      <a:defRPr/>
                    </a:pPr>
                    <a:r>
                      <a:rPr lang="en-US"/>
                      <a:t>Avg=63%</a:t>
                    </a:r>
                  </a:p>
                </c:rich>
              </c:tx>
              <c:spPr>
                <a:solidFill>
                  <a:srgbClr val="FFFFFF"/>
                </a:solidFill>
                <a:ln>
                  <a:noFill/>
                </a:ln>
                <a:effectLst/>
              </c:spP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0FE7-47B1-820A-208A982691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spcwhm8!$A$1:$A$17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spcwhm8!$C$1:$C$17</c:f>
              <c:numCache>
                <c:formatCode>0.00%</c:formatCode>
                <c:ptCount val="17"/>
                <c:pt idx="0">
                  <c:v>0.57869951095815975</c:v>
                </c:pt>
                <c:pt idx="1">
                  <c:v>0.57869951095815975</c:v>
                </c:pt>
                <c:pt idx="2">
                  <c:v>0.57869951095815975</c:v>
                </c:pt>
                <c:pt idx="3">
                  <c:v>0.57869951095815975</c:v>
                </c:pt>
                <c:pt idx="4">
                  <c:v>0.57869951095815975</c:v>
                </c:pt>
                <c:pt idx="5">
                  <c:v>0.57869951095815975</c:v>
                </c:pt>
                <c:pt idx="6">
                  <c:v>0.62790697674418605</c:v>
                </c:pt>
                <c:pt idx="7">
                  <c:v>0.62790697674418605</c:v>
                </c:pt>
                <c:pt idx="8">
                  <c:v>0.62790697674418605</c:v>
                </c:pt>
                <c:pt idx="9">
                  <c:v>0.62790697674418605</c:v>
                </c:pt>
                <c:pt idx="10">
                  <c:v>0.62790697674418605</c:v>
                </c:pt>
                <c:pt idx="11">
                  <c:v>0.62790697674418605</c:v>
                </c:pt>
                <c:pt idx="12">
                  <c:v>0.62790697674418605</c:v>
                </c:pt>
                <c:pt idx="13">
                  <c:v>0.62790697674418605</c:v>
                </c:pt>
                <c:pt idx="14">
                  <c:v>0.62790697674418605</c:v>
                </c:pt>
                <c:pt idx="15">
                  <c:v>0.62790697674418605</c:v>
                </c:pt>
                <c:pt idx="16">
                  <c:v>0.62790697674418605</c:v>
                </c:pt>
              </c:numCache>
            </c:numRef>
          </c:val>
          <c:smooth val="0"/>
          <c:extLst>
            <c:ext xmlns:c16="http://schemas.microsoft.com/office/drawing/2014/chart" uri="{C3380CC4-5D6E-409C-BE32-E72D297353CC}">
              <c16:uniqueId val="{00000014-0FE7-47B1-820A-208A98269117}"/>
            </c:ext>
          </c:extLst>
        </c:ser>
        <c:ser>
          <c:idx val="2"/>
          <c:order val="2"/>
          <c:tx>
            <c:v>UCL</c:v>
          </c:tx>
          <c:spPr>
            <a:ln w="12700">
              <a:solidFill>
                <a:srgbClr val="FF0000"/>
              </a:solidFill>
              <a:prstDash val="lgDash"/>
            </a:ln>
          </c:spPr>
          <c:marker>
            <c:symbol val="none"/>
          </c:marker>
          <c:dPt>
            <c:idx val="6"/>
            <c:bubble3D val="0"/>
            <c:spPr>
              <a:ln w="25400">
                <a:noFill/>
              </a:ln>
            </c:spPr>
            <c:extLst>
              <c:ext xmlns:c16="http://schemas.microsoft.com/office/drawing/2014/chart" uri="{C3380CC4-5D6E-409C-BE32-E72D297353CC}">
                <c16:uniqueId val="{00000016-0FE7-47B1-820A-208A98269117}"/>
              </c:ext>
            </c:extLst>
          </c:dPt>
          <c:cat>
            <c:numRef>
              <c:f>spcwhm8!$A$1:$A$17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spcwhm8!$D$1:$D$17</c:f>
              <c:numCache>
                <c:formatCode>0.00%</c:formatCode>
                <c:ptCount val="17"/>
                <c:pt idx="0">
                  <c:v>0.59705432631959743</c:v>
                </c:pt>
                <c:pt idx="1">
                  <c:v>0.59779516205518024</c:v>
                </c:pt>
                <c:pt idx="2">
                  <c:v>0.59789810431642698</c:v>
                </c:pt>
                <c:pt idx="3">
                  <c:v>0.59710898097762288</c:v>
                </c:pt>
                <c:pt idx="4">
                  <c:v>0.5991276708344514</c:v>
                </c:pt>
                <c:pt idx="5">
                  <c:v>0.59901607458903561</c:v>
                </c:pt>
                <c:pt idx="6">
                  <c:v>0.63978170809383994</c:v>
                </c:pt>
                <c:pt idx="7">
                  <c:v>0.63960286155971791</c:v>
                </c:pt>
                <c:pt idx="8">
                  <c:v>0.63949085418918072</c:v>
                </c:pt>
                <c:pt idx="9">
                  <c:v>0.63860247812108328</c:v>
                </c:pt>
                <c:pt idx="10">
                  <c:v>0.63866995829445139</c:v>
                </c:pt>
                <c:pt idx="11">
                  <c:v>0.63882302712611649</c:v>
                </c:pt>
                <c:pt idx="12">
                  <c:v>0.63856259419829209</c:v>
                </c:pt>
                <c:pt idx="13">
                  <c:v>0.63949935611872533</c:v>
                </c:pt>
                <c:pt idx="14">
                  <c:v>0.63989303613505577</c:v>
                </c:pt>
                <c:pt idx="15">
                  <c:v>0.64023654575655808</c:v>
                </c:pt>
                <c:pt idx="16">
                  <c:v>0.64108471368846509</c:v>
                </c:pt>
              </c:numCache>
            </c:numRef>
          </c:val>
          <c:smooth val="0"/>
          <c:extLst>
            <c:ext xmlns:c16="http://schemas.microsoft.com/office/drawing/2014/chart" uri="{C3380CC4-5D6E-409C-BE32-E72D297353CC}">
              <c16:uniqueId val="{00000017-0FE7-47B1-820A-208A98269117}"/>
            </c:ext>
          </c:extLst>
        </c:ser>
        <c:ser>
          <c:idx val="3"/>
          <c:order val="3"/>
          <c:tx>
            <c:v>LCL</c:v>
          </c:tx>
          <c:spPr>
            <a:ln w="12700">
              <a:solidFill>
                <a:srgbClr val="FF0000"/>
              </a:solidFill>
              <a:prstDash val="lgDash"/>
            </a:ln>
          </c:spPr>
          <c:marker>
            <c:symbol val="none"/>
          </c:marker>
          <c:dPt>
            <c:idx val="6"/>
            <c:bubble3D val="0"/>
            <c:spPr>
              <a:ln w="25400">
                <a:noFill/>
              </a:ln>
            </c:spPr>
            <c:extLst>
              <c:ext xmlns:c16="http://schemas.microsoft.com/office/drawing/2014/chart" uri="{C3380CC4-5D6E-409C-BE32-E72D297353CC}">
                <c16:uniqueId val="{00000019-0FE7-47B1-820A-208A98269117}"/>
              </c:ext>
            </c:extLst>
          </c:dPt>
          <c:cat>
            <c:numRef>
              <c:f>spcwhm8!$A$1:$A$17</c:f>
              <c:numCache>
                <c:formatCode>mmm\-yy</c:formatCode>
                <c:ptCount val="17"/>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pt idx="15">
                  <c:v>44470</c:v>
                </c:pt>
                <c:pt idx="16">
                  <c:v>44501</c:v>
                </c:pt>
              </c:numCache>
            </c:numRef>
          </c:cat>
          <c:val>
            <c:numRef>
              <c:f>spcwhm8!$E$1:$E$17</c:f>
              <c:numCache>
                <c:formatCode>0.00%</c:formatCode>
                <c:ptCount val="17"/>
                <c:pt idx="0">
                  <c:v>0.56034469559672206</c:v>
                </c:pt>
                <c:pt idx="1">
                  <c:v>0.55960385986113925</c:v>
                </c:pt>
                <c:pt idx="2">
                  <c:v>0.55950091759989251</c:v>
                </c:pt>
                <c:pt idx="3">
                  <c:v>0.56029004093869661</c:v>
                </c:pt>
                <c:pt idx="4">
                  <c:v>0.55827135108186809</c:v>
                </c:pt>
                <c:pt idx="5">
                  <c:v>0.55838294732728389</c:v>
                </c:pt>
                <c:pt idx="6">
                  <c:v>0.61603224539453216</c:v>
                </c:pt>
                <c:pt idx="7">
                  <c:v>0.6162110919286542</c:v>
                </c:pt>
                <c:pt idx="8">
                  <c:v>0.61632309929919138</c:v>
                </c:pt>
                <c:pt idx="9">
                  <c:v>0.61721147536728882</c:v>
                </c:pt>
                <c:pt idx="10">
                  <c:v>0.61714399519392071</c:v>
                </c:pt>
                <c:pt idx="11">
                  <c:v>0.61699092636225561</c:v>
                </c:pt>
                <c:pt idx="12">
                  <c:v>0.61725135929008002</c:v>
                </c:pt>
                <c:pt idx="13">
                  <c:v>0.61631459736964678</c:v>
                </c:pt>
                <c:pt idx="14">
                  <c:v>0.61592091735331633</c:v>
                </c:pt>
                <c:pt idx="15">
                  <c:v>0.61557740773181402</c:v>
                </c:pt>
                <c:pt idx="16">
                  <c:v>0.61472923979990701</c:v>
                </c:pt>
              </c:numCache>
            </c:numRef>
          </c:val>
          <c:smooth val="0"/>
          <c:extLst>
            <c:ext xmlns:c16="http://schemas.microsoft.com/office/drawing/2014/chart" uri="{C3380CC4-5D6E-409C-BE32-E72D297353CC}">
              <c16:uniqueId val="{0000001A-0FE7-47B1-820A-208A98269117}"/>
            </c:ext>
          </c:extLst>
        </c:ser>
        <c:dLbls>
          <c:showLegendKey val="0"/>
          <c:showVal val="0"/>
          <c:showCatName val="0"/>
          <c:showSerName val="0"/>
          <c:showPercent val="0"/>
          <c:showBubbleSize val="0"/>
        </c:dLbls>
        <c:marker val="1"/>
        <c:smooth val="0"/>
        <c:axId val="1690672175"/>
        <c:axId val="1690669679"/>
      </c:lineChart>
      <c:catAx>
        <c:axId val="1690672175"/>
        <c:scaling>
          <c:orientation val="minMax"/>
        </c:scaling>
        <c:delete val="0"/>
        <c:axPos val="b"/>
        <c:title>
          <c:tx>
            <c:rich>
              <a:bodyPr/>
              <a:lstStyle/>
              <a:p>
                <a:pPr>
                  <a:defRPr>
                    <a:solidFill>
                      <a:schemeClr val="tx2"/>
                    </a:solidFill>
                  </a:defRPr>
                </a:pPr>
                <a:r>
                  <a:rPr lang="en-US">
                    <a:solidFill>
                      <a:schemeClr val="tx2"/>
                    </a:solidFill>
                  </a:rPr>
                  <a:t>Month</a:t>
                </a:r>
              </a:p>
            </c:rich>
          </c:tx>
          <c:overlay val="0"/>
        </c:title>
        <c:numFmt formatCode="mmm\-yy" sourceLinked="1"/>
        <c:majorTickMark val="out"/>
        <c:minorTickMark val="none"/>
        <c:tickLblPos val="nextTo"/>
        <c:txPr>
          <a:bodyPr/>
          <a:lstStyle/>
          <a:p>
            <a:pPr>
              <a:defRPr sz="1400">
                <a:solidFill>
                  <a:schemeClr val="tx2"/>
                </a:solidFill>
              </a:defRPr>
            </a:pPr>
            <a:endParaRPr lang="en-US"/>
          </a:p>
        </c:txPr>
        <c:crossAx val="1690669679"/>
        <c:crosses val="autoZero"/>
        <c:auto val="0"/>
        <c:lblAlgn val="ctr"/>
        <c:lblOffset val="100"/>
        <c:noMultiLvlLbl val="0"/>
      </c:catAx>
      <c:valAx>
        <c:axId val="1690669679"/>
        <c:scaling>
          <c:orientation val="minMax"/>
          <c:max val="1"/>
          <c:min val="0"/>
        </c:scaling>
        <c:delete val="0"/>
        <c:axPos val="l"/>
        <c:title>
          <c:tx>
            <c:rich>
              <a:bodyPr/>
              <a:lstStyle/>
              <a:p>
                <a:pPr>
                  <a:defRPr>
                    <a:solidFill>
                      <a:schemeClr val="tx2"/>
                    </a:solidFill>
                  </a:defRPr>
                </a:pPr>
                <a:r>
                  <a:rPr lang="en-US">
                    <a:solidFill>
                      <a:schemeClr val="tx2"/>
                    </a:solidFill>
                  </a:rPr>
                  <a:t>Percent</a:t>
                </a:r>
              </a:p>
            </c:rich>
          </c:tx>
          <c:overlay val="0"/>
        </c:title>
        <c:numFmt formatCode="0%" sourceLinked="0"/>
        <c:majorTickMark val="out"/>
        <c:minorTickMark val="none"/>
        <c:tickLblPos val="nextTo"/>
        <c:txPr>
          <a:bodyPr/>
          <a:lstStyle/>
          <a:p>
            <a:pPr>
              <a:defRPr sz="1600">
                <a:solidFill>
                  <a:schemeClr val="tx2"/>
                </a:solidFill>
              </a:defRPr>
            </a:pPr>
            <a:endParaRPr lang="en-US"/>
          </a:p>
        </c:txPr>
        <c:crossAx val="1690672175"/>
        <c:crosses val="autoZero"/>
        <c:crossBetween val="midCat"/>
        <c:majorUnit val="0.1"/>
        <c:minorUnit val="5.000000000000001E-3"/>
      </c:valAx>
      <c:spPr>
        <a:solidFill>
          <a:srgbClr val="FFFFFF"/>
        </a:solidFill>
        <a:ln w="25400">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12700">
      <a:solidFill>
        <a:srgbClr val="000000"/>
      </a:solidFill>
      <a:prstDash val="solid"/>
    </a:ln>
  </c:spPr>
  <c:txPr>
    <a:bodyPr/>
    <a:lstStyle/>
    <a:p>
      <a:pPr>
        <a:defRPr sz="18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1" Type="http://schemas.openxmlformats.org/officeDocument/2006/relationships/image" Target="../media/image10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09.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3632F2-D78A-42B3-9DEF-A541605F04F8}" type="doc">
      <dgm:prSet loTypeId="urn:microsoft.com/office/officeart/2005/8/layout/cycle8" loCatId="cycle" qsTypeId="urn:microsoft.com/office/officeart/2005/8/quickstyle/simple1" qsCatId="simple" csTypeId="urn:microsoft.com/office/officeart/2005/8/colors/accent0_2" csCatId="mainScheme" phldr="1"/>
      <dgm:spPr/>
    </dgm:pt>
    <dgm:pt modelId="{A281A6E6-CB8E-4790-B187-352B517D6598}">
      <dgm:prSet phldrT="[Text]"/>
      <dgm:spPr/>
      <dgm:t>
        <a:bodyPr/>
        <a:lstStyle/>
        <a:p>
          <a:r>
            <a:rPr lang="en-US"/>
            <a:t>Research</a:t>
          </a:r>
        </a:p>
      </dgm:t>
    </dgm:pt>
    <dgm:pt modelId="{A1DADF82-C314-438C-8CB5-B6F571EC2582}" type="parTrans" cxnId="{5414410B-C2D7-4F6C-B44B-8EC3AF2F79C3}">
      <dgm:prSet/>
      <dgm:spPr/>
      <dgm:t>
        <a:bodyPr/>
        <a:lstStyle/>
        <a:p>
          <a:endParaRPr lang="en-US"/>
        </a:p>
      </dgm:t>
    </dgm:pt>
    <dgm:pt modelId="{95C6A71F-3788-4027-9983-FA0A7F815A89}" type="sibTrans" cxnId="{5414410B-C2D7-4F6C-B44B-8EC3AF2F79C3}">
      <dgm:prSet/>
      <dgm:spPr/>
      <dgm:t>
        <a:bodyPr/>
        <a:lstStyle/>
        <a:p>
          <a:endParaRPr lang="en-US"/>
        </a:p>
      </dgm:t>
    </dgm:pt>
    <dgm:pt modelId="{52F45DA5-A7EF-4662-A361-E88B0C541DBA}">
      <dgm:prSet phldrT="[Text]"/>
      <dgm:spPr/>
      <dgm:t>
        <a:bodyPr/>
        <a:lstStyle/>
        <a:p>
          <a:r>
            <a:rPr lang="en-US"/>
            <a:t>Clinical Model Innovation</a:t>
          </a:r>
        </a:p>
      </dgm:t>
    </dgm:pt>
    <dgm:pt modelId="{2AE98550-6329-4C58-AD2A-326A65280215}" type="parTrans" cxnId="{A39E58CB-CA4D-4A60-9CB8-0C1F7398449B}">
      <dgm:prSet/>
      <dgm:spPr/>
      <dgm:t>
        <a:bodyPr/>
        <a:lstStyle/>
        <a:p>
          <a:endParaRPr lang="en-US"/>
        </a:p>
      </dgm:t>
    </dgm:pt>
    <dgm:pt modelId="{E82E437F-D9D4-4C50-BD28-9B3D383496A1}" type="sibTrans" cxnId="{A39E58CB-CA4D-4A60-9CB8-0C1F7398449B}">
      <dgm:prSet/>
      <dgm:spPr/>
      <dgm:t>
        <a:bodyPr/>
        <a:lstStyle/>
        <a:p>
          <a:endParaRPr lang="en-US"/>
        </a:p>
      </dgm:t>
    </dgm:pt>
    <dgm:pt modelId="{0047347A-EC68-4587-B4BA-1CED36F6AFEC}">
      <dgm:prSet phldrT="[Text]"/>
      <dgm:spPr/>
      <dgm:t>
        <a:bodyPr/>
        <a:lstStyle/>
        <a:p>
          <a:r>
            <a:rPr lang="en-US"/>
            <a:t>Clinic</a:t>
          </a:r>
        </a:p>
      </dgm:t>
    </dgm:pt>
    <dgm:pt modelId="{FA3F4DB7-C1F8-4AB4-8B5F-F7C5E7148D12}" type="parTrans" cxnId="{CBFD2EA8-3FA7-4795-940C-B66AD49F9FC3}">
      <dgm:prSet/>
      <dgm:spPr/>
      <dgm:t>
        <a:bodyPr/>
        <a:lstStyle/>
        <a:p>
          <a:endParaRPr lang="en-US"/>
        </a:p>
      </dgm:t>
    </dgm:pt>
    <dgm:pt modelId="{855CC18A-F4F6-48CA-AC4A-0EF054C1D73F}" type="sibTrans" cxnId="{CBFD2EA8-3FA7-4795-940C-B66AD49F9FC3}">
      <dgm:prSet/>
      <dgm:spPr/>
      <dgm:t>
        <a:bodyPr/>
        <a:lstStyle/>
        <a:p>
          <a:endParaRPr lang="en-US"/>
        </a:p>
      </dgm:t>
    </dgm:pt>
    <dgm:pt modelId="{C524E7DB-D858-4618-8679-227F97AEAEA8}" type="pres">
      <dgm:prSet presAssocID="{DC3632F2-D78A-42B3-9DEF-A541605F04F8}" presName="compositeShape" presStyleCnt="0">
        <dgm:presLayoutVars>
          <dgm:chMax val="7"/>
          <dgm:dir/>
          <dgm:resizeHandles val="exact"/>
        </dgm:presLayoutVars>
      </dgm:prSet>
      <dgm:spPr/>
    </dgm:pt>
    <dgm:pt modelId="{2D058F4E-1556-499D-BA24-AA79F4EB641D}" type="pres">
      <dgm:prSet presAssocID="{DC3632F2-D78A-42B3-9DEF-A541605F04F8}" presName="wedge1" presStyleLbl="node1" presStyleIdx="0" presStyleCnt="3" custLinFactNeighborX="15067" custLinFactNeighborY="-11905"/>
      <dgm:spPr/>
    </dgm:pt>
    <dgm:pt modelId="{A1E77115-BD85-4536-A238-0E454F902FF6}" type="pres">
      <dgm:prSet presAssocID="{DC3632F2-D78A-42B3-9DEF-A541605F04F8}" presName="dummy1a" presStyleCnt="0"/>
      <dgm:spPr/>
    </dgm:pt>
    <dgm:pt modelId="{E80D6A95-4750-4351-9836-CE5387C7A3BF}" type="pres">
      <dgm:prSet presAssocID="{DC3632F2-D78A-42B3-9DEF-A541605F04F8}" presName="dummy1b" presStyleCnt="0"/>
      <dgm:spPr/>
    </dgm:pt>
    <dgm:pt modelId="{CCFF552A-5C57-4A44-87F0-C4ADE6FD7581}" type="pres">
      <dgm:prSet presAssocID="{DC3632F2-D78A-42B3-9DEF-A541605F04F8}" presName="wedge1Tx" presStyleLbl="node1" presStyleIdx="0" presStyleCnt="3">
        <dgm:presLayoutVars>
          <dgm:chMax val="0"/>
          <dgm:chPref val="0"/>
          <dgm:bulletEnabled val="1"/>
        </dgm:presLayoutVars>
      </dgm:prSet>
      <dgm:spPr/>
    </dgm:pt>
    <dgm:pt modelId="{D0586B54-E442-45D6-9490-8A2693A9E3D8}" type="pres">
      <dgm:prSet presAssocID="{DC3632F2-D78A-42B3-9DEF-A541605F04F8}" presName="wedge2" presStyleLbl="node1" presStyleIdx="1" presStyleCnt="3" custLinFactNeighborX="-2046" custLinFactNeighborY="17857"/>
      <dgm:spPr/>
    </dgm:pt>
    <dgm:pt modelId="{473D81CD-9523-4312-94E9-DAB025D89758}" type="pres">
      <dgm:prSet presAssocID="{DC3632F2-D78A-42B3-9DEF-A541605F04F8}" presName="dummy2a" presStyleCnt="0"/>
      <dgm:spPr/>
    </dgm:pt>
    <dgm:pt modelId="{3268624D-3FE9-44C3-92D1-6F5E1400FFB5}" type="pres">
      <dgm:prSet presAssocID="{DC3632F2-D78A-42B3-9DEF-A541605F04F8}" presName="dummy2b" presStyleCnt="0"/>
      <dgm:spPr/>
    </dgm:pt>
    <dgm:pt modelId="{B77B8C44-24BB-4111-8369-C34AD5608C7C}" type="pres">
      <dgm:prSet presAssocID="{DC3632F2-D78A-42B3-9DEF-A541605F04F8}" presName="wedge2Tx" presStyleLbl="node1" presStyleIdx="1" presStyleCnt="3">
        <dgm:presLayoutVars>
          <dgm:chMax val="0"/>
          <dgm:chPref val="0"/>
          <dgm:bulletEnabled val="1"/>
        </dgm:presLayoutVars>
      </dgm:prSet>
      <dgm:spPr/>
    </dgm:pt>
    <dgm:pt modelId="{88467EEE-E1B1-4DD2-B101-1BE002C7B59B}" type="pres">
      <dgm:prSet presAssocID="{DC3632F2-D78A-42B3-9DEF-A541605F04F8}" presName="wedge3" presStyleLbl="node1" presStyleIdx="2" presStyleCnt="3" custLinFactNeighborX="-19345" custLinFactNeighborY="-10417"/>
      <dgm:spPr/>
    </dgm:pt>
    <dgm:pt modelId="{E311F093-04CA-48D0-A727-E05D8EBA30DA}" type="pres">
      <dgm:prSet presAssocID="{DC3632F2-D78A-42B3-9DEF-A541605F04F8}" presName="dummy3a" presStyleCnt="0"/>
      <dgm:spPr/>
    </dgm:pt>
    <dgm:pt modelId="{6C4C28AE-14D1-44D8-8D35-99FC17856F2F}" type="pres">
      <dgm:prSet presAssocID="{DC3632F2-D78A-42B3-9DEF-A541605F04F8}" presName="dummy3b" presStyleCnt="0"/>
      <dgm:spPr/>
    </dgm:pt>
    <dgm:pt modelId="{63080FE2-FF1E-4D6B-AC5B-819523979BDA}" type="pres">
      <dgm:prSet presAssocID="{DC3632F2-D78A-42B3-9DEF-A541605F04F8}" presName="wedge3Tx" presStyleLbl="node1" presStyleIdx="2" presStyleCnt="3">
        <dgm:presLayoutVars>
          <dgm:chMax val="0"/>
          <dgm:chPref val="0"/>
          <dgm:bulletEnabled val="1"/>
        </dgm:presLayoutVars>
      </dgm:prSet>
      <dgm:spPr/>
    </dgm:pt>
    <dgm:pt modelId="{442CFDF4-D3B6-4765-B739-61B9D2BACEEA}" type="pres">
      <dgm:prSet presAssocID="{95C6A71F-3788-4027-9983-FA0A7F815A89}" presName="arrowWedge1" presStyleLbl="fgSibTrans2D1" presStyleIdx="0" presStyleCnt="3"/>
      <dgm:spPr/>
    </dgm:pt>
    <dgm:pt modelId="{C0E02703-751C-487D-8C7A-860B816F8CA7}" type="pres">
      <dgm:prSet presAssocID="{E82E437F-D9D4-4C50-BD28-9B3D383496A1}" presName="arrowWedge2" presStyleLbl="fgSibTrans2D1" presStyleIdx="1" presStyleCnt="3"/>
      <dgm:spPr/>
    </dgm:pt>
    <dgm:pt modelId="{01755610-7B5F-4CE4-9DA0-1A008D63E674}" type="pres">
      <dgm:prSet presAssocID="{855CC18A-F4F6-48CA-AC4A-0EF054C1D73F}" presName="arrowWedge3" presStyleLbl="fgSibTrans2D1" presStyleIdx="2" presStyleCnt="3"/>
      <dgm:spPr/>
    </dgm:pt>
  </dgm:ptLst>
  <dgm:cxnLst>
    <dgm:cxn modelId="{9B6D4200-64A5-49AA-914B-95F8F5B4598D}" type="presOf" srcId="{0047347A-EC68-4587-B4BA-1CED36F6AFEC}" destId="{63080FE2-FF1E-4D6B-AC5B-819523979BDA}" srcOrd="1" destOrd="0" presId="urn:microsoft.com/office/officeart/2005/8/layout/cycle8"/>
    <dgm:cxn modelId="{5414410B-C2D7-4F6C-B44B-8EC3AF2F79C3}" srcId="{DC3632F2-D78A-42B3-9DEF-A541605F04F8}" destId="{A281A6E6-CB8E-4790-B187-352B517D6598}" srcOrd="0" destOrd="0" parTransId="{A1DADF82-C314-438C-8CB5-B6F571EC2582}" sibTransId="{95C6A71F-3788-4027-9983-FA0A7F815A89}"/>
    <dgm:cxn modelId="{EE22CF26-C31C-45A3-A891-B965415A43AD}" type="presOf" srcId="{52F45DA5-A7EF-4662-A361-E88B0C541DBA}" destId="{D0586B54-E442-45D6-9490-8A2693A9E3D8}" srcOrd="0" destOrd="0" presId="urn:microsoft.com/office/officeart/2005/8/layout/cycle8"/>
    <dgm:cxn modelId="{EDFE8482-6D32-4060-8690-972DDD1590D4}" type="presOf" srcId="{52F45DA5-A7EF-4662-A361-E88B0C541DBA}" destId="{B77B8C44-24BB-4111-8369-C34AD5608C7C}" srcOrd="1" destOrd="0" presId="urn:microsoft.com/office/officeart/2005/8/layout/cycle8"/>
    <dgm:cxn modelId="{CBFD2EA8-3FA7-4795-940C-B66AD49F9FC3}" srcId="{DC3632F2-D78A-42B3-9DEF-A541605F04F8}" destId="{0047347A-EC68-4587-B4BA-1CED36F6AFEC}" srcOrd="2" destOrd="0" parTransId="{FA3F4DB7-C1F8-4AB4-8B5F-F7C5E7148D12}" sibTransId="{855CC18A-F4F6-48CA-AC4A-0EF054C1D73F}"/>
    <dgm:cxn modelId="{803DD0AD-C9AD-4D52-903B-EF554FCAAFB6}" type="presOf" srcId="{DC3632F2-D78A-42B3-9DEF-A541605F04F8}" destId="{C524E7DB-D858-4618-8679-227F97AEAEA8}" srcOrd="0" destOrd="0" presId="urn:microsoft.com/office/officeart/2005/8/layout/cycle8"/>
    <dgm:cxn modelId="{DE605FB0-8F64-49ED-9DB5-C86BB0467659}" type="presOf" srcId="{A281A6E6-CB8E-4790-B187-352B517D6598}" destId="{CCFF552A-5C57-4A44-87F0-C4ADE6FD7581}" srcOrd="1" destOrd="0" presId="urn:microsoft.com/office/officeart/2005/8/layout/cycle8"/>
    <dgm:cxn modelId="{75F905BE-66EA-460A-AB26-412FCFEC323C}" type="presOf" srcId="{0047347A-EC68-4587-B4BA-1CED36F6AFEC}" destId="{88467EEE-E1B1-4DD2-B101-1BE002C7B59B}" srcOrd="0" destOrd="0" presId="urn:microsoft.com/office/officeart/2005/8/layout/cycle8"/>
    <dgm:cxn modelId="{A39E58CB-CA4D-4A60-9CB8-0C1F7398449B}" srcId="{DC3632F2-D78A-42B3-9DEF-A541605F04F8}" destId="{52F45DA5-A7EF-4662-A361-E88B0C541DBA}" srcOrd="1" destOrd="0" parTransId="{2AE98550-6329-4C58-AD2A-326A65280215}" sibTransId="{E82E437F-D9D4-4C50-BD28-9B3D383496A1}"/>
    <dgm:cxn modelId="{F0329ADD-9079-4C94-87F6-0EE56CAE3DEC}" type="presOf" srcId="{A281A6E6-CB8E-4790-B187-352B517D6598}" destId="{2D058F4E-1556-499D-BA24-AA79F4EB641D}" srcOrd="0" destOrd="0" presId="urn:microsoft.com/office/officeart/2005/8/layout/cycle8"/>
    <dgm:cxn modelId="{B2BFBCEA-FD38-46D5-8C83-8F9C66FE9659}" type="presParOf" srcId="{C524E7DB-D858-4618-8679-227F97AEAEA8}" destId="{2D058F4E-1556-499D-BA24-AA79F4EB641D}" srcOrd="0" destOrd="0" presId="urn:microsoft.com/office/officeart/2005/8/layout/cycle8"/>
    <dgm:cxn modelId="{BB2D017C-B58A-4188-924F-1A540FE5D4B9}" type="presParOf" srcId="{C524E7DB-D858-4618-8679-227F97AEAEA8}" destId="{A1E77115-BD85-4536-A238-0E454F902FF6}" srcOrd="1" destOrd="0" presId="urn:microsoft.com/office/officeart/2005/8/layout/cycle8"/>
    <dgm:cxn modelId="{52FCFBB8-D73C-481D-BD96-76457E3F1ABD}" type="presParOf" srcId="{C524E7DB-D858-4618-8679-227F97AEAEA8}" destId="{E80D6A95-4750-4351-9836-CE5387C7A3BF}" srcOrd="2" destOrd="0" presId="urn:microsoft.com/office/officeart/2005/8/layout/cycle8"/>
    <dgm:cxn modelId="{A0D011D5-94D3-4CBE-8141-A77D68B4F252}" type="presParOf" srcId="{C524E7DB-D858-4618-8679-227F97AEAEA8}" destId="{CCFF552A-5C57-4A44-87F0-C4ADE6FD7581}" srcOrd="3" destOrd="0" presId="urn:microsoft.com/office/officeart/2005/8/layout/cycle8"/>
    <dgm:cxn modelId="{7D4DBD18-8171-4CD4-BC75-8351C4EDE654}" type="presParOf" srcId="{C524E7DB-D858-4618-8679-227F97AEAEA8}" destId="{D0586B54-E442-45D6-9490-8A2693A9E3D8}" srcOrd="4" destOrd="0" presId="urn:microsoft.com/office/officeart/2005/8/layout/cycle8"/>
    <dgm:cxn modelId="{6AD58CA1-C4E1-49ED-AB7A-C57BADECE6A1}" type="presParOf" srcId="{C524E7DB-D858-4618-8679-227F97AEAEA8}" destId="{473D81CD-9523-4312-94E9-DAB025D89758}" srcOrd="5" destOrd="0" presId="urn:microsoft.com/office/officeart/2005/8/layout/cycle8"/>
    <dgm:cxn modelId="{80040FF0-A19E-4E83-AAEE-E8E54B2AE158}" type="presParOf" srcId="{C524E7DB-D858-4618-8679-227F97AEAEA8}" destId="{3268624D-3FE9-44C3-92D1-6F5E1400FFB5}" srcOrd="6" destOrd="0" presId="urn:microsoft.com/office/officeart/2005/8/layout/cycle8"/>
    <dgm:cxn modelId="{77BF47E3-09BA-4E5C-868F-B1106A94EDCA}" type="presParOf" srcId="{C524E7DB-D858-4618-8679-227F97AEAEA8}" destId="{B77B8C44-24BB-4111-8369-C34AD5608C7C}" srcOrd="7" destOrd="0" presId="urn:microsoft.com/office/officeart/2005/8/layout/cycle8"/>
    <dgm:cxn modelId="{1C8ABC8C-7B1F-43F1-862A-F81382F76ACE}" type="presParOf" srcId="{C524E7DB-D858-4618-8679-227F97AEAEA8}" destId="{88467EEE-E1B1-4DD2-B101-1BE002C7B59B}" srcOrd="8" destOrd="0" presId="urn:microsoft.com/office/officeart/2005/8/layout/cycle8"/>
    <dgm:cxn modelId="{50EF60F5-7310-4BA2-80D0-8A78A15F5EEB}" type="presParOf" srcId="{C524E7DB-D858-4618-8679-227F97AEAEA8}" destId="{E311F093-04CA-48D0-A727-E05D8EBA30DA}" srcOrd="9" destOrd="0" presId="urn:microsoft.com/office/officeart/2005/8/layout/cycle8"/>
    <dgm:cxn modelId="{EDF0D1B1-7A6A-4E39-B8DB-7B5DBE507837}" type="presParOf" srcId="{C524E7DB-D858-4618-8679-227F97AEAEA8}" destId="{6C4C28AE-14D1-44D8-8D35-99FC17856F2F}" srcOrd="10" destOrd="0" presId="urn:microsoft.com/office/officeart/2005/8/layout/cycle8"/>
    <dgm:cxn modelId="{1C88F90F-166D-4879-B7DC-1CB1DA083AC1}" type="presParOf" srcId="{C524E7DB-D858-4618-8679-227F97AEAEA8}" destId="{63080FE2-FF1E-4D6B-AC5B-819523979BDA}" srcOrd="11" destOrd="0" presId="urn:microsoft.com/office/officeart/2005/8/layout/cycle8"/>
    <dgm:cxn modelId="{66F46F3A-2B31-48B2-B562-DFB37DA72D67}" type="presParOf" srcId="{C524E7DB-D858-4618-8679-227F97AEAEA8}" destId="{442CFDF4-D3B6-4765-B739-61B9D2BACEEA}" srcOrd="12" destOrd="0" presId="urn:microsoft.com/office/officeart/2005/8/layout/cycle8"/>
    <dgm:cxn modelId="{25AA2960-4EA9-4F8A-91E2-752E1E61E3D5}" type="presParOf" srcId="{C524E7DB-D858-4618-8679-227F97AEAEA8}" destId="{C0E02703-751C-487D-8C7A-860B816F8CA7}" srcOrd="13" destOrd="0" presId="urn:microsoft.com/office/officeart/2005/8/layout/cycle8"/>
    <dgm:cxn modelId="{BB958648-A3D9-45B0-95AD-97C95CD6934A}" type="presParOf" srcId="{C524E7DB-D858-4618-8679-227F97AEAEA8}" destId="{01755610-7B5F-4CE4-9DA0-1A008D63E67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3632F2-D78A-42B3-9DEF-A541605F04F8}" type="doc">
      <dgm:prSet loTypeId="urn:microsoft.com/office/officeart/2005/8/layout/cycle8" loCatId="cycle" qsTypeId="urn:microsoft.com/office/officeart/2005/8/quickstyle/simple1" qsCatId="simple" csTypeId="urn:microsoft.com/office/officeart/2005/8/colors/accent0_2" csCatId="mainScheme" phldr="1"/>
      <dgm:spPr/>
    </dgm:pt>
    <dgm:pt modelId="{A281A6E6-CB8E-4790-B187-352B517D6598}">
      <dgm:prSet phldrT="[Text]"/>
      <dgm:spPr/>
      <dgm:t>
        <a:bodyPr/>
        <a:lstStyle/>
        <a:p>
          <a:r>
            <a:rPr lang="en-US"/>
            <a:t>Research</a:t>
          </a:r>
        </a:p>
      </dgm:t>
    </dgm:pt>
    <dgm:pt modelId="{A1DADF82-C314-438C-8CB5-B6F571EC2582}" type="parTrans" cxnId="{5414410B-C2D7-4F6C-B44B-8EC3AF2F79C3}">
      <dgm:prSet/>
      <dgm:spPr/>
      <dgm:t>
        <a:bodyPr/>
        <a:lstStyle/>
        <a:p>
          <a:endParaRPr lang="en-US"/>
        </a:p>
      </dgm:t>
    </dgm:pt>
    <dgm:pt modelId="{95C6A71F-3788-4027-9983-FA0A7F815A89}" type="sibTrans" cxnId="{5414410B-C2D7-4F6C-B44B-8EC3AF2F79C3}">
      <dgm:prSet/>
      <dgm:spPr/>
      <dgm:t>
        <a:bodyPr/>
        <a:lstStyle/>
        <a:p>
          <a:endParaRPr lang="en-US"/>
        </a:p>
      </dgm:t>
    </dgm:pt>
    <dgm:pt modelId="{52F45DA5-A7EF-4662-A361-E88B0C541DBA}">
      <dgm:prSet phldrT="[Text]"/>
      <dgm:spPr/>
      <dgm:t>
        <a:bodyPr/>
        <a:lstStyle/>
        <a:p>
          <a:r>
            <a:rPr lang="en-US"/>
            <a:t>Clinical Model Innovation</a:t>
          </a:r>
        </a:p>
      </dgm:t>
    </dgm:pt>
    <dgm:pt modelId="{2AE98550-6329-4C58-AD2A-326A65280215}" type="parTrans" cxnId="{A39E58CB-CA4D-4A60-9CB8-0C1F7398449B}">
      <dgm:prSet/>
      <dgm:spPr/>
      <dgm:t>
        <a:bodyPr/>
        <a:lstStyle/>
        <a:p>
          <a:endParaRPr lang="en-US"/>
        </a:p>
      </dgm:t>
    </dgm:pt>
    <dgm:pt modelId="{E82E437F-D9D4-4C50-BD28-9B3D383496A1}" type="sibTrans" cxnId="{A39E58CB-CA4D-4A60-9CB8-0C1F7398449B}">
      <dgm:prSet/>
      <dgm:spPr/>
      <dgm:t>
        <a:bodyPr/>
        <a:lstStyle/>
        <a:p>
          <a:endParaRPr lang="en-US"/>
        </a:p>
      </dgm:t>
    </dgm:pt>
    <dgm:pt modelId="{0047347A-EC68-4587-B4BA-1CED36F6AFEC}">
      <dgm:prSet phldrT="[Text]"/>
      <dgm:spPr/>
      <dgm:t>
        <a:bodyPr/>
        <a:lstStyle/>
        <a:p>
          <a:r>
            <a:rPr lang="en-US"/>
            <a:t>Clinic</a:t>
          </a:r>
        </a:p>
      </dgm:t>
    </dgm:pt>
    <dgm:pt modelId="{FA3F4DB7-C1F8-4AB4-8B5F-F7C5E7148D12}" type="parTrans" cxnId="{CBFD2EA8-3FA7-4795-940C-B66AD49F9FC3}">
      <dgm:prSet/>
      <dgm:spPr/>
      <dgm:t>
        <a:bodyPr/>
        <a:lstStyle/>
        <a:p>
          <a:endParaRPr lang="en-US"/>
        </a:p>
      </dgm:t>
    </dgm:pt>
    <dgm:pt modelId="{855CC18A-F4F6-48CA-AC4A-0EF054C1D73F}" type="sibTrans" cxnId="{CBFD2EA8-3FA7-4795-940C-B66AD49F9FC3}">
      <dgm:prSet/>
      <dgm:spPr/>
      <dgm:t>
        <a:bodyPr/>
        <a:lstStyle/>
        <a:p>
          <a:endParaRPr lang="en-US"/>
        </a:p>
      </dgm:t>
    </dgm:pt>
    <dgm:pt modelId="{C524E7DB-D858-4618-8679-227F97AEAEA8}" type="pres">
      <dgm:prSet presAssocID="{DC3632F2-D78A-42B3-9DEF-A541605F04F8}" presName="compositeShape" presStyleCnt="0">
        <dgm:presLayoutVars>
          <dgm:chMax val="7"/>
          <dgm:dir/>
          <dgm:resizeHandles val="exact"/>
        </dgm:presLayoutVars>
      </dgm:prSet>
      <dgm:spPr/>
    </dgm:pt>
    <dgm:pt modelId="{2D058F4E-1556-499D-BA24-AA79F4EB641D}" type="pres">
      <dgm:prSet presAssocID="{DC3632F2-D78A-42B3-9DEF-A541605F04F8}" presName="wedge1" presStyleLbl="node1" presStyleIdx="0" presStyleCnt="3" custLinFactNeighborX="15067" custLinFactNeighborY="-11905"/>
      <dgm:spPr/>
    </dgm:pt>
    <dgm:pt modelId="{A1E77115-BD85-4536-A238-0E454F902FF6}" type="pres">
      <dgm:prSet presAssocID="{DC3632F2-D78A-42B3-9DEF-A541605F04F8}" presName="dummy1a" presStyleCnt="0"/>
      <dgm:spPr/>
    </dgm:pt>
    <dgm:pt modelId="{E80D6A95-4750-4351-9836-CE5387C7A3BF}" type="pres">
      <dgm:prSet presAssocID="{DC3632F2-D78A-42B3-9DEF-A541605F04F8}" presName="dummy1b" presStyleCnt="0"/>
      <dgm:spPr/>
    </dgm:pt>
    <dgm:pt modelId="{CCFF552A-5C57-4A44-87F0-C4ADE6FD7581}" type="pres">
      <dgm:prSet presAssocID="{DC3632F2-D78A-42B3-9DEF-A541605F04F8}" presName="wedge1Tx" presStyleLbl="node1" presStyleIdx="0" presStyleCnt="3">
        <dgm:presLayoutVars>
          <dgm:chMax val="0"/>
          <dgm:chPref val="0"/>
          <dgm:bulletEnabled val="1"/>
        </dgm:presLayoutVars>
      </dgm:prSet>
      <dgm:spPr/>
    </dgm:pt>
    <dgm:pt modelId="{D0586B54-E442-45D6-9490-8A2693A9E3D8}" type="pres">
      <dgm:prSet presAssocID="{DC3632F2-D78A-42B3-9DEF-A541605F04F8}" presName="wedge2" presStyleLbl="node1" presStyleIdx="1" presStyleCnt="3" custLinFactNeighborX="-2046" custLinFactNeighborY="17857"/>
      <dgm:spPr/>
    </dgm:pt>
    <dgm:pt modelId="{473D81CD-9523-4312-94E9-DAB025D89758}" type="pres">
      <dgm:prSet presAssocID="{DC3632F2-D78A-42B3-9DEF-A541605F04F8}" presName="dummy2a" presStyleCnt="0"/>
      <dgm:spPr/>
    </dgm:pt>
    <dgm:pt modelId="{3268624D-3FE9-44C3-92D1-6F5E1400FFB5}" type="pres">
      <dgm:prSet presAssocID="{DC3632F2-D78A-42B3-9DEF-A541605F04F8}" presName="dummy2b" presStyleCnt="0"/>
      <dgm:spPr/>
    </dgm:pt>
    <dgm:pt modelId="{B77B8C44-24BB-4111-8369-C34AD5608C7C}" type="pres">
      <dgm:prSet presAssocID="{DC3632F2-D78A-42B3-9DEF-A541605F04F8}" presName="wedge2Tx" presStyleLbl="node1" presStyleIdx="1" presStyleCnt="3">
        <dgm:presLayoutVars>
          <dgm:chMax val="0"/>
          <dgm:chPref val="0"/>
          <dgm:bulletEnabled val="1"/>
        </dgm:presLayoutVars>
      </dgm:prSet>
      <dgm:spPr/>
    </dgm:pt>
    <dgm:pt modelId="{88467EEE-E1B1-4DD2-B101-1BE002C7B59B}" type="pres">
      <dgm:prSet presAssocID="{DC3632F2-D78A-42B3-9DEF-A541605F04F8}" presName="wedge3" presStyleLbl="node1" presStyleIdx="2" presStyleCnt="3" custLinFactNeighborX="-19345" custLinFactNeighborY="-10417"/>
      <dgm:spPr/>
    </dgm:pt>
    <dgm:pt modelId="{E311F093-04CA-48D0-A727-E05D8EBA30DA}" type="pres">
      <dgm:prSet presAssocID="{DC3632F2-D78A-42B3-9DEF-A541605F04F8}" presName="dummy3a" presStyleCnt="0"/>
      <dgm:spPr/>
    </dgm:pt>
    <dgm:pt modelId="{6C4C28AE-14D1-44D8-8D35-99FC17856F2F}" type="pres">
      <dgm:prSet presAssocID="{DC3632F2-D78A-42B3-9DEF-A541605F04F8}" presName="dummy3b" presStyleCnt="0"/>
      <dgm:spPr/>
    </dgm:pt>
    <dgm:pt modelId="{63080FE2-FF1E-4D6B-AC5B-819523979BDA}" type="pres">
      <dgm:prSet presAssocID="{DC3632F2-D78A-42B3-9DEF-A541605F04F8}" presName="wedge3Tx" presStyleLbl="node1" presStyleIdx="2" presStyleCnt="3">
        <dgm:presLayoutVars>
          <dgm:chMax val="0"/>
          <dgm:chPref val="0"/>
          <dgm:bulletEnabled val="1"/>
        </dgm:presLayoutVars>
      </dgm:prSet>
      <dgm:spPr/>
    </dgm:pt>
    <dgm:pt modelId="{442CFDF4-D3B6-4765-B739-61B9D2BACEEA}" type="pres">
      <dgm:prSet presAssocID="{95C6A71F-3788-4027-9983-FA0A7F815A89}" presName="arrowWedge1" presStyleLbl="fgSibTrans2D1" presStyleIdx="0" presStyleCnt="3"/>
      <dgm:spPr/>
    </dgm:pt>
    <dgm:pt modelId="{C0E02703-751C-487D-8C7A-860B816F8CA7}" type="pres">
      <dgm:prSet presAssocID="{E82E437F-D9D4-4C50-BD28-9B3D383496A1}" presName="arrowWedge2" presStyleLbl="fgSibTrans2D1" presStyleIdx="1" presStyleCnt="3"/>
      <dgm:spPr/>
    </dgm:pt>
    <dgm:pt modelId="{01755610-7B5F-4CE4-9DA0-1A008D63E674}" type="pres">
      <dgm:prSet presAssocID="{855CC18A-F4F6-48CA-AC4A-0EF054C1D73F}" presName="arrowWedge3" presStyleLbl="fgSibTrans2D1" presStyleIdx="2" presStyleCnt="3"/>
      <dgm:spPr/>
    </dgm:pt>
  </dgm:ptLst>
  <dgm:cxnLst>
    <dgm:cxn modelId="{9B6D4200-64A5-49AA-914B-95F8F5B4598D}" type="presOf" srcId="{0047347A-EC68-4587-B4BA-1CED36F6AFEC}" destId="{63080FE2-FF1E-4D6B-AC5B-819523979BDA}" srcOrd="1" destOrd="0" presId="urn:microsoft.com/office/officeart/2005/8/layout/cycle8"/>
    <dgm:cxn modelId="{5414410B-C2D7-4F6C-B44B-8EC3AF2F79C3}" srcId="{DC3632F2-D78A-42B3-9DEF-A541605F04F8}" destId="{A281A6E6-CB8E-4790-B187-352B517D6598}" srcOrd="0" destOrd="0" parTransId="{A1DADF82-C314-438C-8CB5-B6F571EC2582}" sibTransId="{95C6A71F-3788-4027-9983-FA0A7F815A89}"/>
    <dgm:cxn modelId="{EE22CF26-C31C-45A3-A891-B965415A43AD}" type="presOf" srcId="{52F45DA5-A7EF-4662-A361-E88B0C541DBA}" destId="{D0586B54-E442-45D6-9490-8A2693A9E3D8}" srcOrd="0" destOrd="0" presId="urn:microsoft.com/office/officeart/2005/8/layout/cycle8"/>
    <dgm:cxn modelId="{EDFE8482-6D32-4060-8690-972DDD1590D4}" type="presOf" srcId="{52F45DA5-A7EF-4662-A361-E88B0C541DBA}" destId="{B77B8C44-24BB-4111-8369-C34AD5608C7C}" srcOrd="1" destOrd="0" presId="urn:microsoft.com/office/officeart/2005/8/layout/cycle8"/>
    <dgm:cxn modelId="{CBFD2EA8-3FA7-4795-940C-B66AD49F9FC3}" srcId="{DC3632F2-D78A-42B3-9DEF-A541605F04F8}" destId="{0047347A-EC68-4587-B4BA-1CED36F6AFEC}" srcOrd="2" destOrd="0" parTransId="{FA3F4DB7-C1F8-4AB4-8B5F-F7C5E7148D12}" sibTransId="{855CC18A-F4F6-48CA-AC4A-0EF054C1D73F}"/>
    <dgm:cxn modelId="{803DD0AD-C9AD-4D52-903B-EF554FCAAFB6}" type="presOf" srcId="{DC3632F2-D78A-42B3-9DEF-A541605F04F8}" destId="{C524E7DB-D858-4618-8679-227F97AEAEA8}" srcOrd="0" destOrd="0" presId="urn:microsoft.com/office/officeart/2005/8/layout/cycle8"/>
    <dgm:cxn modelId="{DE605FB0-8F64-49ED-9DB5-C86BB0467659}" type="presOf" srcId="{A281A6E6-CB8E-4790-B187-352B517D6598}" destId="{CCFF552A-5C57-4A44-87F0-C4ADE6FD7581}" srcOrd="1" destOrd="0" presId="urn:microsoft.com/office/officeart/2005/8/layout/cycle8"/>
    <dgm:cxn modelId="{75F905BE-66EA-460A-AB26-412FCFEC323C}" type="presOf" srcId="{0047347A-EC68-4587-B4BA-1CED36F6AFEC}" destId="{88467EEE-E1B1-4DD2-B101-1BE002C7B59B}" srcOrd="0" destOrd="0" presId="urn:microsoft.com/office/officeart/2005/8/layout/cycle8"/>
    <dgm:cxn modelId="{A39E58CB-CA4D-4A60-9CB8-0C1F7398449B}" srcId="{DC3632F2-D78A-42B3-9DEF-A541605F04F8}" destId="{52F45DA5-A7EF-4662-A361-E88B0C541DBA}" srcOrd="1" destOrd="0" parTransId="{2AE98550-6329-4C58-AD2A-326A65280215}" sibTransId="{E82E437F-D9D4-4C50-BD28-9B3D383496A1}"/>
    <dgm:cxn modelId="{F0329ADD-9079-4C94-87F6-0EE56CAE3DEC}" type="presOf" srcId="{A281A6E6-CB8E-4790-B187-352B517D6598}" destId="{2D058F4E-1556-499D-BA24-AA79F4EB641D}" srcOrd="0" destOrd="0" presId="urn:microsoft.com/office/officeart/2005/8/layout/cycle8"/>
    <dgm:cxn modelId="{B2BFBCEA-FD38-46D5-8C83-8F9C66FE9659}" type="presParOf" srcId="{C524E7DB-D858-4618-8679-227F97AEAEA8}" destId="{2D058F4E-1556-499D-BA24-AA79F4EB641D}" srcOrd="0" destOrd="0" presId="urn:microsoft.com/office/officeart/2005/8/layout/cycle8"/>
    <dgm:cxn modelId="{BB2D017C-B58A-4188-924F-1A540FE5D4B9}" type="presParOf" srcId="{C524E7DB-D858-4618-8679-227F97AEAEA8}" destId="{A1E77115-BD85-4536-A238-0E454F902FF6}" srcOrd="1" destOrd="0" presId="urn:microsoft.com/office/officeart/2005/8/layout/cycle8"/>
    <dgm:cxn modelId="{52FCFBB8-D73C-481D-BD96-76457E3F1ABD}" type="presParOf" srcId="{C524E7DB-D858-4618-8679-227F97AEAEA8}" destId="{E80D6A95-4750-4351-9836-CE5387C7A3BF}" srcOrd="2" destOrd="0" presId="urn:microsoft.com/office/officeart/2005/8/layout/cycle8"/>
    <dgm:cxn modelId="{A0D011D5-94D3-4CBE-8141-A77D68B4F252}" type="presParOf" srcId="{C524E7DB-D858-4618-8679-227F97AEAEA8}" destId="{CCFF552A-5C57-4A44-87F0-C4ADE6FD7581}" srcOrd="3" destOrd="0" presId="urn:microsoft.com/office/officeart/2005/8/layout/cycle8"/>
    <dgm:cxn modelId="{7D4DBD18-8171-4CD4-BC75-8351C4EDE654}" type="presParOf" srcId="{C524E7DB-D858-4618-8679-227F97AEAEA8}" destId="{D0586B54-E442-45D6-9490-8A2693A9E3D8}" srcOrd="4" destOrd="0" presId="urn:microsoft.com/office/officeart/2005/8/layout/cycle8"/>
    <dgm:cxn modelId="{6AD58CA1-C4E1-49ED-AB7A-C57BADECE6A1}" type="presParOf" srcId="{C524E7DB-D858-4618-8679-227F97AEAEA8}" destId="{473D81CD-9523-4312-94E9-DAB025D89758}" srcOrd="5" destOrd="0" presId="urn:microsoft.com/office/officeart/2005/8/layout/cycle8"/>
    <dgm:cxn modelId="{80040FF0-A19E-4E83-AAEE-E8E54B2AE158}" type="presParOf" srcId="{C524E7DB-D858-4618-8679-227F97AEAEA8}" destId="{3268624D-3FE9-44C3-92D1-6F5E1400FFB5}" srcOrd="6" destOrd="0" presId="urn:microsoft.com/office/officeart/2005/8/layout/cycle8"/>
    <dgm:cxn modelId="{77BF47E3-09BA-4E5C-868F-B1106A94EDCA}" type="presParOf" srcId="{C524E7DB-D858-4618-8679-227F97AEAEA8}" destId="{B77B8C44-24BB-4111-8369-C34AD5608C7C}" srcOrd="7" destOrd="0" presId="urn:microsoft.com/office/officeart/2005/8/layout/cycle8"/>
    <dgm:cxn modelId="{1C8ABC8C-7B1F-43F1-862A-F81382F76ACE}" type="presParOf" srcId="{C524E7DB-D858-4618-8679-227F97AEAEA8}" destId="{88467EEE-E1B1-4DD2-B101-1BE002C7B59B}" srcOrd="8" destOrd="0" presId="urn:microsoft.com/office/officeart/2005/8/layout/cycle8"/>
    <dgm:cxn modelId="{50EF60F5-7310-4BA2-80D0-8A78A15F5EEB}" type="presParOf" srcId="{C524E7DB-D858-4618-8679-227F97AEAEA8}" destId="{E311F093-04CA-48D0-A727-E05D8EBA30DA}" srcOrd="9" destOrd="0" presId="urn:microsoft.com/office/officeart/2005/8/layout/cycle8"/>
    <dgm:cxn modelId="{EDF0D1B1-7A6A-4E39-B8DB-7B5DBE507837}" type="presParOf" srcId="{C524E7DB-D858-4618-8679-227F97AEAEA8}" destId="{6C4C28AE-14D1-44D8-8D35-99FC17856F2F}" srcOrd="10" destOrd="0" presId="urn:microsoft.com/office/officeart/2005/8/layout/cycle8"/>
    <dgm:cxn modelId="{1C88F90F-166D-4879-B7DC-1CB1DA083AC1}" type="presParOf" srcId="{C524E7DB-D858-4618-8679-227F97AEAEA8}" destId="{63080FE2-FF1E-4D6B-AC5B-819523979BDA}" srcOrd="11" destOrd="0" presId="urn:microsoft.com/office/officeart/2005/8/layout/cycle8"/>
    <dgm:cxn modelId="{66F46F3A-2B31-48B2-B562-DFB37DA72D67}" type="presParOf" srcId="{C524E7DB-D858-4618-8679-227F97AEAEA8}" destId="{442CFDF4-D3B6-4765-B739-61B9D2BACEEA}" srcOrd="12" destOrd="0" presId="urn:microsoft.com/office/officeart/2005/8/layout/cycle8"/>
    <dgm:cxn modelId="{25AA2960-4EA9-4F8A-91E2-752E1E61E3D5}" type="presParOf" srcId="{C524E7DB-D858-4618-8679-227F97AEAEA8}" destId="{C0E02703-751C-487D-8C7A-860B816F8CA7}" srcOrd="13" destOrd="0" presId="urn:microsoft.com/office/officeart/2005/8/layout/cycle8"/>
    <dgm:cxn modelId="{BB958648-A3D9-45B0-95AD-97C95CD6934A}" type="presParOf" srcId="{C524E7DB-D858-4618-8679-227F97AEAEA8}" destId="{01755610-7B5F-4CE4-9DA0-1A008D63E67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B5C000-6336-4D82-83A2-39676F626465}" type="doc">
      <dgm:prSet loTypeId="urn:microsoft.com/office/officeart/2005/8/layout/hProcess11" loCatId="process" qsTypeId="urn:microsoft.com/office/officeart/2005/8/quickstyle/simple1" qsCatId="simple" csTypeId="urn:microsoft.com/office/officeart/2005/8/colors/accent1_2" csCatId="accent1" phldr="1"/>
      <dgm:spPr/>
    </dgm:pt>
    <dgm:pt modelId="{369224C1-93E4-487F-A8A5-A37661ED8181}">
      <dgm:prSet phldrT="[Text]" custT="1"/>
      <dgm:spPr/>
      <dgm:t>
        <a:bodyPr/>
        <a:lstStyle/>
        <a:p>
          <a:r>
            <a:rPr lang="en-US" sz="1800" b="1">
              <a:solidFill>
                <a:schemeClr val="bg1"/>
              </a:solidFill>
            </a:rPr>
            <a:t>Established SEAD at </a:t>
          </a:r>
          <a:r>
            <a:rPr lang="en-US" sz="1800" b="1" err="1">
              <a:solidFill>
                <a:schemeClr val="bg1"/>
              </a:solidFill>
            </a:rPr>
            <a:t>UPenn</a:t>
          </a:r>
          <a:endParaRPr lang="en-US" sz="1800" b="1">
            <a:solidFill>
              <a:schemeClr val="bg1"/>
            </a:solidFill>
          </a:endParaRPr>
        </a:p>
      </dgm:t>
    </dgm:pt>
    <dgm:pt modelId="{68E2920A-E8F3-42A5-8919-A0E9D1FB2439}" type="parTrans" cxnId="{1E5BA668-976D-4F24-9B30-56D2D791B37C}">
      <dgm:prSet/>
      <dgm:spPr/>
      <dgm:t>
        <a:bodyPr/>
        <a:lstStyle/>
        <a:p>
          <a:endParaRPr lang="en-US" b="1">
            <a:solidFill>
              <a:schemeClr val="bg1"/>
            </a:solidFill>
          </a:endParaRPr>
        </a:p>
      </dgm:t>
    </dgm:pt>
    <dgm:pt modelId="{92DEB8DC-30F1-41A8-8A1E-0A43F8E639EF}" type="sibTrans" cxnId="{1E5BA668-976D-4F24-9B30-56D2D791B37C}">
      <dgm:prSet/>
      <dgm:spPr/>
      <dgm:t>
        <a:bodyPr/>
        <a:lstStyle/>
        <a:p>
          <a:endParaRPr lang="en-US" b="1">
            <a:solidFill>
              <a:schemeClr val="bg1"/>
            </a:solidFill>
          </a:endParaRPr>
        </a:p>
      </dgm:t>
    </dgm:pt>
    <dgm:pt modelId="{5A7FF77D-F770-4344-9461-B671A7B2AF1B}">
      <dgm:prSet phldrT="[Text]" custT="1"/>
      <dgm:spPr/>
      <dgm:t>
        <a:bodyPr/>
        <a:lstStyle/>
        <a:p>
          <a:r>
            <a:rPr lang="en-US" sz="1800" b="1">
              <a:solidFill>
                <a:schemeClr val="bg1"/>
              </a:solidFill>
            </a:rPr>
            <a:t>Moved SEAD to Einstein-Montefiore </a:t>
          </a:r>
        </a:p>
      </dgm:t>
    </dgm:pt>
    <dgm:pt modelId="{265FA86B-F55C-49C2-A000-AD451C5523A4}" type="parTrans" cxnId="{5193EEB8-6078-4FBF-ADAC-09C47B41DD6F}">
      <dgm:prSet/>
      <dgm:spPr/>
      <dgm:t>
        <a:bodyPr/>
        <a:lstStyle/>
        <a:p>
          <a:endParaRPr lang="en-US" b="1">
            <a:solidFill>
              <a:schemeClr val="bg1"/>
            </a:solidFill>
          </a:endParaRPr>
        </a:p>
      </dgm:t>
    </dgm:pt>
    <dgm:pt modelId="{B9B4BBB1-2000-4090-9046-AB11E1A52A46}" type="sibTrans" cxnId="{5193EEB8-6078-4FBF-ADAC-09C47B41DD6F}">
      <dgm:prSet/>
      <dgm:spPr/>
      <dgm:t>
        <a:bodyPr/>
        <a:lstStyle/>
        <a:p>
          <a:endParaRPr lang="en-US" b="1">
            <a:solidFill>
              <a:schemeClr val="bg1"/>
            </a:solidFill>
          </a:endParaRPr>
        </a:p>
      </dgm:t>
    </dgm:pt>
    <dgm:pt modelId="{6B651B8A-6549-4C5F-B839-8DBAE11792D9}">
      <dgm:prSet phldrT="[Text]" custT="1"/>
      <dgm:spPr/>
      <dgm:t>
        <a:bodyPr/>
        <a:lstStyle/>
        <a:p>
          <a:r>
            <a:rPr lang="en-US" sz="1800" b="1">
              <a:solidFill>
                <a:schemeClr val="bg1"/>
              </a:solidFill>
            </a:rPr>
            <a:t>1 MD </a:t>
          </a:r>
        </a:p>
        <a:p>
          <a:r>
            <a:rPr lang="en-US" sz="1800" b="1">
              <a:solidFill>
                <a:schemeClr val="bg1"/>
              </a:solidFill>
            </a:rPr>
            <a:t>+ </a:t>
          </a:r>
        </a:p>
        <a:p>
          <a:r>
            <a:rPr lang="en-US" sz="1800" b="1">
              <a:solidFill>
                <a:schemeClr val="bg1"/>
              </a:solidFill>
            </a:rPr>
            <a:t>1 NP</a:t>
          </a:r>
        </a:p>
      </dgm:t>
    </dgm:pt>
    <dgm:pt modelId="{0DD0D718-E9E7-4D40-9F4B-7A893D68C219}" type="parTrans" cxnId="{2EE326A5-F6D7-44B1-87D8-4ADA6D291E39}">
      <dgm:prSet/>
      <dgm:spPr/>
      <dgm:t>
        <a:bodyPr/>
        <a:lstStyle/>
        <a:p>
          <a:endParaRPr lang="en-US" b="1">
            <a:solidFill>
              <a:schemeClr val="bg1"/>
            </a:solidFill>
          </a:endParaRPr>
        </a:p>
      </dgm:t>
    </dgm:pt>
    <dgm:pt modelId="{CF9A777D-31AF-4604-BB90-BA9908E3D554}" type="sibTrans" cxnId="{2EE326A5-F6D7-44B1-87D8-4ADA6D291E39}">
      <dgm:prSet/>
      <dgm:spPr/>
      <dgm:t>
        <a:bodyPr/>
        <a:lstStyle/>
        <a:p>
          <a:endParaRPr lang="en-US" b="1">
            <a:solidFill>
              <a:schemeClr val="bg1"/>
            </a:solidFill>
          </a:endParaRPr>
        </a:p>
      </dgm:t>
    </dgm:pt>
    <dgm:pt modelId="{E31E542B-4737-408F-8457-2791CC579684}">
      <dgm:prSet custT="1"/>
      <dgm:spPr/>
      <dgm:t>
        <a:bodyPr/>
        <a:lstStyle/>
        <a:p>
          <a:r>
            <a:rPr lang="en-US" sz="1800" b="1">
              <a:solidFill>
                <a:schemeClr val="bg1"/>
              </a:solidFill>
            </a:rPr>
            <a:t>+ RD </a:t>
          </a:r>
        </a:p>
        <a:p>
          <a:r>
            <a:rPr lang="en-US" sz="1800" b="1">
              <a:solidFill>
                <a:schemeClr val="bg1"/>
              </a:solidFill>
            </a:rPr>
            <a:t>and  Psychology</a:t>
          </a:r>
        </a:p>
      </dgm:t>
    </dgm:pt>
    <dgm:pt modelId="{599EB8E2-6C35-4E99-AD7C-BDD911B484B5}" type="parTrans" cxnId="{2743C2E1-10F8-4471-98C5-50C10212C41C}">
      <dgm:prSet/>
      <dgm:spPr/>
      <dgm:t>
        <a:bodyPr/>
        <a:lstStyle/>
        <a:p>
          <a:endParaRPr lang="en-US" b="1">
            <a:solidFill>
              <a:schemeClr val="bg1"/>
            </a:solidFill>
          </a:endParaRPr>
        </a:p>
      </dgm:t>
    </dgm:pt>
    <dgm:pt modelId="{66E269EC-8B16-42C6-87D6-9DE563C3FF2D}" type="sibTrans" cxnId="{2743C2E1-10F8-4471-98C5-50C10212C41C}">
      <dgm:prSet/>
      <dgm:spPr/>
      <dgm:t>
        <a:bodyPr/>
        <a:lstStyle/>
        <a:p>
          <a:endParaRPr lang="en-US" b="1">
            <a:solidFill>
              <a:schemeClr val="bg1"/>
            </a:solidFill>
          </a:endParaRPr>
        </a:p>
      </dgm:t>
    </dgm:pt>
    <dgm:pt modelId="{6141C724-79A7-48D3-98B6-6B8BC3196E6A}">
      <dgm:prSet custT="1"/>
      <dgm:spPr/>
      <dgm:t>
        <a:bodyPr/>
        <a:lstStyle/>
        <a:p>
          <a:r>
            <a:rPr lang="en-US" sz="1800" b="1">
              <a:solidFill>
                <a:schemeClr val="bg1"/>
              </a:solidFill>
            </a:rPr>
            <a:t>+ Social needs coordinator technology specialist</a:t>
          </a:r>
        </a:p>
        <a:p>
          <a:r>
            <a:rPr lang="en-US" sz="1800" b="1">
              <a:solidFill>
                <a:schemeClr val="bg1"/>
              </a:solidFill>
            </a:rPr>
            <a:t>+ Endo fellow trainees</a:t>
          </a:r>
        </a:p>
      </dgm:t>
    </dgm:pt>
    <dgm:pt modelId="{8E3DA2A7-90CD-4D01-A06F-125D01E9CD0A}" type="parTrans" cxnId="{6ED81DF4-71E5-4352-9A73-CF9851EE1EE0}">
      <dgm:prSet/>
      <dgm:spPr/>
      <dgm:t>
        <a:bodyPr/>
        <a:lstStyle/>
        <a:p>
          <a:endParaRPr lang="en-US" b="1">
            <a:solidFill>
              <a:schemeClr val="bg1"/>
            </a:solidFill>
          </a:endParaRPr>
        </a:p>
      </dgm:t>
    </dgm:pt>
    <dgm:pt modelId="{3F4D8667-9363-4B5F-B963-721818891875}" type="sibTrans" cxnId="{6ED81DF4-71E5-4352-9A73-CF9851EE1EE0}">
      <dgm:prSet/>
      <dgm:spPr/>
      <dgm:t>
        <a:bodyPr/>
        <a:lstStyle/>
        <a:p>
          <a:endParaRPr lang="en-US" b="1">
            <a:solidFill>
              <a:schemeClr val="bg1"/>
            </a:solidFill>
          </a:endParaRPr>
        </a:p>
      </dgm:t>
    </dgm:pt>
    <dgm:pt modelId="{2A5B9BB8-C69E-4F3C-A058-59641E276EB5}">
      <dgm:prSet custT="1"/>
      <dgm:spPr/>
      <dgm:t>
        <a:bodyPr/>
        <a:lstStyle/>
        <a:p>
          <a:r>
            <a:rPr lang="en-US" sz="1800" b="1">
              <a:solidFill>
                <a:schemeClr val="bg1"/>
              </a:solidFill>
            </a:rPr>
            <a:t>MDs, NP, RD, PhD, LPN, Program </a:t>
          </a:r>
          <a:r>
            <a:rPr lang="en-US" sz="1800" b="1" err="1">
              <a:solidFill>
                <a:schemeClr val="bg1"/>
              </a:solidFill>
            </a:rPr>
            <a:t>cdtr</a:t>
          </a:r>
          <a:r>
            <a:rPr lang="en-US" sz="1800" b="1">
              <a:solidFill>
                <a:schemeClr val="bg1"/>
              </a:solidFill>
            </a:rPr>
            <a:t>, Patient advisors </a:t>
          </a:r>
        </a:p>
      </dgm:t>
    </dgm:pt>
    <dgm:pt modelId="{68A8B2A5-8B34-41AA-BEB6-29325F68C762}" type="parTrans" cxnId="{175D6D61-476F-4054-96E5-9F4798DBAD80}">
      <dgm:prSet/>
      <dgm:spPr/>
      <dgm:t>
        <a:bodyPr/>
        <a:lstStyle/>
        <a:p>
          <a:endParaRPr lang="en-US" b="1">
            <a:solidFill>
              <a:schemeClr val="bg1"/>
            </a:solidFill>
          </a:endParaRPr>
        </a:p>
      </dgm:t>
    </dgm:pt>
    <dgm:pt modelId="{C92D231B-19A3-4BE1-BC05-D7309E5F8BA2}" type="sibTrans" cxnId="{175D6D61-476F-4054-96E5-9F4798DBAD80}">
      <dgm:prSet/>
      <dgm:spPr/>
      <dgm:t>
        <a:bodyPr/>
        <a:lstStyle/>
        <a:p>
          <a:endParaRPr lang="en-US" b="1">
            <a:solidFill>
              <a:schemeClr val="bg1"/>
            </a:solidFill>
          </a:endParaRPr>
        </a:p>
      </dgm:t>
    </dgm:pt>
    <dgm:pt modelId="{48DB6D6D-DE4A-4FCF-BC22-7D22CD2B1019}" type="pres">
      <dgm:prSet presAssocID="{19B5C000-6336-4D82-83A2-39676F626465}" presName="Name0" presStyleCnt="0">
        <dgm:presLayoutVars>
          <dgm:dir/>
          <dgm:resizeHandles val="exact"/>
        </dgm:presLayoutVars>
      </dgm:prSet>
      <dgm:spPr/>
    </dgm:pt>
    <dgm:pt modelId="{E417D386-DE9C-4F0A-915E-5124C5294287}" type="pres">
      <dgm:prSet presAssocID="{19B5C000-6336-4D82-83A2-39676F626465}" presName="arrow" presStyleLbl="bgShp" presStyleIdx="0" presStyleCnt="1"/>
      <dgm:spPr>
        <a:blipFill rotWithShape="0">
          <a:blip xmlns:r="http://schemas.openxmlformats.org/officeDocument/2006/relationships" r:embed="rId1"/>
          <a:stretch>
            <a:fillRect/>
          </a:stretch>
        </a:blipFill>
      </dgm:spPr>
    </dgm:pt>
    <dgm:pt modelId="{7D50C500-1F02-4B80-AD56-DD6DB562AFFC}" type="pres">
      <dgm:prSet presAssocID="{19B5C000-6336-4D82-83A2-39676F626465}" presName="points" presStyleCnt="0"/>
      <dgm:spPr/>
    </dgm:pt>
    <dgm:pt modelId="{EF6FE93B-E5B4-43E4-9053-ABA2C1E73C33}" type="pres">
      <dgm:prSet presAssocID="{369224C1-93E4-487F-A8A5-A37661ED8181}" presName="compositeA" presStyleCnt="0"/>
      <dgm:spPr/>
    </dgm:pt>
    <dgm:pt modelId="{69787623-7E45-456F-A53D-E562AE86F4E4}" type="pres">
      <dgm:prSet presAssocID="{369224C1-93E4-487F-A8A5-A37661ED8181}" presName="textA" presStyleLbl="revTx" presStyleIdx="0" presStyleCnt="6" custScaleX="112036">
        <dgm:presLayoutVars>
          <dgm:bulletEnabled val="1"/>
        </dgm:presLayoutVars>
      </dgm:prSet>
      <dgm:spPr/>
    </dgm:pt>
    <dgm:pt modelId="{ED359B3F-0EEE-4224-BF82-0933F3A33D01}" type="pres">
      <dgm:prSet presAssocID="{369224C1-93E4-487F-A8A5-A37661ED8181}" presName="circleA" presStyleLbl="node1" presStyleIdx="0" presStyleCnt="6"/>
      <dgm:spPr/>
    </dgm:pt>
    <dgm:pt modelId="{1B7EEBFC-869E-46EF-ADAC-9D70A2C26296}" type="pres">
      <dgm:prSet presAssocID="{369224C1-93E4-487F-A8A5-A37661ED8181}" presName="spaceA" presStyleCnt="0"/>
      <dgm:spPr/>
    </dgm:pt>
    <dgm:pt modelId="{9E80CC6C-45EC-41E4-94AB-BAE671306A66}" type="pres">
      <dgm:prSet presAssocID="{92DEB8DC-30F1-41A8-8A1E-0A43F8E639EF}" presName="space" presStyleCnt="0"/>
      <dgm:spPr/>
    </dgm:pt>
    <dgm:pt modelId="{E1678EBA-4546-4B47-B59F-9C28FB2DB961}" type="pres">
      <dgm:prSet presAssocID="{5A7FF77D-F770-4344-9461-B671A7B2AF1B}" presName="compositeB" presStyleCnt="0"/>
      <dgm:spPr/>
    </dgm:pt>
    <dgm:pt modelId="{035CB8C5-DC0C-4B2E-A10B-8DFCA016AF6D}" type="pres">
      <dgm:prSet presAssocID="{5A7FF77D-F770-4344-9461-B671A7B2AF1B}" presName="textB" presStyleLbl="revTx" presStyleIdx="1" presStyleCnt="6" custScaleX="126776">
        <dgm:presLayoutVars>
          <dgm:bulletEnabled val="1"/>
        </dgm:presLayoutVars>
      </dgm:prSet>
      <dgm:spPr/>
    </dgm:pt>
    <dgm:pt modelId="{EDB214E8-AD5C-4922-B698-45240DCB7D86}" type="pres">
      <dgm:prSet presAssocID="{5A7FF77D-F770-4344-9461-B671A7B2AF1B}" presName="circleB" presStyleLbl="node1" presStyleIdx="1" presStyleCnt="6"/>
      <dgm:spPr/>
    </dgm:pt>
    <dgm:pt modelId="{98648FC4-4AE9-4D00-B424-E2734105BA45}" type="pres">
      <dgm:prSet presAssocID="{5A7FF77D-F770-4344-9461-B671A7B2AF1B}" presName="spaceB" presStyleCnt="0"/>
      <dgm:spPr/>
    </dgm:pt>
    <dgm:pt modelId="{AD5B05F3-7B6B-471B-8724-764B92EFCFF2}" type="pres">
      <dgm:prSet presAssocID="{B9B4BBB1-2000-4090-9046-AB11E1A52A46}" presName="space" presStyleCnt="0"/>
      <dgm:spPr/>
    </dgm:pt>
    <dgm:pt modelId="{A50C1028-CC3B-491B-9F51-9DB1C4DD0EA3}" type="pres">
      <dgm:prSet presAssocID="{6B651B8A-6549-4C5F-B839-8DBAE11792D9}" presName="compositeA" presStyleCnt="0"/>
      <dgm:spPr/>
    </dgm:pt>
    <dgm:pt modelId="{5D0D089D-CC81-44C9-BFFE-F587D823A39C}" type="pres">
      <dgm:prSet presAssocID="{6B651B8A-6549-4C5F-B839-8DBAE11792D9}" presName="textA" presStyleLbl="revTx" presStyleIdx="2" presStyleCnt="6">
        <dgm:presLayoutVars>
          <dgm:bulletEnabled val="1"/>
        </dgm:presLayoutVars>
      </dgm:prSet>
      <dgm:spPr/>
    </dgm:pt>
    <dgm:pt modelId="{C443D6BA-B415-4E39-A03E-7C6A6513E540}" type="pres">
      <dgm:prSet presAssocID="{6B651B8A-6549-4C5F-B839-8DBAE11792D9}" presName="circleA" presStyleLbl="node1" presStyleIdx="2" presStyleCnt="6"/>
      <dgm:spPr/>
    </dgm:pt>
    <dgm:pt modelId="{98600F35-4786-4195-A092-8C8CF3F41512}" type="pres">
      <dgm:prSet presAssocID="{6B651B8A-6549-4C5F-B839-8DBAE11792D9}" presName="spaceA" presStyleCnt="0"/>
      <dgm:spPr/>
    </dgm:pt>
    <dgm:pt modelId="{3E0BF5B1-E3DF-4A99-BAAC-E28E4565E468}" type="pres">
      <dgm:prSet presAssocID="{CF9A777D-31AF-4604-BB90-BA9908E3D554}" presName="space" presStyleCnt="0"/>
      <dgm:spPr/>
    </dgm:pt>
    <dgm:pt modelId="{B99D7DFB-57AC-4F49-B195-1E888C4F4F8F}" type="pres">
      <dgm:prSet presAssocID="{E31E542B-4737-408F-8457-2791CC579684}" presName="compositeB" presStyleCnt="0"/>
      <dgm:spPr/>
    </dgm:pt>
    <dgm:pt modelId="{D073221B-B53E-4AE9-86AC-A2933653E583}" type="pres">
      <dgm:prSet presAssocID="{E31E542B-4737-408F-8457-2791CC579684}" presName="textB" presStyleLbl="revTx" presStyleIdx="3" presStyleCnt="6" custScaleX="104850">
        <dgm:presLayoutVars>
          <dgm:bulletEnabled val="1"/>
        </dgm:presLayoutVars>
      </dgm:prSet>
      <dgm:spPr/>
    </dgm:pt>
    <dgm:pt modelId="{066292C1-8742-4B17-AB98-53A4F02ABD2C}" type="pres">
      <dgm:prSet presAssocID="{E31E542B-4737-408F-8457-2791CC579684}" presName="circleB" presStyleLbl="node1" presStyleIdx="3" presStyleCnt="6"/>
      <dgm:spPr/>
    </dgm:pt>
    <dgm:pt modelId="{150FD92F-6A1C-4F1B-AF7F-B0519E1D938F}" type="pres">
      <dgm:prSet presAssocID="{E31E542B-4737-408F-8457-2791CC579684}" presName="spaceB" presStyleCnt="0"/>
      <dgm:spPr/>
    </dgm:pt>
    <dgm:pt modelId="{FC101E92-70DA-402C-B902-B0BD73C3CCB2}" type="pres">
      <dgm:prSet presAssocID="{66E269EC-8B16-42C6-87D6-9DE563C3FF2D}" presName="space" presStyleCnt="0"/>
      <dgm:spPr/>
    </dgm:pt>
    <dgm:pt modelId="{AE4039A6-17DF-4C76-9FB3-13AC8EAC55E4}" type="pres">
      <dgm:prSet presAssocID="{6141C724-79A7-48D3-98B6-6B8BC3196E6A}" presName="compositeA" presStyleCnt="0"/>
      <dgm:spPr/>
    </dgm:pt>
    <dgm:pt modelId="{33198463-29FA-4080-9738-77428E6F6818}" type="pres">
      <dgm:prSet presAssocID="{6141C724-79A7-48D3-98B6-6B8BC3196E6A}" presName="textA" presStyleLbl="revTx" presStyleIdx="4" presStyleCnt="6" custScaleX="176126">
        <dgm:presLayoutVars>
          <dgm:bulletEnabled val="1"/>
        </dgm:presLayoutVars>
      </dgm:prSet>
      <dgm:spPr/>
    </dgm:pt>
    <dgm:pt modelId="{D64F8234-5246-4F84-87D5-CDA2F2A95C1E}" type="pres">
      <dgm:prSet presAssocID="{6141C724-79A7-48D3-98B6-6B8BC3196E6A}" presName="circleA" presStyleLbl="node1" presStyleIdx="4" presStyleCnt="6"/>
      <dgm:spPr/>
    </dgm:pt>
    <dgm:pt modelId="{BD9F27BA-D3B7-4D5C-8AE9-0422593FBF4B}" type="pres">
      <dgm:prSet presAssocID="{6141C724-79A7-48D3-98B6-6B8BC3196E6A}" presName="spaceA" presStyleCnt="0"/>
      <dgm:spPr/>
    </dgm:pt>
    <dgm:pt modelId="{71C62D12-F689-4839-8ED6-5334493FD4FF}" type="pres">
      <dgm:prSet presAssocID="{3F4D8667-9363-4B5F-B963-721818891875}" presName="space" presStyleCnt="0"/>
      <dgm:spPr/>
    </dgm:pt>
    <dgm:pt modelId="{CB5DF5EC-F72D-4505-AFB0-0698F3102413}" type="pres">
      <dgm:prSet presAssocID="{2A5B9BB8-C69E-4F3C-A058-59641E276EB5}" presName="compositeB" presStyleCnt="0"/>
      <dgm:spPr/>
    </dgm:pt>
    <dgm:pt modelId="{F1F83D53-1B55-4CCF-9657-D51DF69934EE}" type="pres">
      <dgm:prSet presAssocID="{2A5B9BB8-C69E-4F3C-A058-59641E276EB5}" presName="textB" presStyleLbl="revTx" presStyleIdx="5" presStyleCnt="6" custScaleX="109525">
        <dgm:presLayoutVars>
          <dgm:bulletEnabled val="1"/>
        </dgm:presLayoutVars>
      </dgm:prSet>
      <dgm:spPr/>
    </dgm:pt>
    <dgm:pt modelId="{56FB5A9F-AA88-42E7-84A6-678735F3D364}" type="pres">
      <dgm:prSet presAssocID="{2A5B9BB8-C69E-4F3C-A058-59641E276EB5}" presName="circleB" presStyleLbl="node1" presStyleIdx="5" presStyleCnt="6"/>
      <dgm:spPr/>
    </dgm:pt>
    <dgm:pt modelId="{806A1B64-C642-4125-918E-D11F64CD8B10}" type="pres">
      <dgm:prSet presAssocID="{2A5B9BB8-C69E-4F3C-A058-59641E276EB5}" presName="spaceB" presStyleCnt="0"/>
      <dgm:spPr/>
    </dgm:pt>
  </dgm:ptLst>
  <dgm:cxnLst>
    <dgm:cxn modelId="{6B4B7B00-66F2-43E9-9EE2-74A5B975C921}" type="presOf" srcId="{2A5B9BB8-C69E-4F3C-A058-59641E276EB5}" destId="{F1F83D53-1B55-4CCF-9657-D51DF69934EE}" srcOrd="0" destOrd="0" presId="urn:microsoft.com/office/officeart/2005/8/layout/hProcess11"/>
    <dgm:cxn modelId="{5EF26D13-D6DB-4516-96EC-A7BE2B755B82}" type="presOf" srcId="{19B5C000-6336-4D82-83A2-39676F626465}" destId="{48DB6D6D-DE4A-4FCF-BC22-7D22CD2B1019}" srcOrd="0" destOrd="0" presId="urn:microsoft.com/office/officeart/2005/8/layout/hProcess11"/>
    <dgm:cxn modelId="{FE98DE40-2554-4BED-97BD-1343CCDC67E3}" type="presOf" srcId="{6B651B8A-6549-4C5F-B839-8DBAE11792D9}" destId="{5D0D089D-CC81-44C9-BFFE-F587D823A39C}" srcOrd="0" destOrd="0" presId="urn:microsoft.com/office/officeart/2005/8/layout/hProcess11"/>
    <dgm:cxn modelId="{175D6D61-476F-4054-96E5-9F4798DBAD80}" srcId="{19B5C000-6336-4D82-83A2-39676F626465}" destId="{2A5B9BB8-C69E-4F3C-A058-59641E276EB5}" srcOrd="5" destOrd="0" parTransId="{68A8B2A5-8B34-41AA-BEB6-29325F68C762}" sibTransId="{C92D231B-19A3-4BE1-BC05-D7309E5F8BA2}"/>
    <dgm:cxn modelId="{1E5BA668-976D-4F24-9B30-56D2D791B37C}" srcId="{19B5C000-6336-4D82-83A2-39676F626465}" destId="{369224C1-93E4-487F-A8A5-A37661ED8181}" srcOrd="0" destOrd="0" parTransId="{68E2920A-E8F3-42A5-8919-A0E9D1FB2439}" sibTransId="{92DEB8DC-30F1-41A8-8A1E-0A43F8E639EF}"/>
    <dgm:cxn modelId="{1B690883-2633-4D86-B3B0-BEF18DE6D327}" type="presOf" srcId="{6141C724-79A7-48D3-98B6-6B8BC3196E6A}" destId="{33198463-29FA-4080-9738-77428E6F6818}" srcOrd="0" destOrd="0" presId="urn:microsoft.com/office/officeart/2005/8/layout/hProcess11"/>
    <dgm:cxn modelId="{38DC04A1-81A5-47C5-9F7E-8ECAAECE9282}" type="presOf" srcId="{5A7FF77D-F770-4344-9461-B671A7B2AF1B}" destId="{035CB8C5-DC0C-4B2E-A10B-8DFCA016AF6D}" srcOrd="0" destOrd="0" presId="urn:microsoft.com/office/officeart/2005/8/layout/hProcess11"/>
    <dgm:cxn modelId="{2EE326A5-F6D7-44B1-87D8-4ADA6D291E39}" srcId="{19B5C000-6336-4D82-83A2-39676F626465}" destId="{6B651B8A-6549-4C5F-B839-8DBAE11792D9}" srcOrd="2" destOrd="0" parTransId="{0DD0D718-E9E7-4D40-9F4B-7A893D68C219}" sibTransId="{CF9A777D-31AF-4604-BB90-BA9908E3D554}"/>
    <dgm:cxn modelId="{5193EEB8-6078-4FBF-ADAC-09C47B41DD6F}" srcId="{19B5C000-6336-4D82-83A2-39676F626465}" destId="{5A7FF77D-F770-4344-9461-B671A7B2AF1B}" srcOrd="1" destOrd="0" parTransId="{265FA86B-F55C-49C2-A000-AD451C5523A4}" sibTransId="{B9B4BBB1-2000-4090-9046-AB11E1A52A46}"/>
    <dgm:cxn modelId="{B5CFD1BB-5C6B-4947-8A1C-ACE691E42003}" type="presOf" srcId="{E31E542B-4737-408F-8457-2791CC579684}" destId="{D073221B-B53E-4AE9-86AC-A2933653E583}" srcOrd="0" destOrd="0" presId="urn:microsoft.com/office/officeart/2005/8/layout/hProcess11"/>
    <dgm:cxn modelId="{EBC5B2CA-2D01-4018-B9C5-55B0947D15F3}" type="presOf" srcId="{369224C1-93E4-487F-A8A5-A37661ED8181}" destId="{69787623-7E45-456F-A53D-E562AE86F4E4}" srcOrd="0" destOrd="0" presId="urn:microsoft.com/office/officeart/2005/8/layout/hProcess11"/>
    <dgm:cxn modelId="{2743C2E1-10F8-4471-98C5-50C10212C41C}" srcId="{19B5C000-6336-4D82-83A2-39676F626465}" destId="{E31E542B-4737-408F-8457-2791CC579684}" srcOrd="3" destOrd="0" parTransId="{599EB8E2-6C35-4E99-AD7C-BDD911B484B5}" sibTransId="{66E269EC-8B16-42C6-87D6-9DE563C3FF2D}"/>
    <dgm:cxn modelId="{6ED81DF4-71E5-4352-9A73-CF9851EE1EE0}" srcId="{19B5C000-6336-4D82-83A2-39676F626465}" destId="{6141C724-79A7-48D3-98B6-6B8BC3196E6A}" srcOrd="4" destOrd="0" parTransId="{8E3DA2A7-90CD-4D01-A06F-125D01E9CD0A}" sibTransId="{3F4D8667-9363-4B5F-B963-721818891875}"/>
    <dgm:cxn modelId="{674A5E2F-9EFB-4A8C-9170-501616AA029A}" type="presParOf" srcId="{48DB6D6D-DE4A-4FCF-BC22-7D22CD2B1019}" destId="{E417D386-DE9C-4F0A-915E-5124C5294287}" srcOrd="0" destOrd="0" presId="urn:microsoft.com/office/officeart/2005/8/layout/hProcess11"/>
    <dgm:cxn modelId="{3924CC03-E92E-49C0-9743-8090B4BDE64B}" type="presParOf" srcId="{48DB6D6D-DE4A-4FCF-BC22-7D22CD2B1019}" destId="{7D50C500-1F02-4B80-AD56-DD6DB562AFFC}" srcOrd="1" destOrd="0" presId="urn:microsoft.com/office/officeart/2005/8/layout/hProcess11"/>
    <dgm:cxn modelId="{CC0D7DBE-68BC-47AB-88CB-E043D877D442}" type="presParOf" srcId="{7D50C500-1F02-4B80-AD56-DD6DB562AFFC}" destId="{EF6FE93B-E5B4-43E4-9053-ABA2C1E73C33}" srcOrd="0" destOrd="0" presId="urn:microsoft.com/office/officeart/2005/8/layout/hProcess11"/>
    <dgm:cxn modelId="{57FFA6A5-4726-4A9D-BECD-777227BCB6FE}" type="presParOf" srcId="{EF6FE93B-E5B4-43E4-9053-ABA2C1E73C33}" destId="{69787623-7E45-456F-A53D-E562AE86F4E4}" srcOrd="0" destOrd="0" presId="urn:microsoft.com/office/officeart/2005/8/layout/hProcess11"/>
    <dgm:cxn modelId="{D4EB000E-663D-4E33-B886-E850BDC8002D}" type="presParOf" srcId="{EF6FE93B-E5B4-43E4-9053-ABA2C1E73C33}" destId="{ED359B3F-0EEE-4224-BF82-0933F3A33D01}" srcOrd="1" destOrd="0" presId="urn:microsoft.com/office/officeart/2005/8/layout/hProcess11"/>
    <dgm:cxn modelId="{EE1F6F8D-C1DD-4D46-B8F6-B6DE46CDE9E3}" type="presParOf" srcId="{EF6FE93B-E5B4-43E4-9053-ABA2C1E73C33}" destId="{1B7EEBFC-869E-46EF-ADAC-9D70A2C26296}" srcOrd="2" destOrd="0" presId="urn:microsoft.com/office/officeart/2005/8/layout/hProcess11"/>
    <dgm:cxn modelId="{C70ED227-6E3D-4829-AC66-6B0515596C34}" type="presParOf" srcId="{7D50C500-1F02-4B80-AD56-DD6DB562AFFC}" destId="{9E80CC6C-45EC-41E4-94AB-BAE671306A66}" srcOrd="1" destOrd="0" presId="urn:microsoft.com/office/officeart/2005/8/layout/hProcess11"/>
    <dgm:cxn modelId="{9C1C6684-6D06-46E3-BBA0-E5B6748AEF09}" type="presParOf" srcId="{7D50C500-1F02-4B80-AD56-DD6DB562AFFC}" destId="{E1678EBA-4546-4B47-B59F-9C28FB2DB961}" srcOrd="2" destOrd="0" presId="urn:microsoft.com/office/officeart/2005/8/layout/hProcess11"/>
    <dgm:cxn modelId="{F119E348-1B3F-4F87-9613-8D32EBAAF7EF}" type="presParOf" srcId="{E1678EBA-4546-4B47-B59F-9C28FB2DB961}" destId="{035CB8C5-DC0C-4B2E-A10B-8DFCA016AF6D}" srcOrd="0" destOrd="0" presId="urn:microsoft.com/office/officeart/2005/8/layout/hProcess11"/>
    <dgm:cxn modelId="{89888197-713A-47F0-BDAB-A03F548ACC6C}" type="presParOf" srcId="{E1678EBA-4546-4B47-B59F-9C28FB2DB961}" destId="{EDB214E8-AD5C-4922-B698-45240DCB7D86}" srcOrd="1" destOrd="0" presId="urn:microsoft.com/office/officeart/2005/8/layout/hProcess11"/>
    <dgm:cxn modelId="{FF67DAA1-BBF4-41A5-B0D8-4CB37978E62B}" type="presParOf" srcId="{E1678EBA-4546-4B47-B59F-9C28FB2DB961}" destId="{98648FC4-4AE9-4D00-B424-E2734105BA45}" srcOrd="2" destOrd="0" presId="urn:microsoft.com/office/officeart/2005/8/layout/hProcess11"/>
    <dgm:cxn modelId="{F659E9CE-4E77-40F4-957A-4D25DB724A34}" type="presParOf" srcId="{7D50C500-1F02-4B80-AD56-DD6DB562AFFC}" destId="{AD5B05F3-7B6B-471B-8724-764B92EFCFF2}" srcOrd="3" destOrd="0" presId="urn:microsoft.com/office/officeart/2005/8/layout/hProcess11"/>
    <dgm:cxn modelId="{5CCED6D6-85D3-4FC6-83F1-929F6087490E}" type="presParOf" srcId="{7D50C500-1F02-4B80-AD56-DD6DB562AFFC}" destId="{A50C1028-CC3B-491B-9F51-9DB1C4DD0EA3}" srcOrd="4" destOrd="0" presId="urn:microsoft.com/office/officeart/2005/8/layout/hProcess11"/>
    <dgm:cxn modelId="{3A5CCEBA-4C20-41E2-9B30-FC5961310E54}" type="presParOf" srcId="{A50C1028-CC3B-491B-9F51-9DB1C4DD0EA3}" destId="{5D0D089D-CC81-44C9-BFFE-F587D823A39C}" srcOrd="0" destOrd="0" presId="urn:microsoft.com/office/officeart/2005/8/layout/hProcess11"/>
    <dgm:cxn modelId="{41715C6B-5B0B-48F0-AB31-EF20CBD4D740}" type="presParOf" srcId="{A50C1028-CC3B-491B-9F51-9DB1C4DD0EA3}" destId="{C443D6BA-B415-4E39-A03E-7C6A6513E540}" srcOrd="1" destOrd="0" presId="urn:microsoft.com/office/officeart/2005/8/layout/hProcess11"/>
    <dgm:cxn modelId="{2EE00F99-2478-4D34-9BEA-58E65AA5FA21}" type="presParOf" srcId="{A50C1028-CC3B-491B-9F51-9DB1C4DD0EA3}" destId="{98600F35-4786-4195-A092-8C8CF3F41512}" srcOrd="2" destOrd="0" presId="urn:microsoft.com/office/officeart/2005/8/layout/hProcess11"/>
    <dgm:cxn modelId="{E6E8A73F-D0EF-4B45-8764-CBC6CEA561E1}" type="presParOf" srcId="{7D50C500-1F02-4B80-AD56-DD6DB562AFFC}" destId="{3E0BF5B1-E3DF-4A99-BAAC-E28E4565E468}" srcOrd="5" destOrd="0" presId="urn:microsoft.com/office/officeart/2005/8/layout/hProcess11"/>
    <dgm:cxn modelId="{8D9DDD0F-B608-4AF9-B3A5-8ABCF912661C}" type="presParOf" srcId="{7D50C500-1F02-4B80-AD56-DD6DB562AFFC}" destId="{B99D7DFB-57AC-4F49-B195-1E888C4F4F8F}" srcOrd="6" destOrd="0" presId="urn:microsoft.com/office/officeart/2005/8/layout/hProcess11"/>
    <dgm:cxn modelId="{A51EBC0E-F207-48A0-85C4-7666EF71ED30}" type="presParOf" srcId="{B99D7DFB-57AC-4F49-B195-1E888C4F4F8F}" destId="{D073221B-B53E-4AE9-86AC-A2933653E583}" srcOrd="0" destOrd="0" presId="urn:microsoft.com/office/officeart/2005/8/layout/hProcess11"/>
    <dgm:cxn modelId="{4DDC620C-A2BE-4496-93D0-BA9442D4C6C9}" type="presParOf" srcId="{B99D7DFB-57AC-4F49-B195-1E888C4F4F8F}" destId="{066292C1-8742-4B17-AB98-53A4F02ABD2C}" srcOrd="1" destOrd="0" presId="urn:microsoft.com/office/officeart/2005/8/layout/hProcess11"/>
    <dgm:cxn modelId="{09D5FACB-82DF-4D1B-8CA0-3B3C4F39F7DC}" type="presParOf" srcId="{B99D7DFB-57AC-4F49-B195-1E888C4F4F8F}" destId="{150FD92F-6A1C-4F1B-AF7F-B0519E1D938F}" srcOrd="2" destOrd="0" presId="urn:microsoft.com/office/officeart/2005/8/layout/hProcess11"/>
    <dgm:cxn modelId="{2C8351C0-EA80-477F-BE1B-D216067A8EE5}" type="presParOf" srcId="{7D50C500-1F02-4B80-AD56-DD6DB562AFFC}" destId="{FC101E92-70DA-402C-B902-B0BD73C3CCB2}" srcOrd="7" destOrd="0" presId="urn:microsoft.com/office/officeart/2005/8/layout/hProcess11"/>
    <dgm:cxn modelId="{58922460-7CD2-45B2-8C69-CDF66DFBB77C}" type="presParOf" srcId="{7D50C500-1F02-4B80-AD56-DD6DB562AFFC}" destId="{AE4039A6-17DF-4C76-9FB3-13AC8EAC55E4}" srcOrd="8" destOrd="0" presId="urn:microsoft.com/office/officeart/2005/8/layout/hProcess11"/>
    <dgm:cxn modelId="{56892F71-F846-4C37-AAAF-781565FD39C5}" type="presParOf" srcId="{AE4039A6-17DF-4C76-9FB3-13AC8EAC55E4}" destId="{33198463-29FA-4080-9738-77428E6F6818}" srcOrd="0" destOrd="0" presId="urn:microsoft.com/office/officeart/2005/8/layout/hProcess11"/>
    <dgm:cxn modelId="{41259724-DC99-449D-B77A-AB14876B3573}" type="presParOf" srcId="{AE4039A6-17DF-4C76-9FB3-13AC8EAC55E4}" destId="{D64F8234-5246-4F84-87D5-CDA2F2A95C1E}" srcOrd="1" destOrd="0" presId="urn:microsoft.com/office/officeart/2005/8/layout/hProcess11"/>
    <dgm:cxn modelId="{A8FDBD8A-C54D-40E3-90FF-6410AD29F7A7}" type="presParOf" srcId="{AE4039A6-17DF-4C76-9FB3-13AC8EAC55E4}" destId="{BD9F27BA-D3B7-4D5C-8AE9-0422593FBF4B}" srcOrd="2" destOrd="0" presId="urn:microsoft.com/office/officeart/2005/8/layout/hProcess11"/>
    <dgm:cxn modelId="{C3029D45-5917-4DE3-A9C2-BC4356A5956B}" type="presParOf" srcId="{7D50C500-1F02-4B80-AD56-DD6DB562AFFC}" destId="{71C62D12-F689-4839-8ED6-5334493FD4FF}" srcOrd="9" destOrd="0" presId="urn:microsoft.com/office/officeart/2005/8/layout/hProcess11"/>
    <dgm:cxn modelId="{B54DCF64-4AF4-4A6D-976F-A2287C82C2A3}" type="presParOf" srcId="{7D50C500-1F02-4B80-AD56-DD6DB562AFFC}" destId="{CB5DF5EC-F72D-4505-AFB0-0698F3102413}" srcOrd="10" destOrd="0" presId="urn:microsoft.com/office/officeart/2005/8/layout/hProcess11"/>
    <dgm:cxn modelId="{567408B6-CCE2-4847-857F-C21B0FFD692D}" type="presParOf" srcId="{CB5DF5EC-F72D-4505-AFB0-0698F3102413}" destId="{F1F83D53-1B55-4CCF-9657-D51DF69934EE}" srcOrd="0" destOrd="0" presId="urn:microsoft.com/office/officeart/2005/8/layout/hProcess11"/>
    <dgm:cxn modelId="{5732C86F-615B-482C-9279-B6141B156801}" type="presParOf" srcId="{CB5DF5EC-F72D-4505-AFB0-0698F3102413}" destId="{56FB5A9F-AA88-42E7-84A6-678735F3D364}" srcOrd="1" destOrd="0" presId="urn:microsoft.com/office/officeart/2005/8/layout/hProcess11"/>
    <dgm:cxn modelId="{4BED9572-5325-46A2-B470-1E076011E1EB}" type="presParOf" srcId="{CB5DF5EC-F72D-4505-AFB0-0698F3102413}" destId="{806A1B64-C642-4125-918E-D11F64CD8B10}"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CD98D5-1C28-4C6E-94E7-336CEDAE1F96}"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0DA02368-A1D1-4805-9219-1A473D3B830D}">
      <dgm:prSet phldrT="[Text]"/>
      <dgm:spPr/>
      <dgm:t>
        <a:bodyPr/>
        <a:lstStyle/>
        <a:p>
          <a:r>
            <a:rPr lang="en-US"/>
            <a:t>Multi-Specialty Visits</a:t>
          </a:r>
        </a:p>
      </dgm:t>
    </dgm:pt>
    <dgm:pt modelId="{524738A1-D98E-4004-8587-C43B00C50ACA}" type="parTrans" cxnId="{94BE826C-D160-4D69-BF39-EBCBDC9FCB08}">
      <dgm:prSet/>
      <dgm:spPr/>
      <dgm:t>
        <a:bodyPr/>
        <a:lstStyle/>
        <a:p>
          <a:endParaRPr lang="en-US"/>
        </a:p>
      </dgm:t>
    </dgm:pt>
    <dgm:pt modelId="{E5A1E5BB-C3EE-453C-8FA3-46D2CCB05EB3}" type="sibTrans" cxnId="{94BE826C-D160-4D69-BF39-EBCBDC9FCB08}">
      <dgm:prSet/>
      <dgm:spPr/>
      <dgm:t>
        <a:bodyPr/>
        <a:lstStyle/>
        <a:p>
          <a:endParaRPr lang="en-US"/>
        </a:p>
      </dgm:t>
    </dgm:pt>
    <dgm:pt modelId="{B75AC139-FEDA-4AB0-821C-28F35BA625B2}">
      <dgm:prSet phldrT="[Text]"/>
      <dgm:spPr/>
      <dgm:t>
        <a:bodyPr/>
        <a:lstStyle/>
        <a:p>
          <a:r>
            <a:rPr lang="en-US"/>
            <a:t>YA Programming</a:t>
          </a:r>
        </a:p>
      </dgm:t>
    </dgm:pt>
    <dgm:pt modelId="{11A53306-AEC0-4D75-8545-24B065CC0027}" type="parTrans" cxnId="{E7078FE1-B46F-4545-B909-392347EBF747}">
      <dgm:prSet/>
      <dgm:spPr/>
      <dgm:t>
        <a:bodyPr/>
        <a:lstStyle/>
        <a:p>
          <a:endParaRPr lang="en-US"/>
        </a:p>
      </dgm:t>
    </dgm:pt>
    <dgm:pt modelId="{42B53D1A-A901-4515-BCB6-0FEB685545AF}" type="sibTrans" cxnId="{E7078FE1-B46F-4545-B909-392347EBF747}">
      <dgm:prSet/>
      <dgm:spPr/>
      <dgm:t>
        <a:bodyPr/>
        <a:lstStyle/>
        <a:p>
          <a:endParaRPr lang="en-US"/>
        </a:p>
      </dgm:t>
    </dgm:pt>
    <dgm:pt modelId="{E8EEFC27-3F3C-4A45-A87D-25127B15B815}">
      <dgm:prSet phldrT="[Text]"/>
      <dgm:spPr/>
      <dgm:t>
        <a:bodyPr/>
        <a:lstStyle/>
        <a:p>
          <a:r>
            <a:rPr lang="en-US"/>
            <a:t>Weekly Complex Case Review</a:t>
          </a:r>
        </a:p>
      </dgm:t>
    </dgm:pt>
    <dgm:pt modelId="{41B052A6-3D5E-430F-882D-90B26F47706F}" type="parTrans" cxnId="{F7B219EE-D9F5-4BB5-A2E3-C9C746E697D6}">
      <dgm:prSet/>
      <dgm:spPr/>
      <dgm:t>
        <a:bodyPr/>
        <a:lstStyle/>
        <a:p>
          <a:endParaRPr lang="en-US"/>
        </a:p>
      </dgm:t>
    </dgm:pt>
    <dgm:pt modelId="{75C8000D-EBCF-4F96-81FE-AF1BD7DF8351}" type="sibTrans" cxnId="{F7B219EE-D9F5-4BB5-A2E3-C9C746E697D6}">
      <dgm:prSet/>
      <dgm:spPr/>
      <dgm:t>
        <a:bodyPr/>
        <a:lstStyle/>
        <a:p>
          <a:endParaRPr lang="en-US"/>
        </a:p>
      </dgm:t>
    </dgm:pt>
    <dgm:pt modelId="{0D19AF98-3FDA-4D76-A5B3-51D4E90B5A50}">
      <dgm:prSet/>
      <dgm:spPr/>
      <dgm:t>
        <a:bodyPr/>
        <a:lstStyle/>
        <a:p>
          <a:r>
            <a:rPr lang="en-US"/>
            <a:t>Patient Advisory Board</a:t>
          </a:r>
        </a:p>
      </dgm:t>
    </dgm:pt>
    <dgm:pt modelId="{0CD44672-BC3B-4F3C-8702-BC26B9C43254}" type="parTrans" cxnId="{1B7B78B2-566F-4DD2-A968-B0661F84DA4E}">
      <dgm:prSet/>
      <dgm:spPr/>
      <dgm:t>
        <a:bodyPr/>
        <a:lstStyle/>
        <a:p>
          <a:endParaRPr lang="en-US"/>
        </a:p>
      </dgm:t>
    </dgm:pt>
    <dgm:pt modelId="{C07725E5-C446-4E02-9922-90D3F3CDEFB1}" type="sibTrans" cxnId="{1B7B78B2-566F-4DD2-A968-B0661F84DA4E}">
      <dgm:prSet/>
      <dgm:spPr/>
      <dgm:t>
        <a:bodyPr/>
        <a:lstStyle/>
        <a:p>
          <a:endParaRPr lang="en-US"/>
        </a:p>
      </dgm:t>
    </dgm:pt>
    <dgm:pt modelId="{6291078F-E974-448D-A754-AA0C19F785AC}" type="pres">
      <dgm:prSet presAssocID="{4ACD98D5-1C28-4C6E-94E7-336CEDAE1F96}" presName="Name0" presStyleCnt="0">
        <dgm:presLayoutVars>
          <dgm:chMax val="7"/>
          <dgm:chPref val="7"/>
          <dgm:dir/>
        </dgm:presLayoutVars>
      </dgm:prSet>
      <dgm:spPr/>
    </dgm:pt>
    <dgm:pt modelId="{7C1FAD44-7182-4110-BE00-D614446336C3}" type="pres">
      <dgm:prSet presAssocID="{4ACD98D5-1C28-4C6E-94E7-336CEDAE1F96}" presName="Name1" presStyleCnt="0"/>
      <dgm:spPr/>
    </dgm:pt>
    <dgm:pt modelId="{35A451E7-B02C-4E80-BF0E-BCDE4B9252DC}" type="pres">
      <dgm:prSet presAssocID="{4ACD98D5-1C28-4C6E-94E7-336CEDAE1F96}" presName="cycle" presStyleCnt="0"/>
      <dgm:spPr/>
    </dgm:pt>
    <dgm:pt modelId="{7A5409AA-B3A9-44BE-98E5-84C4C966E4D5}" type="pres">
      <dgm:prSet presAssocID="{4ACD98D5-1C28-4C6E-94E7-336CEDAE1F96}" presName="srcNode" presStyleLbl="node1" presStyleIdx="0" presStyleCnt="4"/>
      <dgm:spPr/>
    </dgm:pt>
    <dgm:pt modelId="{A18A9914-F5BD-43A3-8968-FAFDA5C030FA}" type="pres">
      <dgm:prSet presAssocID="{4ACD98D5-1C28-4C6E-94E7-336CEDAE1F96}" presName="conn" presStyleLbl="parChTrans1D2" presStyleIdx="0" presStyleCnt="1"/>
      <dgm:spPr/>
    </dgm:pt>
    <dgm:pt modelId="{D92290BA-89E7-4552-AABD-F0CD98A168AF}" type="pres">
      <dgm:prSet presAssocID="{4ACD98D5-1C28-4C6E-94E7-336CEDAE1F96}" presName="extraNode" presStyleLbl="node1" presStyleIdx="0" presStyleCnt="4"/>
      <dgm:spPr/>
    </dgm:pt>
    <dgm:pt modelId="{1DB07F6F-8E62-4040-8EA6-2097193FBF9B}" type="pres">
      <dgm:prSet presAssocID="{4ACD98D5-1C28-4C6E-94E7-336CEDAE1F96}" presName="dstNode" presStyleLbl="node1" presStyleIdx="0" presStyleCnt="4"/>
      <dgm:spPr/>
    </dgm:pt>
    <dgm:pt modelId="{F32B5D50-A194-4B1D-8705-4260D105EBD2}" type="pres">
      <dgm:prSet presAssocID="{0DA02368-A1D1-4805-9219-1A473D3B830D}" presName="text_1" presStyleLbl="node1" presStyleIdx="0" presStyleCnt="4">
        <dgm:presLayoutVars>
          <dgm:bulletEnabled val="1"/>
        </dgm:presLayoutVars>
      </dgm:prSet>
      <dgm:spPr/>
    </dgm:pt>
    <dgm:pt modelId="{5069F19C-9C6D-4E94-86CB-7125FC641566}" type="pres">
      <dgm:prSet presAssocID="{0DA02368-A1D1-4805-9219-1A473D3B830D}" presName="accent_1" presStyleCnt="0"/>
      <dgm:spPr/>
    </dgm:pt>
    <dgm:pt modelId="{CB83E275-06E8-41C6-9BF2-5524F30B6545}" type="pres">
      <dgm:prSet presAssocID="{0DA02368-A1D1-4805-9219-1A473D3B830D}" presName="accentRepeatNode" presStyleLbl="solidFgAcc1" presStyleIdx="0" presStyleCnt="4"/>
      <dgm:spPr/>
    </dgm:pt>
    <dgm:pt modelId="{63760D49-B64F-43BF-98EA-218C60988ABB}" type="pres">
      <dgm:prSet presAssocID="{B75AC139-FEDA-4AB0-821C-28F35BA625B2}" presName="text_2" presStyleLbl="node1" presStyleIdx="1" presStyleCnt="4">
        <dgm:presLayoutVars>
          <dgm:bulletEnabled val="1"/>
        </dgm:presLayoutVars>
      </dgm:prSet>
      <dgm:spPr/>
    </dgm:pt>
    <dgm:pt modelId="{82DD51A5-824C-496F-A6C2-6734E777FF3E}" type="pres">
      <dgm:prSet presAssocID="{B75AC139-FEDA-4AB0-821C-28F35BA625B2}" presName="accent_2" presStyleCnt="0"/>
      <dgm:spPr/>
    </dgm:pt>
    <dgm:pt modelId="{D01C7434-1D9D-4365-9AB7-6959626A1502}" type="pres">
      <dgm:prSet presAssocID="{B75AC139-FEDA-4AB0-821C-28F35BA625B2}" presName="accentRepeatNode" presStyleLbl="solidFgAcc1" presStyleIdx="1" presStyleCnt="4"/>
      <dgm:spPr/>
    </dgm:pt>
    <dgm:pt modelId="{1187135B-108D-44F6-B003-DD5830A317F6}" type="pres">
      <dgm:prSet presAssocID="{E8EEFC27-3F3C-4A45-A87D-25127B15B815}" presName="text_3" presStyleLbl="node1" presStyleIdx="2" presStyleCnt="4">
        <dgm:presLayoutVars>
          <dgm:bulletEnabled val="1"/>
        </dgm:presLayoutVars>
      </dgm:prSet>
      <dgm:spPr/>
    </dgm:pt>
    <dgm:pt modelId="{60E04713-9AE7-4BEA-9CB0-8C936EE4D614}" type="pres">
      <dgm:prSet presAssocID="{E8EEFC27-3F3C-4A45-A87D-25127B15B815}" presName="accent_3" presStyleCnt="0"/>
      <dgm:spPr/>
    </dgm:pt>
    <dgm:pt modelId="{0485F6CD-A27F-4A16-8900-90F0CFB8345C}" type="pres">
      <dgm:prSet presAssocID="{E8EEFC27-3F3C-4A45-A87D-25127B15B815}" presName="accentRepeatNode" presStyleLbl="solidFgAcc1" presStyleIdx="2" presStyleCnt="4"/>
      <dgm:spPr/>
    </dgm:pt>
    <dgm:pt modelId="{787E945F-8ECE-4BC6-9602-76278C429EEA}" type="pres">
      <dgm:prSet presAssocID="{0D19AF98-3FDA-4D76-A5B3-51D4E90B5A50}" presName="text_4" presStyleLbl="node1" presStyleIdx="3" presStyleCnt="4">
        <dgm:presLayoutVars>
          <dgm:bulletEnabled val="1"/>
        </dgm:presLayoutVars>
      </dgm:prSet>
      <dgm:spPr/>
    </dgm:pt>
    <dgm:pt modelId="{2C0A8418-65AA-40F9-A297-48AB19FDFC54}" type="pres">
      <dgm:prSet presAssocID="{0D19AF98-3FDA-4D76-A5B3-51D4E90B5A50}" presName="accent_4" presStyleCnt="0"/>
      <dgm:spPr/>
    </dgm:pt>
    <dgm:pt modelId="{215ECEE6-A35B-466B-B633-93A75A9A0863}" type="pres">
      <dgm:prSet presAssocID="{0D19AF98-3FDA-4D76-A5B3-51D4E90B5A50}" presName="accentRepeatNode" presStyleLbl="solidFgAcc1" presStyleIdx="3" presStyleCnt="4"/>
      <dgm:spPr/>
    </dgm:pt>
  </dgm:ptLst>
  <dgm:cxnLst>
    <dgm:cxn modelId="{1CBE795C-B331-4264-8637-84857CD7E03F}" type="presOf" srcId="{0DA02368-A1D1-4805-9219-1A473D3B830D}" destId="{F32B5D50-A194-4B1D-8705-4260D105EBD2}" srcOrd="0" destOrd="0" presId="urn:microsoft.com/office/officeart/2008/layout/VerticalCurvedList"/>
    <dgm:cxn modelId="{F5A4D249-A89E-442C-98CE-CED2EE0E5CBA}" type="presOf" srcId="{0D19AF98-3FDA-4D76-A5B3-51D4E90B5A50}" destId="{787E945F-8ECE-4BC6-9602-76278C429EEA}" srcOrd="0" destOrd="0" presId="urn:microsoft.com/office/officeart/2008/layout/VerticalCurvedList"/>
    <dgm:cxn modelId="{B753906B-94B6-4C23-B0E6-70BCF850B5C3}" type="presOf" srcId="{4ACD98D5-1C28-4C6E-94E7-336CEDAE1F96}" destId="{6291078F-E974-448D-A754-AA0C19F785AC}" srcOrd="0" destOrd="0" presId="urn:microsoft.com/office/officeart/2008/layout/VerticalCurvedList"/>
    <dgm:cxn modelId="{94BE826C-D160-4D69-BF39-EBCBDC9FCB08}" srcId="{4ACD98D5-1C28-4C6E-94E7-336CEDAE1F96}" destId="{0DA02368-A1D1-4805-9219-1A473D3B830D}" srcOrd="0" destOrd="0" parTransId="{524738A1-D98E-4004-8587-C43B00C50ACA}" sibTransId="{E5A1E5BB-C3EE-453C-8FA3-46D2CCB05EB3}"/>
    <dgm:cxn modelId="{729B5A87-1834-45F8-836C-43B07B134881}" type="presOf" srcId="{B75AC139-FEDA-4AB0-821C-28F35BA625B2}" destId="{63760D49-B64F-43BF-98EA-218C60988ABB}" srcOrd="0" destOrd="0" presId="urn:microsoft.com/office/officeart/2008/layout/VerticalCurvedList"/>
    <dgm:cxn modelId="{1B7B78B2-566F-4DD2-A968-B0661F84DA4E}" srcId="{4ACD98D5-1C28-4C6E-94E7-336CEDAE1F96}" destId="{0D19AF98-3FDA-4D76-A5B3-51D4E90B5A50}" srcOrd="3" destOrd="0" parTransId="{0CD44672-BC3B-4F3C-8702-BC26B9C43254}" sibTransId="{C07725E5-C446-4E02-9922-90D3F3CDEFB1}"/>
    <dgm:cxn modelId="{1BF123D9-B2EC-4AFA-BC68-D7D8B13D358F}" type="presOf" srcId="{E8EEFC27-3F3C-4A45-A87D-25127B15B815}" destId="{1187135B-108D-44F6-B003-DD5830A317F6}" srcOrd="0" destOrd="0" presId="urn:microsoft.com/office/officeart/2008/layout/VerticalCurvedList"/>
    <dgm:cxn modelId="{E7078FE1-B46F-4545-B909-392347EBF747}" srcId="{4ACD98D5-1C28-4C6E-94E7-336CEDAE1F96}" destId="{B75AC139-FEDA-4AB0-821C-28F35BA625B2}" srcOrd="1" destOrd="0" parTransId="{11A53306-AEC0-4D75-8545-24B065CC0027}" sibTransId="{42B53D1A-A901-4515-BCB6-0FEB685545AF}"/>
    <dgm:cxn modelId="{F7B219EE-D9F5-4BB5-A2E3-C9C746E697D6}" srcId="{4ACD98D5-1C28-4C6E-94E7-336CEDAE1F96}" destId="{E8EEFC27-3F3C-4A45-A87D-25127B15B815}" srcOrd="2" destOrd="0" parTransId="{41B052A6-3D5E-430F-882D-90B26F47706F}" sibTransId="{75C8000D-EBCF-4F96-81FE-AF1BD7DF8351}"/>
    <dgm:cxn modelId="{6F196FF8-3D99-497E-9058-156279814C38}" type="presOf" srcId="{E5A1E5BB-C3EE-453C-8FA3-46D2CCB05EB3}" destId="{A18A9914-F5BD-43A3-8968-FAFDA5C030FA}" srcOrd="0" destOrd="0" presId="urn:microsoft.com/office/officeart/2008/layout/VerticalCurvedList"/>
    <dgm:cxn modelId="{886D5A69-35BD-4702-9A13-D213538D61C5}" type="presParOf" srcId="{6291078F-E974-448D-A754-AA0C19F785AC}" destId="{7C1FAD44-7182-4110-BE00-D614446336C3}" srcOrd="0" destOrd="0" presId="urn:microsoft.com/office/officeart/2008/layout/VerticalCurvedList"/>
    <dgm:cxn modelId="{A3F4777A-E505-42FE-A4F7-5B455660B1AA}" type="presParOf" srcId="{7C1FAD44-7182-4110-BE00-D614446336C3}" destId="{35A451E7-B02C-4E80-BF0E-BCDE4B9252DC}" srcOrd="0" destOrd="0" presId="urn:microsoft.com/office/officeart/2008/layout/VerticalCurvedList"/>
    <dgm:cxn modelId="{5B27D3DA-0053-4E57-9590-3FBFA7F7D804}" type="presParOf" srcId="{35A451E7-B02C-4E80-BF0E-BCDE4B9252DC}" destId="{7A5409AA-B3A9-44BE-98E5-84C4C966E4D5}" srcOrd="0" destOrd="0" presId="urn:microsoft.com/office/officeart/2008/layout/VerticalCurvedList"/>
    <dgm:cxn modelId="{71144B87-8555-4CBE-AB63-3553930595F4}" type="presParOf" srcId="{35A451E7-B02C-4E80-BF0E-BCDE4B9252DC}" destId="{A18A9914-F5BD-43A3-8968-FAFDA5C030FA}" srcOrd="1" destOrd="0" presId="urn:microsoft.com/office/officeart/2008/layout/VerticalCurvedList"/>
    <dgm:cxn modelId="{5E865C76-98F0-4B9C-A32E-E0AFD75AA299}" type="presParOf" srcId="{35A451E7-B02C-4E80-BF0E-BCDE4B9252DC}" destId="{D92290BA-89E7-4552-AABD-F0CD98A168AF}" srcOrd="2" destOrd="0" presId="urn:microsoft.com/office/officeart/2008/layout/VerticalCurvedList"/>
    <dgm:cxn modelId="{956A90C9-56C7-43D0-8CA4-7F8C17377DB3}" type="presParOf" srcId="{35A451E7-B02C-4E80-BF0E-BCDE4B9252DC}" destId="{1DB07F6F-8E62-4040-8EA6-2097193FBF9B}" srcOrd="3" destOrd="0" presId="urn:microsoft.com/office/officeart/2008/layout/VerticalCurvedList"/>
    <dgm:cxn modelId="{51E3F09A-77CD-4FCD-8DD2-8F48A4B589AB}" type="presParOf" srcId="{7C1FAD44-7182-4110-BE00-D614446336C3}" destId="{F32B5D50-A194-4B1D-8705-4260D105EBD2}" srcOrd="1" destOrd="0" presId="urn:microsoft.com/office/officeart/2008/layout/VerticalCurvedList"/>
    <dgm:cxn modelId="{07CBEE8D-942D-41BD-B1B1-7739700B1D05}" type="presParOf" srcId="{7C1FAD44-7182-4110-BE00-D614446336C3}" destId="{5069F19C-9C6D-4E94-86CB-7125FC641566}" srcOrd="2" destOrd="0" presId="urn:microsoft.com/office/officeart/2008/layout/VerticalCurvedList"/>
    <dgm:cxn modelId="{73119951-3940-43AE-A822-1C944F04D49E}" type="presParOf" srcId="{5069F19C-9C6D-4E94-86CB-7125FC641566}" destId="{CB83E275-06E8-41C6-9BF2-5524F30B6545}" srcOrd="0" destOrd="0" presId="urn:microsoft.com/office/officeart/2008/layout/VerticalCurvedList"/>
    <dgm:cxn modelId="{C42D0E80-660D-487F-9AC4-F902EF82A303}" type="presParOf" srcId="{7C1FAD44-7182-4110-BE00-D614446336C3}" destId="{63760D49-B64F-43BF-98EA-218C60988ABB}" srcOrd="3" destOrd="0" presId="urn:microsoft.com/office/officeart/2008/layout/VerticalCurvedList"/>
    <dgm:cxn modelId="{ED301925-6B92-4118-B671-E0D3D8FA1B00}" type="presParOf" srcId="{7C1FAD44-7182-4110-BE00-D614446336C3}" destId="{82DD51A5-824C-496F-A6C2-6734E777FF3E}" srcOrd="4" destOrd="0" presId="urn:microsoft.com/office/officeart/2008/layout/VerticalCurvedList"/>
    <dgm:cxn modelId="{C76C09DF-4340-4CC7-8144-A0EC27F4FE01}" type="presParOf" srcId="{82DD51A5-824C-496F-A6C2-6734E777FF3E}" destId="{D01C7434-1D9D-4365-9AB7-6959626A1502}" srcOrd="0" destOrd="0" presId="urn:microsoft.com/office/officeart/2008/layout/VerticalCurvedList"/>
    <dgm:cxn modelId="{5CE1FCEC-4194-4CF0-B7C5-157C2E26CFB0}" type="presParOf" srcId="{7C1FAD44-7182-4110-BE00-D614446336C3}" destId="{1187135B-108D-44F6-B003-DD5830A317F6}" srcOrd="5" destOrd="0" presId="urn:microsoft.com/office/officeart/2008/layout/VerticalCurvedList"/>
    <dgm:cxn modelId="{A823325F-A324-421F-8828-7FB9859C9837}" type="presParOf" srcId="{7C1FAD44-7182-4110-BE00-D614446336C3}" destId="{60E04713-9AE7-4BEA-9CB0-8C936EE4D614}" srcOrd="6" destOrd="0" presId="urn:microsoft.com/office/officeart/2008/layout/VerticalCurvedList"/>
    <dgm:cxn modelId="{AC64DF0D-374E-499A-BE2F-37D498BF0DF3}" type="presParOf" srcId="{60E04713-9AE7-4BEA-9CB0-8C936EE4D614}" destId="{0485F6CD-A27F-4A16-8900-90F0CFB8345C}" srcOrd="0" destOrd="0" presId="urn:microsoft.com/office/officeart/2008/layout/VerticalCurvedList"/>
    <dgm:cxn modelId="{1E2986F2-8A6B-4FD3-A424-9D54EF7C00AC}" type="presParOf" srcId="{7C1FAD44-7182-4110-BE00-D614446336C3}" destId="{787E945F-8ECE-4BC6-9602-76278C429EEA}" srcOrd="7" destOrd="0" presId="urn:microsoft.com/office/officeart/2008/layout/VerticalCurvedList"/>
    <dgm:cxn modelId="{F2CC56F1-37FB-4105-BD3D-73A4B69EBCA6}" type="presParOf" srcId="{7C1FAD44-7182-4110-BE00-D614446336C3}" destId="{2C0A8418-65AA-40F9-A297-48AB19FDFC54}" srcOrd="8" destOrd="0" presId="urn:microsoft.com/office/officeart/2008/layout/VerticalCurvedList"/>
    <dgm:cxn modelId="{D9AD8C43-618D-4651-828F-5C71D4AB2634}" type="presParOf" srcId="{2C0A8418-65AA-40F9-A297-48AB19FDFC54}" destId="{215ECEE6-A35B-466B-B633-93A75A9A086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3632F2-D78A-42B3-9DEF-A541605F04F8}" type="doc">
      <dgm:prSet loTypeId="urn:microsoft.com/office/officeart/2005/8/layout/cycle8" loCatId="cycle" qsTypeId="urn:microsoft.com/office/officeart/2005/8/quickstyle/simple1" qsCatId="simple" csTypeId="urn:microsoft.com/office/officeart/2005/8/colors/accent0_2" csCatId="mainScheme" phldr="1"/>
      <dgm:spPr/>
    </dgm:pt>
    <dgm:pt modelId="{A281A6E6-CB8E-4790-B187-352B517D6598}">
      <dgm:prSet phldrT="[Text]"/>
      <dgm:spPr/>
      <dgm:t>
        <a:bodyPr/>
        <a:lstStyle/>
        <a:p>
          <a:r>
            <a:rPr lang="en-US"/>
            <a:t>Research</a:t>
          </a:r>
        </a:p>
      </dgm:t>
    </dgm:pt>
    <dgm:pt modelId="{A1DADF82-C314-438C-8CB5-B6F571EC2582}" type="parTrans" cxnId="{5414410B-C2D7-4F6C-B44B-8EC3AF2F79C3}">
      <dgm:prSet/>
      <dgm:spPr/>
      <dgm:t>
        <a:bodyPr/>
        <a:lstStyle/>
        <a:p>
          <a:endParaRPr lang="en-US"/>
        </a:p>
      </dgm:t>
    </dgm:pt>
    <dgm:pt modelId="{95C6A71F-3788-4027-9983-FA0A7F815A89}" type="sibTrans" cxnId="{5414410B-C2D7-4F6C-B44B-8EC3AF2F79C3}">
      <dgm:prSet/>
      <dgm:spPr/>
      <dgm:t>
        <a:bodyPr/>
        <a:lstStyle/>
        <a:p>
          <a:endParaRPr lang="en-US"/>
        </a:p>
      </dgm:t>
    </dgm:pt>
    <dgm:pt modelId="{52F45DA5-A7EF-4662-A361-E88B0C541DBA}">
      <dgm:prSet phldrT="[Text]"/>
      <dgm:spPr/>
      <dgm:t>
        <a:bodyPr/>
        <a:lstStyle/>
        <a:p>
          <a:r>
            <a:rPr lang="en-US"/>
            <a:t>Clinical Model Innovation</a:t>
          </a:r>
        </a:p>
      </dgm:t>
    </dgm:pt>
    <dgm:pt modelId="{2AE98550-6329-4C58-AD2A-326A65280215}" type="parTrans" cxnId="{A39E58CB-CA4D-4A60-9CB8-0C1F7398449B}">
      <dgm:prSet/>
      <dgm:spPr/>
      <dgm:t>
        <a:bodyPr/>
        <a:lstStyle/>
        <a:p>
          <a:endParaRPr lang="en-US"/>
        </a:p>
      </dgm:t>
    </dgm:pt>
    <dgm:pt modelId="{E82E437F-D9D4-4C50-BD28-9B3D383496A1}" type="sibTrans" cxnId="{A39E58CB-CA4D-4A60-9CB8-0C1F7398449B}">
      <dgm:prSet/>
      <dgm:spPr/>
      <dgm:t>
        <a:bodyPr/>
        <a:lstStyle/>
        <a:p>
          <a:endParaRPr lang="en-US"/>
        </a:p>
      </dgm:t>
    </dgm:pt>
    <dgm:pt modelId="{0047347A-EC68-4587-B4BA-1CED36F6AFEC}">
      <dgm:prSet phldrT="[Text]"/>
      <dgm:spPr/>
      <dgm:t>
        <a:bodyPr/>
        <a:lstStyle/>
        <a:p>
          <a:r>
            <a:rPr lang="en-US"/>
            <a:t>Clinic</a:t>
          </a:r>
        </a:p>
      </dgm:t>
    </dgm:pt>
    <dgm:pt modelId="{FA3F4DB7-C1F8-4AB4-8B5F-F7C5E7148D12}" type="parTrans" cxnId="{CBFD2EA8-3FA7-4795-940C-B66AD49F9FC3}">
      <dgm:prSet/>
      <dgm:spPr/>
      <dgm:t>
        <a:bodyPr/>
        <a:lstStyle/>
        <a:p>
          <a:endParaRPr lang="en-US"/>
        </a:p>
      </dgm:t>
    </dgm:pt>
    <dgm:pt modelId="{855CC18A-F4F6-48CA-AC4A-0EF054C1D73F}" type="sibTrans" cxnId="{CBFD2EA8-3FA7-4795-940C-B66AD49F9FC3}">
      <dgm:prSet/>
      <dgm:spPr/>
      <dgm:t>
        <a:bodyPr/>
        <a:lstStyle/>
        <a:p>
          <a:endParaRPr lang="en-US"/>
        </a:p>
      </dgm:t>
    </dgm:pt>
    <dgm:pt modelId="{C524E7DB-D858-4618-8679-227F97AEAEA8}" type="pres">
      <dgm:prSet presAssocID="{DC3632F2-D78A-42B3-9DEF-A541605F04F8}" presName="compositeShape" presStyleCnt="0">
        <dgm:presLayoutVars>
          <dgm:chMax val="7"/>
          <dgm:dir/>
          <dgm:resizeHandles val="exact"/>
        </dgm:presLayoutVars>
      </dgm:prSet>
      <dgm:spPr/>
    </dgm:pt>
    <dgm:pt modelId="{2D058F4E-1556-499D-BA24-AA79F4EB641D}" type="pres">
      <dgm:prSet presAssocID="{DC3632F2-D78A-42B3-9DEF-A541605F04F8}" presName="wedge1" presStyleLbl="node1" presStyleIdx="0" presStyleCnt="3" custLinFactNeighborX="15067" custLinFactNeighborY="-11905"/>
      <dgm:spPr/>
    </dgm:pt>
    <dgm:pt modelId="{A1E77115-BD85-4536-A238-0E454F902FF6}" type="pres">
      <dgm:prSet presAssocID="{DC3632F2-D78A-42B3-9DEF-A541605F04F8}" presName="dummy1a" presStyleCnt="0"/>
      <dgm:spPr/>
    </dgm:pt>
    <dgm:pt modelId="{E80D6A95-4750-4351-9836-CE5387C7A3BF}" type="pres">
      <dgm:prSet presAssocID="{DC3632F2-D78A-42B3-9DEF-A541605F04F8}" presName="dummy1b" presStyleCnt="0"/>
      <dgm:spPr/>
    </dgm:pt>
    <dgm:pt modelId="{CCFF552A-5C57-4A44-87F0-C4ADE6FD7581}" type="pres">
      <dgm:prSet presAssocID="{DC3632F2-D78A-42B3-9DEF-A541605F04F8}" presName="wedge1Tx" presStyleLbl="node1" presStyleIdx="0" presStyleCnt="3">
        <dgm:presLayoutVars>
          <dgm:chMax val="0"/>
          <dgm:chPref val="0"/>
          <dgm:bulletEnabled val="1"/>
        </dgm:presLayoutVars>
      </dgm:prSet>
      <dgm:spPr/>
    </dgm:pt>
    <dgm:pt modelId="{D0586B54-E442-45D6-9490-8A2693A9E3D8}" type="pres">
      <dgm:prSet presAssocID="{DC3632F2-D78A-42B3-9DEF-A541605F04F8}" presName="wedge2" presStyleLbl="node1" presStyleIdx="1" presStyleCnt="3" custLinFactNeighborX="-2046" custLinFactNeighborY="17857"/>
      <dgm:spPr/>
    </dgm:pt>
    <dgm:pt modelId="{473D81CD-9523-4312-94E9-DAB025D89758}" type="pres">
      <dgm:prSet presAssocID="{DC3632F2-D78A-42B3-9DEF-A541605F04F8}" presName="dummy2a" presStyleCnt="0"/>
      <dgm:spPr/>
    </dgm:pt>
    <dgm:pt modelId="{3268624D-3FE9-44C3-92D1-6F5E1400FFB5}" type="pres">
      <dgm:prSet presAssocID="{DC3632F2-D78A-42B3-9DEF-A541605F04F8}" presName="dummy2b" presStyleCnt="0"/>
      <dgm:spPr/>
    </dgm:pt>
    <dgm:pt modelId="{B77B8C44-24BB-4111-8369-C34AD5608C7C}" type="pres">
      <dgm:prSet presAssocID="{DC3632F2-D78A-42B3-9DEF-A541605F04F8}" presName="wedge2Tx" presStyleLbl="node1" presStyleIdx="1" presStyleCnt="3">
        <dgm:presLayoutVars>
          <dgm:chMax val="0"/>
          <dgm:chPref val="0"/>
          <dgm:bulletEnabled val="1"/>
        </dgm:presLayoutVars>
      </dgm:prSet>
      <dgm:spPr/>
    </dgm:pt>
    <dgm:pt modelId="{88467EEE-E1B1-4DD2-B101-1BE002C7B59B}" type="pres">
      <dgm:prSet presAssocID="{DC3632F2-D78A-42B3-9DEF-A541605F04F8}" presName="wedge3" presStyleLbl="node1" presStyleIdx="2" presStyleCnt="3" custLinFactNeighborX="-19345" custLinFactNeighborY="-10417"/>
      <dgm:spPr/>
    </dgm:pt>
    <dgm:pt modelId="{E311F093-04CA-48D0-A727-E05D8EBA30DA}" type="pres">
      <dgm:prSet presAssocID="{DC3632F2-D78A-42B3-9DEF-A541605F04F8}" presName="dummy3a" presStyleCnt="0"/>
      <dgm:spPr/>
    </dgm:pt>
    <dgm:pt modelId="{6C4C28AE-14D1-44D8-8D35-99FC17856F2F}" type="pres">
      <dgm:prSet presAssocID="{DC3632F2-D78A-42B3-9DEF-A541605F04F8}" presName="dummy3b" presStyleCnt="0"/>
      <dgm:spPr/>
    </dgm:pt>
    <dgm:pt modelId="{63080FE2-FF1E-4D6B-AC5B-819523979BDA}" type="pres">
      <dgm:prSet presAssocID="{DC3632F2-D78A-42B3-9DEF-A541605F04F8}" presName="wedge3Tx" presStyleLbl="node1" presStyleIdx="2" presStyleCnt="3">
        <dgm:presLayoutVars>
          <dgm:chMax val="0"/>
          <dgm:chPref val="0"/>
          <dgm:bulletEnabled val="1"/>
        </dgm:presLayoutVars>
      </dgm:prSet>
      <dgm:spPr/>
    </dgm:pt>
    <dgm:pt modelId="{442CFDF4-D3B6-4765-B739-61B9D2BACEEA}" type="pres">
      <dgm:prSet presAssocID="{95C6A71F-3788-4027-9983-FA0A7F815A89}" presName="arrowWedge1" presStyleLbl="fgSibTrans2D1" presStyleIdx="0" presStyleCnt="3"/>
      <dgm:spPr/>
    </dgm:pt>
    <dgm:pt modelId="{C0E02703-751C-487D-8C7A-860B816F8CA7}" type="pres">
      <dgm:prSet presAssocID="{E82E437F-D9D4-4C50-BD28-9B3D383496A1}" presName="arrowWedge2" presStyleLbl="fgSibTrans2D1" presStyleIdx="1" presStyleCnt="3"/>
      <dgm:spPr/>
    </dgm:pt>
    <dgm:pt modelId="{01755610-7B5F-4CE4-9DA0-1A008D63E674}" type="pres">
      <dgm:prSet presAssocID="{855CC18A-F4F6-48CA-AC4A-0EF054C1D73F}" presName="arrowWedge3" presStyleLbl="fgSibTrans2D1" presStyleIdx="2" presStyleCnt="3"/>
      <dgm:spPr/>
    </dgm:pt>
  </dgm:ptLst>
  <dgm:cxnLst>
    <dgm:cxn modelId="{9B6D4200-64A5-49AA-914B-95F8F5B4598D}" type="presOf" srcId="{0047347A-EC68-4587-B4BA-1CED36F6AFEC}" destId="{63080FE2-FF1E-4D6B-AC5B-819523979BDA}" srcOrd="1" destOrd="0" presId="urn:microsoft.com/office/officeart/2005/8/layout/cycle8"/>
    <dgm:cxn modelId="{5414410B-C2D7-4F6C-B44B-8EC3AF2F79C3}" srcId="{DC3632F2-D78A-42B3-9DEF-A541605F04F8}" destId="{A281A6E6-CB8E-4790-B187-352B517D6598}" srcOrd="0" destOrd="0" parTransId="{A1DADF82-C314-438C-8CB5-B6F571EC2582}" sibTransId="{95C6A71F-3788-4027-9983-FA0A7F815A89}"/>
    <dgm:cxn modelId="{EE22CF26-C31C-45A3-A891-B965415A43AD}" type="presOf" srcId="{52F45DA5-A7EF-4662-A361-E88B0C541DBA}" destId="{D0586B54-E442-45D6-9490-8A2693A9E3D8}" srcOrd="0" destOrd="0" presId="urn:microsoft.com/office/officeart/2005/8/layout/cycle8"/>
    <dgm:cxn modelId="{EDFE8482-6D32-4060-8690-972DDD1590D4}" type="presOf" srcId="{52F45DA5-A7EF-4662-A361-E88B0C541DBA}" destId="{B77B8C44-24BB-4111-8369-C34AD5608C7C}" srcOrd="1" destOrd="0" presId="urn:microsoft.com/office/officeart/2005/8/layout/cycle8"/>
    <dgm:cxn modelId="{CBFD2EA8-3FA7-4795-940C-B66AD49F9FC3}" srcId="{DC3632F2-D78A-42B3-9DEF-A541605F04F8}" destId="{0047347A-EC68-4587-B4BA-1CED36F6AFEC}" srcOrd="2" destOrd="0" parTransId="{FA3F4DB7-C1F8-4AB4-8B5F-F7C5E7148D12}" sibTransId="{855CC18A-F4F6-48CA-AC4A-0EF054C1D73F}"/>
    <dgm:cxn modelId="{803DD0AD-C9AD-4D52-903B-EF554FCAAFB6}" type="presOf" srcId="{DC3632F2-D78A-42B3-9DEF-A541605F04F8}" destId="{C524E7DB-D858-4618-8679-227F97AEAEA8}" srcOrd="0" destOrd="0" presId="urn:microsoft.com/office/officeart/2005/8/layout/cycle8"/>
    <dgm:cxn modelId="{DE605FB0-8F64-49ED-9DB5-C86BB0467659}" type="presOf" srcId="{A281A6E6-CB8E-4790-B187-352B517D6598}" destId="{CCFF552A-5C57-4A44-87F0-C4ADE6FD7581}" srcOrd="1" destOrd="0" presId="urn:microsoft.com/office/officeart/2005/8/layout/cycle8"/>
    <dgm:cxn modelId="{75F905BE-66EA-460A-AB26-412FCFEC323C}" type="presOf" srcId="{0047347A-EC68-4587-B4BA-1CED36F6AFEC}" destId="{88467EEE-E1B1-4DD2-B101-1BE002C7B59B}" srcOrd="0" destOrd="0" presId="urn:microsoft.com/office/officeart/2005/8/layout/cycle8"/>
    <dgm:cxn modelId="{A39E58CB-CA4D-4A60-9CB8-0C1F7398449B}" srcId="{DC3632F2-D78A-42B3-9DEF-A541605F04F8}" destId="{52F45DA5-A7EF-4662-A361-E88B0C541DBA}" srcOrd="1" destOrd="0" parTransId="{2AE98550-6329-4C58-AD2A-326A65280215}" sibTransId="{E82E437F-D9D4-4C50-BD28-9B3D383496A1}"/>
    <dgm:cxn modelId="{F0329ADD-9079-4C94-87F6-0EE56CAE3DEC}" type="presOf" srcId="{A281A6E6-CB8E-4790-B187-352B517D6598}" destId="{2D058F4E-1556-499D-BA24-AA79F4EB641D}" srcOrd="0" destOrd="0" presId="urn:microsoft.com/office/officeart/2005/8/layout/cycle8"/>
    <dgm:cxn modelId="{B2BFBCEA-FD38-46D5-8C83-8F9C66FE9659}" type="presParOf" srcId="{C524E7DB-D858-4618-8679-227F97AEAEA8}" destId="{2D058F4E-1556-499D-BA24-AA79F4EB641D}" srcOrd="0" destOrd="0" presId="urn:microsoft.com/office/officeart/2005/8/layout/cycle8"/>
    <dgm:cxn modelId="{BB2D017C-B58A-4188-924F-1A540FE5D4B9}" type="presParOf" srcId="{C524E7DB-D858-4618-8679-227F97AEAEA8}" destId="{A1E77115-BD85-4536-A238-0E454F902FF6}" srcOrd="1" destOrd="0" presId="urn:microsoft.com/office/officeart/2005/8/layout/cycle8"/>
    <dgm:cxn modelId="{52FCFBB8-D73C-481D-BD96-76457E3F1ABD}" type="presParOf" srcId="{C524E7DB-D858-4618-8679-227F97AEAEA8}" destId="{E80D6A95-4750-4351-9836-CE5387C7A3BF}" srcOrd="2" destOrd="0" presId="urn:microsoft.com/office/officeart/2005/8/layout/cycle8"/>
    <dgm:cxn modelId="{A0D011D5-94D3-4CBE-8141-A77D68B4F252}" type="presParOf" srcId="{C524E7DB-D858-4618-8679-227F97AEAEA8}" destId="{CCFF552A-5C57-4A44-87F0-C4ADE6FD7581}" srcOrd="3" destOrd="0" presId="urn:microsoft.com/office/officeart/2005/8/layout/cycle8"/>
    <dgm:cxn modelId="{7D4DBD18-8171-4CD4-BC75-8351C4EDE654}" type="presParOf" srcId="{C524E7DB-D858-4618-8679-227F97AEAEA8}" destId="{D0586B54-E442-45D6-9490-8A2693A9E3D8}" srcOrd="4" destOrd="0" presId="urn:microsoft.com/office/officeart/2005/8/layout/cycle8"/>
    <dgm:cxn modelId="{6AD58CA1-C4E1-49ED-AB7A-C57BADECE6A1}" type="presParOf" srcId="{C524E7DB-D858-4618-8679-227F97AEAEA8}" destId="{473D81CD-9523-4312-94E9-DAB025D89758}" srcOrd="5" destOrd="0" presId="urn:microsoft.com/office/officeart/2005/8/layout/cycle8"/>
    <dgm:cxn modelId="{80040FF0-A19E-4E83-AAEE-E8E54B2AE158}" type="presParOf" srcId="{C524E7DB-D858-4618-8679-227F97AEAEA8}" destId="{3268624D-3FE9-44C3-92D1-6F5E1400FFB5}" srcOrd="6" destOrd="0" presId="urn:microsoft.com/office/officeart/2005/8/layout/cycle8"/>
    <dgm:cxn modelId="{77BF47E3-09BA-4E5C-868F-B1106A94EDCA}" type="presParOf" srcId="{C524E7DB-D858-4618-8679-227F97AEAEA8}" destId="{B77B8C44-24BB-4111-8369-C34AD5608C7C}" srcOrd="7" destOrd="0" presId="urn:microsoft.com/office/officeart/2005/8/layout/cycle8"/>
    <dgm:cxn modelId="{1C8ABC8C-7B1F-43F1-862A-F81382F76ACE}" type="presParOf" srcId="{C524E7DB-D858-4618-8679-227F97AEAEA8}" destId="{88467EEE-E1B1-4DD2-B101-1BE002C7B59B}" srcOrd="8" destOrd="0" presId="urn:microsoft.com/office/officeart/2005/8/layout/cycle8"/>
    <dgm:cxn modelId="{50EF60F5-7310-4BA2-80D0-8A78A15F5EEB}" type="presParOf" srcId="{C524E7DB-D858-4618-8679-227F97AEAEA8}" destId="{E311F093-04CA-48D0-A727-E05D8EBA30DA}" srcOrd="9" destOrd="0" presId="urn:microsoft.com/office/officeart/2005/8/layout/cycle8"/>
    <dgm:cxn modelId="{EDF0D1B1-7A6A-4E39-B8DB-7B5DBE507837}" type="presParOf" srcId="{C524E7DB-D858-4618-8679-227F97AEAEA8}" destId="{6C4C28AE-14D1-44D8-8D35-99FC17856F2F}" srcOrd="10" destOrd="0" presId="urn:microsoft.com/office/officeart/2005/8/layout/cycle8"/>
    <dgm:cxn modelId="{1C88F90F-166D-4879-B7DC-1CB1DA083AC1}" type="presParOf" srcId="{C524E7DB-D858-4618-8679-227F97AEAEA8}" destId="{63080FE2-FF1E-4D6B-AC5B-819523979BDA}" srcOrd="11" destOrd="0" presId="urn:microsoft.com/office/officeart/2005/8/layout/cycle8"/>
    <dgm:cxn modelId="{66F46F3A-2B31-48B2-B562-DFB37DA72D67}" type="presParOf" srcId="{C524E7DB-D858-4618-8679-227F97AEAEA8}" destId="{442CFDF4-D3B6-4765-B739-61B9D2BACEEA}" srcOrd="12" destOrd="0" presId="urn:microsoft.com/office/officeart/2005/8/layout/cycle8"/>
    <dgm:cxn modelId="{25AA2960-4EA9-4F8A-91E2-752E1E61E3D5}" type="presParOf" srcId="{C524E7DB-D858-4618-8679-227F97AEAEA8}" destId="{C0E02703-751C-487D-8C7A-860B816F8CA7}" srcOrd="13" destOrd="0" presId="urn:microsoft.com/office/officeart/2005/8/layout/cycle8"/>
    <dgm:cxn modelId="{BB958648-A3D9-45B0-95AD-97C95CD6934A}" type="presParOf" srcId="{C524E7DB-D858-4618-8679-227F97AEAEA8}" destId="{01755610-7B5F-4CE4-9DA0-1A008D63E67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3632F2-D78A-42B3-9DEF-A541605F04F8}" type="doc">
      <dgm:prSet loTypeId="urn:microsoft.com/office/officeart/2005/8/layout/cycle8" loCatId="cycle" qsTypeId="urn:microsoft.com/office/officeart/2005/8/quickstyle/simple1" qsCatId="simple" csTypeId="urn:microsoft.com/office/officeart/2005/8/colors/accent0_2" csCatId="mainScheme" phldr="1"/>
      <dgm:spPr/>
    </dgm:pt>
    <dgm:pt modelId="{A281A6E6-CB8E-4790-B187-352B517D6598}">
      <dgm:prSet phldrT="[Text]"/>
      <dgm:spPr/>
      <dgm:t>
        <a:bodyPr/>
        <a:lstStyle/>
        <a:p>
          <a:r>
            <a:rPr lang="en-US"/>
            <a:t>Research</a:t>
          </a:r>
        </a:p>
      </dgm:t>
    </dgm:pt>
    <dgm:pt modelId="{A1DADF82-C314-438C-8CB5-B6F571EC2582}" type="parTrans" cxnId="{5414410B-C2D7-4F6C-B44B-8EC3AF2F79C3}">
      <dgm:prSet/>
      <dgm:spPr/>
      <dgm:t>
        <a:bodyPr/>
        <a:lstStyle/>
        <a:p>
          <a:endParaRPr lang="en-US"/>
        </a:p>
      </dgm:t>
    </dgm:pt>
    <dgm:pt modelId="{95C6A71F-3788-4027-9983-FA0A7F815A89}" type="sibTrans" cxnId="{5414410B-C2D7-4F6C-B44B-8EC3AF2F79C3}">
      <dgm:prSet/>
      <dgm:spPr/>
      <dgm:t>
        <a:bodyPr/>
        <a:lstStyle/>
        <a:p>
          <a:endParaRPr lang="en-US"/>
        </a:p>
      </dgm:t>
    </dgm:pt>
    <dgm:pt modelId="{52F45DA5-A7EF-4662-A361-E88B0C541DBA}">
      <dgm:prSet phldrT="[Text]"/>
      <dgm:spPr/>
      <dgm:t>
        <a:bodyPr/>
        <a:lstStyle/>
        <a:p>
          <a:r>
            <a:rPr lang="en-US"/>
            <a:t>Clinical Model Innovation</a:t>
          </a:r>
        </a:p>
      </dgm:t>
    </dgm:pt>
    <dgm:pt modelId="{2AE98550-6329-4C58-AD2A-326A65280215}" type="parTrans" cxnId="{A39E58CB-CA4D-4A60-9CB8-0C1F7398449B}">
      <dgm:prSet/>
      <dgm:spPr/>
      <dgm:t>
        <a:bodyPr/>
        <a:lstStyle/>
        <a:p>
          <a:endParaRPr lang="en-US"/>
        </a:p>
      </dgm:t>
    </dgm:pt>
    <dgm:pt modelId="{E82E437F-D9D4-4C50-BD28-9B3D383496A1}" type="sibTrans" cxnId="{A39E58CB-CA4D-4A60-9CB8-0C1F7398449B}">
      <dgm:prSet/>
      <dgm:spPr/>
      <dgm:t>
        <a:bodyPr/>
        <a:lstStyle/>
        <a:p>
          <a:endParaRPr lang="en-US"/>
        </a:p>
      </dgm:t>
    </dgm:pt>
    <dgm:pt modelId="{0047347A-EC68-4587-B4BA-1CED36F6AFEC}">
      <dgm:prSet phldrT="[Text]"/>
      <dgm:spPr/>
      <dgm:t>
        <a:bodyPr/>
        <a:lstStyle/>
        <a:p>
          <a:r>
            <a:rPr lang="en-US"/>
            <a:t>Clinic</a:t>
          </a:r>
        </a:p>
      </dgm:t>
    </dgm:pt>
    <dgm:pt modelId="{FA3F4DB7-C1F8-4AB4-8B5F-F7C5E7148D12}" type="parTrans" cxnId="{CBFD2EA8-3FA7-4795-940C-B66AD49F9FC3}">
      <dgm:prSet/>
      <dgm:spPr/>
      <dgm:t>
        <a:bodyPr/>
        <a:lstStyle/>
        <a:p>
          <a:endParaRPr lang="en-US"/>
        </a:p>
      </dgm:t>
    </dgm:pt>
    <dgm:pt modelId="{855CC18A-F4F6-48CA-AC4A-0EF054C1D73F}" type="sibTrans" cxnId="{CBFD2EA8-3FA7-4795-940C-B66AD49F9FC3}">
      <dgm:prSet/>
      <dgm:spPr/>
      <dgm:t>
        <a:bodyPr/>
        <a:lstStyle/>
        <a:p>
          <a:endParaRPr lang="en-US"/>
        </a:p>
      </dgm:t>
    </dgm:pt>
    <dgm:pt modelId="{C524E7DB-D858-4618-8679-227F97AEAEA8}" type="pres">
      <dgm:prSet presAssocID="{DC3632F2-D78A-42B3-9DEF-A541605F04F8}" presName="compositeShape" presStyleCnt="0">
        <dgm:presLayoutVars>
          <dgm:chMax val="7"/>
          <dgm:dir/>
          <dgm:resizeHandles val="exact"/>
        </dgm:presLayoutVars>
      </dgm:prSet>
      <dgm:spPr/>
    </dgm:pt>
    <dgm:pt modelId="{2D058F4E-1556-499D-BA24-AA79F4EB641D}" type="pres">
      <dgm:prSet presAssocID="{DC3632F2-D78A-42B3-9DEF-A541605F04F8}" presName="wedge1" presStyleLbl="node1" presStyleIdx="0" presStyleCnt="3" custLinFactNeighborX="15067" custLinFactNeighborY="-11905"/>
      <dgm:spPr/>
    </dgm:pt>
    <dgm:pt modelId="{A1E77115-BD85-4536-A238-0E454F902FF6}" type="pres">
      <dgm:prSet presAssocID="{DC3632F2-D78A-42B3-9DEF-A541605F04F8}" presName="dummy1a" presStyleCnt="0"/>
      <dgm:spPr/>
    </dgm:pt>
    <dgm:pt modelId="{E80D6A95-4750-4351-9836-CE5387C7A3BF}" type="pres">
      <dgm:prSet presAssocID="{DC3632F2-D78A-42B3-9DEF-A541605F04F8}" presName="dummy1b" presStyleCnt="0"/>
      <dgm:spPr/>
    </dgm:pt>
    <dgm:pt modelId="{CCFF552A-5C57-4A44-87F0-C4ADE6FD7581}" type="pres">
      <dgm:prSet presAssocID="{DC3632F2-D78A-42B3-9DEF-A541605F04F8}" presName="wedge1Tx" presStyleLbl="node1" presStyleIdx="0" presStyleCnt="3">
        <dgm:presLayoutVars>
          <dgm:chMax val="0"/>
          <dgm:chPref val="0"/>
          <dgm:bulletEnabled val="1"/>
        </dgm:presLayoutVars>
      </dgm:prSet>
      <dgm:spPr/>
    </dgm:pt>
    <dgm:pt modelId="{D0586B54-E442-45D6-9490-8A2693A9E3D8}" type="pres">
      <dgm:prSet presAssocID="{DC3632F2-D78A-42B3-9DEF-A541605F04F8}" presName="wedge2" presStyleLbl="node1" presStyleIdx="1" presStyleCnt="3" custLinFactNeighborX="-2046" custLinFactNeighborY="17857"/>
      <dgm:spPr/>
    </dgm:pt>
    <dgm:pt modelId="{473D81CD-9523-4312-94E9-DAB025D89758}" type="pres">
      <dgm:prSet presAssocID="{DC3632F2-D78A-42B3-9DEF-A541605F04F8}" presName="dummy2a" presStyleCnt="0"/>
      <dgm:spPr/>
    </dgm:pt>
    <dgm:pt modelId="{3268624D-3FE9-44C3-92D1-6F5E1400FFB5}" type="pres">
      <dgm:prSet presAssocID="{DC3632F2-D78A-42B3-9DEF-A541605F04F8}" presName="dummy2b" presStyleCnt="0"/>
      <dgm:spPr/>
    </dgm:pt>
    <dgm:pt modelId="{B77B8C44-24BB-4111-8369-C34AD5608C7C}" type="pres">
      <dgm:prSet presAssocID="{DC3632F2-D78A-42B3-9DEF-A541605F04F8}" presName="wedge2Tx" presStyleLbl="node1" presStyleIdx="1" presStyleCnt="3">
        <dgm:presLayoutVars>
          <dgm:chMax val="0"/>
          <dgm:chPref val="0"/>
          <dgm:bulletEnabled val="1"/>
        </dgm:presLayoutVars>
      </dgm:prSet>
      <dgm:spPr/>
    </dgm:pt>
    <dgm:pt modelId="{88467EEE-E1B1-4DD2-B101-1BE002C7B59B}" type="pres">
      <dgm:prSet presAssocID="{DC3632F2-D78A-42B3-9DEF-A541605F04F8}" presName="wedge3" presStyleLbl="node1" presStyleIdx="2" presStyleCnt="3" custLinFactNeighborX="-19345" custLinFactNeighborY="-10417"/>
      <dgm:spPr/>
    </dgm:pt>
    <dgm:pt modelId="{E311F093-04CA-48D0-A727-E05D8EBA30DA}" type="pres">
      <dgm:prSet presAssocID="{DC3632F2-D78A-42B3-9DEF-A541605F04F8}" presName="dummy3a" presStyleCnt="0"/>
      <dgm:spPr/>
    </dgm:pt>
    <dgm:pt modelId="{6C4C28AE-14D1-44D8-8D35-99FC17856F2F}" type="pres">
      <dgm:prSet presAssocID="{DC3632F2-D78A-42B3-9DEF-A541605F04F8}" presName="dummy3b" presStyleCnt="0"/>
      <dgm:spPr/>
    </dgm:pt>
    <dgm:pt modelId="{63080FE2-FF1E-4D6B-AC5B-819523979BDA}" type="pres">
      <dgm:prSet presAssocID="{DC3632F2-D78A-42B3-9DEF-A541605F04F8}" presName="wedge3Tx" presStyleLbl="node1" presStyleIdx="2" presStyleCnt="3">
        <dgm:presLayoutVars>
          <dgm:chMax val="0"/>
          <dgm:chPref val="0"/>
          <dgm:bulletEnabled val="1"/>
        </dgm:presLayoutVars>
      </dgm:prSet>
      <dgm:spPr/>
    </dgm:pt>
    <dgm:pt modelId="{442CFDF4-D3B6-4765-B739-61B9D2BACEEA}" type="pres">
      <dgm:prSet presAssocID="{95C6A71F-3788-4027-9983-FA0A7F815A89}" presName="arrowWedge1" presStyleLbl="fgSibTrans2D1" presStyleIdx="0" presStyleCnt="3"/>
      <dgm:spPr/>
    </dgm:pt>
    <dgm:pt modelId="{C0E02703-751C-487D-8C7A-860B816F8CA7}" type="pres">
      <dgm:prSet presAssocID="{E82E437F-D9D4-4C50-BD28-9B3D383496A1}" presName="arrowWedge2" presStyleLbl="fgSibTrans2D1" presStyleIdx="1" presStyleCnt="3"/>
      <dgm:spPr/>
    </dgm:pt>
    <dgm:pt modelId="{01755610-7B5F-4CE4-9DA0-1A008D63E674}" type="pres">
      <dgm:prSet presAssocID="{855CC18A-F4F6-48CA-AC4A-0EF054C1D73F}" presName="arrowWedge3" presStyleLbl="fgSibTrans2D1" presStyleIdx="2" presStyleCnt="3"/>
      <dgm:spPr/>
    </dgm:pt>
  </dgm:ptLst>
  <dgm:cxnLst>
    <dgm:cxn modelId="{9B6D4200-64A5-49AA-914B-95F8F5B4598D}" type="presOf" srcId="{0047347A-EC68-4587-B4BA-1CED36F6AFEC}" destId="{63080FE2-FF1E-4D6B-AC5B-819523979BDA}" srcOrd="1" destOrd="0" presId="urn:microsoft.com/office/officeart/2005/8/layout/cycle8"/>
    <dgm:cxn modelId="{5414410B-C2D7-4F6C-B44B-8EC3AF2F79C3}" srcId="{DC3632F2-D78A-42B3-9DEF-A541605F04F8}" destId="{A281A6E6-CB8E-4790-B187-352B517D6598}" srcOrd="0" destOrd="0" parTransId="{A1DADF82-C314-438C-8CB5-B6F571EC2582}" sibTransId="{95C6A71F-3788-4027-9983-FA0A7F815A89}"/>
    <dgm:cxn modelId="{EE22CF26-C31C-45A3-A891-B965415A43AD}" type="presOf" srcId="{52F45DA5-A7EF-4662-A361-E88B0C541DBA}" destId="{D0586B54-E442-45D6-9490-8A2693A9E3D8}" srcOrd="0" destOrd="0" presId="urn:microsoft.com/office/officeart/2005/8/layout/cycle8"/>
    <dgm:cxn modelId="{EDFE8482-6D32-4060-8690-972DDD1590D4}" type="presOf" srcId="{52F45DA5-A7EF-4662-A361-E88B0C541DBA}" destId="{B77B8C44-24BB-4111-8369-C34AD5608C7C}" srcOrd="1" destOrd="0" presId="urn:microsoft.com/office/officeart/2005/8/layout/cycle8"/>
    <dgm:cxn modelId="{CBFD2EA8-3FA7-4795-940C-B66AD49F9FC3}" srcId="{DC3632F2-D78A-42B3-9DEF-A541605F04F8}" destId="{0047347A-EC68-4587-B4BA-1CED36F6AFEC}" srcOrd="2" destOrd="0" parTransId="{FA3F4DB7-C1F8-4AB4-8B5F-F7C5E7148D12}" sibTransId="{855CC18A-F4F6-48CA-AC4A-0EF054C1D73F}"/>
    <dgm:cxn modelId="{803DD0AD-C9AD-4D52-903B-EF554FCAAFB6}" type="presOf" srcId="{DC3632F2-D78A-42B3-9DEF-A541605F04F8}" destId="{C524E7DB-D858-4618-8679-227F97AEAEA8}" srcOrd="0" destOrd="0" presId="urn:microsoft.com/office/officeart/2005/8/layout/cycle8"/>
    <dgm:cxn modelId="{DE605FB0-8F64-49ED-9DB5-C86BB0467659}" type="presOf" srcId="{A281A6E6-CB8E-4790-B187-352B517D6598}" destId="{CCFF552A-5C57-4A44-87F0-C4ADE6FD7581}" srcOrd="1" destOrd="0" presId="urn:microsoft.com/office/officeart/2005/8/layout/cycle8"/>
    <dgm:cxn modelId="{75F905BE-66EA-460A-AB26-412FCFEC323C}" type="presOf" srcId="{0047347A-EC68-4587-B4BA-1CED36F6AFEC}" destId="{88467EEE-E1B1-4DD2-B101-1BE002C7B59B}" srcOrd="0" destOrd="0" presId="urn:microsoft.com/office/officeart/2005/8/layout/cycle8"/>
    <dgm:cxn modelId="{A39E58CB-CA4D-4A60-9CB8-0C1F7398449B}" srcId="{DC3632F2-D78A-42B3-9DEF-A541605F04F8}" destId="{52F45DA5-A7EF-4662-A361-E88B0C541DBA}" srcOrd="1" destOrd="0" parTransId="{2AE98550-6329-4C58-AD2A-326A65280215}" sibTransId="{E82E437F-D9D4-4C50-BD28-9B3D383496A1}"/>
    <dgm:cxn modelId="{F0329ADD-9079-4C94-87F6-0EE56CAE3DEC}" type="presOf" srcId="{A281A6E6-CB8E-4790-B187-352B517D6598}" destId="{2D058F4E-1556-499D-BA24-AA79F4EB641D}" srcOrd="0" destOrd="0" presId="urn:microsoft.com/office/officeart/2005/8/layout/cycle8"/>
    <dgm:cxn modelId="{B2BFBCEA-FD38-46D5-8C83-8F9C66FE9659}" type="presParOf" srcId="{C524E7DB-D858-4618-8679-227F97AEAEA8}" destId="{2D058F4E-1556-499D-BA24-AA79F4EB641D}" srcOrd="0" destOrd="0" presId="urn:microsoft.com/office/officeart/2005/8/layout/cycle8"/>
    <dgm:cxn modelId="{BB2D017C-B58A-4188-924F-1A540FE5D4B9}" type="presParOf" srcId="{C524E7DB-D858-4618-8679-227F97AEAEA8}" destId="{A1E77115-BD85-4536-A238-0E454F902FF6}" srcOrd="1" destOrd="0" presId="urn:microsoft.com/office/officeart/2005/8/layout/cycle8"/>
    <dgm:cxn modelId="{52FCFBB8-D73C-481D-BD96-76457E3F1ABD}" type="presParOf" srcId="{C524E7DB-D858-4618-8679-227F97AEAEA8}" destId="{E80D6A95-4750-4351-9836-CE5387C7A3BF}" srcOrd="2" destOrd="0" presId="urn:microsoft.com/office/officeart/2005/8/layout/cycle8"/>
    <dgm:cxn modelId="{A0D011D5-94D3-4CBE-8141-A77D68B4F252}" type="presParOf" srcId="{C524E7DB-D858-4618-8679-227F97AEAEA8}" destId="{CCFF552A-5C57-4A44-87F0-C4ADE6FD7581}" srcOrd="3" destOrd="0" presId="urn:microsoft.com/office/officeart/2005/8/layout/cycle8"/>
    <dgm:cxn modelId="{7D4DBD18-8171-4CD4-BC75-8351C4EDE654}" type="presParOf" srcId="{C524E7DB-D858-4618-8679-227F97AEAEA8}" destId="{D0586B54-E442-45D6-9490-8A2693A9E3D8}" srcOrd="4" destOrd="0" presId="urn:microsoft.com/office/officeart/2005/8/layout/cycle8"/>
    <dgm:cxn modelId="{6AD58CA1-C4E1-49ED-AB7A-C57BADECE6A1}" type="presParOf" srcId="{C524E7DB-D858-4618-8679-227F97AEAEA8}" destId="{473D81CD-9523-4312-94E9-DAB025D89758}" srcOrd="5" destOrd="0" presId="urn:microsoft.com/office/officeart/2005/8/layout/cycle8"/>
    <dgm:cxn modelId="{80040FF0-A19E-4E83-AAEE-E8E54B2AE158}" type="presParOf" srcId="{C524E7DB-D858-4618-8679-227F97AEAEA8}" destId="{3268624D-3FE9-44C3-92D1-6F5E1400FFB5}" srcOrd="6" destOrd="0" presId="urn:microsoft.com/office/officeart/2005/8/layout/cycle8"/>
    <dgm:cxn modelId="{77BF47E3-09BA-4E5C-868F-B1106A94EDCA}" type="presParOf" srcId="{C524E7DB-D858-4618-8679-227F97AEAEA8}" destId="{B77B8C44-24BB-4111-8369-C34AD5608C7C}" srcOrd="7" destOrd="0" presId="urn:microsoft.com/office/officeart/2005/8/layout/cycle8"/>
    <dgm:cxn modelId="{1C8ABC8C-7B1F-43F1-862A-F81382F76ACE}" type="presParOf" srcId="{C524E7DB-D858-4618-8679-227F97AEAEA8}" destId="{88467EEE-E1B1-4DD2-B101-1BE002C7B59B}" srcOrd="8" destOrd="0" presId="urn:microsoft.com/office/officeart/2005/8/layout/cycle8"/>
    <dgm:cxn modelId="{50EF60F5-7310-4BA2-80D0-8A78A15F5EEB}" type="presParOf" srcId="{C524E7DB-D858-4618-8679-227F97AEAEA8}" destId="{E311F093-04CA-48D0-A727-E05D8EBA30DA}" srcOrd="9" destOrd="0" presId="urn:microsoft.com/office/officeart/2005/8/layout/cycle8"/>
    <dgm:cxn modelId="{EDF0D1B1-7A6A-4E39-B8DB-7B5DBE507837}" type="presParOf" srcId="{C524E7DB-D858-4618-8679-227F97AEAEA8}" destId="{6C4C28AE-14D1-44D8-8D35-99FC17856F2F}" srcOrd="10" destOrd="0" presId="urn:microsoft.com/office/officeart/2005/8/layout/cycle8"/>
    <dgm:cxn modelId="{1C88F90F-166D-4879-B7DC-1CB1DA083AC1}" type="presParOf" srcId="{C524E7DB-D858-4618-8679-227F97AEAEA8}" destId="{63080FE2-FF1E-4D6B-AC5B-819523979BDA}" srcOrd="11" destOrd="0" presId="urn:microsoft.com/office/officeart/2005/8/layout/cycle8"/>
    <dgm:cxn modelId="{66F46F3A-2B31-48B2-B562-DFB37DA72D67}" type="presParOf" srcId="{C524E7DB-D858-4618-8679-227F97AEAEA8}" destId="{442CFDF4-D3B6-4765-B739-61B9D2BACEEA}" srcOrd="12" destOrd="0" presId="urn:microsoft.com/office/officeart/2005/8/layout/cycle8"/>
    <dgm:cxn modelId="{25AA2960-4EA9-4F8A-91E2-752E1E61E3D5}" type="presParOf" srcId="{C524E7DB-D858-4618-8679-227F97AEAEA8}" destId="{C0E02703-751C-487D-8C7A-860B816F8CA7}" srcOrd="13" destOrd="0" presId="urn:microsoft.com/office/officeart/2005/8/layout/cycle8"/>
    <dgm:cxn modelId="{BB958648-A3D9-45B0-95AD-97C95CD6934A}" type="presParOf" srcId="{C524E7DB-D858-4618-8679-227F97AEAEA8}" destId="{01755610-7B5F-4CE4-9DA0-1A008D63E67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3632F2-D78A-42B3-9DEF-A541605F04F8}" type="doc">
      <dgm:prSet loTypeId="urn:microsoft.com/office/officeart/2005/8/layout/cycle8" loCatId="cycle" qsTypeId="urn:microsoft.com/office/officeart/2005/8/quickstyle/simple1" qsCatId="simple" csTypeId="urn:microsoft.com/office/officeart/2005/8/colors/accent0_2" csCatId="mainScheme" phldr="1"/>
      <dgm:spPr/>
    </dgm:pt>
    <dgm:pt modelId="{A281A6E6-CB8E-4790-B187-352B517D6598}">
      <dgm:prSet phldrT="[Text]"/>
      <dgm:spPr/>
      <dgm:t>
        <a:bodyPr/>
        <a:lstStyle/>
        <a:p>
          <a:r>
            <a:rPr lang="en-US"/>
            <a:t>Research</a:t>
          </a:r>
        </a:p>
      </dgm:t>
    </dgm:pt>
    <dgm:pt modelId="{A1DADF82-C314-438C-8CB5-B6F571EC2582}" type="parTrans" cxnId="{5414410B-C2D7-4F6C-B44B-8EC3AF2F79C3}">
      <dgm:prSet/>
      <dgm:spPr/>
      <dgm:t>
        <a:bodyPr/>
        <a:lstStyle/>
        <a:p>
          <a:endParaRPr lang="en-US"/>
        </a:p>
      </dgm:t>
    </dgm:pt>
    <dgm:pt modelId="{95C6A71F-3788-4027-9983-FA0A7F815A89}" type="sibTrans" cxnId="{5414410B-C2D7-4F6C-B44B-8EC3AF2F79C3}">
      <dgm:prSet/>
      <dgm:spPr/>
      <dgm:t>
        <a:bodyPr/>
        <a:lstStyle/>
        <a:p>
          <a:endParaRPr lang="en-US"/>
        </a:p>
      </dgm:t>
    </dgm:pt>
    <dgm:pt modelId="{52F45DA5-A7EF-4662-A361-E88B0C541DBA}">
      <dgm:prSet phldrT="[Text]"/>
      <dgm:spPr/>
      <dgm:t>
        <a:bodyPr/>
        <a:lstStyle/>
        <a:p>
          <a:r>
            <a:rPr lang="en-US"/>
            <a:t>Clinical Model Innovation</a:t>
          </a:r>
        </a:p>
      </dgm:t>
    </dgm:pt>
    <dgm:pt modelId="{2AE98550-6329-4C58-AD2A-326A65280215}" type="parTrans" cxnId="{A39E58CB-CA4D-4A60-9CB8-0C1F7398449B}">
      <dgm:prSet/>
      <dgm:spPr/>
      <dgm:t>
        <a:bodyPr/>
        <a:lstStyle/>
        <a:p>
          <a:endParaRPr lang="en-US"/>
        </a:p>
      </dgm:t>
    </dgm:pt>
    <dgm:pt modelId="{E82E437F-D9D4-4C50-BD28-9B3D383496A1}" type="sibTrans" cxnId="{A39E58CB-CA4D-4A60-9CB8-0C1F7398449B}">
      <dgm:prSet/>
      <dgm:spPr/>
      <dgm:t>
        <a:bodyPr/>
        <a:lstStyle/>
        <a:p>
          <a:endParaRPr lang="en-US"/>
        </a:p>
      </dgm:t>
    </dgm:pt>
    <dgm:pt modelId="{0047347A-EC68-4587-B4BA-1CED36F6AFEC}">
      <dgm:prSet phldrT="[Text]"/>
      <dgm:spPr/>
      <dgm:t>
        <a:bodyPr/>
        <a:lstStyle/>
        <a:p>
          <a:r>
            <a:rPr lang="en-US"/>
            <a:t>Clinic</a:t>
          </a:r>
        </a:p>
      </dgm:t>
    </dgm:pt>
    <dgm:pt modelId="{FA3F4DB7-C1F8-4AB4-8B5F-F7C5E7148D12}" type="parTrans" cxnId="{CBFD2EA8-3FA7-4795-940C-B66AD49F9FC3}">
      <dgm:prSet/>
      <dgm:spPr/>
      <dgm:t>
        <a:bodyPr/>
        <a:lstStyle/>
        <a:p>
          <a:endParaRPr lang="en-US"/>
        </a:p>
      </dgm:t>
    </dgm:pt>
    <dgm:pt modelId="{855CC18A-F4F6-48CA-AC4A-0EF054C1D73F}" type="sibTrans" cxnId="{CBFD2EA8-3FA7-4795-940C-B66AD49F9FC3}">
      <dgm:prSet/>
      <dgm:spPr/>
      <dgm:t>
        <a:bodyPr/>
        <a:lstStyle/>
        <a:p>
          <a:endParaRPr lang="en-US"/>
        </a:p>
      </dgm:t>
    </dgm:pt>
    <dgm:pt modelId="{C524E7DB-D858-4618-8679-227F97AEAEA8}" type="pres">
      <dgm:prSet presAssocID="{DC3632F2-D78A-42B3-9DEF-A541605F04F8}" presName="compositeShape" presStyleCnt="0">
        <dgm:presLayoutVars>
          <dgm:chMax val="7"/>
          <dgm:dir/>
          <dgm:resizeHandles val="exact"/>
        </dgm:presLayoutVars>
      </dgm:prSet>
      <dgm:spPr/>
    </dgm:pt>
    <dgm:pt modelId="{2D058F4E-1556-499D-BA24-AA79F4EB641D}" type="pres">
      <dgm:prSet presAssocID="{DC3632F2-D78A-42B3-9DEF-A541605F04F8}" presName="wedge1" presStyleLbl="node1" presStyleIdx="0" presStyleCnt="3" custLinFactNeighborX="15067" custLinFactNeighborY="-11905"/>
      <dgm:spPr/>
    </dgm:pt>
    <dgm:pt modelId="{A1E77115-BD85-4536-A238-0E454F902FF6}" type="pres">
      <dgm:prSet presAssocID="{DC3632F2-D78A-42B3-9DEF-A541605F04F8}" presName="dummy1a" presStyleCnt="0"/>
      <dgm:spPr/>
    </dgm:pt>
    <dgm:pt modelId="{E80D6A95-4750-4351-9836-CE5387C7A3BF}" type="pres">
      <dgm:prSet presAssocID="{DC3632F2-D78A-42B3-9DEF-A541605F04F8}" presName="dummy1b" presStyleCnt="0"/>
      <dgm:spPr/>
    </dgm:pt>
    <dgm:pt modelId="{CCFF552A-5C57-4A44-87F0-C4ADE6FD7581}" type="pres">
      <dgm:prSet presAssocID="{DC3632F2-D78A-42B3-9DEF-A541605F04F8}" presName="wedge1Tx" presStyleLbl="node1" presStyleIdx="0" presStyleCnt="3">
        <dgm:presLayoutVars>
          <dgm:chMax val="0"/>
          <dgm:chPref val="0"/>
          <dgm:bulletEnabled val="1"/>
        </dgm:presLayoutVars>
      </dgm:prSet>
      <dgm:spPr/>
    </dgm:pt>
    <dgm:pt modelId="{D0586B54-E442-45D6-9490-8A2693A9E3D8}" type="pres">
      <dgm:prSet presAssocID="{DC3632F2-D78A-42B3-9DEF-A541605F04F8}" presName="wedge2" presStyleLbl="node1" presStyleIdx="1" presStyleCnt="3" custLinFactNeighborX="-2046" custLinFactNeighborY="17857"/>
      <dgm:spPr/>
    </dgm:pt>
    <dgm:pt modelId="{473D81CD-9523-4312-94E9-DAB025D89758}" type="pres">
      <dgm:prSet presAssocID="{DC3632F2-D78A-42B3-9DEF-A541605F04F8}" presName="dummy2a" presStyleCnt="0"/>
      <dgm:spPr/>
    </dgm:pt>
    <dgm:pt modelId="{3268624D-3FE9-44C3-92D1-6F5E1400FFB5}" type="pres">
      <dgm:prSet presAssocID="{DC3632F2-D78A-42B3-9DEF-A541605F04F8}" presName="dummy2b" presStyleCnt="0"/>
      <dgm:spPr/>
    </dgm:pt>
    <dgm:pt modelId="{B77B8C44-24BB-4111-8369-C34AD5608C7C}" type="pres">
      <dgm:prSet presAssocID="{DC3632F2-D78A-42B3-9DEF-A541605F04F8}" presName="wedge2Tx" presStyleLbl="node1" presStyleIdx="1" presStyleCnt="3">
        <dgm:presLayoutVars>
          <dgm:chMax val="0"/>
          <dgm:chPref val="0"/>
          <dgm:bulletEnabled val="1"/>
        </dgm:presLayoutVars>
      </dgm:prSet>
      <dgm:spPr/>
    </dgm:pt>
    <dgm:pt modelId="{88467EEE-E1B1-4DD2-B101-1BE002C7B59B}" type="pres">
      <dgm:prSet presAssocID="{DC3632F2-D78A-42B3-9DEF-A541605F04F8}" presName="wedge3" presStyleLbl="node1" presStyleIdx="2" presStyleCnt="3" custLinFactNeighborX="-19345" custLinFactNeighborY="-10417"/>
      <dgm:spPr/>
    </dgm:pt>
    <dgm:pt modelId="{E311F093-04CA-48D0-A727-E05D8EBA30DA}" type="pres">
      <dgm:prSet presAssocID="{DC3632F2-D78A-42B3-9DEF-A541605F04F8}" presName="dummy3a" presStyleCnt="0"/>
      <dgm:spPr/>
    </dgm:pt>
    <dgm:pt modelId="{6C4C28AE-14D1-44D8-8D35-99FC17856F2F}" type="pres">
      <dgm:prSet presAssocID="{DC3632F2-D78A-42B3-9DEF-A541605F04F8}" presName="dummy3b" presStyleCnt="0"/>
      <dgm:spPr/>
    </dgm:pt>
    <dgm:pt modelId="{63080FE2-FF1E-4D6B-AC5B-819523979BDA}" type="pres">
      <dgm:prSet presAssocID="{DC3632F2-D78A-42B3-9DEF-A541605F04F8}" presName="wedge3Tx" presStyleLbl="node1" presStyleIdx="2" presStyleCnt="3">
        <dgm:presLayoutVars>
          <dgm:chMax val="0"/>
          <dgm:chPref val="0"/>
          <dgm:bulletEnabled val="1"/>
        </dgm:presLayoutVars>
      </dgm:prSet>
      <dgm:spPr/>
    </dgm:pt>
    <dgm:pt modelId="{442CFDF4-D3B6-4765-B739-61B9D2BACEEA}" type="pres">
      <dgm:prSet presAssocID="{95C6A71F-3788-4027-9983-FA0A7F815A89}" presName="arrowWedge1" presStyleLbl="fgSibTrans2D1" presStyleIdx="0" presStyleCnt="3"/>
      <dgm:spPr/>
    </dgm:pt>
    <dgm:pt modelId="{C0E02703-751C-487D-8C7A-860B816F8CA7}" type="pres">
      <dgm:prSet presAssocID="{E82E437F-D9D4-4C50-BD28-9B3D383496A1}" presName="arrowWedge2" presStyleLbl="fgSibTrans2D1" presStyleIdx="1" presStyleCnt="3"/>
      <dgm:spPr/>
    </dgm:pt>
    <dgm:pt modelId="{01755610-7B5F-4CE4-9DA0-1A008D63E674}" type="pres">
      <dgm:prSet presAssocID="{855CC18A-F4F6-48CA-AC4A-0EF054C1D73F}" presName="arrowWedge3" presStyleLbl="fgSibTrans2D1" presStyleIdx="2" presStyleCnt="3"/>
      <dgm:spPr/>
    </dgm:pt>
  </dgm:ptLst>
  <dgm:cxnLst>
    <dgm:cxn modelId="{9B6D4200-64A5-49AA-914B-95F8F5B4598D}" type="presOf" srcId="{0047347A-EC68-4587-B4BA-1CED36F6AFEC}" destId="{63080FE2-FF1E-4D6B-AC5B-819523979BDA}" srcOrd="1" destOrd="0" presId="urn:microsoft.com/office/officeart/2005/8/layout/cycle8"/>
    <dgm:cxn modelId="{5414410B-C2D7-4F6C-B44B-8EC3AF2F79C3}" srcId="{DC3632F2-D78A-42B3-9DEF-A541605F04F8}" destId="{A281A6E6-CB8E-4790-B187-352B517D6598}" srcOrd="0" destOrd="0" parTransId="{A1DADF82-C314-438C-8CB5-B6F571EC2582}" sibTransId="{95C6A71F-3788-4027-9983-FA0A7F815A89}"/>
    <dgm:cxn modelId="{EE22CF26-C31C-45A3-A891-B965415A43AD}" type="presOf" srcId="{52F45DA5-A7EF-4662-A361-E88B0C541DBA}" destId="{D0586B54-E442-45D6-9490-8A2693A9E3D8}" srcOrd="0" destOrd="0" presId="urn:microsoft.com/office/officeart/2005/8/layout/cycle8"/>
    <dgm:cxn modelId="{EDFE8482-6D32-4060-8690-972DDD1590D4}" type="presOf" srcId="{52F45DA5-A7EF-4662-A361-E88B0C541DBA}" destId="{B77B8C44-24BB-4111-8369-C34AD5608C7C}" srcOrd="1" destOrd="0" presId="urn:microsoft.com/office/officeart/2005/8/layout/cycle8"/>
    <dgm:cxn modelId="{CBFD2EA8-3FA7-4795-940C-B66AD49F9FC3}" srcId="{DC3632F2-D78A-42B3-9DEF-A541605F04F8}" destId="{0047347A-EC68-4587-B4BA-1CED36F6AFEC}" srcOrd="2" destOrd="0" parTransId="{FA3F4DB7-C1F8-4AB4-8B5F-F7C5E7148D12}" sibTransId="{855CC18A-F4F6-48CA-AC4A-0EF054C1D73F}"/>
    <dgm:cxn modelId="{803DD0AD-C9AD-4D52-903B-EF554FCAAFB6}" type="presOf" srcId="{DC3632F2-D78A-42B3-9DEF-A541605F04F8}" destId="{C524E7DB-D858-4618-8679-227F97AEAEA8}" srcOrd="0" destOrd="0" presId="urn:microsoft.com/office/officeart/2005/8/layout/cycle8"/>
    <dgm:cxn modelId="{DE605FB0-8F64-49ED-9DB5-C86BB0467659}" type="presOf" srcId="{A281A6E6-CB8E-4790-B187-352B517D6598}" destId="{CCFF552A-5C57-4A44-87F0-C4ADE6FD7581}" srcOrd="1" destOrd="0" presId="urn:microsoft.com/office/officeart/2005/8/layout/cycle8"/>
    <dgm:cxn modelId="{75F905BE-66EA-460A-AB26-412FCFEC323C}" type="presOf" srcId="{0047347A-EC68-4587-B4BA-1CED36F6AFEC}" destId="{88467EEE-E1B1-4DD2-B101-1BE002C7B59B}" srcOrd="0" destOrd="0" presId="urn:microsoft.com/office/officeart/2005/8/layout/cycle8"/>
    <dgm:cxn modelId="{A39E58CB-CA4D-4A60-9CB8-0C1F7398449B}" srcId="{DC3632F2-D78A-42B3-9DEF-A541605F04F8}" destId="{52F45DA5-A7EF-4662-A361-E88B0C541DBA}" srcOrd="1" destOrd="0" parTransId="{2AE98550-6329-4C58-AD2A-326A65280215}" sibTransId="{E82E437F-D9D4-4C50-BD28-9B3D383496A1}"/>
    <dgm:cxn modelId="{F0329ADD-9079-4C94-87F6-0EE56CAE3DEC}" type="presOf" srcId="{A281A6E6-CB8E-4790-B187-352B517D6598}" destId="{2D058F4E-1556-499D-BA24-AA79F4EB641D}" srcOrd="0" destOrd="0" presId="urn:microsoft.com/office/officeart/2005/8/layout/cycle8"/>
    <dgm:cxn modelId="{B2BFBCEA-FD38-46D5-8C83-8F9C66FE9659}" type="presParOf" srcId="{C524E7DB-D858-4618-8679-227F97AEAEA8}" destId="{2D058F4E-1556-499D-BA24-AA79F4EB641D}" srcOrd="0" destOrd="0" presId="urn:microsoft.com/office/officeart/2005/8/layout/cycle8"/>
    <dgm:cxn modelId="{BB2D017C-B58A-4188-924F-1A540FE5D4B9}" type="presParOf" srcId="{C524E7DB-D858-4618-8679-227F97AEAEA8}" destId="{A1E77115-BD85-4536-A238-0E454F902FF6}" srcOrd="1" destOrd="0" presId="urn:microsoft.com/office/officeart/2005/8/layout/cycle8"/>
    <dgm:cxn modelId="{52FCFBB8-D73C-481D-BD96-76457E3F1ABD}" type="presParOf" srcId="{C524E7DB-D858-4618-8679-227F97AEAEA8}" destId="{E80D6A95-4750-4351-9836-CE5387C7A3BF}" srcOrd="2" destOrd="0" presId="urn:microsoft.com/office/officeart/2005/8/layout/cycle8"/>
    <dgm:cxn modelId="{A0D011D5-94D3-4CBE-8141-A77D68B4F252}" type="presParOf" srcId="{C524E7DB-D858-4618-8679-227F97AEAEA8}" destId="{CCFF552A-5C57-4A44-87F0-C4ADE6FD7581}" srcOrd="3" destOrd="0" presId="urn:microsoft.com/office/officeart/2005/8/layout/cycle8"/>
    <dgm:cxn modelId="{7D4DBD18-8171-4CD4-BC75-8351C4EDE654}" type="presParOf" srcId="{C524E7DB-D858-4618-8679-227F97AEAEA8}" destId="{D0586B54-E442-45D6-9490-8A2693A9E3D8}" srcOrd="4" destOrd="0" presId="urn:microsoft.com/office/officeart/2005/8/layout/cycle8"/>
    <dgm:cxn modelId="{6AD58CA1-C4E1-49ED-AB7A-C57BADECE6A1}" type="presParOf" srcId="{C524E7DB-D858-4618-8679-227F97AEAEA8}" destId="{473D81CD-9523-4312-94E9-DAB025D89758}" srcOrd="5" destOrd="0" presId="urn:microsoft.com/office/officeart/2005/8/layout/cycle8"/>
    <dgm:cxn modelId="{80040FF0-A19E-4E83-AAEE-E8E54B2AE158}" type="presParOf" srcId="{C524E7DB-D858-4618-8679-227F97AEAEA8}" destId="{3268624D-3FE9-44C3-92D1-6F5E1400FFB5}" srcOrd="6" destOrd="0" presId="urn:microsoft.com/office/officeart/2005/8/layout/cycle8"/>
    <dgm:cxn modelId="{77BF47E3-09BA-4E5C-868F-B1106A94EDCA}" type="presParOf" srcId="{C524E7DB-D858-4618-8679-227F97AEAEA8}" destId="{B77B8C44-24BB-4111-8369-C34AD5608C7C}" srcOrd="7" destOrd="0" presId="urn:microsoft.com/office/officeart/2005/8/layout/cycle8"/>
    <dgm:cxn modelId="{1C8ABC8C-7B1F-43F1-862A-F81382F76ACE}" type="presParOf" srcId="{C524E7DB-D858-4618-8679-227F97AEAEA8}" destId="{88467EEE-E1B1-4DD2-B101-1BE002C7B59B}" srcOrd="8" destOrd="0" presId="urn:microsoft.com/office/officeart/2005/8/layout/cycle8"/>
    <dgm:cxn modelId="{50EF60F5-7310-4BA2-80D0-8A78A15F5EEB}" type="presParOf" srcId="{C524E7DB-D858-4618-8679-227F97AEAEA8}" destId="{E311F093-04CA-48D0-A727-E05D8EBA30DA}" srcOrd="9" destOrd="0" presId="urn:microsoft.com/office/officeart/2005/8/layout/cycle8"/>
    <dgm:cxn modelId="{EDF0D1B1-7A6A-4E39-B8DB-7B5DBE507837}" type="presParOf" srcId="{C524E7DB-D858-4618-8679-227F97AEAEA8}" destId="{6C4C28AE-14D1-44D8-8D35-99FC17856F2F}" srcOrd="10" destOrd="0" presId="urn:microsoft.com/office/officeart/2005/8/layout/cycle8"/>
    <dgm:cxn modelId="{1C88F90F-166D-4879-B7DC-1CB1DA083AC1}" type="presParOf" srcId="{C524E7DB-D858-4618-8679-227F97AEAEA8}" destId="{63080FE2-FF1E-4D6B-AC5B-819523979BDA}" srcOrd="11" destOrd="0" presId="urn:microsoft.com/office/officeart/2005/8/layout/cycle8"/>
    <dgm:cxn modelId="{66F46F3A-2B31-48B2-B562-DFB37DA72D67}" type="presParOf" srcId="{C524E7DB-D858-4618-8679-227F97AEAEA8}" destId="{442CFDF4-D3B6-4765-B739-61B9D2BACEEA}" srcOrd="12" destOrd="0" presId="urn:microsoft.com/office/officeart/2005/8/layout/cycle8"/>
    <dgm:cxn modelId="{25AA2960-4EA9-4F8A-91E2-752E1E61E3D5}" type="presParOf" srcId="{C524E7DB-D858-4618-8679-227F97AEAEA8}" destId="{C0E02703-751C-487D-8C7A-860B816F8CA7}" srcOrd="13" destOrd="0" presId="urn:microsoft.com/office/officeart/2005/8/layout/cycle8"/>
    <dgm:cxn modelId="{BB958648-A3D9-45B0-95AD-97C95CD6934A}" type="presParOf" srcId="{C524E7DB-D858-4618-8679-227F97AEAEA8}" destId="{01755610-7B5F-4CE4-9DA0-1A008D63E67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470879-6D48-422B-AAD5-0F8499CC08D3}"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US"/>
        </a:p>
      </dgm:t>
    </dgm:pt>
    <dgm:pt modelId="{DEE32735-7F5F-429B-94EB-1DE711FFB62F}">
      <dgm:prSet/>
      <dgm:spPr/>
      <dgm:t>
        <a:bodyPr/>
        <a:lstStyle/>
        <a:p>
          <a:pPr rtl="0"/>
          <a:r>
            <a:rPr lang="en-US" baseline="0">
              <a:latin typeface="Arial" panose="020B0604020202020204" pitchFamily="34" charset="0"/>
            </a:rPr>
            <a:t>To improve patient’s knowledge diabetes and pregnancy and increase use of contraception and number of scheduled gynecology visits.</a:t>
          </a:r>
        </a:p>
      </dgm:t>
    </dgm:pt>
    <dgm:pt modelId="{1642B627-8F55-4DF1-84D5-14D1713D9012}" type="parTrans" cxnId="{98A61B5C-ED5F-48C4-B002-29ED9E0FD61B}">
      <dgm:prSet/>
      <dgm:spPr/>
      <dgm:t>
        <a:bodyPr/>
        <a:lstStyle/>
        <a:p>
          <a:endParaRPr lang="en-US"/>
        </a:p>
      </dgm:t>
    </dgm:pt>
    <dgm:pt modelId="{8477D812-B3A4-42AD-8801-93DA9BC7061A}" type="sibTrans" cxnId="{98A61B5C-ED5F-48C4-B002-29ED9E0FD61B}">
      <dgm:prSet/>
      <dgm:spPr/>
      <dgm:t>
        <a:bodyPr/>
        <a:lstStyle/>
        <a:p>
          <a:endParaRPr lang="en-US"/>
        </a:p>
      </dgm:t>
    </dgm:pt>
    <dgm:pt modelId="{D93C513F-4032-41AB-9C7A-464F837F60C0}">
      <dgm:prSet/>
      <dgm:spPr/>
      <dgm:t>
        <a:bodyPr/>
        <a:lstStyle/>
        <a:p>
          <a:pPr rtl="0"/>
          <a:r>
            <a:rPr lang="en-US" baseline="0">
              <a:latin typeface="Arial" panose="020B0604020202020204" pitchFamily="34" charset="0"/>
            </a:rPr>
            <a:t>To increase providers’ implementation of preconception counseling through the establishment of a uniform clinic protocol. </a:t>
          </a:r>
        </a:p>
      </dgm:t>
    </dgm:pt>
    <dgm:pt modelId="{94F5AFB5-08E3-433E-ACCA-F7D1962A406F}" type="parTrans" cxnId="{38CE38ED-7087-4DBF-97EE-75EE3C95051C}">
      <dgm:prSet/>
      <dgm:spPr/>
      <dgm:t>
        <a:bodyPr/>
        <a:lstStyle/>
        <a:p>
          <a:endParaRPr lang="en-US"/>
        </a:p>
      </dgm:t>
    </dgm:pt>
    <dgm:pt modelId="{DC12C34B-EA01-4CE5-AA96-E46A414CA111}" type="sibTrans" cxnId="{38CE38ED-7087-4DBF-97EE-75EE3C95051C}">
      <dgm:prSet/>
      <dgm:spPr/>
      <dgm:t>
        <a:bodyPr/>
        <a:lstStyle/>
        <a:p>
          <a:endParaRPr lang="en-US"/>
        </a:p>
      </dgm:t>
    </dgm:pt>
    <dgm:pt modelId="{AD806D1E-79E6-43A4-9EBC-34874C6B74D5}">
      <dgm:prSet/>
      <dgm:spPr/>
      <dgm:t>
        <a:bodyPr/>
        <a:lstStyle/>
        <a:p>
          <a:pPr rtl="0"/>
          <a:r>
            <a:rPr lang="en-US" baseline="0">
              <a:latin typeface="Arial" panose="020B0604020202020204" pitchFamily="34" charset="0"/>
            </a:rPr>
            <a:t>To implement protocols using smart phrases and educational handouts in diabetes clinic at FPA and 17 E 102</a:t>
          </a:r>
          <a:r>
            <a:rPr lang="en-US" baseline="30000">
              <a:latin typeface="Arial" panose="020B0604020202020204" pitchFamily="34" charset="0"/>
            </a:rPr>
            <a:t>nd</a:t>
          </a:r>
          <a:r>
            <a:rPr lang="en-US" baseline="0">
              <a:latin typeface="Arial" panose="020B0604020202020204" pitchFamily="34" charset="0"/>
            </a:rPr>
            <a:t>.</a:t>
          </a:r>
        </a:p>
      </dgm:t>
    </dgm:pt>
    <dgm:pt modelId="{07E95507-6BD3-4568-B89F-FE26FCD7C25A}" type="parTrans" cxnId="{4AA105D3-B722-4DE5-9904-08202F72B5F2}">
      <dgm:prSet/>
      <dgm:spPr/>
      <dgm:t>
        <a:bodyPr/>
        <a:lstStyle/>
        <a:p>
          <a:endParaRPr lang="en-US"/>
        </a:p>
      </dgm:t>
    </dgm:pt>
    <dgm:pt modelId="{AA6F7846-600B-4871-9DDD-D020934A18C9}" type="sibTrans" cxnId="{4AA105D3-B722-4DE5-9904-08202F72B5F2}">
      <dgm:prSet/>
      <dgm:spPr/>
      <dgm:t>
        <a:bodyPr/>
        <a:lstStyle/>
        <a:p>
          <a:endParaRPr lang="en-US"/>
        </a:p>
      </dgm:t>
    </dgm:pt>
    <dgm:pt modelId="{2272A1C2-8064-4503-A30C-F59C6468F3F1}">
      <dgm:prSet/>
      <dgm:spPr/>
      <dgm:t>
        <a:bodyPr/>
        <a:lstStyle/>
        <a:p>
          <a:pPr rtl="0"/>
          <a:r>
            <a:rPr lang="en-US" baseline="0">
              <a:latin typeface="Arial" panose="020B0604020202020204" pitchFamily="34" charset="0"/>
            </a:rPr>
            <a:t>To improve rates of pre-pregnancy counseling with a longer term goal to impact rate of unplanned pregnancies.</a:t>
          </a:r>
        </a:p>
      </dgm:t>
    </dgm:pt>
    <dgm:pt modelId="{C41C8B9C-D7B7-4EB8-AE85-C23D40142509}" type="parTrans" cxnId="{413B9EEE-01C9-484F-AC44-F935250BD6F5}">
      <dgm:prSet/>
      <dgm:spPr/>
      <dgm:t>
        <a:bodyPr/>
        <a:lstStyle/>
        <a:p>
          <a:endParaRPr lang="en-US"/>
        </a:p>
      </dgm:t>
    </dgm:pt>
    <dgm:pt modelId="{B85A3EB2-DFD3-4C0E-B2A1-6B7A32A143E7}" type="sibTrans" cxnId="{413B9EEE-01C9-484F-AC44-F935250BD6F5}">
      <dgm:prSet/>
      <dgm:spPr/>
      <dgm:t>
        <a:bodyPr/>
        <a:lstStyle/>
        <a:p>
          <a:endParaRPr lang="en-US"/>
        </a:p>
      </dgm:t>
    </dgm:pt>
    <dgm:pt modelId="{CA239F47-1D55-4FEA-9832-BCAAEA48E391}" type="pres">
      <dgm:prSet presAssocID="{02470879-6D48-422B-AAD5-0F8499CC08D3}" presName="Name0" presStyleCnt="0">
        <dgm:presLayoutVars>
          <dgm:chMax val="7"/>
          <dgm:chPref val="7"/>
          <dgm:dir/>
        </dgm:presLayoutVars>
      </dgm:prSet>
      <dgm:spPr/>
    </dgm:pt>
    <dgm:pt modelId="{B2268967-0406-49CB-A2D9-FFC92207CBDA}" type="pres">
      <dgm:prSet presAssocID="{02470879-6D48-422B-AAD5-0F8499CC08D3}" presName="Name1" presStyleCnt="0"/>
      <dgm:spPr/>
    </dgm:pt>
    <dgm:pt modelId="{F74484F7-C452-4E74-A4E1-8D771DFDC053}" type="pres">
      <dgm:prSet presAssocID="{02470879-6D48-422B-AAD5-0F8499CC08D3}" presName="cycle" presStyleCnt="0"/>
      <dgm:spPr/>
    </dgm:pt>
    <dgm:pt modelId="{5A2384C9-3E4C-4DC8-8CE4-39A66C02458F}" type="pres">
      <dgm:prSet presAssocID="{02470879-6D48-422B-AAD5-0F8499CC08D3}" presName="srcNode" presStyleLbl="node1" presStyleIdx="0" presStyleCnt="4"/>
      <dgm:spPr/>
    </dgm:pt>
    <dgm:pt modelId="{F7AFDD37-58E8-42A1-81C7-D1425BBF768A}" type="pres">
      <dgm:prSet presAssocID="{02470879-6D48-422B-AAD5-0F8499CC08D3}" presName="conn" presStyleLbl="parChTrans1D2" presStyleIdx="0" presStyleCnt="1"/>
      <dgm:spPr/>
    </dgm:pt>
    <dgm:pt modelId="{B7C7D760-C479-42C3-8778-83A85C6D57F1}" type="pres">
      <dgm:prSet presAssocID="{02470879-6D48-422B-AAD5-0F8499CC08D3}" presName="extraNode" presStyleLbl="node1" presStyleIdx="0" presStyleCnt="4"/>
      <dgm:spPr/>
    </dgm:pt>
    <dgm:pt modelId="{A39BACF8-DBCB-4DB3-9974-E728DD677ACE}" type="pres">
      <dgm:prSet presAssocID="{02470879-6D48-422B-AAD5-0F8499CC08D3}" presName="dstNode" presStyleLbl="node1" presStyleIdx="0" presStyleCnt="4"/>
      <dgm:spPr/>
    </dgm:pt>
    <dgm:pt modelId="{DB578555-2CA5-4C8A-A393-447F9B9A2084}" type="pres">
      <dgm:prSet presAssocID="{DEE32735-7F5F-429B-94EB-1DE711FFB62F}" presName="text_1" presStyleLbl="node1" presStyleIdx="0" presStyleCnt="4">
        <dgm:presLayoutVars>
          <dgm:bulletEnabled val="1"/>
        </dgm:presLayoutVars>
      </dgm:prSet>
      <dgm:spPr/>
    </dgm:pt>
    <dgm:pt modelId="{8A344C05-9B51-4750-8E84-08E9C3CA6314}" type="pres">
      <dgm:prSet presAssocID="{DEE32735-7F5F-429B-94EB-1DE711FFB62F}" presName="accent_1" presStyleCnt="0"/>
      <dgm:spPr/>
    </dgm:pt>
    <dgm:pt modelId="{8DB27FB3-2747-484D-BFD2-D70518B1585B}" type="pres">
      <dgm:prSet presAssocID="{DEE32735-7F5F-429B-94EB-1DE711FFB62F}" presName="accentRepeatNode" presStyleLbl="solidFgAcc1" presStyleIdx="0" presStyleCnt="4" custScaleX="80814" custScaleY="80814"/>
      <dgm:spPr/>
    </dgm:pt>
    <dgm:pt modelId="{097D2EE8-AABF-459D-A93F-13A51F9198D1}" type="pres">
      <dgm:prSet presAssocID="{D93C513F-4032-41AB-9C7A-464F837F60C0}" presName="text_2" presStyleLbl="node1" presStyleIdx="1" presStyleCnt="4">
        <dgm:presLayoutVars>
          <dgm:bulletEnabled val="1"/>
        </dgm:presLayoutVars>
      </dgm:prSet>
      <dgm:spPr/>
    </dgm:pt>
    <dgm:pt modelId="{34040C2C-F263-44C1-8AE8-C7E3E0168DA8}" type="pres">
      <dgm:prSet presAssocID="{D93C513F-4032-41AB-9C7A-464F837F60C0}" presName="accent_2" presStyleCnt="0"/>
      <dgm:spPr/>
    </dgm:pt>
    <dgm:pt modelId="{4D02C932-17BA-4F91-A42F-8219E0EBF68D}" type="pres">
      <dgm:prSet presAssocID="{D93C513F-4032-41AB-9C7A-464F837F60C0}" presName="accentRepeatNode" presStyleLbl="solidFgAcc1" presStyleIdx="1" presStyleCnt="4" custScaleX="80814" custScaleY="80814"/>
      <dgm:spPr/>
    </dgm:pt>
    <dgm:pt modelId="{E551540C-0212-49E1-90CD-E6E6A59F5113}" type="pres">
      <dgm:prSet presAssocID="{AD806D1E-79E6-43A4-9EBC-34874C6B74D5}" presName="text_3" presStyleLbl="node1" presStyleIdx="2" presStyleCnt="4">
        <dgm:presLayoutVars>
          <dgm:bulletEnabled val="1"/>
        </dgm:presLayoutVars>
      </dgm:prSet>
      <dgm:spPr/>
    </dgm:pt>
    <dgm:pt modelId="{E3268FAA-0719-4B97-9301-A0788E3DF678}" type="pres">
      <dgm:prSet presAssocID="{AD806D1E-79E6-43A4-9EBC-34874C6B74D5}" presName="accent_3" presStyleCnt="0"/>
      <dgm:spPr/>
    </dgm:pt>
    <dgm:pt modelId="{17046C09-5C7A-4B4B-A082-D6ABFD30AD25}" type="pres">
      <dgm:prSet presAssocID="{AD806D1E-79E6-43A4-9EBC-34874C6B74D5}" presName="accentRepeatNode" presStyleLbl="solidFgAcc1" presStyleIdx="2" presStyleCnt="4" custScaleX="80814" custScaleY="80814"/>
      <dgm:spPr/>
    </dgm:pt>
    <dgm:pt modelId="{1265DE0C-1274-4149-B3B1-7F34C0752F9D}" type="pres">
      <dgm:prSet presAssocID="{2272A1C2-8064-4503-A30C-F59C6468F3F1}" presName="text_4" presStyleLbl="node1" presStyleIdx="3" presStyleCnt="4">
        <dgm:presLayoutVars>
          <dgm:bulletEnabled val="1"/>
        </dgm:presLayoutVars>
      </dgm:prSet>
      <dgm:spPr/>
    </dgm:pt>
    <dgm:pt modelId="{181CFEB5-FCB6-4F1A-A5AE-684956700BE0}" type="pres">
      <dgm:prSet presAssocID="{2272A1C2-8064-4503-A30C-F59C6468F3F1}" presName="accent_4" presStyleCnt="0"/>
      <dgm:spPr/>
    </dgm:pt>
    <dgm:pt modelId="{BF8B2411-2A9B-494D-82F2-BA2C862E81A3}" type="pres">
      <dgm:prSet presAssocID="{2272A1C2-8064-4503-A30C-F59C6468F3F1}" presName="accentRepeatNode" presStyleLbl="solidFgAcc1" presStyleIdx="3" presStyleCnt="4"/>
      <dgm:spPr/>
    </dgm:pt>
  </dgm:ptLst>
  <dgm:cxnLst>
    <dgm:cxn modelId="{DCE51C3E-6832-4B0B-9D6A-4885259E5C00}" type="presOf" srcId="{D93C513F-4032-41AB-9C7A-464F837F60C0}" destId="{097D2EE8-AABF-459D-A93F-13A51F9198D1}" srcOrd="0" destOrd="0" presId="urn:microsoft.com/office/officeart/2008/layout/VerticalCurvedList"/>
    <dgm:cxn modelId="{98A61B5C-ED5F-48C4-B002-29ED9E0FD61B}" srcId="{02470879-6D48-422B-AAD5-0F8499CC08D3}" destId="{DEE32735-7F5F-429B-94EB-1DE711FFB62F}" srcOrd="0" destOrd="0" parTransId="{1642B627-8F55-4DF1-84D5-14D1713D9012}" sibTransId="{8477D812-B3A4-42AD-8801-93DA9BC7061A}"/>
    <dgm:cxn modelId="{C4BE8449-1ADC-470F-A083-4F660BA3F0CA}" type="presOf" srcId="{8477D812-B3A4-42AD-8801-93DA9BC7061A}" destId="{F7AFDD37-58E8-42A1-81C7-D1425BBF768A}" srcOrd="0" destOrd="0" presId="urn:microsoft.com/office/officeart/2008/layout/VerticalCurvedList"/>
    <dgm:cxn modelId="{99EFA782-11B0-49C3-9E98-CECACCD595BE}" type="presOf" srcId="{AD806D1E-79E6-43A4-9EBC-34874C6B74D5}" destId="{E551540C-0212-49E1-90CD-E6E6A59F5113}" srcOrd="0" destOrd="0" presId="urn:microsoft.com/office/officeart/2008/layout/VerticalCurvedList"/>
    <dgm:cxn modelId="{76595C84-66F2-41A8-B5D4-3796A6C458B5}" type="presOf" srcId="{DEE32735-7F5F-429B-94EB-1DE711FFB62F}" destId="{DB578555-2CA5-4C8A-A393-447F9B9A2084}" srcOrd="0" destOrd="0" presId="urn:microsoft.com/office/officeart/2008/layout/VerticalCurvedList"/>
    <dgm:cxn modelId="{4ECEB7A0-B3BB-4DA4-A8D7-AC731D4D4521}" type="presOf" srcId="{02470879-6D48-422B-AAD5-0F8499CC08D3}" destId="{CA239F47-1D55-4FEA-9832-BCAAEA48E391}" srcOrd="0" destOrd="0" presId="urn:microsoft.com/office/officeart/2008/layout/VerticalCurvedList"/>
    <dgm:cxn modelId="{4AA105D3-B722-4DE5-9904-08202F72B5F2}" srcId="{02470879-6D48-422B-AAD5-0F8499CC08D3}" destId="{AD806D1E-79E6-43A4-9EBC-34874C6B74D5}" srcOrd="2" destOrd="0" parTransId="{07E95507-6BD3-4568-B89F-FE26FCD7C25A}" sibTransId="{AA6F7846-600B-4871-9DDD-D020934A18C9}"/>
    <dgm:cxn modelId="{38CE38ED-7087-4DBF-97EE-75EE3C95051C}" srcId="{02470879-6D48-422B-AAD5-0F8499CC08D3}" destId="{D93C513F-4032-41AB-9C7A-464F837F60C0}" srcOrd="1" destOrd="0" parTransId="{94F5AFB5-08E3-433E-ACCA-F7D1962A406F}" sibTransId="{DC12C34B-EA01-4CE5-AA96-E46A414CA111}"/>
    <dgm:cxn modelId="{413B9EEE-01C9-484F-AC44-F935250BD6F5}" srcId="{02470879-6D48-422B-AAD5-0F8499CC08D3}" destId="{2272A1C2-8064-4503-A30C-F59C6468F3F1}" srcOrd="3" destOrd="0" parTransId="{C41C8B9C-D7B7-4EB8-AE85-C23D40142509}" sibTransId="{B85A3EB2-DFD3-4C0E-B2A1-6B7A32A143E7}"/>
    <dgm:cxn modelId="{9B1241F6-08D7-4D45-95E1-448AC4AEF30B}" type="presOf" srcId="{2272A1C2-8064-4503-A30C-F59C6468F3F1}" destId="{1265DE0C-1274-4149-B3B1-7F34C0752F9D}" srcOrd="0" destOrd="0" presId="urn:microsoft.com/office/officeart/2008/layout/VerticalCurvedList"/>
    <dgm:cxn modelId="{03859F38-9ED7-41DD-8D02-F88E9F1159D3}" type="presParOf" srcId="{CA239F47-1D55-4FEA-9832-BCAAEA48E391}" destId="{B2268967-0406-49CB-A2D9-FFC92207CBDA}" srcOrd="0" destOrd="0" presId="urn:microsoft.com/office/officeart/2008/layout/VerticalCurvedList"/>
    <dgm:cxn modelId="{93895C89-7E81-44D0-861E-494E46697C7A}" type="presParOf" srcId="{B2268967-0406-49CB-A2D9-FFC92207CBDA}" destId="{F74484F7-C452-4E74-A4E1-8D771DFDC053}" srcOrd="0" destOrd="0" presId="urn:microsoft.com/office/officeart/2008/layout/VerticalCurvedList"/>
    <dgm:cxn modelId="{438CFDAF-78EF-4D2F-963E-9B725F9303C4}" type="presParOf" srcId="{F74484F7-C452-4E74-A4E1-8D771DFDC053}" destId="{5A2384C9-3E4C-4DC8-8CE4-39A66C02458F}" srcOrd="0" destOrd="0" presId="urn:microsoft.com/office/officeart/2008/layout/VerticalCurvedList"/>
    <dgm:cxn modelId="{C4836BDE-1294-4F71-A836-4DC3C63451A3}" type="presParOf" srcId="{F74484F7-C452-4E74-A4E1-8D771DFDC053}" destId="{F7AFDD37-58E8-42A1-81C7-D1425BBF768A}" srcOrd="1" destOrd="0" presId="urn:microsoft.com/office/officeart/2008/layout/VerticalCurvedList"/>
    <dgm:cxn modelId="{F5DF91B5-AD26-4FD6-BD31-D10FAA90AE39}" type="presParOf" srcId="{F74484F7-C452-4E74-A4E1-8D771DFDC053}" destId="{B7C7D760-C479-42C3-8778-83A85C6D57F1}" srcOrd="2" destOrd="0" presId="urn:microsoft.com/office/officeart/2008/layout/VerticalCurvedList"/>
    <dgm:cxn modelId="{AF343748-E4AC-433E-A58A-26041EDED8FA}" type="presParOf" srcId="{F74484F7-C452-4E74-A4E1-8D771DFDC053}" destId="{A39BACF8-DBCB-4DB3-9974-E728DD677ACE}" srcOrd="3" destOrd="0" presId="urn:microsoft.com/office/officeart/2008/layout/VerticalCurvedList"/>
    <dgm:cxn modelId="{03C319C6-8553-4EFB-862E-029742648232}" type="presParOf" srcId="{B2268967-0406-49CB-A2D9-FFC92207CBDA}" destId="{DB578555-2CA5-4C8A-A393-447F9B9A2084}" srcOrd="1" destOrd="0" presId="urn:microsoft.com/office/officeart/2008/layout/VerticalCurvedList"/>
    <dgm:cxn modelId="{386E0739-0496-49CE-B7AB-CE58754DA18D}" type="presParOf" srcId="{B2268967-0406-49CB-A2D9-FFC92207CBDA}" destId="{8A344C05-9B51-4750-8E84-08E9C3CA6314}" srcOrd="2" destOrd="0" presId="urn:microsoft.com/office/officeart/2008/layout/VerticalCurvedList"/>
    <dgm:cxn modelId="{EFEA3DB2-4A34-4EC4-98D5-1240CB8BDF75}" type="presParOf" srcId="{8A344C05-9B51-4750-8E84-08E9C3CA6314}" destId="{8DB27FB3-2747-484D-BFD2-D70518B1585B}" srcOrd="0" destOrd="0" presId="urn:microsoft.com/office/officeart/2008/layout/VerticalCurvedList"/>
    <dgm:cxn modelId="{BE58A239-6EAB-4497-8C07-AB34BE8044FC}" type="presParOf" srcId="{B2268967-0406-49CB-A2D9-FFC92207CBDA}" destId="{097D2EE8-AABF-459D-A93F-13A51F9198D1}" srcOrd="3" destOrd="0" presId="urn:microsoft.com/office/officeart/2008/layout/VerticalCurvedList"/>
    <dgm:cxn modelId="{FB93772E-5B24-41E4-8874-D0B1DABBCAC9}" type="presParOf" srcId="{B2268967-0406-49CB-A2D9-FFC92207CBDA}" destId="{34040C2C-F263-44C1-8AE8-C7E3E0168DA8}" srcOrd="4" destOrd="0" presId="urn:microsoft.com/office/officeart/2008/layout/VerticalCurvedList"/>
    <dgm:cxn modelId="{DB374369-B51B-47AF-99F7-29F636315E1B}" type="presParOf" srcId="{34040C2C-F263-44C1-8AE8-C7E3E0168DA8}" destId="{4D02C932-17BA-4F91-A42F-8219E0EBF68D}" srcOrd="0" destOrd="0" presId="urn:microsoft.com/office/officeart/2008/layout/VerticalCurvedList"/>
    <dgm:cxn modelId="{D348538E-9618-4D0F-9FCB-F0F32D4704AD}" type="presParOf" srcId="{B2268967-0406-49CB-A2D9-FFC92207CBDA}" destId="{E551540C-0212-49E1-90CD-E6E6A59F5113}" srcOrd="5" destOrd="0" presId="urn:microsoft.com/office/officeart/2008/layout/VerticalCurvedList"/>
    <dgm:cxn modelId="{A61C81CC-1316-4162-83D7-AEA56D8B282D}" type="presParOf" srcId="{B2268967-0406-49CB-A2D9-FFC92207CBDA}" destId="{E3268FAA-0719-4B97-9301-A0788E3DF678}" srcOrd="6" destOrd="0" presId="urn:microsoft.com/office/officeart/2008/layout/VerticalCurvedList"/>
    <dgm:cxn modelId="{03A851CF-1E26-44A6-B772-4E1BFD8802B1}" type="presParOf" srcId="{E3268FAA-0719-4B97-9301-A0788E3DF678}" destId="{17046C09-5C7A-4B4B-A082-D6ABFD30AD25}" srcOrd="0" destOrd="0" presId="urn:microsoft.com/office/officeart/2008/layout/VerticalCurvedList"/>
    <dgm:cxn modelId="{C610F7F5-75F9-4705-BBB6-94C9A4A721B1}" type="presParOf" srcId="{B2268967-0406-49CB-A2D9-FFC92207CBDA}" destId="{1265DE0C-1274-4149-B3B1-7F34C0752F9D}" srcOrd="7" destOrd="0" presId="urn:microsoft.com/office/officeart/2008/layout/VerticalCurvedList"/>
    <dgm:cxn modelId="{DD5E81FD-FEC8-4A78-8953-AC296FE5ED84}" type="presParOf" srcId="{B2268967-0406-49CB-A2D9-FFC92207CBDA}" destId="{181CFEB5-FCB6-4F1A-A5AE-684956700BE0}" srcOrd="8" destOrd="0" presId="urn:microsoft.com/office/officeart/2008/layout/VerticalCurvedList"/>
    <dgm:cxn modelId="{3D83223B-F65C-4E55-B4DA-B44792213F92}" type="presParOf" srcId="{181CFEB5-FCB6-4F1A-A5AE-684956700BE0}" destId="{BF8B2411-2A9B-494D-82F2-BA2C862E81A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82E7C9-73EB-4D58-9BD3-A4B5DB11CAC9}" type="doc">
      <dgm:prSet loTypeId="urn:microsoft.com/office/officeart/2005/8/layout/hierarchy3" loCatId="hierarchy" qsTypeId="urn:microsoft.com/office/officeart/2005/8/quickstyle/simple3" qsCatId="simple" csTypeId="urn:microsoft.com/office/officeart/2005/8/colors/colorful5" csCatId="colorful" phldr="1"/>
      <dgm:spPr/>
      <dgm:t>
        <a:bodyPr/>
        <a:lstStyle/>
        <a:p>
          <a:endParaRPr lang="en-US"/>
        </a:p>
      </dgm:t>
    </dgm:pt>
    <dgm:pt modelId="{3822698C-3A29-4E34-BB4C-BDD357C78FFE}">
      <dgm:prSet custT="1"/>
      <dgm:spPr/>
      <dgm:t>
        <a:bodyPr/>
        <a:lstStyle/>
        <a:p>
          <a:pPr rtl="0"/>
          <a:r>
            <a:rPr lang="en-US" sz="1400">
              <a:latin typeface="+mj-lt"/>
            </a:rPr>
            <a:t>Eligible Patients</a:t>
          </a:r>
        </a:p>
      </dgm:t>
    </dgm:pt>
    <dgm:pt modelId="{D404CA1D-9C95-40F8-8596-01F9E19EC258}" type="parTrans" cxnId="{C2A2B256-7511-4C4E-9DB5-EFAF5C0B1B72}">
      <dgm:prSet/>
      <dgm:spPr/>
      <dgm:t>
        <a:bodyPr/>
        <a:lstStyle/>
        <a:p>
          <a:endParaRPr lang="en-US" sz="1050">
            <a:latin typeface="+mj-lt"/>
          </a:endParaRPr>
        </a:p>
      </dgm:t>
    </dgm:pt>
    <dgm:pt modelId="{E68894EB-EF4A-48B2-910B-E5DD8C79CEED}" type="sibTrans" cxnId="{C2A2B256-7511-4C4E-9DB5-EFAF5C0B1B72}">
      <dgm:prSet/>
      <dgm:spPr/>
      <dgm:t>
        <a:bodyPr/>
        <a:lstStyle/>
        <a:p>
          <a:endParaRPr lang="en-US" sz="1050">
            <a:latin typeface="+mj-lt"/>
          </a:endParaRPr>
        </a:p>
      </dgm:t>
    </dgm:pt>
    <dgm:pt modelId="{8F47B958-2C02-43DE-B90E-8AAD710E76B1}">
      <dgm:prSet custT="1"/>
      <dgm:spPr/>
      <dgm:t>
        <a:bodyPr/>
        <a:lstStyle/>
        <a:p>
          <a:pPr algn="ctr" rtl="0"/>
          <a:r>
            <a:rPr lang="en-US" sz="1100">
              <a:latin typeface="+mj-lt"/>
            </a:rPr>
            <a:t>Women between the age of 18-40 </a:t>
          </a:r>
        </a:p>
      </dgm:t>
    </dgm:pt>
    <dgm:pt modelId="{782D6435-ED73-4E17-A0F8-25D305DA6C6E}" type="parTrans" cxnId="{DCCA55AF-E910-46D9-BB6B-53072EE0199D}">
      <dgm:prSet/>
      <dgm:spPr/>
      <dgm:t>
        <a:bodyPr/>
        <a:lstStyle/>
        <a:p>
          <a:endParaRPr lang="en-US" sz="1050">
            <a:latin typeface="+mj-lt"/>
          </a:endParaRPr>
        </a:p>
      </dgm:t>
    </dgm:pt>
    <dgm:pt modelId="{0DF4040B-22E7-4A59-862D-A132AC537E0F}" type="sibTrans" cxnId="{DCCA55AF-E910-46D9-BB6B-53072EE0199D}">
      <dgm:prSet/>
      <dgm:spPr/>
      <dgm:t>
        <a:bodyPr/>
        <a:lstStyle/>
        <a:p>
          <a:endParaRPr lang="en-US" sz="1050">
            <a:latin typeface="+mj-lt"/>
          </a:endParaRPr>
        </a:p>
      </dgm:t>
    </dgm:pt>
    <dgm:pt modelId="{6565164C-C5A2-42BA-99A3-D3B80548EDB2}">
      <dgm:prSet custT="1"/>
      <dgm:spPr/>
      <dgm:t>
        <a:bodyPr/>
        <a:lstStyle/>
        <a:p>
          <a:pPr algn="ctr" rtl="0"/>
          <a:r>
            <a:rPr lang="en-US" sz="1100">
              <a:latin typeface="+mj-lt"/>
            </a:rPr>
            <a:t>Previous diagnosis of either type I or type II diabetes </a:t>
          </a:r>
        </a:p>
      </dgm:t>
    </dgm:pt>
    <dgm:pt modelId="{667E4929-29AF-4599-BBA0-9CE7C1328AD9}" type="parTrans" cxnId="{42E63FAA-3929-4EE5-816D-272B3727D972}">
      <dgm:prSet/>
      <dgm:spPr/>
      <dgm:t>
        <a:bodyPr/>
        <a:lstStyle/>
        <a:p>
          <a:endParaRPr lang="en-US" sz="1050">
            <a:latin typeface="+mj-lt"/>
          </a:endParaRPr>
        </a:p>
      </dgm:t>
    </dgm:pt>
    <dgm:pt modelId="{6A2B2943-A546-46F7-BBD8-9ABD01A0641C}" type="sibTrans" cxnId="{42E63FAA-3929-4EE5-816D-272B3727D972}">
      <dgm:prSet/>
      <dgm:spPr/>
      <dgm:t>
        <a:bodyPr/>
        <a:lstStyle/>
        <a:p>
          <a:endParaRPr lang="en-US" sz="1050">
            <a:latin typeface="+mj-lt"/>
          </a:endParaRPr>
        </a:p>
      </dgm:t>
    </dgm:pt>
    <dgm:pt modelId="{6BEF9DCC-872F-45D4-B299-F43CB67E6E43}">
      <dgm:prSet custT="1"/>
      <dgm:spPr/>
      <dgm:t>
        <a:bodyPr/>
        <a:lstStyle/>
        <a:p>
          <a:pPr algn="ctr" rtl="0"/>
          <a:r>
            <a:rPr lang="en-US" sz="1100">
              <a:latin typeface="+mj-lt"/>
            </a:rPr>
            <a:t>Seen at 5 E 98 th street FPA practice and17 E 102</a:t>
          </a:r>
          <a:r>
            <a:rPr lang="en-US" sz="1100" baseline="30000">
              <a:latin typeface="+mj-lt"/>
            </a:rPr>
            <a:t>nd</a:t>
          </a:r>
          <a:r>
            <a:rPr lang="en-US" sz="1100">
              <a:latin typeface="+mj-lt"/>
            </a:rPr>
            <a:t> street diabetes clinic* </a:t>
          </a:r>
        </a:p>
      </dgm:t>
    </dgm:pt>
    <dgm:pt modelId="{8CACC326-825C-4F6B-878D-D043A12CF281}" type="parTrans" cxnId="{A692C5D7-6D4D-443D-B138-E3D85858D3B1}">
      <dgm:prSet/>
      <dgm:spPr/>
      <dgm:t>
        <a:bodyPr/>
        <a:lstStyle/>
        <a:p>
          <a:endParaRPr lang="en-US" sz="1050">
            <a:latin typeface="+mj-lt"/>
          </a:endParaRPr>
        </a:p>
      </dgm:t>
    </dgm:pt>
    <dgm:pt modelId="{62A86FFA-F9AE-4DAD-9D6A-2C7C02507FD4}" type="sibTrans" cxnId="{A692C5D7-6D4D-443D-B138-E3D85858D3B1}">
      <dgm:prSet/>
      <dgm:spPr/>
      <dgm:t>
        <a:bodyPr/>
        <a:lstStyle/>
        <a:p>
          <a:endParaRPr lang="en-US" sz="1050">
            <a:latin typeface="+mj-lt"/>
          </a:endParaRPr>
        </a:p>
      </dgm:t>
    </dgm:pt>
    <dgm:pt modelId="{9BB2AC40-172B-4AA1-B74D-1A21A7FA9AE1}" type="pres">
      <dgm:prSet presAssocID="{A882E7C9-73EB-4D58-9BD3-A4B5DB11CAC9}" presName="diagram" presStyleCnt="0">
        <dgm:presLayoutVars>
          <dgm:chPref val="1"/>
          <dgm:dir/>
          <dgm:animOne val="branch"/>
          <dgm:animLvl val="lvl"/>
          <dgm:resizeHandles/>
        </dgm:presLayoutVars>
      </dgm:prSet>
      <dgm:spPr/>
    </dgm:pt>
    <dgm:pt modelId="{79713E32-E35B-44C4-9299-6F14D9668ED5}" type="pres">
      <dgm:prSet presAssocID="{3822698C-3A29-4E34-BB4C-BDD357C78FFE}" presName="root" presStyleCnt="0"/>
      <dgm:spPr/>
    </dgm:pt>
    <dgm:pt modelId="{8D0E864F-E553-4CDF-A16C-56DD7FE93579}" type="pres">
      <dgm:prSet presAssocID="{3822698C-3A29-4E34-BB4C-BDD357C78FFE}" presName="rootComposite" presStyleCnt="0"/>
      <dgm:spPr/>
    </dgm:pt>
    <dgm:pt modelId="{C3A2EF84-6C85-4868-873D-559D72D55E6E}" type="pres">
      <dgm:prSet presAssocID="{3822698C-3A29-4E34-BB4C-BDD357C78FFE}" presName="rootText" presStyleLbl="node1" presStyleIdx="0" presStyleCnt="1" custScaleX="175474" custScaleY="63809" custLinFactNeighborX="3990" custLinFactNeighborY="1227"/>
      <dgm:spPr/>
    </dgm:pt>
    <dgm:pt modelId="{FFBAE5BB-4FCE-4A21-87BD-E09107A9B026}" type="pres">
      <dgm:prSet presAssocID="{3822698C-3A29-4E34-BB4C-BDD357C78FFE}" presName="rootConnector" presStyleLbl="node1" presStyleIdx="0" presStyleCnt="1"/>
      <dgm:spPr/>
    </dgm:pt>
    <dgm:pt modelId="{A5B59E6B-0C99-4FF6-8F21-881B12207199}" type="pres">
      <dgm:prSet presAssocID="{3822698C-3A29-4E34-BB4C-BDD357C78FFE}" presName="childShape" presStyleCnt="0"/>
      <dgm:spPr/>
    </dgm:pt>
    <dgm:pt modelId="{603543E5-0001-49FD-A1CF-8BA9C26C69B8}" type="pres">
      <dgm:prSet presAssocID="{782D6435-ED73-4E17-A0F8-25D305DA6C6E}" presName="Name13" presStyleLbl="parChTrans1D2" presStyleIdx="0" presStyleCnt="3"/>
      <dgm:spPr/>
    </dgm:pt>
    <dgm:pt modelId="{2683B0A4-6E90-459B-94BA-28AF4B9A96D0}" type="pres">
      <dgm:prSet presAssocID="{8F47B958-2C02-43DE-B90E-8AAD710E76B1}" presName="childText" presStyleLbl="bgAcc1" presStyleIdx="0" presStyleCnt="3" custScaleX="183771" custScaleY="63575" custLinFactNeighborX="-6708" custLinFactNeighborY="10475">
        <dgm:presLayoutVars>
          <dgm:bulletEnabled val="1"/>
        </dgm:presLayoutVars>
      </dgm:prSet>
      <dgm:spPr/>
    </dgm:pt>
    <dgm:pt modelId="{A038A89A-0741-4EB8-BAE0-0F6A88BAD9B2}" type="pres">
      <dgm:prSet presAssocID="{667E4929-29AF-4599-BBA0-9CE7C1328AD9}" presName="Name13" presStyleLbl="parChTrans1D2" presStyleIdx="1" presStyleCnt="3"/>
      <dgm:spPr/>
    </dgm:pt>
    <dgm:pt modelId="{AFFB268A-5158-4F6F-A515-6EF3695B19D7}" type="pres">
      <dgm:prSet presAssocID="{6565164C-C5A2-42BA-99A3-D3B80548EDB2}" presName="childText" presStyleLbl="bgAcc1" presStyleIdx="1" presStyleCnt="3" custScaleX="183771" custScaleY="63575" custLinFactNeighborX="-6708" custLinFactNeighborY="6083">
        <dgm:presLayoutVars>
          <dgm:bulletEnabled val="1"/>
        </dgm:presLayoutVars>
      </dgm:prSet>
      <dgm:spPr/>
    </dgm:pt>
    <dgm:pt modelId="{8A00F5C4-A84B-4525-9BEA-C6984DE96DFE}" type="pres">
      <dgm:prSet presAssocID="{8CACC326-825C-4F6B-878D-D043A12CF281}" presName="Name13" presStyleLbl="parChTrans1D2" presStyleIdx="2" presStyleCnt="3"/>
      <dgm:spPr/>
    </dgm:pt>
    <dgm:pt modelId="{ADADDE1E-5431-46FF-9B7E-6C1E8D625BD6}" type="pres">
      <dgm:prSet presAssocID="{6BEF9DCC-872F-45D4-B299-F43CB67E6E43}" presName="childText" presStyleLbl="bgAcc1" presStyleIdx="2" presStyleCnt="3" custScaleX="183771" custScaleY="76933" custLinFactNeighborX="-6708" custLinFactNeighborY="25351">
        <dgm:presLayoutVars>
          <dgm:bulletEnabled val="1"/>
        </dgm:presLayoutVars>
      </dgm:prSet>
      <dgm:spPr/>
    </dgm:pt>
  </dgm:ptLst>
  <dgm:cxnLst>
    <dgm:cxn modelId="{779A1D1B-B079-4311-8207-213F641CB5C5}" type="presOf" srcId="{3822698C-3A29-4E34-BB4C-BDD357C78FFE}" destId="{C3A2EF84-6C85-4868-873D-559D72D55E6E}" srcOrd="0" destOrd="0" presId="urn:microsoft.com/office/officeart/2005/8/layout/hierarchy3"/>
    <dgm:cxn modelId="{30C7243B-736F-40A4-A85C-11A5708AFDCF}" type="presOf" srcId="{6565164C-C5A2-42BA-99A3-D3B80548EDB2}" destId="{AFFB268A-5158-4F6F-A515-6EF3695B19D7}" srcOrd="0" destOrd="0" presId="urn:microsoft.com/office/officeart/2005/8/layout/hierarchy3"/>
    <dgm:cxn modelId="{22ED2B64-C76B-4FE5-B7E4-BF0609E48D7B}" type="presOf" srcId="{782D6435-ED73-4E17-A0F8-25D305DA6C6E}" destId="{603543E5-0001-49FD-A1CF-8BA9C26C69B8}" srcOrd="0" destOrd="0" presId="urn:microsoft.com/office/officeart/2005/8/layout/hierarchy3"/>
    <dgm:cxn modelId="{C2A2B256-7511-4C4E-9DB5-EFAF5C0B1B72}" srcId="{A882E7C9-73EB-4D58-9BD3-A4B5DB11CAC9}" destId="{3822698C-3A29-4E34-BB4C-BDD357C78FFE}" srcOrd="0" destOrd="0" parTransId="{D404CA1D-9C95-40F8-8596-01F9E19EC258}" sibTransId="{E68894EB-EF4A-48B2-910B-E5DD8C79CEED}"/>
    <dgm:cxn modelId="{8F039B94-E3E6-4D19-AA21-E14F962AB3C2}" type="presOf" srcId="{A882E7C9-73EB-4D58-9BD3-A4B5DB11CAC9}" destId="{9BB2AC40-172B-4AA1-B74D-1A21A7FA9AE1}" srcOrd="0" destOrd="0" presId="urn:microsoft.com/office/officeart/2005/8/layout/hierarchy3"/>
    <dgm:cxn modelId="{42E63FAA-3929-4EE5-816D-272B3727D972}" srcId="{3822698C-3A29-4E34-BB4C-BDD357C78FFE}" destId="{6565164C-C5A2-42BA-99A3-D3B80548EDB2}" srcOrd="1" destOrd="0" parTransId="{667E4929-29AF-4599-BBA0-9CE7C1328AD9}" sibTransId="{6A2B2943-A546-46F7-BBD8-9ABD01A0641C}"/>
    <dgm:cxn modelId="{DCCA55AF-E910-46D9-BB6B-53072EE0199D}" srcId="{3822698C-3A29-4E34-BB4C-BDD357C78FFE}" destId="{8F47B958-2C02-43DE-B90E-8AAD710E76B1}" srcOrd="0" destOrd="0" parTransId="{782D6435-ED73-4E17-A0F8-25D305DA6C6E}" sibTransId="{0DF4040B-22E7-4A59-862D-A132AC537E0F}"/>
    <dgm:cxn modelId="{36270EC0-CBF4-42B0-BED5-237B99245F1B}" type="presOf" srcId="{8CACC326-825C-4F6B-878D-D043A12CF281}" destId="{8A00F5C4-A84B-4525-9BEA-C6984DE96DFE}" srcOrd="0" destOrd="0" presId="urn:microsoft.com/office/officeart/2005/8/layout/hierarchy3"/>
    <dgm:cxn modelId="{D4BE86D5-F449-451F-9AC3-9B31851D9753}" type="presOf" srcId="{3822698C-3A29-4E34-BB4C-BDD357C78FFE}" destId="{FFBAE5BB-4FCE-4A21-87BD-E09107A9B026}" srcOrd="1" destOrd="0" presId="urn:microsoft.com/office/officeart/2005/8/layout/hierarchy3"/>
    <dgm:cxn modelId="{B060BBD6-2589-4CBC-9F95-3BD31150B493}" type="presOf" srcId="{6BEF9DCC-872F-45D4-B299-F43CB67E6E43}" destId="{ADADDE1E-5431-46FF-9B7E-6C1E8D625BD6}" srcOrd="0" destOrd="0" presId="urn:microsoft.com/office/officeart/2005/8/layout/hierarchy3"/>
    <dgm:cxn modelId="{A692C5D7-6D4D-443D-B138-E3D85858D3B1}" srcId="{3822698C-3A29-4E34-BB4C-BDD357C78FFE}" destId="{6BEF9DCC-872F-45D4-B299-F43CB67E6E43}" srcOrd="2" destOrd="0" parTransId="{8CACC326-825C-4F6B-878D-D043A12CF281}" sibTransId="{62A86FFA-F9AE-4DAD-9D6A-2C7C02507FD4}"/>
    <dgm:cxn modelId="{B795B3DD-EE3C-42C8-B3D3-2FCDD02A63BD}" type="presOf" srcId="{667E4929-29AF-4599-BBA0-9CE7C1328AD9}" destId="{A038A89A-0741-4EB8-BAE0-0F6A88BAD9B2}" srcOrd="0" destOrd="0" presId="urn:microsoft.com/office/officeart/2005/8/layout/hierarchy3"/>
    <dgm:cxn modelId="{34D32BE8-59E6-4F2D-B54C-A528DBC7349A}" type="presOf" srcId="{8F47B958-2C02-43DE-B90E-8AAD710E76B1}" destId="{2683B0A4-6E90-459B-94BA-28AF4B9A96D0}" srcOrd="0" destOrd="0" presId="urn:microsoft.com/office/officeart/2005/8/layout/hierarchy3"/>
    <dgm:cxn modelId="{2B2688C8-3012-4C17-B7E7-CB1F825CA052}" type="presParOf" srcId="{9BB2AC40-172B-4AA1-B74D-1A21A7FA9AE1}" destId="{79713E32-E35B-44C4-9299-6F14D9668ED5}" srcOrd="0" destOrd="0" presId="urn:microsoft.com/office/officeart/2005/8/layout/hierarchy3"/>
    <dgm:cxn modelId="{E2924B31-929C-4282-A189-F69392EA824A}" type="presParOf" srcId="{79713E32-E35B-44C4-9299-6F14D9668ED5}" destId="{8D0E864F-E553-4CDF-A16C-56DD7FE93579}" srcOrd="0" destOrd="0" presId="urn:microsoft.com/office/officeart/2005/8/layout/hierarchy3"/>
    <dgm:cxn modelId="{D267A10B-BD92-4716-A0B6-083B46E6D633}" type="presParOf" srcId="{8D0E864F-E553-4CDF-A16C-56DD7FE93579}" destId="{C3A2EF84-6C85-4868-873D-559D72D55E6E}" srcOrd="0" destOrd="0" presId="urn:microsoft.com/office/officeart/2005/8/layout/hierarchy3"/>
    <dgm:cxn modelId="{195684FA-E122-4E3B-9216-2FF01C8A5F97}" type="presParOf" srcId="{8D0E864F-E553-4CDF-A16C-56DD7FE93579}" destId="{FFBAE5BB-4FCE-4A21-87BD-E09107A9B026}" srcOrd="1" destOrd="0" presId="urn:microsoft.com/office/officeart/2005/8/layout/hierarchy3"/>
    <dgm:cxn modelId="{3A50A8F7-D45D-4B4C-85E7-DFDE7DC368BC}" type="presParOf" srcId="{79713E32-E35B-44C4-9299-6F14D9668ED5}" destId="{A5B59E6B-0C99-4FF6-8F21-881B12207199}" srcOrd="1" destOrd="0" presId="urn:microsoft.com/office/officeart/2005/8/layout/hierarchy3"/>
    <dgm:cxn modelId="{FEDD29B9-025B-407B-9FEE-7046676C3573}" type="presParOf" srcId="{A5B59E6B-0C99-4FF6-8F21-881B12207199}" destId="{603543E5-0001-49FD-A1CF-8BA9C26C69B8}" srcOrd="0" destOrd="0" presId="urn:microsoft.com/office/officeart/2005/8/layout/hierarchy3"/>
    <dgm:cxn modelId="{846111FA-0D74-4B9B-A192-962F0A3F434F}" type="presParOf" srcId="{A5B59E6B-0C99-4FF6-8F21-881B12207199}" destId="{2683B0A4-6E90-459B-94BA-28AF4B9A96D0}" srcOrd="1" destOrd="0" presId="urn:microsoft.com/office/officeart/2005/8/layout/hierarchy3"/>
    <dgm:cxn modelId="{9BECE500-C52A-4F09-A648-386C61955A5D}" type="presParOf" srcId="{A5B59E6B-0C99-4FF6-8F21-881B12207199}" destId="{A038A89A-0741-4EB8-BAE0-0F6A88BAD9B2}" srcOrd="2" destOrd="0" presId="urn:microsoft.com/office/officeart/2005/8/layout/hierarchy3"/>
    <dgm:cxn modelId="{659BAA68-E683-4CDA-8E23-8FA8317A518A}" type="presParOf" srcId="{A5B59E6B-0C99-4FF6-8F21-881B12207199}" destId="{AFFB268A-5158-4F6F-A515-6EF3695B19D7}" srcOrd="3" destOrd="0" presId="urn:microsoft.com/office/officeart/2005/8/layout/hierarchy3"/>
    <dgm:cxn modelId="{E46DF6FB-4A4C-4E46-BD40-BF518DA4E2C0}" type="presParOf" srcId="{A5B59E6B-0C99-4FF6-8F21-881B12207199}" destId="{8A00F5C4-A84B-4525-9BEA-C6984DE96DFE}" srcOrd="4" destOrd="0" presId="urn:microsoft.com/office/officeart/2005/8/layout/hierarchy3"/>
    <dgm:cxn modelId="{BF4CC324-136C-49CB-B559-B883B7447699}" type="presParOf" srcId="{A5B59E6B-0C99-4FF6-8F21-881B12207199}" destId="{ADADDE1E-5431-46FF-9B7E-6C1E8D625BD6}"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58F4E-1556-499D-BA24-AA79F4EB641D}">
      <dsp:nvSpPr>
        <dsp:cNvPr id="0" name=""/>
        <dsp:cNvSpPr/>
      </dsp:nvSpPr>
      <dsp:spPr>
        <a:xfrm>
          <a:off x="2567704" y="-189664"/>
          <a:ext cx="4551680" cy="4551680"/>
        </a:xfrm>
        <a:prstGeom prst="pie">
          <a:avLst>
            <a:gd name="adj1" fmla="val 16200000"/>
            <a:gd name="adj2" fmla="val 18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Research</a:t>
          </a:r>
        </a:p>
      </dsp:txBody>
      <dsp:txXfrm>
        <a:off x="4966548" y="774858"/>
        <a:ext cx="1625600" cy="1354666"/>
      </dsp:txXfrm>
    </dsp:sp>
    <dsp:sp modelId="{D0586B54-E442-45D6-9490-8A2693A9E3D8}">
      <dsp:nvSpPr>
        <dsp:cNvPr id="0" name=""/>
        <dsp:cNvSpPr/>
      </dsp:nvSpPr>
      <dsp:spPr>
        <a:xfrm>
          <a:off x="1695032" y="1327566"/>
          <a:ext cx="4551680" cy="4551680"/>
        </a:xfrm>
        <a:prstGeom prst="pie">
          <a:avLst>
            <a:gd name="adj1" fmla="val 1800000"/>
            <a:gd name="adj2" fmla="val 90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Clinical Model Innovation</a:t>
          </a:r>
        </a:p>
      </dsp:txBody>
      <dsp:txXfrm>
        <a:off x="2778765" y="4280740"/>
        <a:ext cx="2438400" cy="1192106"/>
      </dsp:txXfrm>
    </dsp:sp>
    <dsp:sp modelId="{88467EEE-E1B1-4DD2-B101-1BE002C7B59B}">
      <dsp:nvSpPr>
        <dsp:cNvPr id="0" name=""/>
        <dsp:cNvSpPr/>
      </dsp:nvSpPr>
      <dsp:spPr>
        <a:xfrm>
          <a:off x="813894" y="-121935"/>
          <a:ext cx="4551680" cy="4551680"/>
        </a:xfrm>
        <a:prstGeom prst="pie">
          <a:avLst>
            <a:gd name="adj1" fmla="val 9000000"/>
            <a:gd name="adj2" fmla="val 162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Clinic</a:t>
          </a:r>
        </a:p>
      </dsp:txBody>
      <dsp:txXfrm>
        <a:off x="1341130" y="842587"/>
        <a:ext cx="1625600" cy="1354666"/>
      </dsp:txXfrm>
    </dsp:sp>
    <dsp:sp modelId="{442CFDF4-D3B6-4765-B739-61B9D2BACEEA}">
      <dsp:nvSpPr>
        <dsp:cNvPr id="0" name=""/>
        <dsp:cNvSpPr/>
      </dsp:nvSpPr>
      <dsp:spPr>
        <a:xfrm>
          <a:off x="2286309" y="-471434"/>
          <a:ext cx="5115221" cy="5115221"/>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E02703-751C-487D-8C7A-860B816F8CA7}">
      <dsp:nvSpPr>
        <dsp:cNvPr id="0" name=""/>
        <dsp:cNvSpPr/>
      </dsp:nvSpPr>
      <dsp:spPr>
        <a:xfrm>
          <a:off x="1413261" y="1045508"/>
          <a:ext cx="5115221" cy="5115221"/>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755610-7B5F-4CE4-9DA0-1A008D63E674}">
      <dsp:nvSpPr>
        <dsp:cNvPr id="0" name=""/>
        <dsp:cNvSpPr/>
      </dsp:nvSpPr>
      <dsp:spPr>
        <a:xfrm>
          <a:off x="531747" y="-403705"/>
          <a:ext cx="5115221" cy="5115221"/>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58F4E-1556-499D-BA24-AA79F4EB641D}">
      <dsp:nvSpPr>
        <dsp:cNvPr id="0" name=""/>
        <dsp:cNvSpPr/>
      </dsp:nvSpPr>
      <dsp:spPr>
        <a:xfrm>
          <a:off x="2567704" y="-189664"/>
          <a:ext cx="4551680" cy="4551680"/>
        </a:xfrm>
        <a:prstGeom prst="pie">
          <a:avLst>
            <a:gd name="adj1" fmla="val 16200000"/>
            <a:gd name="adj2" fmla="val 18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Research</a:t>
          </a:r>
        </a:p>
      </dsp:txBody>
      <dsp:txXfrm>
        <a:off x="4966548" y="774858"/>
        <a:ext cx="1625600" cy="1354666"/>
      </dsp:txXfrm>
    </dsp:sp>
    <dsp:sp modelId="{D0586B54-E442-45D6-9490-8A2693A9E3D8}">
      <dsp:nvSpPr>
        <dsp:cNvPr id="0" name=""/>
        <dsp:cNvSpPr/>
      </dsp:nvSpPr>
      <dsp:spPr>
        <a:xfrm>
          <a:off x="1695032" y="1327566"/>
          <a:ext cx="4551680" cy="4551680"/>
        </a:xfrm>
        <a:prstGeom prst="pie">
          <a:avLst>
            <a:gd name="adj1" fmla="val 1800000"/>
            <a:gd name="adj2" fmla="val 90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Clinical Model Innovation</a:t>
          </a:r>
        </a:p>
      </dsp:txBody>
      <dsp:txXfrm>
        <a:off x="2778765" y="4280740"/>
        <a:ext cx="2438400" cy="1192106"/>
      </dsp:txXfrm>
    </dsp:sp>
    <dsp:sp modelId="{88467EEE-E1B1-4DD2-B101-1BE002C7B59B}">
      <dsp:nvSpPr>
        <dsp:cNvPr id="0" name=""/>
        <dsp:cNvSpPr/>
      </dsp:nvSpPr>
      <dsp:spPr>
        <a:xfrm>
          <a:off x="813894" y="-121935"/>
          <a:ext cx="4551680" cy="4551680"/>
        </a:xfrm>
        <a:prstGeom prst="pie">
          <a:avLst>
            <a:gd name="adj1" fmla="val 9000000"/>
            <a:gd name="adj2" fmla="val 162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Clinic</a:t>
          </a:r>
        </a:p>
      </dsp:txBody>
      <dsp:txXfrm>
        <a:off x="1341130" y="842587"/>
        <a:ext cx="1625600" cy="1354666"/>
      </dsp:txXfrm>
    </dsp:sp>
    <dsp:sp modelId="{442CFDF4-D3B6-4765-B739-61B9D2BACEEA}">
      <dsp:nvSpPr>
        <dsp:cNvPr id="0" name=""/>
        <dsp:cNvSpPr/>
      </dsp:nvSpPr>
      <dsp:spPr>
        <a:xfrm>
          <a:off x="2286309" y="-471434"/>
          <a:ext cx="5115221" cy="5115221"/>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E02703-751C-487D-8C7A-860B816F8CA7}">
      <dsp:nvSpPr>
        <dsp:cNvPr id="0" name=""/>
        <dsp:cNvSpPr/>
      </dsp:nvSpPr>
      <dsp:spPr>
        <a:xfrm>
          <a:off x="1413261" y="1045508"/>
          <a:ext cx="5115221" cy="5115221"/>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755610-7B5F-4CE4-9DA0-1A008D63E674}">
      <dsp:nvSpPr>
        <dsp:cNvPr id="0" name=""/>
        <dsp:cNvSpPr/>
      </dsp:nvSpPr>
      <dsp:spPr>
        <a:xfrm>
          <a:off x="531747" y="-403705"/>
          <a:ext cx="5115221" cy="5115221"/>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7D386-DE9C-4F0A-915E-5124C5294287}">
      <dsp:nvSpPr>
        <dsp:cNvPr id="0" name=""/>
        <dsp:cNvSpPr/>
      </dsp:nvSpPr>
      <dsp:spPr>
        <a:xfrm>
          <a:off x="0" y="1305401"/>
          <a:ext cx="10515600" cy="1740535"/>
        </a:xfrm>
        <a:prstGeom prst="notchedRightArrow">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9787623-7E45-456F-A53D-E562AE86F4E4}">
      <dsp:nvSpPr>
        <dsp:cNvPr id="0" name=""/>
        <dsp:cNvSpPr/>
      </dsp:nvSpPr>
      <dsp:spPr>
        <a:xfrm>
          <a:off x="92" y="0"/>
          <a:ext cx="1405639"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Established SEAD at </a:t>
          </a:r>
          <a:r>
            <a:rPr lang="en-US" sz="1800" b="1" kern="1200" err="1">
              <a:solidFill>
                <a:schemeClr val="bg1"/>
              </a:solidFill>
            </a:rPr>
            <a:t>UPenn</a:t>
          </a:r>
          <a:endParaRPr lang="en-US" sz="1800" b="1" kern="1200">
            <a:solidFill>
              <a:schemeClr val="bg1"/>
            </a:solidFill>
          </a:endParaRPr>
        </a:p>
      </dsp:txBody>
      <dsp:txXfrm>
        <a:off x="92" y="0"/>
        <a:ext cx="1405639" cy="1740535"/>
      </dsp:txXfrm>
    </dsp:sp>
    <dsp:sp modelId="{ED359B3F-0EEE-4224-BF82-0933F3A33D01}">
      <dsp:nvSpPr>
        <dsp:cNvPr id="0" name=""/>
        <dsp:cNvSpPr/>
      </dsp:nvSpPr>
      <dsp:spPr>
        <a:xfrm>
          <a:off x="485345"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5CB8C5-DC0C-4B2E-A10B-8DFCA016AF6D}">
      <dsp:nvSpPr>
        <dsp:cNvPr id="0" name=""/>
        <dsp:cNvSpPr/>
      </dsp:nvSpPr>
      <dsp:spPr>
        <a:xfrm>
          <a:off x="1468464" y="2610802"/>
          <a:ext cx="159057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Moved SEAD to Einstein-Montefiore </a:t>
          </a:r>
        </a:p>
      </dsp:txBody>
      <dsp:txXfrm>
        <a:off x="1468464" y="2610802"/>
        <a:ext cx="1590572" cy="1740535"/>
      </dsp:txXfrm>
    </dsp:sp>
    <dsp:sp modelId="{EDB214E8-AD5C-4922-B698-45240DCB7D86}">
      <dsp:nvSpPr>
        <dsp:cNvPr id="0" name=""/>
        <dsp:cNvSpPr/>
      </dsp:nvSpPr>
      <dsp:spPr>
        <a:xfrm>
          <a:off x="2046183"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0D089D-CC81-44C9-BFFE-F587D823A39C}">
      <dsp:nvSpPr>
        <dsp:cNvPr id="0" name=""/>
        <dsp:cNvSpPr/>
      </dsp:nvSpPr>
      <dsp:spPr>
        <a:xfrm>
          <a:off x="3121768" y="0"/>
          <a:ext cx="125463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1 MD </a:t>
          </a:r>
        </a:p>
        <a:p>
          <a:pPr marL="0" lvl="0" indent="0" algn="ctr" defTabSz="800100">
            <a:lnSpc>
              <a:spcPct val="90000"/>
            </a:lnSpc>
            <a:spcBef>
              <a:spcPct val="0"/>
            </a:spcBef>
            <a:spcAft>
              <a:spcPct val="35000"/>
            </a:spcAft>
            <a:buNone/>
          </a:pPr>
          <a:r>
            <a:rPr lang="en-US" sz="1800" b="1" kern="1200">
              <a:solidFill>
                <a:schemeClr val="bg1"/>
              </a:solidFill>
            </a:rPr>
            <a:t>+ </a:t>
          </a:r>
        </a:p>
        <a:p>
          <a:pPr marL="0" lvl="0" indent="0" algn="ctr" defTabSz="800100">
            <a:lnSpc>
              <a:spcPct val="90000"/>
            </a:lnSpc>
            <a:spcBef>
              <a:spcPct val="0"/>
            </a:spcBef>
            <a:spcAft>
              <a:spcPct val="35000"/>
            </a:spcAft>
            <a:buNone/>
          </a:pPr>
          <a:r>
            <a:rPr lang="en-US" sz="1800" b="1" kern="1200">
              <a:solidFill>
                <a:schemeClr val="bg1"/>
              </a:solidFill>
            </a:rPr>
            <a:t>1 NP</a:t>
          </a:r>
        </a:p>
      </dsp:txBody>
      <dsp:txXfrm>
        <a:off x="3121768" y="0"/>
        <a:ext cx="1254632" cy="1740535"/>
      </dsp:txXfrm>
    </dsp:sp>
    <dsp:sp modelId="{C443D6BA-B415-4E39-A03E-7C6A6513E540}">
      <dsp:nvSpPr>
        <dsp:cNvPr id="0" name=""/>
        <dsp:cNvSpPr/>
      </dsp:nvSpPr>
      <dsp:spPr>
        <a:xfrm>
          <a:off x="3531517"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73221B-B53E-4AE9-86AC-A2933653E583}">
      <dsp:nvSpPr>
        <dsp:cNvPr id="0" name=""/>
        <dsp:cNvSpPr/>
      </dsp:nvSpPr>
      <dsp:spPr>
        <a:xfrm>
          <a:off x="4439132" y="2610802"/>
          <a:ext cx="1315481"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 RD </a:t>
          </a:r>
        </a:p>
        <a:p>
          <a:pPr marL="0" lvl="0" indent="0" algn="ctr" defTabSz="800100">
            <a:lnSpc>
              <a:spcPct val="90000"/>
            </a:lnSpc>
            <a:spcBef>
              <a:spcPct val="0"/>
            </a:spcBef>
            <a:spcAft>
              <a:spcPct val="35000"/>
            </a:spcAft>
            <a:buNone/>
          </a:pPr>
          <a:r>
            <a:rPr lang="en-US" sz="1800" b="1" kern="1200">
              <a:solidFill>
                <a:schemeClr val="bg1"/>
              </a:solidFill>
            </a:rPr>
            <a:t>and  Psychology</a:t>
          </a:r>
        </a:p>
      </dsp:txBody>
      <dsp:txXfrm>
        <a:off x="4439132" y="2610802"/>
        <a:ext cx="1315481" cy="1740535"/>
      </dsp:txXfrm>
    </dsp:sp>
    <dsp:sp modelId="{066292C1-8742-4B17-AB98-53A4F02ABD2C}">
      <dsp:nvSpPr>
        <dsp:cNvPr id="0" name=""/>
        <dsp:cNvSpPr/>
      </dsp:nvSpPr>
      <dsp:spPr>
        <a:xfrm>
          <a:off x="4879306"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198463-29FA-4080-9738-77428E6F6818}">
      <dsp:nvSpPr>
        <dsp:cNvPr id="0" name=""/>
        <dsp:cNvSpPr/>
      </dsp:nvSpPr>
      <dsp:spPr>
        <a:xfrm>
          <a:off x="5817345" y="0"/>
          <a:ext cx="2209733"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 Social needs coordinator technology specialist</a:t>
          </a:r>
        </a:p>
        <a:p>
          <a:pPr marL="0" lvl="0" indent="0" algn="ctr" defTabSz="800100">
            <a:lnSpc>
              <a:spcPct val="90000"/>
            </a:lnSpc>
            <a:spcBef>
              <a:spcPct val="0"/>
            </a:spcBef>
            <a:spcAft>
              <a:spcPct val="35000"/>
            </a:spcAft>
            <a:buNone/>
          </a:pPr>
          <a:r>
            <a:rPr lang="en-US" sz="1800" b="1" kern="1200">
              <a:solidFill>
                <a:schemeClr val="bg1"/>
              </a:solidFill>
            </a:rPr>
            <a:t>+ Endo fellow trainees</a:t>
          </a:r>
        </a:p>
      </dsp:txBody>
      <dsp:txXfrm>
        <a:off x="5817345" y="0"/>
        <a:ext cx="2209733" cy="1740535"/>
      </dsp:txXfrm>
    </dsp:sp>
    <dsp:sp modelId="{D64F8234-5246-4F84-87D5-CDA2F2A95C1E}">
      <dsp:nvSpPr>
        <dsp:cNvPr id="0" name=""/>
        <dsp:cNvSpPr/>
      </dsp:nvSpPr>
      <dsp:spPr>
        <a:xfrm>
          <a:off x="6704645"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83D53-1B55-4CCF-9657-D51DF69934EE}">
      <dsp:nvSpPr>
        <dsp:cNvPr id="0" name=""/>
        <dsp:cNvSpPr/>
      </dsp:nvSpPr>
      <dsp:spPr>
        <a:xfrm>
          <a:off x="8089811" y="2610802"/>
          <a:ext cx="1374135"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MDs, NP, RD, PhD, LPN, Program </a:t>
          </a:r>
          <a:r>
            <a:rPr lang="en-US" sz="1800" b="1" kern="1200" err="1">
              <a:solidFill>
                <a:schemeClr val="bg1"/>
              </a:solidFill>
            </a:rPr>
            <a:t>cdtr</a:t>
          </a:r>
          <a:r>
            <a:rPr lang="en-US" sz="1800" b="1" kern="1200">
              <a:solidFill>
                <a:schemeClr val="bg1"/>
              </a:solidFill>
            </a:rPr>
            <a:t>, Patient advisors </a:t>
          </a:r>
        </a:p>
      </dsp:txBody>
      <dsp:txXfrm>
        <a:off x="8089811" y="2610802"/>
        <a:ext cx="1374135" cy="1740535"/>
      </dsp:txXfrm>
    </dsp:sp>
    <dsp:sp modelId="{56FB5A9F-AA88-42E7-84A6-678735F3D364}">
      <dsp:nvSpPr>
        <dsp:cNvPr id="0" name=""/>
        <dsp:cNvSpPr/>
      </dsp:nvSpPr>
      <dsp:spPr>
        <a:xfrm>
          <a:off x="8559312"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A9914-F5BD-43A3-8968-FAFDA5C030FA}">
      <dsp:nvSpPr>
        <dsp:cNvPr id="0" name=""/>
        <dsp:cNvSpPr/>
      </dsp:nvSpPr>
      <dsp:spPr>
        <a:xfrm>
          <a:off x="-2956321" y="-455386"/>
          <a:ext cx="3526972" cy="3526972"/>
        </a:xfrm>
        <a:prstGeom prst="blockArc">
          <a:avLst>
            <a:gd name="adj1" fmla="val 18900000"/>
            <a:gd name="adj2" fmla="val 2700000"/>
            <a:gd name="adj3" fmla="val 612"/>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2B5D50-A194-4B1D-8705-4260D105EBD2}">
      <dsp:nvSpPr>
        <dsp:cNvPr id="0" name=""/>
        <dsp:cNvSpPr/>
      </dsp:nvSpPr>
      <dsp:spPr>
        <a:xfrm>
          <a:off x="299414" y="201133"/>
          <a:ext cx="3825398" cy="40247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46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t>Multi-Specialty Visits</a:t>
          </a:r>
        </a:p>
      </dsp:txBody>
      <dsp:txXfrm>
        <a:off x="299414" y="201133"/>
        <a:ext cx="3825398" cy="402476"/>
      </dsp:txXfrm>
    </dsp:sp>
    <dsp:sp modelId="{CB83E275-06E8-41C6-9BF2-5524F30B6545}">
      <dsp:nvSpPr>
        <dsp:cNvPr id="0" name=""/>
        <dsp:cNvSpPr/>
      </dsp:nvSpPr>
      <dsp:spPr>
        <a:xfrm>
          <a:off x="47866" y="150823"/>
          <a:ext cx="503095" cy="50309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60D49-B64F-43BF-98EA-218C60988ABB}">
      <dsp:nvSpPr>
        <dsp:cNvPr id="0" name=""/>
        <dsp:cNvSpPr/>
      </dsp:nvSpPr>
      <dsp:spPr>
        <a:xfrm>
          <a:off x="530162" y="804952"/>
          <a:ext cx="3594650" cy="402476"/>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46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t>YA Programming</a:t>
          </a:r>
        </a:p>
      </dsp:txBody>
      <dsp:txXfrm>
        <a:off x="530162" y="804952"/>
        <a:ext cx="3594650" cy="402476"/>
      </dsp:txXfrm>
    </dsp:sp>
    <dsp:sp modelId="{D01C7434-1D9D-4365-9AB7-6959626A1502}">
      <dsp:nvSpPr>
        <dsp:cNvPr id="0" name=""/>
        <dsp:cNvSpPr/>
      </dsp:nvSpPr>
      <dsp:spPr>
        <a:xfrm>
          <a:off x="278615" y="754642"/>
          <a:ext cx="503095" cy="503095"/>
        </a:xfrm>
        <a:prstGeom prst="ellipse">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87135B-108D-44F6-B003-DD5830A317F6}">
      <dsp:nvSpPr>
        <dsp:cNvPr id="0" name=""/>
        <dsp:cNvSpPr/>
      </dsp:nvSpPr>
      <dsp:spPr>
        <a:xfrm>
          <a:off x="530162" y="1408771"/>
          <a:ext cx="3594650" cy="402476"/>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46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t>Weekly Complex Case Review</a:t>
          </a:r>
        </a:p>
      </dsp:txBody>
      <dsp:txXfrm>
        <a:off x="530162" y="1408771"/>
        <a:ext cx="3594650" cy="402476"/>
      </dsp:txXfrm>
    </dsp:sp>
    <dsp:sp modelId="{0485F6CD-A27F-4A16-8900-90F0CFB8345C}">
      <dsp:nvSpPr>
        <dsp:cNvPr id="0" name=""/>
        <dsp:cNvSpPr/>
      </dsp:nvSpPr>
      <dsp:spPr>
        <a:xfrm>
          <a:off x="278615" y="1358461"/>
          <a:ext cx="503095" cy="503095"/>
        </a:xfrm>
        <a:prstGeom prst="ellipse">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7E945F-8ECE-4BC6-9602-76278C429EEA}">
      <dsp:nvSpPr>
        <dsp:cNvPr id="0" name=""/>
        <dsp:cNvSpPr/>
      </dsp:nvSpPr>
      <dsp:spPr>
        <a:xfrm>
          <a:off x="299414" y="2012590"/>
          <a:ext cx="3825398" cy="402476"/>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46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t>Patient Advisory Board</a:t>
          </a:r>
        </a:p>
      </dsp:txBody>
      <dsp:txXfrm>
        <a:off x="299414" y="2012590"/>
        <a:ext cx="3825398" cy="402476"/>
      </dsp:txXfrm>
    </dsp:sp>
    <dsp:sp modelId="{215ECEE6-A35B-466B-B633-93A75A9A0863}">
      <dsp:nvSpPr>
        <dsp:cNvPr id="0" name=""/>
        <dsp:cNvSpPr/>
      </dsp:nvSpPr>
      <dsp:spPr>
        <a:xfrm>
          <a:off x="47866" y="1962280"/>
          <a:ext cx="503095" cy="503095"/>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58F4E-1556-499D-BA24-AA79F4EB641D}">
      <dsp:nvSpPr>
        <dsp:cNvPr id="0" name=""/>
        <dsp:cNvSpPr/>
      </dsp:nvSpPr>
      <dsp:spPr>
        <a:xfrm>
          <a:off x="2567704" y="-189664"/>
          <a:ext cx="4551680" cy="4551680"/>
        </a:xfrm>
        <a:prstGeom prst="pie">
          <a:avLst>
            <a:gd name="adj1" fmla="val 16200000"/>
            <a:gd name="adj2" fmla="val 18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Research</a:t>
          </a:r>
        </a:p>
      </dsp:txBody>
      <dsp:txXfrm>
        <a:off x="4966548" y="774858"/>
        <a:ext cx="1625600" cy="1354666"/>
      </dsp:txXfrm>
    </dsp:sp>
    <dsp:sp modelId="{D0586B54-E442-45D6-9490-8A2693A9E3D8}">
      <dsp:nvSpPr>
        <dsp:cNvPr id="0" name=""/>
        <dsp:cNvSpPr/>
      </dsp:nvSpPr>
      <dsp:spPr>
        <a:xfrm>
          <a:off x="1695032" y="1327566"/>
          <a:ext cx="4551680" cy="4551680"/>
        </a:xfrm>
        <a:prstGeom prst="pie">
          <a:avLst>
            <a:gd name="adj1" fmla="val 1800000"/>
            <a:gd name="adj2" fmla="val 90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Clinical Model Innovation</a:t>
          </a:r>
        </a:p>
      </dsp:txBody>
      <dsp:txXfrm>
        <a:off x="2778765" y="4280740"/>
        <a:ext cx="2438400" cy="1192106"/>
      </dsp:txXfrm>
    </dsp:sp>
    <dsp:sp modelId="{88467EEE-E1B1-4DD2-B101-1BE002C7B59B}">
      <dsp:nvSpPr>
        <dsp:cNvPr id="0" name=""/>
        <dsp:cNvSpPr/>
      </dsp:nvSpPr>
      <dsp:spPr>
        <a:xfrm>
          <a:off x="813894" y="-121935"/>
          <a:ext cx="4551680" cy="4551680"/>
        </a:xfrm>
        <a:prstGeom prst="pie">
          <a:avLst>
            <a:gd name="adj1" fmla="val 9000000"/>
            <a:gd name="adj2" fmla="val 162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Clinic</a:t>
          </a:r>
        </a:p>
      </dsp:txBody>
      <dsp:txXfrm>
        <a:off x="1341130" y="842587"/>
        <a:ext cx="1625600" cy="1354666"/>
      </dsp:txXfrm>
    </dsp:sp>
    <dsp:sp modelId="{442CFDF4-D3B6-4765-B739-61B9D2BACEEA}">
      <dsp:nvSpPr>
        <dsp:cNvPr id="0" name=""/>
        <dsp:cNvSpPr/>
      </dsp:nvSpPr>
      <dsp:spPr>
        <a:xfrm>
          <a:off x="2286309" y="-471434"/>
          <a:ext cx="5115221" cy="5115221"/>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E02703-751C-487D-8C7A-860B816F8CA7}">
      <dsp:nvSpPr>
        <dsp:cNvPr id="0" name=""/>
        <dsp:cNvSpPr/>
      </dsp:nvSpPr>
      <dsp:spPr>
        <a:xfrm>
          <a:off x="1413261" y="1045508"/>
          <a:ext cx="5115221" cy="5115221"/>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755610-7B5F-4CE4-9DA0-1A008D63E674}">
      <dsp:nvSpPr>
        <dsp:cNvPr id="0" name=""/>
        <dsp:cNvSpPr/>
      </dsp:nvSpPr>
      <dsp:spPr>
        <a:xfrm>
          <a:off x="531747" y="-403705"/>
          <a:ext cx="5115221" cy="5115221"/>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58F4E-1556-499D-BA24-AA79F4EB641D}">
      <dsp:nvSpPr>
        <dsp:cNvPr id="0" name=""/>
        <dsp:cNvSpPr/>
      </dsp:nvSpPr>
      <dsp:spPr>
        <a:xfrm>
          <a:off x="2567704" y="-189664"/>
          <a:ext cx="4551680" cy="4551680"/>
        </a:xfrm>
        <a:prstGeom prst="pie">
          <a:avLst>
            <a:gd name="adj1" fmla="val 16200000"/>
            <a:gd name="adj2" fmla="val 18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Research</a:t>
          </a:r>
        </a:p>
      </dsp:txBody>
      <dsp:txXfrm>
        <a:off x="4966548" y="774858"/>
        <a:ext cx="1625600" cy="1354666"/>
      </dsp:txXfrm>
    </dsp:sp>
    <dsp:sp modelId="{D0586B54-E442-45D6-9490-8A2693A9E3D8}">
      <dsp:nvSpPr>
        <dsp:cNvPr id="0" name=""/>
        <dsp:cNvSpPr/>
      </dsp:nvSpPr>
      <dsp:spPr>
        <a:xfrm>
          <a:off x="1695032" y="1327566"/>
          <a:ext cx="4551680" cy="4551680"/>
        </a:xfrm>
        <a:prstGeom prst="pie">
          <a:avLst>
            <a:gd name="adj1" fmla="val 1800000"/>
            <a:gd name="adj2" fmla="val 90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Clinical Model Innovation</a:t>
          </a:r>
        </a:p>
      </dsp:txBody>
      <dsp:txXfrm>
        <a:off x="2778765" y="4280740"/>
        <a:ext cx="2438400" cy="1192106"/>
      </dsp:txXfrm>
    </dsp:sp>
    <dsp:sp modelId="{88467EEE-E1B1-4DD2-B101-1BE002C7B59B}">
      <dsp:nvSpPr>
        <dsp:cNvPr id="0" name=""/>
        <dsp:cNvSpPr/>
      </dsp:nvSpPr>
      <dsp:spPr>
        <a:xfrm>
          <a:off x="813894" y="-121935"/>
          <a:ext cx="4551680" cy="4551680"/>
        </a:xfrm>
        <a:prstGeom prst="pie">
          <a:avLst>
            <a:gd name="adj1" fmla="val 9000000"/>
            <a:gd name="adj2" fmla="val 162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Clinic</a:t>
          </a:r>
        </a:p>
      </dsp:txBody>
      <dsp:txXfrm>
        <a:off x="1341130" y="842587"/>
        <a:ext cx="1625600" cy="1354666"/>
      </dsp:txXfrm>
    </dsp:sp>
    <dsp:sp modelId="{442CFDF4-D3B6-4765-B739-61B9D2BACEEA}">
      <dsp:nvSpPr>
        <dsp:cNvPr id="0" name=""/>
        <dsp:cNvSpPr/>
      </dsp:nvSpPr>
      <dsp:spPr>
        <a:xfrm>
          <a:off x="2286309" y="-471434"/>
          <a:ext cx="5115221" cy="5115221"/>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E02703-751C-487D-8C7A-860B816F8CA7}">
      <dsp:nvSpPr>
        <dsp:cNvPr id="0" name=""/>
        <dsp:cNvSpPr/>
      </dsp:nvSpPr>
      <dsp:spPr>
        <a:xfrm>
          <a:off x="1413261" y="1045508"/>
          <a:ext cx="5115221" cy="5115221"/>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755610-7B5F-4CE4-9DA0-1A008D63E674}">
      <dsp:nvSpPr>
        <dsp:cNvPr id="0" name=""/>
        <dsp:cNvSpPr/>
      </dsp:nvSpPr>
      <dsp:spPr>
        <a:xfrm>
          <a:off x="531747" y="-403705"/>
          <a:ext cx="5115221" cy="5115221"/>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58F4E-1556-499D-BA24-AA79F4EB641D}">
      <dsp:nvSpPr>
        <dsp:cNvPr id="0" name=""/>
        <dsp:cNvSpPr/>
      </dsp:nvSpPr>
      <dsp:spPr>
        <a:xfrm>
          <a:off x="2567704" y="-189664"/>
          <a:ext cx="4551680" cy="4551680"/>
        </a:xfrm>
        <a:prstGeom prst="pie">
          <a:avLst>
            <a:gd name="adj1" fmla="val 16200000"/>
            <a:gd name="adj2" fmla="val 18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Research</a:t>
          </a:r>
        </a:p>
      </dsp:txBody>
      <dsp:txXfrm>
        <a:off x="4966548" y="774858"/>
        <a:ext cx="1625600" cy="1354666"/>
      </dsp:txXfrm>
    </dsp:sp>
    <dsp:sp modelId="{D0586B54-E442-45D6-9490-8A2693A9E3D8}">
      <dsp:nvSpPr>
        <dsp:cNvPr id="0" name=""/>
        <dsp:cNvSpPr/>
      </dsp:nvSpPr>
      <dsp:spPr>
        <a:xfrm>
          <a:off x="1695032" y="1327566"/>
          <a:ext cx="4551680" cy="4551680"/>
        </a:xfrm>
        <a:prstGeom prst="pie">
          <a:avLst>
            <a:gd name="adj1" fmla="val 1800000"/>
            <a:gd name="adj2" fmla="val 90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Clinical Model Innovation</a:t>
          </a:r>
        </a:p>
      </dsp:txBody>
      <dsp:txXfrm>
        <a:off x="2778765" y="4280740"/>
        <a:ext cx="2438400" cy="1192106"/>
      </dsp:txXfrm>
    </dsp:sp>
    <dsp:sp modelId="{88467EEE-E1B1-4DD2-B101-1BE002C7B59B}">
      <dsp:nvSpPr>
        <dsp:cNvPr id="0" name=""/>
        <dsp:cNvSpPr/>
      </dsp:nvSpPr>
      <dsp:spPr>
        <a:xfrm>
          <a:off x="813894" y="-121935"/>
          <a:ext cx="4551680" cy="4551680"/>
        </a:xfrm>
        <a:prstGeom prst="pie">
          <a:avLst>
            <a:gd name="adj1" fmla="val 9000000"/>
            <a:gd name="adj2" fmla="val 162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Clinic</a:t>
          </a:r>
        </a:p>
      </dsp:txBody>
      <dsp:txXfrm>
        <a:off x="1341130" y="842587"/>
        <a:ext cx="1625600" cy="1354666"/>
      </dsp:txXfrm>
    </dsp:sp>
    <dsp:sp modelId="{442CFDF4-D3B6-4765-B739-61B9D2BACEEA}">
      <dsp:nvSpPr>
        <dsp:cNvPr id="0" name=""/>
        <dsp:cNvSpPr/>
      </dsp:nvSpPr>
      <dsp:spPr>
        <a:xfrm>
          <a:off x="2286309" y="-471434"/>
          <a:ext cx="5115221" cy="5115221"/>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E02703-751C-487D-8C7A-860B816F8CA7}">
      <dsp:nvSpPr>
        <dsp:cNvPr id="0" name=""/>
        <dsp:cNvSpPr/>
      </dsp:nvSpPr>
      <dsp:spPr>
        <a:xfrm>
          <a:off x="1413261" y="1045508"/>
          <a:ext cx="5115221" cy="5115221"/>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755610-7B5F-4CE4-9DA0-1A008D63E674}">
      <dsp:nvSpPr>
        <dsp:cNvPr id="0" name=""/>
        <dsp:cNvSpPr/>
      </dsp:nvSpPr>
      <dsp:spPr>
        <a:xfrm>
          <a:off x="531747" y="-403705"/>
          <a:ext cx="5115221" cy="5115221"/>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FDD37-58E8-42A1-81C7-D1425BBF768A}">
      <dsp:nvSpPr>
        <dsp:cNvPr id="0" name=""/>
        <dsp:cNvSpPr/>
      </dsp:nvSpPr>
      <dsp:spPr>
        <a:xfrm>
          <a:off x="-4721271" y="-723705"/>
          <a:ext cx="5623606" cy="5623606"/>
        </a:xfrm>
        <a:prstGeom prst="blockArc">
          <a:avLst>
            <a:gd name="adj1" fmla="val 18900000"/>
            <a:gd name="adj2" fmla="val 2700000"/>
            <a:gd name="adj3" fmla="val 384"/>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578555-2CA5-4C8A-A393-447F9B9A2084}">
      <dsp:nvSpPr>
        <dsp:cNvPr id="0" name=""/>
        <dsp:cNvSpPr/>
      </dsp:nvSpPr>
      <dsp:spPr>
        <a:xfrm>
          <a:off x="472582" y="321065"/>
          <a:ext cx="7261146" cy="642465"/>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9957" tIns="43180" rIns="43180" bIns="43180" numCol="1" spcCol="1270" anchor="ctr" anchorCtr="0">
          <a:noAutofit/>
        </a:bodyPr>
        <a:lstStyle/>
        <a:p>
          <a:pPr marL="0" lvl="0" indent="0" algn="l" defTabSz="755650" rtl="0">
            <a:lnSpc>
              <a:spcPct val="90000"/>
            </a:lnSpc>
            <a:spcBef>
              <a:spcPct val="0"/>
            </a:spcBef>
            <a:spcAft>
              <a:spcPct val="35000"/>
            </a:spcAft>
            <a:buNone/>
          </a:pPr>
          <a:r>
            <a:rPr lang="en-US" sz="1700" kern="1200" baseline="0">
              <a:latin typeface="Arial" panose="020B0604020202020204" pitchFamily="34" charset="0"/>
            </a:rPr>
            <a:t>To improve patient’s knowledge diabetes and pregnancy and increase use of contraception and number of scheduled gynecology visits.</a:t>
          </a:r>
        </a:p>
      </dsp:txBody>
      <dsp:txXfrm>
        <a:off x="472582" y="321065"/>
        <a:ext cx="7261146" cy="642465"/>
      </dsp:txXfrm>
    </dsp:sp>
    <dsp:sp modelId="{8DB27FB3-2747-484D-BFD2-D70518B1585B}">
      <dsp:nvSpPr>
        <dsp:cNvPr id="0" name=""/>
        <dsp:cNvSpPr/>
      </dsp:nvSpPr>
      <dsp:spPr>
        <a:xfrm>
          <a:off x="148081" y="317797"/>
          <a:ext cx="649002" cy="64900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97D2EE8-AABF-459D-A93F-13A51F9198D1}">
      <dsp:nvSpPr>
        <dsp:cNvPr id="0" name=""/>
        <dsp:cNvSpPr/>
      </dsp:nvSpPr>
      <dsp:spPr>
        <a:xfrm>
          <a:off x="840923" y="1284931"/>
          <a:ext cx="6892806" cy="642465"/>
        </a:xfrm>
        <a:prstGeom prst="rect">
          <a:avLst/>
        </a:prstGeom>
        <a:gradFill rotWithShape="0">
          <a:gsLst>
            <a:gs pos="0">
              <a:schemeClr val="accent5">
                <a:hueOff val="1482643"/>
                <a:satOff val="32836"/>
                <a:lumOff val="-13137"/>
                <a:alphaOff val="0"/>
                <a:tint val="50000"/>
                <a:satMod val="300000"/>
              </a:schemeClr>
            </a:gs>
            <a:gs pos="35000">
              <a:schemeClr val="accent5">
                <a:hueOff val="1482643"/>
                <a:satOff val="32836"/>
                <a:lumOff val="-13137"/>
                <a:alphaOff val="0"/>
                <a:tint val="37000"/>
                <a:satMod val="300000"/>
              </a:schemeClr>
            </a:gs>
            <a:gs pos="100000">
              <a:schemeClr val="accent5">
                <a:hueOff val="1482643"/>
                <a:satOff val="32836"/>
                <a:lumOff val="-131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9957" tIns="43180" rIns="43180" bIns="43180" numCol="1" spcCol="1270" anchor="ctr" anchorCtr="0">
          <a:noAutofit/>
        </a:bodyPr>
        <a:lstStyle/>
        <a:p>
          <a:pPr marL="0" lvl="0" indent="0" algn="l" defTabSz="755650" rtl="0">
            <a:lnSpc>
              <a:spcPct val="90000"/>
            </a:lnSpc>
            <a:spcBef>
              <a:spcPct val="0"/>
            </a:spcBef>
            <a:spcAft>
              <a:spcPct val="35000"/>
            </a:spcAft>
            <a:buNone/>
          </a:pPr>
          <a:r>
            <a:rPr lang="en-US" sz="1700" kern="1200" baseline="0">
              <a:latin typeface="Arial" panose="020B0604020202020204" pitchFamily="34" charset="0"/>
            </a:rPr>
            <a:t>To increase providers’ implementation of preconception counseling through the establishment of a uniform clinic protocol. </a:t>
          </a:r>
        </a:p>
      </dsp:txBody>
      <dsp:txXfrm>
        <a:off x="840923" y="1284931"/>
        <a:ext cx="6892806" cy="642465"/>
      </dsp:txXfrm>
    </dsp:sp>
    <dsp:sp modelId="{4D02C932-17BA-4F91-A42F-8219E0EBF68D}">
      <dsp:nvSpPr>
        <dsp:cNvPr id="0" name=""/>
        <dsp:cNvSpPr/>
      </dsp:nvSpPr>
      <dsp:spPr>
        <a:xfrm>
          <a:off x="516421" y="1281663"/>
          <a:ext cx="649002" cy="64900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1482643"/>
              <a:satOff val="32836"/>
              <a:lumOff val="-13137"/>
              <a:alphaOff val="0"/>
            </a:schemeClr>
          </a:solidFill>
          <a:prstDash val="solid"/>
        </a:ln>
        <a:effectLst/>
      </dsp:spPr>
      <dsp:style>
        <a:lnRef idx="1">
          <a:scrgbClr r="0" g="0" b="0"/>
        </a:lnRef>
        <a:fillRef idx="2">
          <a:scrgbClr r="0" g="0" b="0"/>
        </a:fillRef>
        <a:effectRef idx="0">
          <a:scrgbClr r="0" g="0" b="0"/>
        </a:effectRef>
        <a:fontRef idx="minor"/>
      </dsp:style>
    </dsp:sp>
    <dsp:sp modelId="{E551540C-0212-49E1-90CD-E6E6A59F5113}">
      <dsp:nvSpPr>
        <dsp:cNvPr id="0" name=""/>
        <dsp:cNvSpPr/>
      </dsp:nvSpPr>
      <dsp:spPr>
        <a:xfrm>
          <a:off x="840923" y="2248797"/>
          <a:ext cx="6892806" cy="642465"/>
        </a:xfrm>
        <a:prstGeom prst="rect">
          <a:avLst/>
        </a:prstGeom>
        <a:gradFill rotWithShape="0">
          <a:gsLst>
            <a:gs pos="0">
              <a:schemeClr val="accent5">
                <a:hueOff val="2965286"/>
                <a:satOff val="65673"/>
                <a:lumOff val="-26275"/>
                <a:alphaOff val="0"/>
                <a:tint val="50000"/>
                <a:satMod val="300000"/>
              </a:schemeClr>
            </a:gs>
            <a:gs pos="35000">
              <a:schemeClr val="accent5">
                <a:hueOff val="2965286"/>
                <a:satOff val="65673"/>
                <a:lumOff val="-26275"/>
                <a:alphaOff val="0"/>
                <a:tint val="37000"/>
                <a:satMod val="300000"/>
              </a:schemeClr>
            </a:gs>
            <a:gs pos="100000">
              <a:schemeClr val="accent5">
                <a:hueOff val="2965286"/>
                <a:satOff val="65673"/>
                <a:lumOff val="-2627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9957" tIns="43180" rIns="43180" bIns="43180" numCol="1" spcCol="1270" anchor="ctr" anchorCtr="0">
          <a:noAutofit/>
        </a:bodyPr>
        <a:lstStyle/>
        <a:p>
          <a:pPr marL="0" lvl="0" indent="0" algn="l" defTabSz="755650" rtl="0">
            <a:lnSpc>
              <a:spcPct val="90000"/>
            </a:lnSpc>
            <a:spcBef>
              <a:spcPct val="0"/>
            </a:spcBef>
            <a:spcAft>
              <a:spcPct val="35000"/>
            </a:spcAft>
            <a:buNone/>
          </a:pPr>
          <a:r>
            <a:rPr lang="en-US" sz="1700" kern="1200" baseline="0">
              <a:latin typeface="Arial" panose="020B0604020202020204" pitchFamily="34" charset="0"/>
            </a:rPr>
            <a:t>To implement protocols using smart phrases and educational handouts in diabetes clinic at FPA and 17 E 102</a:t>
          </a:r>
          <a:r>
            <a:rPr lang="en-US" sz="1700" kern="1200" baseline="30000">
              <a:latin typeface="Arial" panose="020B0604020202020204" pitchFamily="34" charset="0"/>
            </a:rPr>
            <a:t>nd</a:t>
          </a:r>
          <a:r>
            <a:rPr lang="en-US" sz="1700" kern="1200" baseline="0">
              <a:latin typeface="Arial" panose="020B0604020202020204" pitchFamily="34" charset="0"/>
            </a:rPr>
            <a:t>.</a:t>
          </a:r>
        </a:p>
      </dsp:txBody>
      <dsp:txXfrm>
        <a:off x="840923" y="2248797"/>
        <a:ext cx="6892806" cy="642465"/>
      </dsp:txXfrm>
    </dsp:sp>
    <dsp:sp modelId="{17046C09-5C7A-4B4B-A082-D6ABFD30AD25}">
      <dsp:nvSpPr>
        <dsp:cNvPr id="0" name=""/>
        <dsp:cNvSpPr/>
      </dsp:nvSpPr>
      <dsp:spPr>
        <a:xfrm>
          <a:off x="516421" y="2245528"/>
          <a:ext cx="649002" cy="64900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2965286"/>
              <a:satOff val="65673"/>
              <a:lumOff val="-26275"/>
              <a:alphaOff val="0"/>
            </a:schemeClr>
          </a:solidFill>
          <a:prstDash val="solid"/>
        </a:ln>
        <a:effectLst/>
      </dsp:spPr>
      <dsp:style>
        <a:lnRef idx="1">
          <a:scrgbClr r="0" g="0" b="0"/>
        </a:lnRef>
        <a:fillRef idx="2">
          <a:scrgbClr r="0" g="0" b="0"/>
        </a:fillRef>
        <a:effectRef idx="0">
          <a:scrgbClr r="0" g="0" b="0"/>
        </a:effectRef>
        <a:fontRef idx="minor"/>
      </dsp:style>
    </dsp:sp>
    <dsp:sp modelId="{1265DE0C-1274-4149-B3B1-7F34C0752F9D}">
      <dsp:nvSpPr>
        <dsp:cNvPr id="0" name=""/>
        <dsp:cNvSpPr/>
      </dsp:nvSpPr>
      <dsp:spPr>
        <a:xfrm>
          <a:off x="472582" y="3212663"/>
          <a:ext cx="7261146" cy="642465"/>
        </a:xfrm>
        <a:prstGeom prst="rect">
          <a:avLst/>
        </a:prstGeom>
        <a:gradFill rotWithShape="0">
          <a:gsLst>
            <a:gs pos="0">
              <a:schemeClr val="accent5">
                <a:hueOff val="4447929"/>
                <a:satOff val="98509"/>
                <a:lumOff val="-39412"/>
                <a:alphaOff val="0"/>
                <a:tint val="50000"/>
                <a:satMod val="300000"/>
              </a:schemeClr>
            </a:gs>
            <a:gs pos="35000">
              <a:schemeClr val="accent5">
                <a:hueOff val="4447929"/>
                <a:satOff val="98509"/>
                <a:lumOff val="-39412"/>
                <a:alphaOff val="0"/>
                <a:tint val="37000"/>
                <a:satMod val="300000"/>
              </a:schemeClr>
            </a:gs>
            <a:gs pos="100000">
              <a:schemeClr val="accent5">
                <a:hueOff val="4447929"/>
                <a:satOff val="98509"/>
                <a:lumOff val="-394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9957" tIns="43180" rIns="43180" bIns="43180" numCol="1" spcCol="1270" anchor="ctr" anchorCtr="0">
          <a:noAutofit/>
        </a:bodyPr>
        <a:lstStyle/>
        <a:p>
          <a:pPr marL="0" lvl="0" indent="0" algn="l" defTabSz="755650" rtl="0">
            <a:lnSpc>
              <a:spcPct val="90000"/>
            </a:lnSpc>
            <a:spcBef>
              <a:spcPct val="0"/>
            </a:spcBef>
            <a:spcAft>
              <a:spcPct val="35000"/>
            </a:spcAft>
            <a:buNone/>
          </a:pPr>
          <a:r>
            <a:rPr lang="en-US" sz="1700" kern="1200" baseline="0">
              <a:latin typeface="Arial" panose="020B0604020202020204" pitchFamily="34" charset="0"/>
            </a:rPr>
            <a:t>To improve rates of pre-pregnancy counseling with a longer term goal to impact rate of unplanned pregnancies.</a:t>
          </a:r>
        </a:p>
      </dsp:txBody>
      <dsp:txXfrm>
        <a:off x="472582" y="3212663"/>
        <a:ext cx="7261146" cy="642465"/>
      </dsp:txXfrm>
    </dsp:sp>
    <dsp:sp modelId="{BF8B2411-2A9B-494D-82F2-BA2C862E81A3}">
      <dsp:nvSpPr>
        <dsp:cNvPr id="0" name=""/>
        <dsp:cNvSpPr/>
      </dsp:nvSpPr>
      <dsp:spPr>
        <a:xfrm>
          <a:off x="71041" y="3132355"/>
          <a:ext cx="803082" cy="80308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4447929"/>
              <a:satOff val="98509"/>
              <a:lumOff val="-39412"/>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2EF84-6C85-4868-873D-559D72D55E6E}">
      <dsp:nvSpPr>
        <dsp:cNvPr id="0" name=""/>
        <dsp:cNvSpPr/>
      </dsp:nvSpPr>
      <dsp:spPr>
        <a:xfrm>
          <a:off x="170391" y="8620"/>
          <a:ext cx="2294302" cy="417147"/>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mj-lt"/>
            </a:rPr>
            <a:t>Eligible Patients</a:t>
          </a:r>
        </a:p>
      </dsp:txBody>
      <dsp:txXfrm>
        <a:off x="182609" y="20838"/>
        <a:ext cx="2269866" cy="392711"/>
      </dsp:txXfrm>
    </dsp:sp>
    <dsp:sp modelId="{603543E5-0001-49FD-A1CF-8BA9C26C69B8}">
      <dsp:nvSpPr>
        <dsp:cNvPr id="0" name=""/>
        <dsp:cNvSpPr/>
      </dsp:nvSpPr>
      <dsp:spPr>
        <a:xfrm>
          <a:off x="399821" y="425768"/>
          <a:ext cx="107096" cy="431703"/>
        </a:xfrm>
        <a:custGeom>
          <a:avLst/>
          <a:gdLst/>
          <a:ahLst/>
          <a:cxnLst/>
          <a:rect l="0" t="0" r="0" b="0"/>
          <a:pathLst>
            <a:path>
              <a:moveTo>
                <a:pt x="0" y="0"/>
              </a:moveTo>
              <a:lnTo>
                <a:pt x="0" y="431703"/>
              </a:lnTo>
              <a:lnTo>
                <a:pt x="107096" y="43170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83B0A4-6E90-459B-94BA-28AF4B9A96D0}">
      <dsp:nvSpPr>
        <dsp:cNvPr id="0" name=""/>
        <dsp:cNvSpPr/>
      </dsp:nvSpPr>
      <dsp:spPr>
        <a:xfrm>
          <a:off x="506917" y="649662"/>
          <a:ext cx="1922227" cy="415617"/>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mj-lt"/>
            </a:rPr>
            <a:t>Women between the age of 18-40 </a:t>
          </a:r>
        </a:p>
      </dsp:txBody>
      <dsp:txXfrm>
        <a:off x="519090" y="661835"/>
        <a:ext cx="1897881" cy="391271"/>
      </dsp:txXfrm>
    </dsp:sp>
    <dsp:sp modelId="{A038A89A-0741-4EB8-BAE0-0F6A88BAD9B2}">
      <dsp:nvSpPr>
        <dsp:cNvPr id="0" name=""/>
        <dsp:cNvSpPr/>
      </dsp:nvSpPr>
      <dsp:spPr>
        <a:xfrm>
          <a:off x="399821" y="425768"/>
          <a:ext cx="107096" cy="982044"/>
        </a:xfrm>
        <a:custGeom>
          <a:avLst/>
          <a:gdLst/>
          <a:ahLst/>
          <a:cxnLst/>
          <a:rect l="0" t="0" r="0" b="0"/>
          <a:pathLst>
            <a:path>
              <a:moveTo>
                <a:pt x="0" y="0"/>
              </a:moveTo>
              <a:lnTo>
                <a:pt x="0" y="982044"/>
              </a:lnTo>
              <a:lnTo>
                <a:pt x="107096" y="98204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FB268A-5158-4F6F-A515-6EF3695B19D7}">
      <dsp:nvSpPr>
        <dsp:cNvPr id="0" name=""/>
        <dsp:cNvSpPr/>
      </dsp:nvSpPr>
      <dsp:spPr>
        <a:xfrm>
          <a:off x="506917" y="1200004"/>
          <a:ext cx="1922227" cy="415617"/>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2223965"/>
              <a:satOff val="49255"/>
              <a:lumOff val="-197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mj-lt"/>
            </a:rPr>
            <a:t>Previous diagnosis of either type I or type II diabetes </a:t>
          </a:r>
        </a:p>
      </dsp:txBody>
      <dsp:txXfrm>
        <a:off x="519090" y="1212177"/>
        <a:ext cx="1897881" cy="391271"/>
      </dsp:txXfrm>
    </dsp:sp>
    <dsp:sp modelId="{8A00F5C4-A84B-4525-9BEA-C6984DE96DFE}">
      <dsp:nvSpPr>
        <dsp:cNvPr id="0" name=""/>
        <dsp:cNvSpPr/>
      </dsp:nvSpPr>
      <dsp:spPr>
        <a:xfrm>
          <a:off x="399821" y="425768"/>
          <a:ext cx="107096" cy="1565594"/>
        </a:xfrm>
        <a:custGeom>
          <a:avLst/>
          <a:gdLst/>
          <a:ahLst/>
          <a:cxnLst/>
          <a:rect l="0" t="0" r="0" b="0"/>
          <a:pathLst>
            <a:path>
              <a:moveTo>
                <a:pt x="0" y="0"/>
              </a:moveTo>
              <a:lnTo>
                <a:pt x="0" y="1565594"/>
              </a:lnTo>
              <a:lnTo>
                <a:pt x="107096" y="156559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ADDE1E-5431-46FF-9B7E-6C1E8D625BD6}">
      <dsp:nvSpPr>
        <dsp:cNvPr id="0" name=""/>
        <dsp:cNvSpPr/>
      </dsp:nvSpPr>
      <dsp:spPr>
        <a:xfrm>
          <a:off x="506917" y="1739889"/>
          <a:ext cx="1922227" cy="502945"/>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4447929"/>
              <a:satOff val="98509"/>
              <a:lumOff val="-3941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mj-lt"/>
            </a:rPr>
            <a:t>Seen at 5 E 98 th street FPA practice and17 E 102</a:t>
          </a:r>
          <a:r>
            <a:rPr lang="en-US" sz="1100" kern="1200" baseline="30000">
              <a:latin typeface="+mj-lt"/>
            </a:rPr>
            <a:t>nd</a:t>
          </a:r>
          <a:r>
            <a:rPr lang="en-US" sz="1100" kern="1200">
              <a:latin typeface="+mj-lt"/>
            </a:rPr>
            <a:t> street diabetes clinic* </a:t>
          </a:r>
        </a:p>
      </dsp:txBody>
      <dsp:txXfrm>
        <a:off x="521648" y="1754620"/>
        <a:ext cx="1892765" cy="47348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0.0803</cdr:x>
      <cdr:y>0.36227</cdr:y>
    </cdr:from>
    <cdr:to>
      <cdr:x>0.14634</cdr:x>
      <cdr:y>0.4484</cdr:y>
    </cdr:to>
    <cdr:sp macro="" textlink="">
      <cdr:nvSpPr>
        <cdr:cNvPr id="2" name="TextBox 3">
          <a:extLst xmlns:a="http://schemas.openxmlformats.org/drawingml/2006/main">
            <a:ext uri="{FF2B5EF4-FFF2-40B4-BE49-F238E27FC236}">
              <a16:creationId xmlns:a16="http://schemas.microsoft.com/office/drawing/2014/main" id="{241E0CE9-6220-F946-85AB-021CAD1564AC}"/>
            </a:ext>
          </a:extLst>
        </cdr:cNvPr>
        <cdr:cNvSpPr txBox="1"/>
      </cdr:nvSpPr>
      <cdr:spPr>
        <a:xfrm xmlns:a="http://schemas.openxmlformats.org/drawingml/2006/main">
          <a:off x="895752" y="2030070"/>
          <a:ext cx="736600" cy="482600"/>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2000" b="1" dirty="0">
              <a:solidFill>
                <a:srgbClr val="FF0000"/>
              </a:solidFill>
            </a:rPr>
            <a:t>51%</a:t>
          </a:r>
        </a:p>
      </cdr:txBody>
    </cdr:sp>
  </cdr:relSizeAnchor>
  <cdr:relSizeAnchor xmlns:cdr="http://schemas.openxmlformats.org/drawingml/2006/chartDrawing">
    <cdr:from>
      <cdr:x>0.91174</cdr:x>
      <cdr:y>0.19631</cdr:y>
    </cdr:from>
    <cdr:to>
      <cdr:x>0.97778</cdr:x>
      <cdr:y>0.28243</cdr:y>
    </cdr:to>
    <cdr:sp macro="" textlink="">
      <cdr:nvSpPr>
        <cdr:cNvPr id="3" name="TextBox 3">
          <a:extLst xmlns:a="http://schemas.openxmlformats.org/drawingml/2006/main">
            <a:ext uri="{FF2B5EF4-FFF2-40B4-BE49-F238E27FC236}">
              <a16:creationId xmlns:a16="http://schemas.microsoft.com/office/drawing/2014/main" id="{B0639399-4DCE-454A-B997-FF57DCE7FEDE}"/>
            </a:ext>
          </a:extLst>
        </cdr:cNvPr>
        <cdr:cNvSpPr txBox="1"/>
      </cdr:nvSpPr>
      <cdr:spPr>
        <a:xfrm xmlns:a="http://schemas.openxmlformats.org/drawingml/2006/main">
          <a:off x="10170227" y="1100058"/>
          <a:ext cx="736659" cy="482590"/>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2000" b="1" dirty="0">
              <a:solidFill>
                <a:srgbClr val="FF0000"/>
              </a:solidFill>
            </a:rPr>
            <a:t>77%</a:t>
          </a:r>
        </a:p>
      </cdr:txBody>
    </cdr:sp>
  </cdr:relSizeAnchor>
</c:userShapes>
</file>

<file path=ppt/drawings/drawing2.xml><?xml version="1.0" encoding="utf-8"?>
<c:userShapes xmlns:c="http://schemas.openxmlformats.org/drawingml/2006/chart">
  <cdr:absSizeAnchor xmlns:cdr="http://schemas.openxmlformats.org/drawingml/2006/chartDrawing">
    <cdr:from>
      <cdr:x>0.01388</cdr:x>
      <cdr:y>0.02255</cdr:y>
    </cdr:from>
    <cdr:ext cx="126928" cy="123720"/>
    <cdr:sp macro="" textlink="">
      <cdr:nvSpPr>
        <cdr:cNvPr id="3" name="spcchartid" hidden="1">
          <a:extLst xmlns:a="http://schemas.openxmlformats.org/drawingml/2006/main">
            <a:ext uri="{FF2B5EF4-FFF2-40B4-BE49-F238E27FC236}">
              <a16:creationId xmlns:a16="http://schemas.microsoft.com/office/drawing/2014/main" id="{7B3976A6-027D-4952-A872-35AB3D34C3EE}"/>
            </a:ext>
          </a:extLst>
        </cdr:cNvPr>
        <cdr:cNvSpPr txBox="1"/>
      </cdr:nvSpPr>
      <cdr:spPr>
        <a:xfrm xmlns:a="http://schemas.openxmlformats.org/drawingml/2006/main">
          <a:off x="63500" y="63500"/>
          <a:ext cx="127000" cy="12700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100">
              <a:solidFill>
                <a:srgbClr val="FFFFFF"/>
              </a:solidFill>
            </a:rPr>
            <a:t>spc8</a:t>
          </a:r>
        </a:p>
      </cdr:txBody>
    </cdr:sp>
  </cdr:absSizeAnchor>
</c:userShapes>
</file>

<file path=ppt/drawings/drawing3.xml><?xml version="1.0" encoding="utf-8"?>
<c:userShapes xmlns:c="http://schemas.openxmlformats.org/drawingml/2006/chart">
  <cdr:absSizeAnchor xmlns:cdr="http://schemas.openxmlformats.org/drawingml/2006/chartDrawing">
    <cdr:from>
      <cdr:x>0.01389</cdr:x>
      <cdr:y>0.02312</cdr:y>
    </cdr:from>
    <cdr:ext cx="127000" cy="127000"/>
    <cdr:sp macro="" textlink="">
      <cdr:nvSpPr>
        <cdr:cNvPr id="3" name="spcchartid" hidden="1">
          <a:extLst xmlns:a="http://schemas.openxmlformats.org/drawingml/2006/main">
            <a:ext uri="{FF2B5EF4-FFF2-40B4-BE49-F238E27FC236}">
              <a16:creationId xmlns:a16="http://schemas.microsoft.com/office/drawing/2014/main" id="{1A812DDD-2016-419A-ACC1-6E204F7941A5}"/>
            </a:ext>
          </a:extLst>
        </cdr:cNvPr>
        <cdr:cNvSpPr txBox="1"/>
      </cdr:nvSpPr>
      <cdr:spPr>
        <a:xfrm xmlns:a="http://schemas.openxmlformats.org/drawingml/2006/main">
          <a:off x="63500" y="63500"/>
          <a:ext cx="127000" cy="12700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100">
              <a:solidFill>
                <a:srgbClr val="FFFFFF"/>
              </a:solidFill>
            </a:rPr>
            <a:t>spc10</a:t>
          </a:r>
        </a:p>
      </cdr:txBody>
    </cdr:sp>
  </cdr:absSizeAnchor>
</c:userShapes>
</file>

<file path=ppt/drawings/drawing4.xml><?xml version="1.0" encoding="utf-8"?>
<c:userShapes xmlns:c="http://schemas.openxmlformats.org/drawingml/2006/chart">
  <cdr:absSizeAnchor xmlns:cdr="http://schemas.openxmlformats.org/drawingml/2006/chartDrawing">
    <cdr:from>
      <cdr:x>0.01389</cdr:x>
      <cdr:y>0.02315</cdr:y>
    </cdr:from>
    <cdr:ext cx="127000" cy="127000"/>
    <cdr:sp macro="" textlink="">
      <cdr:nvSpPr>
        <cdr:cNvPr id="3" name="spcchartid" hidden="1">
          <a:extLst xmlns:a="http://schemas.openxmlformats.org/drawingml/2006/main">
            <a:ext uri="{FF2B5EF4-FFF2-40B4-BE49-F238E27FC236}">
              <a16:creationId xmlns:a16="http://schemas.microsoft.com/office/drawing/2014/main" id="{CD64D404-CEE7-4573-AAFA-57B3B115E673}"/>
            </a:ext>
          </a:extLst>
        </cdr:cNvPr>
        <cdr:cNvSpPr txBox="1"/>
      </cdr:nvSpPr>
      <cdr:spPr>
        <a:xfrm xmlns:a="http://schemas.openxmlformats.org/drawingml/2006/main">
          <a:off x="63500" y="63500"/>
          <a:ext cx="127000" cy="12700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100">
              <a:solidFill>
                <a:srgbClr val="FFFFFF"/>
              </a:solidFill>
            </a:rPr>
            <a:t>spc11</a:t>
          </a:r>
        </a:p>
      </cdr:txBody>
    </cdr:sp>
  </cdr:absSizeAnchor>
</c:userShapes>
</file>

<file path=ppt/drawings/drawing5.xml><?xml version="1.0" encoding="utf-8"?>
<c:userShapes xmlns:c="http://schemas.openxmlformats.org/drawingml/2006/chart">
  <cdr:absSizeAnchor xmlns:cdr="http://schemas.openxmlformats.org/drawingml/2006/chartDrawing">
    <cdr:from>
      <cdr:x>0.01388</cdr:x>
      <cdr:y>0.02315</cdr:y>
    </cdr:from>
    <cdr:ext cx="127000" cy="127000"/>
    <cdr:sp macro="" textlink="">
      <cdr:nvSpPr>
        <cdr:cNvPr id="3" name="spcchartid" hidden="1">
          <a:extLst xmlns:a="http://schemas.openxmlformats.org/drawingml/2006/main">
            <a:ext uri="{FF2B5EF4-FFF2-40B4-BE49-F238E27FC236}">
              <a16:creationId xmlns:a16="http://schemas.microsoft.com/office/drawing/2014/main" id="{40B8FD63-C35B-488D-9B43-083EF1DCD43A}"/>
            </a:ext>
          </a:extLst>
        </cdr:cNvPr>
        <cdr:cNvSpPr txBox="1"/>
      </cdr:nvSpPr>
      <cdr:spPr>
        <a:xfrm xmlns:a="http://schemas.openxmlformats.org/drawingml/2006/main">
          <a:off x="63500" y="63500"/>
          <a:ext cx="127000" cy="12700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100">
              <a:solidFill>
                <a:srgbClr val="FFFFFF"/>
              </a:solidFill>
            </a:rPr>
            <a:t>spc12</a:t>
          </a:r>
        </a:p>
      </cdr:txBody>
    </cdr:sp>
  </cdr:absSizeAnchor>
</c:userShapes>
</file>

<file path=ppt/drawings/drawing6.xml><?xml version="1.0" encoding="utf-8"?>
<c:userShapes xmlns:c="http://schemas.openxmlformats.org/drawingml/2006/chart">
  <cdr:absSizeAnchor xmlns:cdr="http://schemas.openxmlformats.org/drawingml/2006/chartDrawing">
    <cdr:from>
      <cdr:x>0.01389</cdr:x>
      <cdr:y>0.02315</cdr:y>
    </cdr:from>
    <cdr:ext cx="127000" cy="127000"/>
    <cdr:sp macro="" textlink="">
      <cdr:nvSpPr>
        <cdr:cNvPr id="3" name="spcchartid" hidden="1">
          <a:extLst xmlns:a="http://schemas.openxmlformats.org/drawingml/2006/main">
            <a:ext uri="{FF2B5EF4-FFF2-40B4-BE49-F238E27FC236}">
              <a16:creationId xmlns:a16="http://schemas.microsoft.com/office/drawing/2014/main" id="{4948F201-AF71-4B13-A461-4FFA74ACCDA8}"/>
            </a:ext>
          </a:extLst>
        </cdr:cNvPr>
        <cdr:cNvSpPr txBox="1"/>
      </cdr:nvSpPr>
      <cdr:spPr>
        <a:xfrm xmlns:a="http://schemas.openxmlformats.org/drawingml/2006/main">
          <a:off x="63500" y="63500"/>
          <a:ext cx="127000" cy="12700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100">
              <a:solidFill>
                <a:srgbClr val="FFFFFF"/>
              </a:solidFill>
            </a:rPr>
            <a:t>spc19</a:t>
          </a:r>
        </a:p>
      </cdr:txBody>
    </cdr:sp>
  </cdr:absSizeAnchor>
</c:userShapes>
</file>

<file path=ppt/drawings/drawing7.xml><?xml version="1.0" encoding="utf-8"?>
<c:userShapes xmlns:c="http://schemas.openxmlformats.org/drawingml/2006/chart">
  <cdr:absSizeAnchor xmlns:cdr="http://schemas.openxmlformats.org/drawingml/2006/chartDrawing">
    <cdr:from>
      <cdr:x>0.01388</cdr:x>
      <cdr:y>0.02284</cdr:y>
    </cdr:from>
    <cdr:ext cx="126896" cy="125328"/>
    <cdr:sp macro="" textlink="">
      <cdr:nvSpPr>
        <cdr:cNvPr id="3" name="spcchartid" hidden="1">
          <a:extLst xmlns:a="http://schemas.openxmlformats.org/drawingml/2006/main">
            <a:ext uri="{FF2B5EF4-FFF2-40B4-BE49-F238E27FC236}">
              <a16:creationId xmlns:a16="http://schemas.microsoft.com/office/drawing/2014/main" id="{AB8DFC20-FD7A-4F65-81FB-129D6DFBF414}"/>
            </a:ext>
          </a:extLst>
        </cdr:cNvPr>
        <cdr:cNvSpPr txBox="1"/>
      </cdr:nvSpPr>
      <cdr:spPr>
        <a:xfrm xmlns:a="http://schemas.openxmlformats.org/drawingml/2006/main">
          <a:off x="63500" y="63500"/>
          <a:ext cx="127000" cy="12700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100">
              <a:solidFill>
                <a:srgbClr val="FFFFFF"/>
              </a:solidFill>
            </a:rPr>
            <a:t>spc21</a:t>
          </a:r>
        </a:p>
      </cdr:txBody>
    </cdr:sp>
  </cdr:abs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1E3ABF-BF7B-4C60-AB72-5B27C428710A}"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669EA-242E-4D4A-89EE-39495B82ABA2}" type="slidenum">
              <a:rPr lang="en-US" smtClean="0"/>
              <a:t>‹#›</a:t>
            </a:fld>
            <a:endParaRPr lang="en-US"/>
          </a:p>
        </p:txBody>
      </p:sp>
    </p:spTree>
    <p:extLst>
      <p:ext uri="{BB962C8B-B14F-4D97-AF65-F5344CB8AC3E}">
        <p14:creationId xmlns:p14="http://schemas.microsoft.com/office/powerpoint/2010/main" val="2166342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rello.com/c/M9csbRjZ/42-t1dx-qi-calendar-schedule-for-202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71513"/>
            <a:ext cx="5964238" cy="33543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34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https://docs.google.com/forms/d/e/1FAIpQLSdHuB67dAhFwXYBmFfe23xh-86096Oys9LrAT2gN7N14nm-7A/viewform</a:t>
            </a:r>
          </a:p>
        </p:txBody>
      </p:sp>
      <p:sp>
        <p:nvSpPr>
          <p:cNvPr id="4" name="Slide Number Placeholder 3"/>
          <p:cNvSpPr>
            <a:spLocks noGrp="1"/>
          </p:cNvSpPr>
          <p:nvPr>
            <p:ph type="sldNum" sz="quarter" idx="5"/>
          </p:nvPr>
        </p:nvSpPr>
        <p:spPr/>
        <p:txBody>
          <a:bodyPr/>
          <a:lstStyle/>
          <a:p>
            <a:fld id="{9D1669EA-242E-4D4A-89EE-39495B82ABA2}" type="slidenum">
              <a:rPr lang="en-US" smtClean="0"/>
              <a:t>14</a:t>
            </a:fld>
            <a:endParaRPr lang="en-US"/>
          </a:p>
        </p:txBody>
      </p:sp>
    </p:spTree>
    <p:extLst>
      <p:ext uri="{BB962C8B-B14F-4D97-AF65-F5344CB8AC3E}">
        <p14:creationId xmlns:p14="http://schemas.microsoft.com/office/powerpoint/2010/main" val="3301293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font bigger, citation of paper ; we moved the model from </a:t>
            </a:r>
            <a:r>
              <a:rPr lang="en-US" err="1"/>
              <a:t>penn</a:t>
            </a:r>
            <a:r>
              <a:rPr lang="en-US"/>
              <a:t> to Einstein because it was successful, add 2 columns </a:t>
            </a:r>
          </a:p>
        </p:txBody>
      </p:sp>
      <p:sp>
        <p:nvSpPr>
          <p:cNvPr id="4" name="Slide Number Placeholder 3"/>
          <p:cNvSpPr>
            <a:spLocks noGrp="1"/>
          </p:cNvSpPr>
          <p:nvPr>
            <p:ph type="sldNum" sz="quarter" idx="5"/>
          </p:nvPr>
        </p:nvSpPr>
        <p:spPr/>
        <p:txBody>
          <a:bodyPr/>
          <a:lstStyle/>
          <a:p>
            <a:fld id="{E2205283-19A9-4484-9B63-EDACBDC21BCD}" type="slidenum">
              <a:rPr lang="en-US" smtClean="0"/>
              <a:t>28</a:t>
            </a:fld>
            <a:endParaRPr lang="en-US"/>
          </a:p>
        </p:txBody>
      </p:sp>
    </p:spTree>
    <p:extLst>
      <p:ext uri="{BB962C8B-B14F-4D97-AF65-F5344CB8AC3E}">
        <p14:creationId xmlns:p14="http://schemas.microsoft.com/office/powerpoint/2010/main" val="3491907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a:p>
            <a:r>
              <a:rPr lang="en-US"/>
              <a:t>Unplanned pregnancy is a major public health issue. According a study that is published in New England Journal of Medicine in 2016, the rate of unintended pregnancy in the United States is higher than many other industrialized countries. And as of 2011, the current rate is 45%. </a:t>
            </a:r>
          </a:p>
          <a:p>
            <a:endParaRPr lang="en-US"/>
          </a:p>
          <a:p>
            <a:r>
              <a:rPr lang="en-US"/>
              <a:t>Unintended pregnancies are associated with many negative health and economic consequences. </a:t>
            </a:r>
          </a:p>
          <a:p>
            <a:endParaRPr lang="en-US"/>
          </a:p>
          <a:p>
            <a:r>
              <a:rPr lang="en-US"/>
              <a:t>It can lead to high public cost. The public cost of births resulting from unintended pregnancies in 2010 was estimated at $21 billion per year (this figure includes costs for prenatal care, labor and delivery, post-partum care, and 1 year of infant care). </a:t>
            </a:r>
          </a:p>
          <a:p>
            <a:r>
              <a:rPr lang="en-US"/>
              <a:t>It also delays in initiating prenatal care, poor maternal mental health and birth defects. </a:t>
            </a:r>
          </a:p>
          <a:p>
            <a:endParaRPr lang="en-US"/>
          </a:p>
          <a:p>
            <a:r>
              <a:rPr lang="en-US"/>
              <a:t>Now</a:t>
            </a:r>
            <a:r>
              <a:rPr lang="en-US" baseline="0"/>
              <a:t> lets look closer into pregnancies affected by diabetes. </a:t>
            </a:r>
            <a:endParaRPr lang="en-US"/>
          </a:p>
          <a:p>
            <a:endParaRPr lang="en-US"/>
          </a:p>
        </p:txBody>
      </p:sp>
      <p:sp>
        <p:nvSpPr>
          <p:cNvPr id="4" name="Slide Number Placeholder 3"/>
          <p:cNvSpPr>
            <a:spLocks noGrp="1"/>
          </p:cNvSpPr>
          <p:nvPr>
            <p:ph type="sldNum" sz="quarter" idx="10"/>
          </p:nvPr>
        </p:nvSpPr>
        <p:spPr/>
        <p:txBody>
          <a:bodyPr/>
          <a:lstStyle/>
          <a:p>
            <a:fld id="{9B19E23C-DD53-9841-B8DE-03FA1723C952}" type="slidenum">
              <a:rPr lang="en-US" smtClean="0"/>
              <a:pPr/>
              <a:t>66</a:t>
            </a:fld>
            <a:endParaRPr lang="en-US"/>
          </a:p>
        </p:txBody>
      </p:sp>
    </p:spTree>
    <p:extLst>
      <p:ext uri="{BB962C8B-B14F-4D97-AF65-F5344CB8AC3E}">
        <p14:creationId xmlns:p14="http://schemas.microsoft.com/office/powerpoint/2010/main" val="3753324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Sometimes women will stop</a:t>
            </a:r>
            <a:r>
              <a:rPr lang="en-US" baseline="0"/>
              <a:t> meds when they find out they are pregnant without discussing with their  MD </a:t>
            </a:r>
            <a:endParaRPr lang="en-US"/>
          </a:p>
        </p:txBody>
      </p:sp>
      <p:sp>
        <p:nvSpPr>
          <p:cNvPr id="4" name="Slide Number Placeholder 3"/>
          <p:cNvSpPr>
            <a:spLocks noGrp="1"/>
          </p:cNvSpPr>
          <p:nvPr>
            <p:ph type="sldNum" sz="quarter" idx="10"/>
          </p:nvPr>
        </p:nvSpPr>
        <p:spPr/>
        <p:txBody>
          <a:bodyPr/>
          <a:lstStyle/>
          <a:p>
            <a:fld id="{9B19E23C-DD53-9841-B8DE-03FA1723C952}" type="slidenum">
              <a:rPr lang="en-US" smtClean="0"/>
              <a:pPr/>
              <a:t>67</a:t>
            </a:fld>
            <a:endParaRPr lang="en-US"/>
          </a:p>
        </p:txBody>
      </p:sp>
    </p:spTree>
    <p:extLst>
      <p:ext uri="{BB962C8B-B14F-4D97-AF65-F5344CB8AC3E}">
        <p14:creationId xmlns:p14="http://schemas.microsoft.com/office/powerpoint/2010/main" val="2438934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a:p>
          <a:p>
            <a:r>
              <a:rPr lang="en-US" baseline="0"/>
              <a:t>Our pilot quality improvement project aims to</a:t>
            </a:r>
          </a:p>
          <a:p>
            <a:endParaRPr lang="en-US"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First: </a:t>
            </a:r>
            <a:r>
              <a:rPr lang="en-US" baseline="0">
                <a:latin typeface="Arial" panose="020B0604020202020204" pitchFamily="34" charset="0"/>
              </a:rPr>
              <a:t>assess whether preconception intervention can improve patient’s knowledge on diabetes and pregnancy. </a:t>
            </a:r>
            <a:endParaRPr lang="en-US"/>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Second </a:t>
            </a:r>
            <a:r>
              <a:rPr lang="en-US" baseline="0">
                <a:latin typeface="Arial" panose="020B0604020202020204" pitchFamily="34" charset="0"/>
              </a:rPr>
              <a:t>To improve providers’ awareness of the importance of  preconception counseling</a:t>
            </a:r>
            <a:endParaRPr lang="en-US"/>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And</a:t>
            </a:r>
            <a:r>
              <a:rPr lang="en-US" baseline="0"/>
              <a:t> lastly </a:t>
            </a:r>
            <a:r>
              <a:rPr lang="en-US" baseline="0">
                <a:latin typeface="Arial" panose="020B0604020202020204" pitchFamily="34" charset="0"/>
              </a:rPr>
              <a:t>To set protocol in diabetes clinic to ensure PREPP’D can be incorporated into regular office visits.</a:t>
            </a:r>
          </a:p>
          <a:p>
            <a:endParaRPr lang="en-US"/>
          </a:p>
        </p:txBody>
      </p:sp>
      <p:sp>
        <p:nvSpPr>
          <p:cNvPr id="4" name="Slide Number Placeholder 3"/>
          <p:cNvSpPr>
            <a:spLocks noGrp="1"/>
          </p:cNvSpPr>
          <p:nvPr>
            <p:ph type="sldNum" sz="quarter" idx="10"/>
          </p:nvPr>
        </p:nvSpPr>
        <p:spPr/>
        <p:txBody>
          <a:bodyPr/>
          <a:lstStyle/>
          <a:p>
            <a:fld id="{9B19E23C-DD53-9841-B8DE-03FA1723C952}" type="slidenum">
              <a:rPr lang="en-US" smtClean="0"/>
              <a:pPr/>
              <a:t>68</a:t>
            </a:fld>
            <a:endParaRPr lang="en-US"/>
          </a:p>
        </p:txBody>
      </p:sp>
    </p:spTree>
    <p:extLst>
      <p:ext uri="{BB962C8B-B14F-4D97-AF65-F5344CB8AC3E}">
        <p14:creationId xmlns:p14="http://schemas.microsoft.com/office/powerpoint/2010/main" val="3916122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25000" lnSpcReduction="20000"/>
          </a:bodyPr>
          <a:lstStyle/>
          <a:p>
            <a:pPr>
              <a:lnSpc>
                <a:spcPct val="140000"/>
              </a:lnSpc>
              <a:spcBef>
                <a:spcPts val="0"/>
              </a:spcBef>
            </a:pPr>
            <a:r>
              <a:rPr lang="en-US" sz="2000">
                <a:solidFill>
                  <a:srgbClr val="000000"/>
                </a:solidFill>
              </a:rPr>
              <a:t>Follow up surveys</a:t>
            </a:r>
            <a:r>
              <a:rPr lang="en-US" sz="2000" baseline="0">
                <a:solidFill>
                  <a:srgbClr val="000000"/>
                </a:solidFill>
              </a:rPr>
              <a:t> will be sent by email or via phone depending on scheduling  email access.  Surveys will  include approximately 15 questions for patients,  and 10 for clinicians </a:t>
            </a:r>
            <a:endParaRPr lang="en-US" sz="2000">
              <a:solidFill>
                <a:srgbClr val="000000"/>
              </a:solidFill>
            </a:endParaRPr>
          </a:p>
          <a:p>
            <a:pPr>
              <a:lnSpc>
                <a:spcPct val="140000"/>
              </a:lnSpc>
              <a:spcBef>
                <a:spcPts val="0"/>
              </a:spcBef>
            </a:pPr>
            <a:endParaRPr lang="en-US" sz="2000">
              <a:solidFill>
                <a:srgbClr val="000000"/>
              </a:solidFill>
            </a:endParaRPr>
          </a:p>
          <a:p>
            <a:pPr>
              <a:lnSpc>
                <a:spcPct val="140000"/>
              </a:lnSpc>
              <a:spcBef>
                <a:spcPts val="0"/>
              </a:spcBef>
            </a:pPr>
            <a:r>
              <a:rPr lang="en-US" sz="2000">
                <a:solidFill>
                  <a:srgbClr val="000000"/>
                </a:solidFill>
              </a:rPr>
              <a:t>Eligible patients: 189 patients at 17 E 102</a:t>
            </a:r>
            <a:r>
              <a:rPr lang="en-US" sz="2000" baseline="30000">
                <a:solidFill>
                  <a:srgbClr val="000000"/>
                </a:solidFill>
              </a:rPr>
              <a:t>nd</a:t>
            </a:r>
            <a:r>
              <a:rPr lang="en-US" sz="2000">
                <a:solidFill>
                  <a:srgbClr val="000000"/>
                </a:solidFill>
              </a:rPr>
              <a:t> diabetes clinic and 250 patients at 5 E 98</a:t>
            </a:r>
            <a:r>
              <a:rPr lang="en-US" sz="2000" baseline="30000">
                <a:solidFill>
                  <a:srgbClr val="000000"/>
                </a:solidFill>
              </a:rPr>
              <a:t>th</a:t>
            </a:r>
            <a:r>
              <a:rPr lang="en-US" sz="2000">
                <a:solidFill>
                  <a:srgbClr val="000000"/>
                </a:solidFill>
              </a:rPr>
              <a:t> FPA practice (</a:t>
            </a:r>
            <a:r>
              <a:rPr lang="en-US" sz="2000" err="1">
                <a:solidFill>
                  <a:srgbClr val="000000"/>
                </a:solidFill>
              </a:rPr>
              <a:t>n</a:t>
            </a:r>
            <a:r>
              <a:rPr lang="en-US" sz="2000">
                <a:solidFill>
                  <a:srgbClr val="000000"/>
                </a:solidFill>
              </a:rPr>
              <a:t>=439)</a:t>
            </a:r>
          </a:p>
          <a:p>
            <a:pPr>
              <a:lnSpc>
                <a:spcPct val="140000"/>
              </a:lnSpc>
              <a:spcBef>
                <a:spcPts val="0"/>
              </a:spcBef>
            </a:pPr>
            <a:endParaRPr lang="en-US" sz="2000">
              <a:solidFill>
                <a:srgbClr val="000000"/>
              </a:solidFill>
            </a:endParaRPr>
          </a:p>
          <a:p>
            <a:pPr>
              <a:lnSpc>
                <a:spcPct val="140000"/>
              </a:lnSpc>
              <a:spcBef>
                <a:spcPts val="0"/>
              </a:spcBef>
            </a:pPr>
            <a:r>
              <a:rPr lang="en-US" sz="2000">
                <a:solidFill>
                  <a:srgbClr val="000000"/>
                </a:solidFill>
              </a:rPr>
              <a:t>2 weeks prior to scheduled clinic visits, both patients and their providers will receive </a:t>
            </a:r>
            <a:r>
              <a:rPr lang="en-US" sz="2000" err="1">
                <a:solidFill>
                  <a:srgbClr val="000000"/>
                </a:solidFill>
              </a:rPr>
              <a:t>RedCap</a:t>
            </a:r>
            <a:r>
              <a:rPr lang="en-US" sz="2000">
                <a:solidFill>
                  <a:srgbClr val="000000"/>
                </a:solidFill>
              </a:rPr>
              <a:t> surveys via email to assess baseline knowledge and awareness of preconception counseling and diabetes. Surveys will be both</a:t>
            </a:r>
            <a:r>
              <a:rPr lang="en-US" sz="2000" baseline="0">
                <a:solidFill>
                  <a:srgbClr val="000000"/>
                </a:solidFill>
              </a:rPr>
              <a:t> in </a:t>
            </a:r>
            <a:r>
              <a:rPr lang="en-US" sz="2000" baseline="0" err="1">
                <a:solidFill>
                  <a:srgbClr val="000000"/>
                </a:solidFill>
              </a:rPr>
              <a:t>english</a:t>
            </a:r>
            <a:r>
              <a:rPr lang="en-US" sz="2000" baseline="0">
                <a:solidFill>
                  <a:srgbClr val="000000"/>
                </a:solidFill>
              </a:rPr>
              <a:t> and </a:t>
            </a:r>
            <a:r>
              <a:rPr lang="en-US" sz="2000" baseline="0" err="1">
                <a:solidFill>
                  <a:srgbClr val="000000"/>
                </a:solidFill>
              </a:rPr>
              <a:t>spanish</a:t>
            </a:r>
            <a:r>
              <a:rPr lang="en-US" sz="2000" baseline="0">
                <a:solidFill>
                  <a:srgbClr val="000000"/>
                </a:solidFill>
              </a:rPr>
              <a:t>. </a:t>
            </a:r>
          </a:p>
          <a:p>
            <a:pPr>
              <a:lnSpc>
                <a:spcPct val="140000"/>
              </a:lnSpc>
              <a:spcBef>
                <a:spcPts val="0"/>
              </a:spcBef>
            </a:pPr>
            <a:endParaRPr lang="en-US" sz="2000" baseline="0">
              <a:solidFill>
                <a:srgbClr val="000000"/>
              </a:solidFill>
            </a:endParaRPr>
          </a:p>
          <a:p>
            <a:pPr>
              <a:lnSpc>
                <a:spcPct val="140000"/>
              </a:lnSpc>
              <a:spcBef>
                <a:spcPts val="0"/>
              </a:spcBef>
            </a:pPr>
            <a:r>
              <a:rPr lang="en-US" sz="2000" strike="noStrike" kern="1200" baseline="0">
                <a:solidFill>
                  <a:srgbClr val="000000"/>
                </a:solidFill>
                <a:latin typeface="+mn-lt"/>
                <a:ea typeface="+mn-ea"/>
                <a:cs typeface="+mn-cs"/>
              </a:rPr>
              <a:t>Since this is a pilot study, there is no pre-existing validated survey specifically for this project but we will be derive questions from other validated surveys specifically </a:t>
            </a:r>
          </a:p>
          <a:p>
            <a:endParaRPr lang="en-US" sz="2000" strike="sngStrike" kern="1200">
              <a:solidFill>
                <a:srgbClr val="000000"/>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We have</a:t>
            </a:r>
            <a:r>
              <a:rPr lang="en-US" sz="2000" baseline="0"/>
              <a:t> reviewed other validated </a:t>
            </a:r>
            <a:r>
              <a:rPr lang="en-US" sz="2000" baseline="0" err="1"/>
              <a:t>suveys</a:t>
            </a:r>
            <a:r>
              <a:rPr lang="en-US" sz="2000" baseline="0"/>
              <a:t> including</a:t>
            </a:r>
            <a:r>
              <a:rPr lang="en-US" sz="200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 “MDRTC diabetes knowledge test” which</a:t>
            </a:r>
            <a:r>
              <a:rPr lang="en-US" sz="2000" baseline="0"/>
              <a:t> include 23 questions that assess diabetes and knowledge and asks things like definition of hemoglobin A1C, testing blood glucose, affect of certain food on glucose, exercise and glucose, </a:t>
            </a:r>
          </a:p>
          <a:p>
            <a:endParaRPr lang="en-US" sz="2000" baseline="0"/>
          </a:p>
          <a:p>
            <a:r>
              <a:rPr lang="en-US" sz="2000" baseline="0"/>
              <a:t>RHAB reproductive health attitudes and behavior that examines preconception planning of young women with diabetes that included 48 behavioral questions such as health belief, attitude, intention, barriers to health care</a:t>
            </a:r>
          </a:p>
          <a:p>
            <a:endParaRPr lang="en-US" sz="2000" baseline="0"/>
          </a:p>
          <a:p>
            <a:pPr marL="0" marR="0" indent="0" algn="l" defTabSz="457200" rtl="0" eaLnBrk="1" fontAlgn="auto" latinLnBrk="0" hangingPunct="1">
              <a:lnSpc>
                <a:spcPct val="100000"/>
              </a:lnSpc>
              <a:spcBef>
                <a:spcPts val="0"/>
              </a:spcBef>
              <a:spcAft>
                <a:spcPts val="0"/>
              </a:spcAft>
              <a:buClrTx/>
              <a:buSzTx/>
              <a:buFontTx/>
              <a:buNone/>
              <a:tabLst/>
              <a:defRPr/>
            </a:pPr>
            <a:r>
              <a:rPr lang="en-US" sz="2000" baseline="0"/>
              <a:t>And Health belief model which evaluates for </a:t>
            </a:r>
            <a:r>
              <a:rPr lang="en-US" sz="2000" kern="1200">
                <a:solidFill>
                  <a:schemeClr val="tx1"/>
                </a:solidFill>
                <a:latin typeface="+mn-lt"/>
                <a:ea typeface="+mn-ea"/>
                <a:cs typeface="+mn-cs"/>
              </a:rPr>
              <a:t>Perceived susceptibility of the woman's assessment of her own and her unborn child's vulnerability to complications of pregnancy,</a:t>
            </a:r>
            <a:r>
              <a:rPr lang="en-US" sz="2000" kern="1200" baseline="0">
                <a:solidFill>
                  <a:schemeClr val="tx1"/>
                </a:solidFill>
                <a:latin typeface="+mn-lt"/>
                <a:ea typeface="+mn-ea"/>
                <a:cs typeface="+mn-cs"/>
              </a:rPr>
              <a:t> </a:t>
            </a:r>
            <a:r>
              <a:rPr lang="en-US" sz="2000" kern="1200">
                <a:solidFill>
                  <a:schemeClr val="tx1"/>
                </a:solidFill>
                <a:latin typeface="+mn-lt"/>
                <a:ea typeface="+mn-ea"/>
                <a:cs typeface="+mn-cs"/>
              </a:rPr>
              <a:t>Perceived severity as the woman's assessment of the serious- </a:t>
            </a:r>
            <a:r>
              <a:rPr lang="en-US" sz="2000" kern="1200" err="1">
                <a:solidFill>
                  <a:schemeClr val="tx1"/>
                </a:solidFill>
                <a:latin typeface="+mn-lt"/>
                <a:ea typeface="+mn-ea"/>
                <a:cs typeface="+mn-cs"/>
              </a:rPr>
              <a:t>ness</a:t>
            </a:r>
            <a:r>
              <a:rPr lang="en-US" sz="2000" kern="1200">
                <a:solidFill>
                  <a:schemeClr val="tx1"/>
                </a:solidFill>
                <a:latin typeface="+mn-lt"/>
                <a:ea typeface="+mn-ea"/>
                <a:cs typeface="+mn-cs"/>
              </a:rPr>
              <a:t> of those complications to herself and her unborn child (two items). Perceived benefits were measured as the woman's belief that adherence to the recommendations comprising pre-conception and pre- natal counseling would help prevent un- toward complications for her and her unborn child (seven items). Perceived barriers were measured as the woman's perceived difficulties associated with implementing the recommendations for care, such as limited time, insufficient re- sources, or required lifestyle changes (10 items).</a:t>
            </a:r>
          </a:p>
          <a:p>
            <a:pPr>
              <a:lnSpc>
                <a:spcPct val="140000"/>
              </a:lnSpc>
              <a:spcBef>
                <a:spcPts val="0"/>
              </a:spcBef>
            </a:pPr>
            <a:endParaRPr lang="en-US" sz="2000">
              <a:solidFill>
                <a:srgbClr val="000000"/>
              </a:solidFill>
            </a:endParaRPr>
          </a:p>
          <a:p>
            <a:pPr>
              <a:lnSpc>
                <a:spcPct val="140000"/>
              </a:lnSpc>
              <a:spcBef>
                <a:spcPts val="0"/>
              </a:spcBef>
            </a:pPr>
            <a:endParaRPr lang="en-US" sz="2000" kern="1200">
              <a:solidFill>
                <a:srgbClr val="000000"/>
              </a:solidFill>
              <a:latin typeface="+mn-lt"/>
              <a:ea typeface="+mn-ea"/>
              <a:cs typeface="+mn-cs"/>
            </a:endParaRPr>
          </a:p>
          <a:p>
            <a:pPr>
              <a:lnSpc>
                <a:spcPct val="140000"/>
              </a:lnSpc>
              <a:spcBef>
                <a:spcPts val="0"/>
              </a:spcBef>
            </a:pPr>
            <a:r>
              <a:rPr lang="en-US" sz="2000" kern="1200">
                <a:solidFill>
                  <a:srgbClr val="000000"/>
                </a:solidFill>
                <a:latin typeface="+mn-lt"/>
                <a:ea typeface="+mn-ea"/>
                <a:cs typeface="+mn-cs"/>
              </a:rPr>
              <a:t>At initial visit : we will chart review for age, marital status, employment, health, insurance, ethnicity, level of education, diabetes treatment , most recent hemoglobin A1C  </a:t>
            </a:r>
          </a:p>
          <a:p>
            <a:pPr>
              <a:lnSpc>
                <a:spcPct val="140000"/>
              </a:lnSpc>
              <a:spcBef>
                <a:spcPts val="0"/>
              </a:spcBef>
            </a:pPr>
            <a:endParaRPr lang="en-US" sz="2000" kern="1200">
              <a:solidFill>
                <a:srgbClr val="000000"/>
              </a:solidFill>
              <a:latin typeface="+mn-lt"/>
              <a:ea typeface="+mn-ea"/>
              <a:cs typeface="+mn-cs"/>
            </a:endParaRPr>
          </a:p>
          <a:p>
            <a:pPr>
              <a:lnSpc>
                <a:spcPct val="140000"/>
              </a:lnSpc>
              <a:spcBef>
                <a:spcPts val="0"/>
              </a:spcBef>
            </a:pPr>
            <a:r>
              <a:rPr lang="en-US" sz="2000">
                <a:solidFill>
                  <a:srgbClr val="000000"/>
                </a:solidFill>
              </a:rPr>
              <a:t>Providers will be given </a:t>
            </a:r>
            <a:r>
              <a:rPr lang="en-US" sz="2000" err="1">
                <a:solidFill>
                  <a:srgbClr val="000000"/>
                </a:solidFill>
              </a:rPr>
              <a:t>smartphrases</a:t>
            </a:r>
            <a:r>
              <a:rPr lang="en-US" sz="2000">
                <a:solidFill>
                  <a:srgbClr val="000000"/>
                </a:solidFill>
              </a:rPr>
              <a:t> to incorporate into their visit note.</a:t>
            </a:r>
          </a:p>
          <a:p>
            <a:pPr>
              <a:lnSpc>
                <a:spcPct val="140000"/>
              </a:lnSpc>
              <a:spcBef>
                <a:spcPts val="0"/>
              </a:spcBef>
            </a:pPr>
            <a:endParaRPr lang="en-US" sz="2000" strike="sngStrike">
              <a:solidFill>
                <a:srgbClr val="000000"/>
              </a:solidFill>
            </a:endParaRPr>
          </a:p>
          <a:p>
            <a:pPr>
              <a:lnSpc>
                <a:spcPct val="140000"/>
              </a:lnSpc>
              <a:spcBef>
                <a:spcPts val="0"/>
              </a:spcBef>
            </a:pPr>
            <a:r>
              <a:rPr lang="en-US" sz="2000">
                <a:solidFill>
                  <a:srgbClr val="000000"/>
                </a:solidFill>
              </a:rPr>
              <a:t>Patients will be provided educational guidance  (</a:t>
            </a:r>
            <a:r>
              <a:rPr lang="en-US" sz="2000" err="1">
                <a:solidFill>
                  <a:srgbClr val="000000"/>
                </a:solidFill>
              </a:rPr>
              <a:t>smartphrases</a:t>
            </a:r>
            <a:r>
              <a:rPr lang="en-US" sz="2000">
                <a:solidFill>
                  <a:srgbClr val="000000"/>
                </a:solidFill>
              </a:rPr>
              <a:t>) upon visit completion in their visit summary. </a:t>
            </a:r>
          </a:p>
          <a:p>
            <a:pPr>
              <a:lnSpc>
                <a:spcPct val="140000"/>
              </a:lnSpc>
              <a:spcBef>
                <a:spcPts val="0"/>
              </a:spcBef>
            </a:pPr>
            <a:endParaRPr lang="en-US" sz="2000" strike="noStrike" kern="1200" baseline="0">
              <a:solidFill>
                <a:srgbClr val="000000"/>
              </a:solidFill>
              <a:latin typeface="+mn-lt"/>
              <a:ea typeface="+mn-ea"/>
              <a:cs typeface="+mn-cs"/>
            </a:endParaRPr>
          </a:p>
        </p:txBody>
      </p:sp>
      <p:sp>
        <p:nvSpPr>
          <p:cNvPr id="4" name="Slide Number Placeholder 3"/>
          <p:cNvSpPr>
            <a:spLocks noGrp="1"/>
          </p:cNvSpPr>
          <p:nvPr>
            <p:ph type="sldNum" sz="quarter" idx="10"/>
          </p:nvPr>
        </p:nvSpPr>
        <p:spPr/>
        <p:txBody>
          <a:bodyPr/>
          <a:lstStyle/>
          <a:p>
            <a:fld id="{9B19E23C-DD53-9841-B8DE-03FA1723C952}" type="slidenum">
              <a:rPr lang="en-US" smtClean="0"/>
              <a:pPr/>
              <a:t>69</a:t>
            </a:fld>
            <a:endParaRPr lang="en-US"/>
          </a:p>
        </p:txBody>
      </p:sp>
    </p:spTree>
    <p:extLst>
      <p:ext uri="{BB962C8B-B14F-4D97-AF65-F5344CB8AC3E}">
        <p14:creationId xmlns:p14="http://schemas.microsoft.com/office/powerpoint/2010/main" val="523778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19E23C-DD53-9841-B8DE-03FA1723C952}" type="slidenum">
              <a:rPr lang="en-US" smtClean="0"/>
              <a:pPr/>
              <a:t>70</a:t>
            </a:fld>
            <a:endParaRPr lang="en-US"/>
          </a:p>
        </p:txBody>
      </p:sp>
    </p:spTree>
    <p:extLst>
      <p:ext uri="{BB962C8B-B14F-4D97-AF65-F5344CB8AC3E}">
        <p14:creationId xmlns:p14="http://schemas.microsoft.com/office/powerpoint/2010/main" val="659778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Framing: Protocol not designed for ICU/exclusion </a:t>
            </a:r>
            <a:r>
              <a:rPr lang="en-US" err="1"/>
              <a:t>critera</a:t>
            </a:r>
            <a:r>
              <a:rPr lang="en-US"/>
              <a:t>…excluded because protocol for general floors – </a:t>
            </a:r>
          </a:p>
          <a:p>
            <a:r>
              <a:rPr lang="en-US"/>
              <a:t>INCLUSION: PROTOCOL CLINICALLY APPROPIATE FOR.. </a:t>
            </a:r>
          </a:p>
          <a:p>
            <a:endParaRPr lang="en-US"/>
          </a:p>
          <a:p>
            <a:r>
              <a:rPr lang="en-US"/>
              <a:t>PROTOCOL NOT DESIGNED FOR PATIENTS (EXCLUSION) </a:t>
            </a:r>
          </a:p>
          <a:p>
            <a:endParaRPr lang="en-US"/>
          </a:p>
          <a:p>
            <a:r>
              <a:rPr lang="en-US"/>
              <a:t>Exclusion group—not designed to meet their needs</a:t>
            </a:r>
          </a:p>
        </p:txBody>
      </p:sp>
      <p:sp>
        <p:nvSpPr>
          <p:cNvPr id="4" name="Slide Number Placeholder 3"/>
          <p:cNvSpPr>
            <a:spLocks noGrp="1"/>
          </p:cNvSpPr>
          <p:nvPr>
            <p:ph type="sldNum" sz="quarter" idx="5"/>
          </p:nvPr>
        </p:nvSpPr>
        <p:spPr/>
        <p:txBody>
          <a:bodyPr/>
          <a:lstStyle/>
          <a:p>
            <a:fld id="{63DE2CB5-3691-794B-B549-E677EB780422}" type="slidenum">
              <a:rPr lang="en-US" smtClean="0"/>
              <a:t>74</a:t>
            </a:fld>
            <a:endParaRPr lang="en-US"/>
          </a:p>
        </p:txBody>
      </p:sp>
    </p:spTree>
    <p:extLst>
      <p:ext uri="{BB962C8B-B14F-4D97-AF65-F5344CB8AC3E}">
        <p14:creationId xmlns:p14="http://schemas.microsoft.com/office/powerpoint/2010/main" val="2461720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Glucose targets were based on available outcome data in the literature. </a:t>
            </a:r>
          </a:p>
        </p:txBody>
      </p:sp>
      <p:sp>
        <p:nvSpPr>
          <p:cNvPr id="4" name="Slide Number Placeholder 3"/>
          <p:cNvSpPr>
            <a:spLocks noGrp="1"/>
          </p:cNvSpPr>
          <p:nvPr>
            <p:ph type="sldNum" sz="quarter" idx="5"/>
          </p:nvPr>
        </p:nvSpPr>
        <p:spPr/>
        <p:txBody>
          <a:bodyPr/>
          <a:lstStyle/>
          <a:p>
            <a:fld id="{9B19E23C-DD53-9841-B8DE-03FA1723C952}" type="slidenum">
              <a:rPr lang="en-US" smtClean="0"/>
              <a:pPr/>
              <a:t>76</a:t>
            </a:fld>
            <a:endParaRPr lang="en-US"/>
          </a:p>
        </p:txBody>
      </p:sp>
    </p:spTree>
    <p:extLst>
      <p:ext uri="{BB962C8B-B14F-4D97-AF65-F5344CB8AC3E}">
        <p14:creationId xmlns:p14="http://schemas.microsoft.com/office/powerpoint/2010/main" val="2531849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Treatment guidance documents developed by Division of Endocrinology diabetologists in conjunction with Hospital Medicine, Geriatrics </a:t>
            </a:r>
          </a:p>
          <a:p>
            <a:r>
              <a:rPr lang="en-US">
                <a:latin typeface="Times New Roman" panose="02020603050405020304" pitchFamily="18" charset="0"/>
                <a:cs typeface="Times New Roman" panose="02020603050405020304" pitchFamily="18" charset="0"/>
              </a:rPr>
              <a:t>Treatment guidance is based on existing ADA standard of care for hospitalized patients with diabetes/hyperglycemia as well as expert opinion on insulin dosing in the setting of steroids</a:t>
            </a:r>
          </a:p>
          <a:p>
            <a:endParaRPr lang="en-US"/>
          </a:p>
        </p:txBody>
      </p:sp>
      <p:sp>
        <p:nvSpPr>
          <p:cNvPr id="4" name="Slide Number Placeholder 3"/>
          <p:cNvSpPr>
            <a:spLocks noGrp="1"/>
          </p:cNvSpPr>
          <p:nvPr>
            <p:ph type="sldNum" sz="quarter" idx="5"/>
          </p:nvPr>
        </p:nvSpPr>
        <p:spPr/>
        <p:txBody>
          <a:bodyPr/>
          <a:lstStyle/>
          <a:p>
            <a:fld id="{63DE2CB5-3691-794B-B549-E677EB780422}" type="slidenum">
              <a:rPr lang="en-US" smtClean="0"/>
              <a:t>77</a:t>
            </a:fld>
            <a:endParaRPr lang="en-US"/>
          </a:p>
        </p:txBody>
      </p:sp>
    </p:spTree>
    <p:extLst>
      <p:ext uri="{BB962C8B-B14F-4D97-AF65-F5344CB8AC3E}">
        <p14:creationId xmlns:p14="http://schemas.microsoft.com/office/powerpoint/2010/main" val="159661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71513"/>
            <a:ext cx="5964238" cy="3354387"/>
          </a:xfrm>
        </p:spPr>
      </p:sp>
      <p:sp>
        <p:nvSpPr>
          <p:cNvPr id="3" name="Notes Placeholder 2"/>
          <p:cNvSpPr>
            <a:spLocks noGrp="1"/>
          </p:cNvSpPr>
          <p:nvPr>
            <p:ph type="body" idx="1"/>
          </p:nvPr>
        </p:nvSpPr>
        <p:spPr/>
        <p:txBody>
          <a:bodyPr/>
          <a:lstStyle/>
          <a:p>
            <a:r>
              <a:rPr lang="en-US"/>
              <a:t>Add Phase 1 measures</a:t>
            </a:r>
          </a:p>
        </p:txBody>
      </p:sp>
    </p:spTree>
    <p:extLst>
      <p:ext uri="{BB962C8B-B14F-4D97-AF65-F5344CB8AC3E}">
        <p14:creationId xmlns:p14="http://schemas.microsoft.com/office/powerpoint/2010/main" val="4253380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Treatment guidance documents developed by Division of Endocrinology diabetologists in conjunction with Hospital Medicine, Geriatrics </a:t>
            </a:r>
          </a:p>
          <a:p>
            <a:r>
              <a:rPr lang="en-US">
                <a:latin typeface="Times New Roman" panose="02020603050405020304" pitchFamily="18" charset="0"/>
                <a:cs typeface="Times New Roman" panose="02020603050405020304" pitchFamily="18" charset="0"/>
              </a:rPr>
              <a:t>Treatment guidance is based on existing ADA standard of care for hospitalized patients with diabetes/hyperglycemia as well as expert opinion on insulin dosing in the setting of steroids</a:t>
            </a:r>
          </a:p>
          <a:p>
            <a:endParaRPr lang="en-US"/>
          </a:p>
        </p:txBody>
      </p:sp>
      <p:sp>
        <p:nvSpPr>
          <p:cNvPr id="4" name="Slide Number Placeholder 3"/>
          <p:cNvSpPr>
            <a:spLocks noGrp="1"/>
          </p:cNvSpPr>
          <p:nvPr>
            <p:ph type="sldNum" sz="quarter" idx="5"/>
          </p:nvPr>
        </p:nvSpPr>
        <p:spPr/>
        <p:txBody>
          <a:bodyPr/>
          <a:lstStyle/>
          <a:p>
            <a:fld id="{63DE2CB5-3691-794B-B549-E677EB780422}" type="slidenum">
              <a:rPr lang="en-US" smtClean="0"/>
              <a:t>78</a:t>
            </a:fld>
            <a:endParaRPr lang="en-US"/>
          </a:p>
        </p:txBody>
      </p:sp>
    </p:spTree>
    <p:extLst>
      <p:ext uri="{BB962C8B-B14F-4D97-AF65-F5344CB8AC3E}">
        <p14:creationId xmlns:p14="http://schemas.microsoft.com/office/powerpoint/2010/main" val="1596615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Treatment guidance documents developed by Division of Endocrinology diabetologists in conjunction with Hospital Medicine, Geriatrics </a:t>
            </a:r>
          </a:p>
          <a:p>
            <a:r>
              <a:rPr lang="en-US">
                <a:latin typeface="Times New Roman" panose="02020603050405020304" pitchFamily="18" charset="0"/>
                <a:cs typeface="Times New Roman" panose="02020603050405020304" pitchFamily="18" charset="0"/>
              </a:rPr>
              <a:t>Treatment guidance is based on existing ADA standard of care for hospitalized patients with diabetes/hyperglycemia as well as expert opinion on insulin dosing in the setting of steroids</a:t>
            </a:r>
          </a:p>
          <a:p>
            <a:endParaRPr lang="en-US"/>
          </a:p>
        </p:txBody>
      </p:sp>
      <p:sp>
        <p:nvSpPr>
          <p:cNvPr id="4" name="Slide Number Placeholder 3"/>
          <p:cNvSpPr>
            <a:spLocks noGrp="1"/>
          </p:cNvSpPr>
          <p:nvPr>
            <p:ph type="sldNum" sz="quarter" idx="5"/>
          </p:nvPr>
        </p:nvSpPr>
        <p:spPr/>
        <p:txBody>
          <a:bodyPr/>
          <a:lstStyle/>
          <a:p>
            <a:fld id="{63DE2CB5-3691-794B-B549-E677EB780422}" type="slidenum">
              <a:rPr lang="en-US" smtClean="0"/>
              <a:t>81</a:t>
            </a:fld>
            <a:endParaRPr lang="en-US"/>
          </a:p>
        </p:txBody>
      </p:sp>
    </p:spTree>
    <p:extLst>
      <p:ext uri="{BB962C8B-B14F-4D97-AF65-F5344CB8AC3E}">
        <p14:creationId xmlns:p14="http://schemas.microsoft.com/office/powerpoint/2010/main" val="286282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share an overview of quarterly data</a:t>
            </a:r>
          </a:p>
        </p:txBody>
      </p:sp>
      <p:sp>
        <p:nvSpPr>
          <p:cNvPr id="4" name="Slide Number Placeholder 3"/>
          <p:cNvSpPr>
            <a:spLocks noGrp="1"/>
          </p:cNvSpPr>
          <p:nvPr>
            <p:ph type="sldNum" sz="quarter" idx="5"/>
          </p:nvPr>
        </p:nvSpPr>
        <p:spPr/>
        <p:txBody>
          <a:bodyPr/>
          <a:lstStyle/>
          <a:p>
            <a:fld id="{9A0C2A16-E831-4982-B14D-4D072FE2BF6C}" type="slidenum">
              <a:rPr lang="en-US" smtClean="0"/>
              <a:t>82</a:t>
            </a:fld>
            <a:endParaRPr lang="en-US"/>
          </a:p>
        </p:txBody>
      </p:sp>
    </p:spTree>
    <p:extLst>
      <p:ext uri="{BB962C8B-B14F-4D97-AF65-F5344CB8AC3E}">
        <p14:creationId xmlns:p14="http://schemas.microsoft.com/office/powerpoint/2010/main" val="1851731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061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KDD summarizes the theoretical, of what we believed would be key primary drivers and change ideas to meet our collaborative aim. In our next call, we will share a streamlined version of the KDD that displays our collective action, showcasing the change ideas that we have implemented (a shift from theoretical to actual).</a:t>
            </a:r>
          </a:p>
        </p:txBody>
      </p:sp>
      <p:sp>
        <p:nvSpPr>
          <p:cNvPr id="4" name="Slide Number Placeholder 3"/>
          <p:cNvSpPr>
            <a:spLocks noGrp="1"/>
          </p:cNvSpPr>
          <p:nvPr>
            <p:ph type="sldNum" sz="quarter" idx="10"/>
          </p:nvPr>
        </p:nvSpPr>
        <p:spPr/>
        <p:txBody>
          <a:bodyPr/>
          <a:lstStyle/>
          <a:p>
            <a:pPr>
              <a:defRPr/>
            </a:pPr>
            <a:fld id="{B938676B-AA56-4D6C-B471-8F551A92C3A8}"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2309605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ways that we receive data from your sites. The main way is through the completed data mapping process. The second way is by reporting on Smartsheets. Once a site completes data mapping, you will have access to the QI Portal and we will complete the Smartsheet on your behalf. There are currently two adult sites that have completed data mapping, SUNY and BDC. All other sites are in the process of data mapping and need to report measures on Smartsheets.</a:t>
            </a:r>
          </a:p>
        </p:txBody>
      </p:sp>
      <p:sp>
        <p:nvSpPr>
          <p:cNvPr id="4" name="Slide Number Placeholder 3"/>
          <p:cNvSpPr>
            <a:spLocks noGrp="1"/>
          </p:cNvSpPr>
          <p:nvPr>
            <p:ph type="sldNum" sz="quarter" idx="5"/>
          </p:nvPr>
        </p:nvSpPr>
        <p:spPr/>
        <p:txBody>
          <a:bodyPr/>
          <a:lstStyle/>
          <a:p>
            <a:fld id="{9A0C2A16-E831-4982-B14D-4D072FE2BF6C}" type="slidenum">
              <a:rPr lang="en-US" smtClean="0"/>
              <a:t>86</a:t>
            </a:fld>
            <a:endParaRPr lang="en-US"/>
          </a:p>
        </p:txBody>
      </p:sp>
    </p:spTree>
    <p:extLst>
      <p:ext uri="{BB962C8B-B14F-4D97-AF65-F5344CB8AC3E}">
        <p14:creationId xmlns:p14="http://schemas.microsoft.com/office/powerpoint/2010/main" val="739871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2A16-E831-4982-B14D-4D072FE2BF6C}" type="slidenum">
              <a:rPr lang="en-US" smtClean="0"/>
              <a:t>89</a:t>
            </a:fld>
            <a:endParaRPr lang="en-US"/>
          </a:p>
        </p:txBody>
      </p:sp>
    </p:spTree>
    <p:extLst>
      <p:ext uri="{BB962C8B-B14F-4D97-AF65-F5344CB8AC3E}">
        <p14:creationId xmlns:p14="http://schemas.microsoft.com/office/powerpoint/2010/main" val="2587884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we have two sites that have completed data mapping, as they will tell you </a:t>
            </a:r>
            <a:r>
              <a:rPr lang="en-US">
                <a:sym typeface="Wingdings" panose="05000000000000000000" pitchFamily="2" charset="2"/>
              </a:rPr>
              <a:t> the work doesn’t end because we hold ongoing data validation as we identify opportunities for improvement or update our data specs to refine our measures</a:t>
            </a:r>
            <a:endParaRPr lang="en-US"/>
          </a:p>
        </p:txBody>
      </p:sp>
    </p:spTree>
    <p:extLst>
      <p:ext uri="{BB962C8B-B14F-4D97-AF65-F5344CB8AC3E}">
        <p14:creationId xmlns:p14="http://schemas.microsoft.com/office/powerpoint/2010/main" val="13664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Statin/ACE/ARB may be in information being provided but we are not able to access it currently; having conversations with SUNY to revalidate some information from medication file so we can use this information</a:t>
            </a:r>
          </a:p>
          <a:p>
            <a:r>
              <a:rPr lang="en-US"/>
              <a:t>BDC</a:t>
            </a:r>
          </a:p>
          <a:p>
            <a:r>
              <a:rPr lang="en-US"/>
              <a:t>Ask when do they think could provide TIR data</a:t>
            </a:r>
          </a:p>
          <a:p>
            <a:endParaRPr lang="en-US"/>
          </a:p>
        </p:txBody>
      </p:sp>
    </p:spTree>
    <p:extLst>
      <p:ext uri="{BB962C8B-B14F-4D97-AF65-F5344CB8AC3E}">
        <p14:creationId xmlns:p14="http://schemas.microsoft.com/office/powerpoint/2010/main" val="2135800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sharing this with clinics names, rank, and percentages revealed to support in our mission as a learning network. When we share information externally, we remove clinic names (as we did, for example, in a few ADA abstracts submitted looking at benchmarking pump and CGM use).</a:t>
            </a:r>
          </a:p>
        </p:txBody>
      </p:sp>
      <p:sp>
        <p:nvSpPr>
          <p:cNvPr id="4" name="Slide Number Placeholder 3"/>
          <p:cNvSpPr>
            <a:spLocks noGrp="1"/>
          </p:cNvSpPr>
          <p:nvPr>
            <p:ph type="sldNum" sz="quarter" idx="5"/>
          </p:nvPr>
        </p:nvSpPr>
        <p:spPr/>
        <p:txBody>
          <a:bodyPr/>
          <a:lstStyle/>
          <a:p>
            <a:fld id="{9A0C2A16-E831-4982-B14D-4D072FE2BF6C}" type="slidenum">
              <a:rPr lang="en-US" smtClean="0"/>
              <a:t>93</a:t>
            </a:fld>
            <a:endParaRPr lang="en-US"/>
          </a:p>
        </p:txBody>
      </p:sp>
    </p:spTree>
    <p:extLst>
      <p:ext uri="{BB962C8B-B14F-4D97-AF65-F5344CB8AC3E}">
        <p14:creationId xmlns:p14="http://schemas.microsoft.com/office/powerpoint/2010/main" val="4064763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71513"/>
            <a:ext cx="5964238" cy="33543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5873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seen a slight but significant increase in the % of patients with A1c &lt;8%.</a:t>
            </a:r>
          </a:p>
        </p:txBody>
      </p:sp>
    </p:spTree>
    <p:extLst>
      <p:ext uri="{BB962C8B-B14F-4D97-AF65-F5344CB8AC3E}">
        <p14:creationId xmlns:p14="http://schemas.microsoft.com/office/powerpoint/2010/main" val="246295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meeting our collaborative goal, and have over half of the clinics represented.</a:t>
            </a:r>
          </a:p>
        </p:txBody>
      </p:sp>
      <p:sp>
        <p:nvSpPr>
          <p:cNvPr id="4" name="Slide Number Placeholder 3"/>
          <p:cNvSpPr>
            <a:spLocks noGrp="1"/>
          </p:cNvSpPr>
          <p:nvPr>
            <p:ph type="sldNum" sz="quarter" idx="5"/>
          </p:nvPr>
        </p:nvSpPr>
        <p:spPr/>
        <p:txBody>
          <a:bodyPr/>
          <a:lstStyle/>
          <a:p>
            <a:fld id="{9A0C2A16-E831-4982-B14D-4D072FE2BF6C}" type="slidenum">
              <a:rPr lang="en-US" smtClean="0"/>
              <a:t>95</a:t>
            </a:fld>
            <a:endParaRPr lang="en-US"/>
          </a:p>
        </p:txBody>
      </p:sp>
    </p:spTree>
    <p:extLst>
      <p:ext uri="{BB962C8B-B14F-4D97-AF65-F5344CB8AC3E}">
        <p14:creationId xmlns:p14="http://schemas.microsoft.com/office/powerpoint/2010/main" val="4226719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2A16-E831-4982-B14D-4D072FE2BF6C}" type="slidenum">
              <a:rPr lang="en-US" smtClean="0"/>
              <a:t>105</a:t>
            </a:fld>
            <a:endParaRPr lang="en-US"/>
          </a:p>
        </p:txBody>
      </p:sp>
    </p:spTree>
    <p:extLst>
      <p:ext uri="{BB962C8B-B14F-4D97-AF65-F5344CB8AC3E}">
        <p14:creationId xmlns:p14="http://schemas.microsoft.com/office/powerpoint/2010/main" val="1462397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https://qi.t1dplatform.org/auth/login </a:t>
            </a:r>
          </a:p>
        </p:txBody>
      </p:sp>
      <p:sp>
        <p:nvSpPr>
          <p:cNvPr id="4" name="Slide Number Placeholder 3"/>
          <p:cNvSpPr>
            <a:spLocks noGrp="1"/>
          </p:cNvSpPr>
          <p:nvPr>
            <p:ph type="sldNum" sz="quarter" idx="5"/>
          </p:nvPr>
        </p:nvSpPr>
        <p:spPr/>
        <p:txBody>
          <a:bodyPr/>
          <a:lstStyle/>
          <a:p>
            <a:fld id="{9A0C2A16-E831-4982-B14D-4D072FE2BF6C}" type="slidenum">
              <a:rPr lang="en-US" smtClean="0"/>
              <a:t>107</a:t>
            </a:fld>
            <a:endParaRPr lang="en-US"/>
          </a:p>
        </p:txBody>
      </p:sp>
    </p:spTree>
    <p:extLst>
      <p:ext uri="{BB962C8B-B14F-4D97-AF65-F5344CB8AC3E}">
        <p14:creationId xmlns:p14="http://schemas.microsoft.com/office/powerpoint/2010/main" val="1804350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https://www.youtube.com/watch?v=iZCe48_MtsE </a:t>
            </a:r>
          </a:p>
        </p:txBody>
      </p:sp>
      <p:sp>
        <p:nvSpPr>
          <p:cNvPr id="4" name="Slide Number Placeholder 3"/>
          <p:cNvSpPr>
            <a:spLocks noGrp="1"/>
          </p:cNvSpPr>
          <p:nvPr>
            <p:ph type="sldNum" sz="quarter" idx="5"/>
          </p:nvPr>
        </p:nvSpPr>
        <p:spPr/>
        <p:txBody>
          <a:bodyPr/>
          <a:lstStyle/>
          <a:p>
            <a:fld id="{9A0C2A16-E831-4982-B14D-4D072FE2BF6C}" type="slidenum">
              <a:rPr lang="en-US" smtClean="0"/>
              <a:t>108</a:t>
            </a:fld>
            <a:endParaRPr lang="en-US"/>
          </a:p>
        </p:txBody>
      </p:sp>
    </p:spTree>
    <p:extLst>
      <p:ext uri="{BB962C8B-B14F-4D97-AF65-F5344CB8AC3E}">
        <p14:creationId xmlns:p14="http://schemas.microsoft.com/office/powerpoint/2010/main" val="3511746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1448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of sites not providing any data, don’t have to provide everything on Smartsheet. Prioritize phase 1</a:t>
            </a:r>
          </a:p>
        </p:txBody>
      </p:sp>
    </p:spTree>
    <p:extLst>
      <p:ext uri="{BB962C8B-B14F-4D97-AF65-F5344CB8AC3E}">
        <p14:creationId xmlns:p14="http://schemas.microsoft.com/office/powerpoint/2010/main" val="584333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115</a:t>
            </a:fld>
            <a:endParaRPr lang="en-US"/>
          </a:p>
        </p:txBody>
      </p:sp>
    </p:spTree>
    <p:extLst>
      <p:ext uri="{BB962C8B-B14F-4D97-AF65-F5344CB8AC3E}">
        <p14:creationId xmlns:p14="http://schemas.microsoft.com/office/powerpoint/2010/main" val="427944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Trello link to the updated contact list for 41 Centers</a:t>
            </a:r>
          </a:p>
        </p:txBody>
      </p:sp>
    </p:spTree>
    <p:extLst>
      <p:ext uri="{BB962C8B-B14F-4D97-AF65-F5344CB8AC3E}">
        <p14:creationId xmlns:p14="http://schemas.microsoft.com/office/powerpoint/2010/main" val="3943486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Trello link to the updated contact list for 41 Centers</a:t>
            </a:r>
          </a:p>
        </p:txBody>
      </p:sp>
    </p:spTree>
    <p:extLst>
      <p:ext uri="{BB962C8B-B14F-4D97-AF65-F5344CB8AC3E}">
        <p14:creationId xmlns:p14="http://schemas.microsoft.com/office/powerpoint/2010/main" val="34206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7</a:t>
            </a:fld>
            <a:endParaRPr lang="en-US"/>
          </a:p>
        </p:txBody>
      </p:sp>
    </p:spTree>
    <p:extLst>
      <p:ext uri="{BB962C8B-B14F-4D97-AF65-F5344CB8AC3E}">
        <p14:creationId xmlns:p14="http://schemas.microsoft.com/office/powerpoint/2010/main" val="3751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9</a:t>
            </a:fld>
            <a:endParaRPr lang="en-US"/>
          </a:p>
        </p:txBody>
      </p:sp>
    </p:spTree>
    <p:extLst>
      <p:ext uri="{BB962C8B-B14F-4D97-AF65-F5344CB8AC3E}">
        <p14:creationId xmlns:p14="http://schemas.microsoft.com/office/powerpoint/2010/main" val="3863738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5E5E5E"/>
                </a:solidFill>
                <a:effectLst/>
                <a:latin typeface="Calibri" panose="020F0502020204030204" pitchFamily="34" charset="0"/>
                <a:hlinkClick r:id="rId3"/>
              </a:rPr>
              <a:t>T1DX-QI Calendar Schedule for 2022 on Collaborative Calls | Trello</a:t>
            </a:r>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10</a:t>
            </a:fld>
            <a:endParaRPr lang="en-US"/>
          </a:p>
        </p:txBody>
      </p:sp>
    </p:spTree>
    <p:extLst>
      <p:ext uri="{BB962C8B-B14F-4D97-AF65-F5344CB8AC3E}">
        <p14:creationId xmlns:p14="http://schemas.microsoft.com/office/powerpoint/2010/main" val="290009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11</a:t>
            </a:fld>
            <a:endParaRPr lang="en-US"/>
          </a:p>
        </p:txBody>
      </p:sp>
    </p:spTree>
    <p:extLst>
      <p:ext uri="{BB962C8B-B14F-4D97-AF65-F5344CB8AC3E}">
        <p14:creationId xmlns:p14="http://schemas.microsoft.com/office/powerpoint/2010/main" val="896100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9.xml"/><Relationship Id="rId4" Type="http://schemas.openxmlformats.org/officeDocument/2006/relationships/image" Target="../media/image29.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jpeg"/><Relationship Id="rId1" Type="http://schemas.openxmlformats.org/officeDocument/2006/relationships/slideMaster" Target="../slideMasters/slideMaster9.xml"/><Relationship Id="rId4" Type="http://schemas.openxmlformats.org/officeDocument/2006/relationships/image" Target="../media/image29.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Master" Target="../slideMasters/slideMaster12.xml"/><Relationship Id="rId4" Type="http://schemas.openxmlformats.org/officeDocument/2006/relationships/image" Target="../media/image4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3.png"/><Relationship Id="rId1" Type="http://schemas.openxmlformats.org/officeDocument/2006/relationships/slideMaster" Target="../slideMasters/slideMaster12.xml"/><Relationship Id="rId4" Type="http://schemas.openxmlformats.org/officeDocument/2006/relationships/image" Target="../media/image4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2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9.xml"/><Relationship Id="rId4" Type="http://schemas.openxmlformats.org/officeDocument/2006/relationships/image" Target="../media/image2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Master" Target="../slideMasters/slideMaster9.xml"/><Relationship Id="rId4" Type="http://schemas.openxmlformats.org/officeDocument/2006/relationships/image" Target="../media/image2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307328473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E15565-90B7-4B48-82A9-E3239121F5E1}"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ctrTitle"/>
          </p:nvPr>
        </p:nvSpPr>
        <p:spPr>
          <a:xfrm>
            <a:off x="609600" y="1122363"/>
            <a:ext cx="10363200" cy="2387600"/>
          </a:xfrm>
        </p:spPr>
        <p:txBody>
          <a:bodyPr anchor="b"/>
          <a:lstStyle>
            <a:lvl1pPr algn="l">
              <a:defRPr sz="6000"/>
            </a:lvl1pPr>
          </a:lstStyle>
          <a:p>
            <a:r>
              <a:rPr lang="en-US"/>
              <a:t>Click to edit Master title style</a:t>
            </a:r>
          </a:p>
        </p:txBody>
      </p:sp>
      <p:sp>
        <p:nvSpPr>
          <p:cNvPr id="8"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677757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 You | Dark">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AC94EEF1-6660-1440-86C9-88ED84E93CB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4" name="Rectangle 3">
            <a:extLst>
              <a:ext uri="{FF2B5EF4-FFF2-40B4-BE49-F238E27FC236}">
                <a16:creationId xmlns:a16="http://schemas.microsoft.com/office/drawing/2014/main" id="{68465E3F-D3D8-784D-9594-5387D18B7A3F}"/>
              </a:ext>
            </a:extLst>
          </p:cNvPr>
          <p:cNvSpPr/>
          <p:nvPr userDrawn="1"/>
        </p:nvSpPr>
        <p:spPr>
          <a:xfrm>
            <a:off x="546479" y="6425541"/>
            <a:ext cx="9567091" cy="274370"/>
          </a:xfrm>
          <a:prstGeom prst="rect">
            <a:avLst/>
          </a:prstGeom>
        </p:spPr>
        <p:txBody>
          <a:bodyPr wrap="square">
            <a:spAutoFit/>
          </a:bodyPr>
          <a:lstStyle/>
          <a:p>
            <a:pPr marL="0" marR="0" lvl="0" indent="0" algn="l"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The findings and conclusions in this report are those of the authors and do not necessarily represent the official position of the Centers for Disease Control and Prevention.</a:t>
            </a:r>
          </a:p>
        </p:txBody>
      </p:sp>
      <p:sp>
        <p:nvSpPr>
          <p:cNvPr id="23" name="Division Name">
            <a:extLst>
              <a:ext uri="{FF2B5EF4-FFF2-40B4-BE49-F238E27FC236}">
                <a16:creationId xmlns:a16="http://schemas.microsoft.com/office/drawing/2014/main" id="{D96A8A8A-53AB-5341-BC32-077C7FA52649}"/>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6" name="TextBox 25">
            <a:extLst>
              <a:ext uri="{FF2B5EF4-FFF2-40B4-BE49-F238E27FC236}">
                <a16:creationId xmlns:a16="http://schemas.microsoft.com/office/drawing/2014/main" id="{92B0B59C-449C-BD4A-BD34-8FC104D599F8}"/>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pic>
        <p:nvPicPr>
          <p:cNvPr id="27" name="Picture 26">
            <a:extLst>
              <a:ext uri="{FF2B5EF4-FFF2-40B4-BE49-F238E27FC236}">
                <a16:creationId xmlns:a16="http://schemas.microsoft.com/office/drawing/2014/main" id="{8228C9C5-244B-134A-83C1-51763FBE940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8" name="Picture 27" descr="logo: USDHHS (United States Department of Health and Human Services), CDC (Centers for Disease Control and Prevention)">
            <a:extLst>
              <a:ext uri="{FF2B5EF4-FFF2-40B4-BE49-F238E27FC236}">
                <a16:creationId xmlns:a16="http://schemas.microsoft.com/office/drawing/2014/main" id="{EAD35374-BE52-9946-8889-63CF823DEF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30" name="Subtitle 2">
            <a:extLst>
              <a:ext uri="{FF2B5EF4-FFF2-40B4-BE49-F238E27FC236}">
                <a16:creationId xmlns:a16="http://schemas.microsoft.com/office/drawing/2014/main" id="{CFF97FF9-BFB2-D84E-BB2C-319E7229E16C}"/>
              </a:ext>
            </a:extLst>
          </p:cNvPr>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31" name="Title 1">
            <a:extLst>
              <a:ext uri="{FF2B5EF4-FFF2-40B4-BE49-F238E27FC236}">
                <a16:creationId xmlns:a16="http://schemas.microsoft.com/office/drawing/2014/main" id="{C9612B66-5ED1-5041-80CA-B2B293AEED14}"/>
              </a:ext>
            </a:extLst>
          </p:cNvPr>
          <p:cNvSpPr>
            <a:spLocks noGrp="1"/>
          </p:cNvSpPr>
          <p:nvPr>
            <p:ph type="ctrTitle" hasCustomPrompt="1"/>
          </p:nvPr>
        </p:nvSpPr>
        <p:spPr>
          <a:xfrm>
            <a:off x="581191" y="2941966"/>
            <a:ext cx="10993549" cy="1475013"/>
          </a:xfrm>
          <a:effectLst/>
        </p:spPr>
        <p:txBody>
          <a:bodyPr anchor="ctr">
            <a:normAutofit/>
          </a:bodyPr>
          <a:lstStyle>
            <a:lvl1pPr>
              <a:defRPr sz="4000">
                <a:solidFill>
                  <a:schemeClr val="bg1"/>
                </a:solidFill>
              </a:defRPr>
            </a:lvl1pPr>
          </a:lstStyle>
          <a:p>
            <a:r>
              <a:rPr lang="en-US"/>
              <a:t>Thank you</a:t>
            </a:r>
          </a:p>
        </p:txBody>
      </p:sp>
    </p:spTree>
    <p:extLst>
      <p:ext uri="{BB962C8B-B14F-4D97-AF65-F5344CB8AC3E}">
        <p14:creationId xmlns:p14="http://schemas.microsoft.com/office/powerpoint/2010/main" val="1445437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 Generic">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676B9A7-9EE8-1A40-98DD-55FA942803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9" name="Rectangle 28">
            <a:extLst>
              <a:ext uri="{FF2B5EF4-FFF2-40B4-BE49-F238E27FC236}">
                <a16:creationId xmlns:a16="http://schemas.microsoft.com/office/drawing/2014/main" id="{4291C62A-C93A-4D45-AB5A-D9C8D37CF174}"/>
              </a:ext>
              <a:ext uri="{C183D7F6-B498-43B3-948B-1728B52AA6E4}">
                <adec:decorative xmlns:adec="http://schemas.microsoft.com/office/drawing/2017/decorative" val="1"/>
              </a:ext>
            </a:extLst>
          </p:cNvPr>
          <p:cNvSpPr/>
          <p:nvPr userDrawn="1"/>
        </p:nvSpPr>
        <p:spPr>
          <a:xfrm>
            <a:off x="-1" y="0"/>
            <a:ext cx="12192001" cy="6858000"/>
          </a:xfrm>
          <a:prstGeom prst="rect">
            <a:avLst/>
          </a:prstGeom>
          <a:gradFill>
            <a:gsLst>
              <a:gs pos="99000">
                <a:schemeClr val="bg1">
                  <a:alpha val="0"/>
                </a:schemeClr>
              </a:gs>
              <a:gs pos="68000">
                <a:schemeClr val="tx1">
                  <a:alpha val="44000"/>
                </a:schemeClr>
              </a:gs>
              <a:gs pos="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Rectangle 3">
            <a:extLst>
              <a:ext uri="{FF2B5EF4-FFF2-40B4-BE49-F238E27FC236}">
                <a16:creationId xmlns:a16="http://schemas.microsoft.com/office/drawing/2014/main" id="{68465E3F-D3D8-784D-9594-5387D18B7A3F}"/>
              </a:ext>
            </a:extLst>
          </p:cNvPr>
          <p:cNvSpPr/>
          <p:nvPr userDrawn="1"/>
        </p:nvSpPr>
        <p:spPr>
          <a:xfrm>
            <a:off x="546479" y="6425541"/>
            <a:ext cx="9567091" cy="274370"/>
          </a:xfrm>
          <a:prstGeom prst="rect">
            <a:avLst/>
          </a:prstGeom>
        </p:spPr>
        <p:txBody>
          <a:bodyPr wrap="square">
            <a:spAutoFit/>
          </a:bodyPr>
          <a:lstStyle/>
          <a:p>
            <a:pPr marL="0" marR="0" lvl="0" indent="0" algn="l"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The findings and conclusions in this report are those of the authors and do not necessarily represent the official position of the Centers for Disease Control and Prevention.</a:t>
            </a:r>
          </a:p>
        </p:txBody>
      </p:sp>
      <p:sp>
        <p:nvSpPr>
          <p:cNvPr id="23" name="Division Name">
            <a:extLst>
              <a:ext uri="{FF2B5EF4-FFF2-40B4-BE49-F238E27FC236}">
                <a16:creationId xmlns:a16="http://schemas.microsoft.com/office/drawing/2014/main" id="{D96A8A8A-53AB-5341-BC32-077C7FA52649}"/>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6" name="TextBox 25">
            <a:extLst>
              <a:ext uri="{FF2B5EF4-FFF2-40B4-BE49-F238E27FC236}">
                <a16:creationId xmlns:a16="http://schemas.microsoft.com/office/drawing/2014/main" id="{92B0B59C-449C-BD4A-BD34-8FC104D599F8}"/>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pic>
        <p:nvPicPr>
          <p:cNvPr id="27" name="Picture 26">
            <a:extLst>
              <a:ext uri="{FF2B5EF4-FFF2-40B4-BE49-F238E27FC236}">
                <a16:creationId xmlns:a16="http://schemas.microsoft.com/office/drawing/2014/main" id="{8228C9C5-244B-134A-83C1-51763FBE940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8" name="Picture 27" descr="logo: USDHHS (United States Department of Health and Human Services), CDC (Centers for Disease Control and Prevention)">
            <a:extLst>
              <a:ext uri="{FF2B5EF4-FFF2-40B4-BE49-F238E27FC236}">
                <a16:creationId xmlns:a16="http://schemas.microsoft.com/office/drawing/2014/main" id="{EAD35374-BE52-9946-8889-63CF823DEF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30" name="Subtitle 2">
            <a:extLst>
              <a:ext uri="{FF2B5EF4-FFF2-40B4-BE49-F238E27FC236}">
                <a16:creationId xmlns:a16="http://schemas.microsoft.com/office/drawing/2014/main" id="{CFF97FF9-BFB2-D84E-BB2C-319E7229E16C}"/>
              </a:ext>
            </a:extLst>
          </p:cNvPr>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31" name="Title 1">
            <a:extLst>
              <a:ext uri="{FF2B5EF4-FFF2-40B4-BE49-F238E27FC236}">
                <a16:creationId xmlns:a16="http://schemas.microsoft.com/office/drawing/2014/main" id="{C9612B66-5ED1-5041-80CA-B2B293AEED14}"/>
              </a:ext>
            </a:extLst>
          </p:cNvPr>
          <p:cNvSpPr>
            <a:spLocks noGrp="1"/>
          </p:cNvSpPr>
          <p:nvPr>
            <p:ph type="ctrTitle" hasCustomPrompt="1"/>
          </p:nvPr>
        </p:nvSpPr>
        <p:spPr>
          <a:xfrm>
            <a:off x="581191" y="2941966"/>
            <a:ext cx="10993549" cy="1475013"/>
          </a:xfrm>
          <a:effectLst/>
        </p:spPr>
        <p:txBody>
          <a:bodyPr anchor="ctr">
            <a:normAutofit/>
          </a:bodyPr>
          <a:lstStyle>
            <a:lvl1pPr>
              <a:defRPr sz="4000">
                <a:solidFill>
                  <a:schemeClr val="bg1"/>
                </a:solidFill>
              </a:defRPr>
            </a:lvl1pPr>
          </a:lstStyle>
          <a:p>
            <a:r>
              <a:rPr lang="en-US"/>
              <a:t>Thank you</a:t>
            </a:r>
          </a:p>
        </p:txBody>
      </p:sp>
    </p:spTree>
    <p:extLst>
      <p:ext uri="{BB962C8B-B14F-4D97-AF65-F5344CB8AC3E}">
        <p14:creationId xmlns:p14="http://schemas.microsoft.com/office/powerpoint/2010/main" val="35022271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436" y="78807"/>
            <a:ext cx="11785600" cy="876782"/>
          </a:xfrm>
        </p:spPr>
        <p:txBody>
          <a:bodyPr/>
          <a:lstStyle/>
          <a:p>
            <a:r>
              <a:rPr lang="en-US"/>
              <a:t>Click to edit Master title style</a:t>
            </a:r>
          </a:p>
        </p:txBody>
      </p:sp>
      <p:sp>
        <p:nvSpPr>
          <p:cNvPr id="3" name="Content Placeholder 2"/>
          <p:cNvSpPr>
            <a:spLocks noGrp="1"/>
          </p:cNvSpPr>
          <p:nvPr>
            <p:ph idx="1"/>
          </p:nvPr>
        </p:nvSpPr>
        <p:spPr>
          <a:xfrm>
            <a:off x="212436" y="1046205"/>
            <a:ext cx="11785600" cy="49328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1534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8277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225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673332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a:p>
        </p:txBody>
      </p:sp>
      <p:sp>
        <p:nvSpPr>
          <p:cNvPr id="7" name="Text Placeholder 3"/>
          <p:cNvSpPr>
            <a:spLocks noGrp="1"/>
          </p:cNvSpPr>
          <p:nvPr>
            <p:ph idx="1" hasCustomPrompt="1"/>
          </p:nvPr>
        </p:nvSpPr>
        <p:spPr>
          <a:xfrm>
            <a:off x="612911" y="1868556"/>
            <a:ext cx="10850220" cy="3909393"/>
          </a:xfrm>
          <a:prstGeom prst="rect">
            <a:avLst/>
          </a:prstGeom>
        </p:spPr>
        <p:txBody>
          <a:bodyPr vert="horz" lIns="91440" tIns="45720" rIns="91440" bIns="45720" rtlCol="0">
            <a:noAutofit/>
          </a:bodyPr>
          <a:lstStyle/>
          <a:p>
            <a:pPr lvl="0"/>
            <a:r>
              <a:rPr lang="en-US"/>
              <a:t>Click to add text</a:t>
            </a:r>
          </a:p>
        </p:txBody>
      </p:sp>
      <p:sp>
        <p:nvSpPr>
          <p:cNvPr id="8" name="Title 15"/>
          <p:cNvSpPr>
            <a:spLocks noGrp="1"/>
          </p:cNvSpPr>
          <p:nvPr>
            <p:ph type="title" hasCustomPrompt="1"/>
          </p:nvPr>
        </p:nvSpPr>
        <p:spPr>
          <a:xfrm>
            <a:off x="604780" y="425001"/>
            <a:ext cx="10898107" cy="611449"/>
          </a:xfrm>
        </p:spPr>
        <p:txBody>
          <a:bodyPr anchor="b">
            <a:noAutofit/>
          </a:bodyPr>
          <a:lstStyle>
            <a:lvl1pPr>
              <a:lnSpc>
                <a:spcPct val="90000"/>
              </a:lnSpc>
              <a:defRPr sz="4800">
                <a:latin typeface="+mj-lt"/>
              </a:defRPr>
            </a:lvl1pPr>
          </a:lstStyle>
          <a:p>
            <a:r>
              <a:rPr lang="en-US"/>
              <a:t>Slide Title Here</a:t>
            </a:r>
          </a:p>
        </p:txBody>
      </p:sp>
      <p:sp>
        <p:nvSpPr>
          <p:cNvPr id="9"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9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a:t>Optional Subhead here</a:t>
            </a:r>
          </a:p>
        </p:txBody>
      </p:sp>
    </p:spTree>
    <p:extLst>
      <p:ext uri="{BB962C8B-B14F-4D97-AF65-F5344CB8AC3E}">
        <p14:creationId xmlns:p14="http://schemas.microsoft.com/office/powerpoint/2010/main" val="142628177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F1BFB96-B209-B245-8059-C9A876BB58EC}"/>
              </a:ext>
            </a:extLst>
          </p:cNvPr>
          <p:cNvSpPr>
            <a:spLocks noGrp="1"/>
          </p:cNvSpPr>
          <p:nvPr>
            <p:ph type="ftr" sz="quarter" idx="11"/>
          </p:nvPr>
        </p:nvSpPr>
        <p:spPr>
          <a:xfrm>
            <a:off x="5168347" y="6369998"/>
            <a:ext cx="3305462" cy="365125"/>
          </a:xfrm>
        </p:spPr>
        <p:txBody>
          <a:bodyPr/>
          <a:lstStyle>
            <a:lvl1pPr algn="l">
              <a:defRPr sz="1100"/>
            </a:lvl1pPr>
          </a:lstStyle>
          <a:p>
            <a:endParaRPr lang="en-US"/>
          </a:p>
        </p:txBody>
      </p:sp>
      <p:sp>
        <p:nvSpPr>
          <p:cNvPr id="6" name="Slide Number Placeholder 5">
            <a:extLst>
              <a:ext uri="{FF2B5EF4-FFF2-40B4-BE49-F238E27FC236}">
                <a16:creationId xmlns:a16="http://schemas.microsoft.com/office/drawing/2014/main" id="{3165731D-9F93-2B4F-BB58-9A36944068DC}"/>
              </a:ext>
            </a:extLst>
          </p:cNvPr>
          <p:cNvSpPr>
            <a:spLocks noGrp="1"/>
          </p:cNvSpPr>
          <p:nvPr>
            <p:ph type="sldNum" sz="quarter" idx="12"/>
          </p:nvPr>
        </p:nvSpPr>
        <p:spPr>
          <a:xfrm>
            <a:off x="8610600" y="6369998"/>
            <a:ext cx="3305462" cy="365125"/>
          </a:xfrm>
        </p:spPr>
        <p:txBody>
          <a:bodyPr/>
          <a:lstStyle>
            <a:lvl1pPr>
              <a:defRPr sz="1100">
                <a:solidFill>
                  <a:schemeClr val="accent1">
                    <a:lumMod val="20000"/>
                    <a:lumOff val="80000"/>
                  </a:schemeClr>
                </a:solidFill>
              </a:defRPr>
            </a:lvl1pPr>
          </a:lstStyle>
          <a:p>
            <a:fld id="{96ACBB43-5C7B-084B-877B-5EF90931306D}" type="slidenum">
              <a:rPr lang="en-US" smtClean="0"/>
              <a:pPr/>
              <a:t>‹#›</a:t>
            </a:fld>
            <a:endParaRPr lang="en-US"/>
          </a:p>
        </p:txBody>
      </p:sp>
      <p:pic>
        <p:nvPicPr>
          <p:cNvPr id="10" name="Picture 9">
            <a:extLst>
              <a:ext uri="{FF2B5EF4-FFF2-40B4-BE49-F238E27FC236}">
                <a16:creationId xmlns:a16="http://schemas.microsoft.com/office/drawing/2014/main" id="{8B1DDA7C-0811-7C49-A098-BFE5C5646BE7}"/>
              </a:ext>
            </a:extLst>
          </p:cNvPr>
          <p:cNvPicPr>
            <a:picLocks noChangeAspect="1"/>
          </p:cNvPicPr>
          <p:nvPr userDrawn="1"/>
        </p:nvPicPr>
        <p:blipFill>
          <a:blip r:embed="rId3"/>
          <a:stretch>
            <a:fillRect/>
          </a:stretch>
        </p:blipFill>
        <p:spPr>
          <a:xfrm flipV="1">
            <a:off x="1239404" y="5081783"/>
            <a:ext cx="803738" cy="113180"/>
          </a:xfrm>
          <a:prstGeom prst="rect">
            <a:avLst/>
          </a:prstGeom>
        </p:spPr>
      </p:pic>
      <p:sp>
        <p:nvSpPr>
          <p:cNvPr id="4" name="Title 3">
            <a:extLst>
              <a:ext uri="{FF2B5EF4-FFF2-40B4-BE49-F238E27FC236}">
                <a16:creationId xmlns:a16="http://schemas.microsoft.com/office/drawing/2014/main" id="{5DF96C8F-3EA2-F446-82B5-EB7F6B8E25BC}"/>
              </a:ext>
            </a:extLst>
          </p:cNvPr>
          <p:cNvSpPr>
            <a:spLocks noGrp="1"/>
          </p:cNvSpPr>
          <p:nvPr>
            <p:ph type="title"/>
          </p:nvPr>
        </p:nvSpPr>
        <p:spPr>
          <a:xfrm>
            <a:off x="1239865" y="1322306"/>
            <a:ext cx="7347488" cy="2850879"/>
          </a:xfrm>
        </p:spPr>
        <p:txBody>
          <a:bodyPr bIns="0" anchor="b" anchorCtr="0">
            <a:noAutofit/>
          </a:bodyPr>
          <a:lstStyle>
            <a:lvl1pPr fontAlgn="base">
              <a:lnSpc>
                <a:spcPct val="85000"/>
              </a:lnSpc>
              <a:defRPr sz="6600" b="1" i="0" spc="-150">
                <a:solidFill>
                  <a:schemeClr val="accent1">
                    <a:lumMod val="50000"/>
                  </a:schemeClr>
                </a:solidFill>
                <a:latin typeface="Spectral ExtraBold" panose="02020502060000000000" pitchFamily="18" charset="77"/>
              </a:defRPr>
            </a:lvl1pPr>
          </a:lstStyle>
          <a:p>
            <a:r>
              <a:rPr lang="en-US"/>
              <a:t>Click to edit Master title style</a:t>
            </a:r>
          </a:p>
        </p:txBody>
      </p:sp>
      <p:sp>
        <p:nvSpPr>
          <p:cNvPr id="16" name="Text Placeholder 15">
            <a:extLst>
              <a:ext uri="{FF2B5EF4-FFF2-40B4-BE49-F238E27FC236}">
                <a16:creationId xmlns:a16="http://schemas.microsoft.com/office/drawing/2014/main" id="{E0F84FE7-0540-3B41-8011-E3E03A7CCBC0}"/>
              </a:ext>
            </a:extLst>
          </p:cNvPr>
          <p:cNvSpPr>
            <a:spLocks noGrp="1"/>
          </p:cNvSpPr>
          <p:nvPr>
            <p:ph type="body" sz="quarter" idx="14" hasCustomPrompt="1"/>
          </p:nvPr>
        </p:nvSpPr>
        <p:spPr>
          <a:xfrm>
            <a:off x="1239865" y="4339525"/>
            <a:ext cx="5626638" cy="457199"/>
          </a:xfrm>
        </p:spPr>
        <p:txBody>
          <a:bodyPr>
            <a:normAutofit/>
          </a:bodyPr>
          <a:lstStyle>
            <a:lvl1pPr marL="0" indent="0">
              <a:buNone/>
              <a:defRPr sz="1430" spc="300">
                <a:solidFill>
                  <a:schemeClr val="accent1"/>
                </a:solidFill>
              </a:defRPr>
            </a:lvl1pPr>
          </a:lstStyle>
          <a:p>
            <a:pPr lvl="0"/>
            <a:r>
              <a:rPr lang="en-US"/>
              <a:t>Click to add subtitle</a:t>
            </a:r>
          </a:p>
        </p:txBody>
      </p:sp>
      <p:pic>
        <p:nvPicPr>
          <p:cNvPr id="13" name="Picture 12" descr="Logo&#10;&#10;Description automatically generated">
            <a:extLst>
              <a:ext uri="{FF2B5EF4-FFF2-40B4-BE49-F238E27FC236}">
                <a16:creationId xmlns:a16="http://schemas.microsoft.com/office/drawing/2014/main" id="{97615354-B20A-D547-9866-86A1AECCD2BA}"/>
              </a:ext>
            </a:extLst>
          </p:cNvPr>
          <p:cNvPicPr>
            <a:picLocks noChangeAspect="1"/>
          </p:cNvPicPr>
          <p:nvPr userDrawn="1"/>
        </p:nvPicPr>
        <p:blipFill>
          <a:blip r:embed="rId4"/>
          <a:stretch>
            <a:fillRect/>
          </a:stretch>
        </p:blipFill>
        <p:spPr>
          <a:xfrm>
            <a:off x="1063241" y="6038064"/>
            <a:ext cx="3984653" cy="830136"/>
          </a:xfrm>
          <a:prstGeom prst="rect">
            <a:avLst/>
          </a:prstGeom>
        </p:spPr>
      </p:pic>
    </p:spTree>
    <p:extLst>
      <p:ext uri="{BB962C8B-B14F-4D97-AF65-F5344CB8AC3E}">
        <p14:creationId xmlns:p14="http://schemas.microsoft.com/office/powerpoint/2010/main" val="3974297105"/>
      </p:ext>
    </p:extLst>
  </p:cSld>
  <p:clrMapOvr>
    <a:masterClrMapping/>
  </p:clrMapOvr>
  <p:extLst>
    <p:ext uri="{DCECCB84-F9BA-43D5-87BE-67443E8EF086}">
      <p15:sldGuideLst xmlns:p15="http://schemas.microsoft.com/office/powerpoint/2012/main">
        <p15:guide id="1" orient="horz" pos="2640">
          <p15:clr>
            <a:srgbClr val="FBAE40"/>
          </p15:clr>
        </p15:guide>
        <p15:guide id="2" pos="76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AA46-A5E1-D542-8104-A09FED725D6F}"/>
              </a:ext>
            </a:extLst>
          </p:cNvPr>
          <p:cNvSpPr>
            <a:spLocks noGrp="1"/>
          </p:cNvSpPr>
          <p:nvPr>
            <p:ph type="title"/>
          </p:nvPr>
        </p:nvSpPr>
        <p:spPr>
          <a:xfrm>
            <a:off x="1389321" y="681148"/>
            <a:ext cx="9854317" cy="390523"/>
          </a:xfrm>
        </p:spPr>
        <p:txBody>
          <a:bodyPr/>
          <a:lstStyle>
            <a:lvl1pPr>
              <a:defRPr b="0" spc="200" baseline="0">
                <a:solidFill>
                  <a:schemeClr val="tx2">
                    <a:lumMod val="60000"/>
                    <a:lumOff val="4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82797D-D6FC-5140-AF46-C6F6A647688D}"/>
              </a:ext>
            </a:extLst>
          </p:cNvPr>
          <p:cNvSpPr>
            <a:spLocks noGrp="1"/>
          </p:cNvSpPr>
          <p:nvPr>
            <p:ph idx="1" hasCustomPrompt="1"/>
          </p:nvPr>
        </p:nvSpPr>
        <p:spPr>
          <a:xfrm>
            <a:off x="1389321" y="1477151"/>
            <a:ext cx="9854317" cy="4307435"/>
          </a:xfrm>
        </p:spPr>
        <p:txBody>
          <a:bodyPr lIns="0" tIns="0"/>
          <a:lstStyle>
            <a:lvl1pPr marL="571500" indent="-571500">
              <a:buSzPct val="140000"/>
              <a:buFont typeface="Arial" panose="020B0604020202020204" pitchFamily="34" charset="0"/>
              <a:buChar char="•"/>
              <a:defRPr sz="3600"/>
            </a:lvl1pPr>
            <a:lvl2pPr>
              <a:defRPr sz="3200"/>
            </a:lvl2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6549E54-A108-1C4D-9843-175CDBDF3FBB}"/>
              </a:ext>
            </a:extLst>
          </p:cNvPr>
          <p:cNvSpPr>
            <a:spLocks noGrp="1"/>
          </p:cNvSpPr>
          <p:nvPr>
            <p:ph type="ftr" sz="quarter" idx="11"/>
          </p:nvPr>
        </p:nvSpPr>
        <p:spPr>
          <a:xfrm>
            <a:off x="4261104" y="6356350"/>
            <a:ext cx="464872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39E4767A-6F26-144D-9550-0D521B79F6E6}"/>
              </a:ext>
            </a:extLst>
          </p:cNvPr>
          <p:cNvSpPr>
            <a:spLocks noGrp="1"/>
          </p:cNvSpPr>
          <p:nvPr>
            <p:ph type="sldNum" sz="quarter" idx="12"/>
          </p:nvPr>
        </p:nvSpPr>
        <p:spPr>
          <a:xfrm>
            <a:off x="9105276" y="6356350"/>
            <a:ext cx="2743200" cy="365125"/>
          </a:xfrm>
        </p:spPr>
        <p:txBody>
          <a:bodyPr/>
          <a:lstStyle>
            <a:lvl1pPr>
              <a:defRPr>
                <a:solidFill>
                  <a:schemeClr val="accent1"/>
                </a:solidFill>
              </a:defRPr>
            </a:lvl1pPr>
          </a:lstStyle>
          <a:p>
            <a:fld id="{96ACBB43-5C7B-084B-877B-5EF90931306D}" type="slidenum">
              <a:rPr lang="en-US" smtClean="0"/>
              <a:pPr/>
              <a:t>‹#›</a:t>
            </a:fld>
            <a:endParaRPr lang="en-US"/>
          </a:p>
        </p:txBody>
      </p:sp>
      <p:pic>
        <p:nvPicPr>
          <p:cNvPr id="11" name="Picture 10" descr="Logo&#10;&#10;Description automatically generated">
            <a:extLst>
              <a:ext uri="{FF2B5EF4-FFF2-40B4-BE49-F238E27FC236}">
                <a16:creationId xmlns:a16="http://schemas.microsoft.com/office/drawing/2014/main" id="{B55F590F-66FA-0147-8F9B-EF2EC15B1273}"/>
              </a:ext>
            </a:extLst>
          </p:cNvPr>
          <p:cNvPicPr>
            <a:picLocks noChangeAspect="1"/>
          </p:cNvPicPr>
          <p:nvPr userDrawn="1"/>
        </p:nvPicPr>
        <p:blipFill>
          <a:blip r:embed="rId3"/>
          <a:stretch>
            <a:fillRect/>
          </a:stretch>
        </p:blipFill>
        <p:spPr>
          <a:xfrm>
            <a:off x="9114" y="6069704"/>
            <a:ext cx="3984653" cy="830136"/>
          </a:xfrm>
          <a:prstGeom prst="rect">
            <a:avLst/>
          </a:prstGeom>
        </p:spPr>
      </p:pic>
    </p:spTree>
    <p:extLst>
      <p:ext uri="{BB962C8B-B14F-4D97-AF65-F5344CB8AC3E}">
        <p14:creationId xmlns:p14="http://schemas.microsoft.com/office/powerpoint/2010/main" val="1316606489"/>
      </p:ext>
    </p:extLst>
  </p:cSld>
  <p:clrMapOvr>
    <a:masterClrMapping/>
  </p:clrMapOvr>
  <p:extLst>
    <p:ext uri="{DCECCB84-F9BA-43D5-87BE-67443E8EF086}">
      <p15:sldGuideLst xmlns:p15="http://schemas.microsoft.com/office/powerpoint/2012/main">
        <p15:guide id="1" orient="horz" pos="2160">
          <p15:clr>
            <a:srgbClr val="FBAE40"/>
          </p15:clr>
        </p15:guide>
        <p15:guide id="2" pos="86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AFDD-2CC6-8049-A544-11AF67749A03}"/>
              </a:ext>
            </a:extLst>
          </p:cNvPr>
          <p:cNvSpPr>
            <a:spLocks noGrp="1"/>
          </p:cNvSpPr>
          <p:nvPr>
            <p:ph type="title"/>
          </p:nvPr>
        </p:nvSpPr>
        <p:spPr>
          <a:xfrm>
            <a:off x="2572463" y="2624131"/>
            <a:ext cx="7471347" cy="1763902"/>
          </a:xfrm>
        </p:spPr>
        <p:txBody>
          <a:bodyPr tIns="0" bIns="0" anchor="ctr" anchorCtr="0">
            <a:normAutofit/>
          </a:bodyPr>
          <a:lstStyle>
            <a:lvl1pPr>
              <a:lnSpc>
                <a:spcPct val="80000"/>
              </a:lnSpc>
              <a:defRPr lang="en-US" sz="5800" b="1" i="0" kern="0" spc="-150" baseline="0" dirty="0">
                <a:solidFill>
                  <a:schemeClr val="accent1">
                    <a:lumMod val="75000"/>
                  </a:schemeClr>
                </a:solidFill>
                <a:latin typeface="Spectral ExtraBold" panose="02020902060000000000" pitchFamily="18" charset="77"/>
                <a:ea typeface="SimSun" panose="02010600030101010101" pitchFamily="2" charset="-122"/>
              </a:defRPr>
            </a:lvl1pPr>
          </a:lstStyle>
          <a:p>
            <a:r>
              <a:rPr lang="en-US"/>
              <a:t>Click to edit Master title style</a:t>
            </a:r>
          </a:p>
        </p:txBody>
      </p:sp>
      <p:sp>
        <p:nvSpPr>
          <p:cNvPr id="3" name="Text Placeholder 2">
            <a:extLst>
              <a:ext uri="{FF2B5EF4-FFF2-40B4-BE49-F238E27FC236}">
                <a16:creationId xmlns:a16="http://schemas.microsoft.com/office/drawing/2014/main" id="{D2C06BC0-24B0-BD4A-A607-3DA9A22B78EB}"/>
              </a:ext>
            </a:extLst>
          </p:cNvPr>
          <p:cNvSpPr>
            <a:spLocks noGrp="1"/>
          </p:cNvSpPr>
          <p:nvPr>
            <p:ph type="body" idx="1" hasCustomPrompt="1"/>
          </p:nvPr>
        </p:nvSpPr>
        <p:spPr>
          <a:xfrm>
            <a:off x="2574925" y="1798926"/>
            <a:ext cx="7471347" cy="812800"/>
          </a:xfrm>
        </p:spPr>
        <p:txBody>
          <a:bodyPr lIns="0" tIns="0" bIns="0" anchor="b">
            <a:noAutofit/>
          </a:bodyPr>
          <a:lstStyle>
            <a:lvl1pPr marL="0" indent="0">
              <a:buNone/>
              <a:defRPr sz="1600" b="0" i="0" spc="300">
                <a:solidFill>
                  <a:schemeClr val="accent2"/>
                </a:solidFill>
                <a:latin typeface="Metropolis Extra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5" name="Footer Placeholder 4">
            <a:extLst>
              <a:ext uri="{FF2B5EF4-FFF2-40B4-BE49-F238E27FC236}">
                <a16:creationId xmlns:a16="http://schemas.microsoft.com/office/drawing/2014/main" id="{BC4256CC-84D5-0646-BD44-02191960D134}"/>
              </a:ext>
            </a:extLst>
          </p:cNvPr>
          <p:cNvSpPr>
            <a:spLocks noGrp="1"/>
          </p:cNvSpPr>
          <p:nvPr>
            <p:ph type="ftr" sz="quarter" idx="11"/>
          </p:nvPr>
        </p:nvSpPr>
        <p:spPr>
          <a:xfrm>
            <a:off x="4890052" y="6356350"/>
            <a:ext cx="3263348" cy="365125"/>
          </a:xfrm>
        </p:spPr>
        <p:txBody>
          <a:bodyPr/>
          <a:lstStyle>
            <a:lvl1pPr>
              <a:defRPr>
                <a:solidFill>
                  <a:schemeClr val="accent6">
                    <a:lumMod val="75000"/>
                  </a:schemeClr>
                </a:solidFill>
              </a:defRPr>
            </a:lvl1pPr>
          </a:lstStyle>
          <a:p>
            <a:endParaRPr lang="en-US"/>
          </a:p>
        </p:txBody>
      </p:sp>
      <p:sp>
        <p:nvSpPr>
          <p:cNvPr id="6" name="Slide Number Placeholder 5">
            <a:extLst>
              <a:ext uri="{FF2B5EF4-FFF2-40B4-BE49-F238E27FC236}">
                <a16:creationId xmlns:a16="http://schemas.microsoft.com/office/drawing/2014/main" id="{7FE73A40-A8F0-E143-80BC-A0AC4AAF29A1}"/>
              </a:ext>
            </a:extLst>
          </p:cNvPr>
          <p:cNvSpPr>
            <a:spLocks noGrp="1"/>
          </p:cNvSpPr>
          <p:nvPr>
            <p:ph type="sldNum" sz="quarter" idx="12"/>
          </p:nvPr>
        </p:nvSpPr>
        <p:spPr/>
        <p:txBody>
          <a:bodyPr/>
          <a:lstStyle>
            <a:lvl1pPr>
              <a:defRPr>
                <a:solidFill>
                  <a:schemeClr val="accent1"/>
                </a:solidFill>
              </a:defRPr>
            </a:lvl1pPr>
          </a:lstStyle>
          <a:p>
            <a:fld id="{96ACBB43-5C7B-084B-877B-5EF90931306D}" type="slidenum">
              <a:rPr lang="en-US" smtClean="0"/>
              <a:pPr/>
              <a:t>‹#›</a:t>
            </a:fld>
            <a:endParaRPr lang="en-US"/>
          </a:p>
        </p:txBody>
      </p:sp>
      <p:pic>
        <p:nvPicPr>
          <p:cNvPr id="8" name="Picture 7">
            <a:extLst>
              <a:ext uri="{FF2B5EF4-FFF2-40B4-BE49-F238E27FC236}">
                <a16:creationId xmlns:a16="http://schemas.microsoft.com/office/drawing/2014/main" id="{CA42C5F1-2F01-BC45-B052-0E2591C3E04A}"/>
              </a:ext>
            </a:extLst>
          </p:cNvPr>
          <p:cNvPicPr>
            <a:picLocks noChangeAspect="1"/>
          </p:cNvPicPr>
          <p:nvPr userDrawn="1"/>
        </p:nvPicPr>
        <p:blipFill>
          <a:blip r:embed="rId3"/>
          <a:stretch>
            <a:fillRect/>
          </a:stretch>
        </p:blipFill>
        <p:spPr>
          <a:xfrm flipV="1">
            <a:off x="2584139" y="4684973"/>
            <a:ext cx="591257" cy="83259"/>
          </a:xfrm>
          <a:prstGeom prst="rect">
            <a:avLst/>
          </a:prstGeom>
        </p:spPr>
      </p:pic>
      <p:pic>
        <p:nvPicPr>
          <p:cNvPr id="10" name="Picture 9" descr="Logo&#10;&#10;Description automatically generated">
            <a:extLst>
              <a:ext uri="{FF2B5EF4-FFF2-40B4-BE49-F238E27FC236}">
                <a16:creationId xmlns:a16="http://schemas.microsoft.com/office/drawing/2014/main" id="{0BBB2925-A927-D148-9A36-E91185C7E5AC}"/>
              </a:ext>
            </a:extLst>
          </p:cNvPr>
          <p:cNvPicPr>
            <a:picLocks noChangeAspect="1"/>
          </p:cNvPicPr>
          <p:nvPr userDrawn="1"/>
        </p:nvPicPr>
        <p:blipFill>
          <a:blip r:embed="rId4"/>
          <a:stretch>
            <a:fillRect/>
          </a:stretch>
        </p:blipFill>
        <p:spPr>
          <a:xfrm>
            <a:off x="560373" y="6038064"/>
            <a:ext cx="3984653" cy="830136"/>
          </a:xfrm>
          <a:prstGeom prst="rect">
            <a:avLst/>
          </a:prstGeom>
        </p:spPr>
      </p:pic>
    </p:spTree>
    <p:extLst>
      <p:ext uri="{BB962C8B-B14F-4D97-AF65-F5344CB8AC3E}">
        <p14:creationId xmlns:p14="http://schemas.microsoft.com/office/powerpoint/2010/main" val="670807313"/>
      </p:ext>
    </p:extLst>
  </p:cSld>
  <p:clrMapOvr>
    <a:masterClrMapping/>
  </p:clrMapOvr>
  <p:extLst>
    <p:ext uri="{DCECCB84-F9BA-43D5-87BE-67443E8EF086}">
      <p15:sldGuideLst xmlns:p15="http://schemas.microsoft.com/office/powerpoint/2012/main">
        <p15:guide id="1" orient="horz" pos="2160">
          <p15:clr>
            <a:srgbClr val="FBAE40"/>
          </p15:clr>
        </p15:guide>
        <p15:guide id="2" pos="160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15565-90B7-4B48-82A9-E3239121F5E1}"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846502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phic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F221-2BC3-E54F-B0FA-0E997C82FF72}"/>
              </a:ext>
            </a:extLst>
          </p:cNvPr>
          <p:cNvSpPr>
            <a:spLocks noGrp="1"/>
          </p:cNvSpPr>
          <p:nvPr>
            <p:ph type="title"/>
          </p:nvPr>
        </p:nvSpPr>
        <p:spPr>
          <a:xfrm>
            <a:off x="1517650" y="677142"/>
            <a:ext cx="9356368" cy="39052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E738DE30-E2CF-F94F-BA4F-A647229E915F}"/>
              </a:ext>
            </a:extLst>
          </p:cNvPr>
          <p:cNvSpPr>
            <a:spLocks noGrp="1"/>
          </p:cNvSpPr>
          <p:nvPr>
            <p:ph type="ftr" sz="quarter" idx="11"/>
          </p:nvPr>
        </p:nvSpPr>
        <p:spPr>
          <a:xfrm>
            <a:off x="4065652" y="6356350"/>
            <a:ext cx="4844172" cy="365125"/>
          </a:xfrm>
        </p:spPr>
        <p:txBody>
          <a:bodyPr/>
          <a:lstStyle/>
          <a:p>
            <a:endParaRPr lang="en-US"/>
          </a:p>
        </p:txBody>
      </p:sp>
      <p:sp>
        <p:nvSpPr>
          <p:cNvPr id="5" name="Slide Number Placeholder 4">
            <a:extLst>
              <a:ext uri="{FF2B5EF4-FFF2-40B4-BE49-F238E27FC236}">
                <a16:creationId xmlns:a16="http://schemas.microsoft.com/office/drawing/2014/main" id="{2DA18297-ED40-AE4D-B8E3-4B14EACD6F31}"/>
              </a:ext>
            </a:extLst>
          </p:cNvPr>
          <p:cNvSpPr>
            <a:spLocks noGrp="1"/>
          </p:cNvSpPr>
          <p:nvPr>
            <p:ph type="sldNum" sz="quarter" idx="12"/>
          </p:nvPr>
        </p:nvSpPr>
        <p:spPr/>
        <p:txBody>
          <a:bodyPr/>
          <a:lstStyle/>
          <a:p>
            <a:fld id="{96ACBB43-5C7B-084B-877B-5EF90931306D}" type="slidenum">
              <a:rPr lang="en-US" smtClean="0"/>
              <a:t>‹#›</a:t>
            </a:fld>
            <a:endParaRPr lang="en-US"/>
          </a:p>
        </p:txBody>
      </p:sp>
      <p:sp>
        <p:nvSpPr>
          <p:cNvPr id="6" name="Content Placeholder 5">
            <a:extLst>
              <a:ext uri="{FF2B5EF4-FFF2-40B4-BE49-F238E27FC236}">
                <a16:creationId xmlns:a16="http://schemas.microsoft.com/office/drawing/2014/main" id="{654F4AF3-3E0A-D14B-AFA1-1B60797F5DAA}"/>
              </a:ext>
            </a:extLst>
          </p:cNvPr>
          <p:cNvSpPr>
            <a:spLocks noGrp="1"/>
          </p:cNvSpPr>
          <p:nvPr>
            <p:ph sz="quarter" idx="13" hasCustomPrompt="1"/>
          </p:nvPr>
        </p:nvSpPr>
        <p:spPr>
          <a:xfrm>
            <a:off x="1517650" y="1394847"/>
            <a:ext cx="10398412" cy="4734491"/>
          </a:xfrm>
        </p:spPr>
        <p:txBody>
          <a:bodyPr/>
          <a:lstStyle>
            <a:lvl1pPr marL="0" indent="0">
              <a:buNone/>
              <a:defRPr/>
            </a:lvl1pPr>
          </a:lstStyle>
          <a:p>
            <a:pPr lvl="0"/>
            <a:r>
              <a:rPr lang="en-US"/>
              <a:t>Click to add content</a:t>
            </a:r>
          </a:p>
        </p:txBody>
      </p:sp>
      <p:pic>
        <p:nvPicPr>
          <p:cNvPr id="10" name="Picture 9" descr="Logo&#10;&#10;Description automatically generated">
            <a:extLst>
              <a:ext uri="{FF2B5EF4-FFF2-40B4-BE49-F238E27FC236}">
                <a16:creationId xmlns:a16="http://schemas.microsoft.com/office/drawing/2014/main" id="{7E878C48-93C4-6E4E-A769-D36698EF95B1}"/>
              </a:ext>
            </a:extLst>
          </p:cNvPr>
          <p:cNvPicPr>
            <a:picLocks noChangeAspect="1"/>
          </p:cNvPicPr>
          <p:nvPr userDrawn="1"/>
        </p:nvPicPr>
        <p:blipFill>
          <a:blip r:embed="rId3"/>
          <a:stretch>
            <a:fillRect/>
          </a:stretch>
        </p:blipFill>
        <p:spPr>
          <a:xfrm>
            <a:off x="9114" y="6069704"/>
            <a:ext cx="3984653" cy="830136"/>
          </a:xfrm>
          <a:prstGeom prst="rect">
            <a:avLst/>
          </a:prstGeom>
        </p:spPr>
      </p:pic>
    </p:spTree>
    <p:extLst>
      <p:ext uri="{BB962C8B-B14F-4D97-AF65-F5344CB8AC3E}">
        <p14:creationId xmlns:p14="http://schemas.microsoft.com/office/powerpoint/2010/main" val="32320166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0BC1-E26E-F348-8264-AE55E086748F}"/>
              </a:ext>
            </a:extLst>
          </p:cNvPr>
          <p:cNvSpPr>
            <a:spLocks noGrp="1"/>
          </p:cNvSpPr>
          <p:nvPr>
            <p:ph type="title"/>
          </p:nvPr>
        </p:nvSpPr>
        <p:spPr>
          <a:xfrm>
            <a:off x="1157467" y="600016"/>
            <a:ext cx="10163196" cy="275647"/>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515E8F-7CC1-7A45-9C9D-F49BF2CAE0CF}"/>
              </a:ext>
            </a:extLst>
          </p:cNvPr>
          <p:cNvSpPr>
            <a:spLocks noGrp="1"/>
          </p:cNvSpPr>
          <p:nvPr>
            <p:ph type="body" idx="1"/>
          </p:nvPr>
        </p:nvSpPr>
        <p:spPr>
          <a:xfrm>
            <a:off x="1163880" y="1324536"/>
            <a:ext cx="5157787" cy="537177"/>
          </a:xfrm>
        </p:spPr>
        <p:txBody>
          <a:bodyPr anchor="t"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7B413C-B2A5-2B49-A4B8-E9FFD6BBEF55}"/>
              </a:ext>
            </a:extLst>
          </p:cNvPr>
          <p:cNvSpPr>
            <a:spLocks noGrp="1"/>
          </p:cNvSpPr>
          <p:nvPr>
            <p:ph sz="half" idx="2" hasCustomPrompt="1"/>
          </p:nvPr>
        </p:nvSpPr>
        <p:spPr>
          <a:xfrm>
            <a:off x="1184778" y="2200533"/>
            <a:ext cx="5136889" cy="3356642"/>
          </a:xfrm>
        </p:spPr>
        <p:txBody>
          <a:bodyPr/>
          <a:lstStyle>
            <a:lvl1pPr>
              <a:defRPr sz="3200"/>
            </a:lvl1pPr>
            <a:lvl3pPr marL="800100" indent="-342900">
              <a:buFont typeface="Arial" panose="020B0604020202020204" pitchFamily="34" charset="0"/>
              <a:buChar char="•"/>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0C7541-396E-B04E-BA5F-78A114E03795}"/>
              </a:ext>
            </a:extLst>
          </p:cNvPr>
          <p:cNvSpPr>
            <a:spLocks noGrp="1"/>
          </p:cNvSpPr>
          <p:nvPr>
            <p:ph type="body" sz="quarter" idx="3"/>
          </p:nvPr>
        </p:nvSpPr>
        <p:spPr>
          <a:xfrm>
            <a:off x="6519440" y="1324536"/>
            <a:ext cx="5160039" cy="537177"/>
          </a:xfrm>
        </p:spPr>
        <p:txBody>
          <a:bodyPr anchor="t"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8678F0-C2AA-FE49-BABD-8E84BFBA8868}"/>
              </a:ext>
            </a:extLst>
          </p:cNvPr>
          <p:cNvSpPr>
            <a:spLocks noGrp="1"/>
          </p:cNvSpPr>
          <p:nvPr>
            <p:ph sz="quarter" idx="4" hasCustomPrompt="1"/>
          </p:nvPr>
        </p:nvSpPr>
        <p:spPr>
          <a:xfrm>
            <a:off x="6542589" y="2200533"/>
            <a:ext cx="5160040" cy="3356642"/>
          </a:xfrm>
        </p:spPr>
        <p:txBody>
          <a:bodyPr/>
          <a:lstStyle>
            <a:lvl1pPr>
              <a:defRPr sz="3200"/>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A6CF3B6-96DD-354B-9D35-097AC7F6B87D}"/>
              </a:ext>
            </a:extLst>
          </p:cNvPr>
          <p:cNvSpPr>
            <a:spLocks noGrp="1"/>
          </p:cNvSpPr>
          <p:nvPr>
            <p:ph type="ftr" sz="quarter" idx="11"/>
          </p:nvPr>
        </p:nvSpPr>
        <p:spPr>
          <a:xfrm>
            <a:off x="4065652" y="6356350"/>
            <a:ext cx="4844172" cy="365125"/>
          </a:xfrm>
        </p:spPr>
        <p:txBody>
          <a:bodyPr/>
          <a:lstStyle/>
          <a:p>
            <a:endParaRPr lang="en-US"/>
          </a:p>
        </p:txBody>
      </p:sp>
      <p:sp>
        <p:nvSpPr>
          <p:cNvPr id="9" name="Slide Number Placeholder 8">
            <a:extLst>
              <a:ext uri="{FF2B5EF4-FFF2-40B4-BE49-F238E27FC236}">
                <a16:creationId xmlns:a16="http://schemas.microsoft.com/office/drawing/2014/main" id="{D35B91E0-4870-CD48-8ECC-1DBCDBF283F4}"/>
              </a:ext>
            </a:extLst>
          </p:cNvPr>
          <p:cNvSpPr>
            <a:spLocks noGrp="1"/>
          </p:cNvSpPr>
          <p:nvPr>
            <p:ph type="sldNum" sz="quarter" idx="12"/>
          </p:nvPr>
        </p:nvSpPr>
        <p:spPr/>
        <p:txBody>
          <a:bodyPr/>
          <a:lstStyle/>
          <a:p>
            <a:fld id="{96ACBB43-5C7B-084B-877B-5EF90931306D}" type="slidenum">
              <a:rPr lang="en-US" smtClean="0"/>
              <a:t>‹#›</a:t>
            </a:fld>
            <a:endParaRPr lang="en-US"/>
          </a:p>
        </p:txBody>
      </p:sp>
      <p:cxnSp>
        <p:nvCxnSpPr>
          <p:cNvPr id="11" name="Straight Connector 10">
            <a:extLst>
              <a:ext uri="{FF2B5EF4-FFF2-40B4-BE49-F238E27FC236}">
                <a16:creationId xmlns:a16="http://schemas.microsoft.com/office/drawing/2014/main" id="{C882155A-D15F-6441-98DD-4C50FAA1A628}"/>
              </a:ext>
            </a:extLst>
          </p:cNvPr>
          <p:cNvCxnSpPr/>
          <p:nvPr userDrawn="1"/>
        </p:nvCxnSpPr>
        <p:spPr>
          <a:xfrm>
            <a:off x="1163880" y="1183938"/>
            <a:ext cx="5157787" cy="0"/>
          </a:xfrm>
          <a:prstGeom prst="line">
            <a:avLst/>
          </a:prstGeom>
          <a:ln w="47625"/>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EC42D5B9-E51E-504A-A069-E877528889DD}"/>
              </a:ext>
            </a:extLst>
          </p:cNvPr>
          <p:cNvCxnSpPr>
            <a:cxnSpLocks/>
          </p:cNvCxnSpPr>
          <p:nvPr userDrawn="1"/>
        </p:nvCxnSpPr>
        <p:spPr>
          <a:xfrm>
            <a:off x="6496292" y="1183938"/>
            <a:ext cx="5183188" cy="0"/>
          </a:xfrm>
          <a:prstGeom prst="line">
            <a:avLst/>
          </a:prstGeom>
          <a:ln w="47625"/>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3C1C28F0-BE87-4D4C-8ABB-585C9A7178AB}"/>
              </a:ext>
            </a:extLst>
          </p:cNvPr>
          <p:cNvCxnSpPr/>
          <p:nvPr userDrawn="1"/>
        </p:nvCxnSpPr>
        <p:spPr>
          <a:xfrm>
            <a:off x="1163880" y="2075189"/>
            <a:ext cx="5157787"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2F103DE9-94D1-6845-BD4E-842135DC9FF6}"/>
              </a:ext>
            </a:extLst>
          </p:cNvPr>
          <p:cNvCxnSpPr>
            <a:cxnSpLocks/>
          </p:cNvCxnSpPr>
          <p:nvPr userDrawn="1"/>
        </p:nvCxnSpPr>
        <p:spPr>
          <a:xfrm>
            <a:off x="6519440" y="2075189"/>
            <a:ext cx="5160040"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E9B66F85-9BD7-4043-B761-2BAD2FFD09F6}"/>
              </a:ext>
            </a:extLst>
          </p:cNvPr>
          <p:cNvCxnSpPr>
            <a:cxnSpLocks/>
          </p:cNvCxnSpPr>
          <p:nvPr userDrawn="1"/>
        </p:nvCxnSpPr>
        <p:spPr>
          <a:xfrm>
            <a:off x="1187029" y="5956762"/>
            <a:ext cx="5134638"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FABBB607-D0F6-8148-93DE-AB163FE92524}"/>
              </a:ext>
            </a:extLst>
          </p:cNvPr>
          <p:cNvCxnSpPr>
            <a:cxnSpLocks/>
          </p:cNvCxnSpPr>
          <p:nvPr userDrawn="1"/>
        </p:nvCxnSpPr>
        <p:spPr>
          <a:xfrm>
            <a:off x="6542589" y="5956762"/>
            <a:ext cx="5160040" cy="0"/>
          </a:xfrm>
          <a:prstGeom prst="line">
            <a:avLst/>
          </a:prstGeom>
          <a:ln w="15875"/>
        </p:spPr>
        <p:style>
          <a:lnRef idx="3">
            <a:schemeClr val="accent1"/>
          </a:lnRef>
          <a:fillRef idx="0">
            <a:schemeClr val="accent1"/>
          </a:fillRef>
          <a:effectRef idx="2">
            <a:schemeClr val="accent1"/>
          </a:effectRef>
          <a:fontRef idx="minor">
            <a:schemeClr val="tx1"/>
          </a:fontRef>
        </p:style>
      </p:cxnSp>
      <p:pic>
        <p:nvPicPr>
          <p:cNvPr id="20" name="Picture 19" descr="Logo&#10;&#10;Description automatically generated">
            <a:extLst>
              <a:ext uri="{FF2B5EF4-FFF2-40B4-BE49-F238E27FC236}">
                <a16:creationId xmlns:a16="http://schemas.microsoft.com/office/drawing/2014/main" id="{3F79F20C-2031-8D43-B640-11EDE945251B}"/>
              </a:ext>
            </a:extLst>
          </p:cNvPr>
          <p:cNvPicPr>
            <a:picLocks noChangeAspect="1"/>
          </p:cNvPicPr>
          <p:nvPr userDrawn="1"/>
        </p:nvPicPr>
        <p:blipFill>
          <a:blip r:embed="rId3"/>
          <a:stretch>
            <a:fillRect/>
          </a:stretch>
        </p:blipFill>
        <p:spPr>
          <a:xfrm>
            <a:off x="9114" y="6069704"/>
            <a:ext cx="3984653" cy="830136"/>
          </a:xfrm>
          <a:prstGeom prst="rect">
            <a:avLst/>
          </a:prstGeom>
        </p:spPr>
      </p:pic>
    </p:spTree>
    <p:extLst>
      <p:ext uri="{BB962C8B-B14F-4D97-AF65-F5344CB8AC3E}">
        <p14:creationId xmlns:p14="http://schemas.microsoft.com/office/powerpoint/2010/main" val="37746569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031714"/>
            <a:ext cx="12188825" cy="8262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0" y="596770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32632"/>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036701"/>
            <a:ext cx="4639096" cy="777240"/>
          </a:xfrm>
          <a:prstGeom prst="rect">
            <a:avLst/>
          </a:prstGeom>
        </p:spPr>
      </p:pic>
    </p:spTree>
    <p:extLst>
      <p:ext uri="{BB962C8B-B14F-4D97-AF65-F5344CB8AC3E}">
        <p14:creationId xmlns:p14="http://schemas.microsoft.com/office/powerpoint/2010/main" val="1340087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3866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895652"/>
          </a:xfrm>
        </p:spPr>
        <p:txBody>
          <a:bodyPr/>
          <a:lstStyle/>
          <a:p>
            <a:r>
              <a:rPr lang="en-US"/>
              <a:t>Click to edit Master title style</a:t>
            </a:r>
          </a:p>
        </p:txBody>
      </p:sp>
      <p:sp>
        <p:nvSpPr>
          <p:cNvPr id="3" name="Content Placeholder 2"/>
          <p:cNvSpPr>
            <a:spLocks noGrp="1"/>
          </p:cNvSpPr>
          <p:nvPr>
            <p:ph sz="half" idx="1"/>
          </p:nvPr>
        </p:nvSpPr>
        <p:spPr>
          <a:xfrm>
            <a:off x="1097279" y="1311564"/>
            <a:ext cx="4937760" cy="45575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311564"/>
            <a:ext cx="4937760" cy="4557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131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p:cNvSpPr/>
          <p:nvPr/>
        </p:nvSpPr>
        <p:spPr>
          <a:xfrm>
            <a:off x="17" y="0"/>
            <a:ext cx="217976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17978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8619" y="594359"/>
            <a:ext cx="1579417" cy="2555241"/>
          </a:xfrm>
        </p:spPr>
        <p:txBody>
          <a:bodyPr anchor="b">
            <a:normAutofit/>
          </a:bodyPr>
          <a:lstStyle>
            <a:lvl1pPr algn="l">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2521530" y="731520"/>
            <a:ext cx="877131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619" y="5218545"/>
            <a:ext cx="1489372" cy="1334290"/>
          </a:xfrm>
          <a:prstGeom prst="rect">
            <a:avLst/>
          </a:prstGeom>
        </p:spPr>
      </p:pic>
    </p:spTree>
    <p:extLst>
      <p:ext uri="{BB962C8B-B14F-4D97-AF65-F5344CB8AC3E}">
        <p14:creationId xmlns:p14="http://schemas.microsoft.com/office/powerpoint/2010/main" val="2934395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1142077"/>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884218"/>
            <a:ext cx="3200400" cy="3796146"/>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56276"/>
            <a:ext cx="3200400" cy="536199"/>
          </a:xfrm>
          <a:prstGeom prst="rect">
            <a:avLst/>
          </a:prstGeom>
        </p:spPr>
      </p:pic>
    </p:spTree>
    <p:extLst>
      <p:ext uri="{BB962C8B-B14F-4D97-AF65-F5344CB8AC3E}">
        <p14:creationId xmlns:p14="http://schemas.microsoft.com/office/powerpoint/2010/main" val="37467410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00" y="1435315"/>
            <a:ext cx="7702633" cy="2148634"/>
          </a:xfrm>
        </p:spPr>
        <p:txBody>
          <a:bodyPr anchor="t">
            <a:normAutofit/>
          </a:bodyPr>
          <a:lstStyle>
            <a:lvl1pPr algn="l">
              <a:lnSpc>
                <a:spcPts val="4800"/>
              </a:lnSpc>
              <a:defRPr sz="4500" b="1">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914400" y="3705734"/>
            <a:ext cx="6241333" cy="1791975"/>
          </a:xfrm>
        </p:spPr>
        <p:txBody>
          <a:bodyPr>
            <a:normAutofit/>
          </a:bodyPr>
          <a:lstStyle>
            <a:lvl1pPr marL="0" indent="0" algn="l">
              <a:lnSpc>
                <a:spcPts val="2700"/>
              </a:lnSpc>
              <a:buNone/>
              <a:defRPr sz="23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75119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3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7"/>
          <p:cNvSpPr>
            <a:spLocks noGrp="1"/>
          </p:cNvSpPr>
          <p:nvPr>
            <p:ph sz="quarter" idx="10"/>
          </p:nvPr>
        </p:nvSpPr>
        <p:spPr>
          <a:xfrm>
            <a:off x="609600" y="1493586"/>
            <a:ext cx="10972800" cy="4688266"/>
          </a:xfrm>
        </p:spPr>
        <p:txBody>
          <a:bodyPr>
            <a:normAutofit/>
          </a:bodyPr>
          <a:lstStyle>
            <a:lvl1pPr marL="457200" indent="-457200">
              <a:lnSpc>
                <a:spcPct val="150000"/>
              </a:lnSpc>
              <a:buSzPct val="100000"/>
              <a:buFont typeface="+mj-lt"/>
              <a:buAutoNum type="arabicPeriod"/>
              <a:defRPr sz="2300">
                <a:solidFill>
                  <a:schemeClr val="bg1"/>
                </a:solidFill>
              </a:defRPr>
            </a:lvl1pPr>
            <a:lvl2pPr marL="800100" indent="-342900">
              <a:buFont typeface="+mj-lt"/>
              <a:buAutoNum type="arabicPeriod"/>
              <a:defRPr>
                <a:solidFill>
                  <a:schemeClr val="bg1"/>
                </a:solidFill>
              </a:defRPr>
            </a:lvl2pPr>
            <a:lvl3pPr marL="1257300" indent="-342900">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42825031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3"/>
            <a:ext cx="10363200" cy="2700106"/>
          </a:xfrm>
        </p:spPr>
        <p:txBody>
          <a:bodyPr anchor="t">
            <a:noAutofit/>
          </a:bodyPr>
          <a:lstStyle>
            <a:lvl1pPr algn="l">
              <a:lnSpc>
                <a:spcPts val="4800"/>
              </a:lnSpc>
              <a:defRPr sz="4500" b="1" cap="none">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1634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E15565-90B7-4B48-82A9-E3239121F5E1}"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1371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2"/>
          <p:cNvSpPr>
            <a:spLocks noGrp="1"/>
          </p:cNvSpPr>
          <p:nvPr>
            <p:ph type="body" idx="1"/>
          </p:nvPr>
        </p:nvSpPr>
        <p:spPr>
          <a:xfrm>
            <a:off x="609600" y="1739781"/>
            <a:ext cx="10972800" cy="4197252"/>
          </a:xfrm>
        </p:spPr>
        <p:txBody>
          <a:bodyPr anchor="t">
            <a:normAutofit/>
          </a:bodyPr>
          <a:lstStyle>
            <a:lvl1pPr marL="0" indent="0">
              <a:lnSpc>
                <a:spcPts val="5200"/>
              </a:lnSpc>
              <a:buNone/>
              <a:defRPr sz="2000" b="1">
                <a:solidFill>
                  <a:srgbClr val="666666"/>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616830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0" y="1493087"/>
            <a:ext cx="10972800" cy="4525963"/>
          </a:xfrm>
        </p:spPr>
        <p:txBody>
          <a:bodyPr/>
          <a:lstStyle>
            <a:lvl1pPr>
              <a:lnSpc>
                <a:spcPts val="2300"/>
              </a:lnSpc>
              <a:defRPr sz="2000"/>
            </a:lvl1pPr>
            <a:lvl2pPr>
              <a:defRPr sz="1800"/>
            </a:lvl2pPr>
            <a:lvl3pPr>
              <a:defRPr sz="1600"/>
            </a:lvl3pPr>
            <a:lvl4pPr>
              <a:defRPr sz="1400">
                <a:latin typeface="Arial"/>
                <a:cs typeface="Arial"/>
              </a:defRPr>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35296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4" name="Footer Placeholder 3"/>
          <p:cNvSpPr>
            <a:spLocks noGrp="1"/>
          </p:cNvSpPr>
          <p:nvPr>
            <p:ph type="ftr" sz="quarter" idx="11"/>
          </p:nvPr>
        </p:nvSpPr>
        <p:spPr>
          <a:xfrm>
            <a:off x="609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F8FBD0B-D5BA-AC4A-B182-CCF391B5588A}" type="slidenum">
              <a:rPr lang="en-US" smtClean="0"/>
              <a:pPr/>
              <a:t>‹#›</a:t>
            </a:fld>
            <a:endParaRPr lang="en-US"/>
          </a:p>
        </p:txBody>
      </p:sp>
      <p:sp>
        <p:nvSpPr>
          <p:cNvPr id="7" name="Text Placeholder 2"/>
          <p:cNvSpPr>
            <a:spLocks noGrp="1"/>
          </p:cNvSpPr>
          <p:nvPr>
            <p:ph type="body" idx="1"/>
          </p:nvPr>
        </p:nvSpPr>
        <p:spPr>
          <a:xfrm>
            <a:off x="609600" y="1739781"/>
            <a:ext cx="10972800" cy="4197252"/>
          </a:xfrm>
        </p:spPr>
        <p:txBody>
          <a:bodyPr anchor="t">
            <a:normAutofit/>
          </a:bodyPr>
          <a:lstStyle>
            <a:lvl1pPr marL="0" indent="0">
              <a:lnSpc>
                <a:spcPts val="4200"/>
              </a:lnSpc>
              <a:buNone/>
              <a:defRPr sz="3600" b="1">
                <a:solidFill>
                  <a:schemeClr val="accent1"/>
                </a:solidFill>
                <a:latin typeface="Times New Roman"/>
                <a:cs typeface="Times New Roman"/>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8" name="Picture 7" descr="footer.png">
            <a:extLst>
              <a:ext uri="{FF2B5EF4-FFF2-40B4-BE49-F238E27FC236}">
                <a16:creationId xmlns:a16="http://schemas.microsoft.com/office/drawing/2014/main" id="{79BA4351-791C-044C-9F37-D90112642F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21475"/>
            <a:ext cx="12192000" cy="140208"/>
          </a:xfrm>
          <a:prstGeom prst="rect">
            <a:avLst/>
          </a:prstGeom>
        </p:spPr>
      </p:pic>
    </p:spTree>
    <p:extLst>
      <p:ext uri="{BB962C8B-B14F-4D97-AF65-F5344CB8AC3E}">
        <p14:creationId xmlns:p14="http://schemas.microsoft.com/office/powerpoint/2010/main" val="12404203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92B8BA-A532-4AFE-8C01-93FBB0562AE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8D73D-4B77-4AB5-940C-6BDE418107BF}" type="slidenum">
              <a:rPr lang="en-US" smtClean="0"/>
              <a:t>‹#›</a:t>
            </a:fld>
            <a:endParaRPr lang="en-US"/>
          </a:p>
        </p:txBody>
      </p:sp>
    </p:spTree>
    <p:extLst>
      <p:ext uri="{BB962C8B-B14F-4D97-AF65-F5344CB8AC3E}">
        <p14:creationId xmlns:p14="http://schemas.microsoft.com/office/powerpoint/2010/main" val="17659945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92B8BA-A532-4AFE-8C01-93FBB0562AE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8D73D-4B77-4AB5-940C-6BDE418107BF}" type="slidenum">
              <a:rPr lang="en-US" smtClean="0"/>
              <a:t>‹#›</a:t>
            </a:fld>
            <a:endParaRPr lang="en-US"/>
          </a:p>
        </p:txBody>
      </p:sp>
    </p:spTree>
    <p:extLst>
      <p:ext uri="{BB962C8B-B14F-4D97-AF65-F5344CB8AC3E}">
        <p14:creationId xmlns:p14="http://schemas.microsoft.com/office/powerpoint/2010/main" val="2114979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92B8BA-A532-4AFE-8C01-93FBB0562AE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8D73D-4B77-4AB5-940C-6BDE418107BF}" type="slidenum">
              <a:rPr lang="en-US" smtClean="0"/>
              <a:t>‹#›</a:t>
            </a:fld>
            <a:endParaRPr lang="en-US"/>
          </a:p>
        </p:txBody>
      </p:sp>
    </p:spTree>
    <p:extLst>
      <p:ext uri="{BB962C8B-B14F-4D97-AF65-F5344CB8AC3E}">
        <p14:creationId xmlns:p14="http://schemas.microsoft.com/office/powerpoint/2010/main" val="11978688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92B8BA-A532-4AFE-8C01-93FBB0562AEC}"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8D73D-4B77-4AB5-940C-6BDE418107BF}" type="slidenum">
              <a:rPr lang="en-US" smtClean="0"/>
              <a:t>‹#›</a:t>
            </a:fld>
            <a:endParaRPr lang="en-US"/>
          </a:p>
        </p:txBody>
      </p:sp>
    </p:spTree>
    <p:extLst>
      <p:ext uri="{BB962C8B-B14F-4D97-AF65-F5344CB8AC3E}">
        <p14:creationId xmlns:p14="http://schemas.microsoft.com/office/powerpoint/2010/main" val="13914416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92B8BA-A532-4AFE-8C01-93FBB0562AEC}"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78D73D-4B77-4AB5-940C-6BDE418107BF}" type="slidenum">
              <a:rPr lang="en-US" smtClean="0"/>
              <a:t>‹#›</a:t>
            </a:fld>
            <a:endParaRPr lang="en-US"/>
          </a:p>
        </p:txBody>
      </p:sp>
    </p:spTree>
    <p:extLst>
      <p:ext uri="{BB962C8B-B14F-4D97-AF65-F5344CB8AC3E}">
        <p14:creationId xmlns:p14="http://schemas.microsoft.com/office/powerpoint/2010/main" val="3721301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92B8BA-A532-4AFE-8C01-93FBB0562AEC}"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78D73D-4B77-4AB5-940C-6BDE418107BF}" type="slidenum">
              <a:rPr lang="en-US" smtClean="0"/>
              <a:t>‹#›</a:t>
            </a:fld>
            <a:endParaRPr lang="en-US"/>
          </a:p>
        </p:txBody>
      </p:sp>
    </p:spTree>
    <p:extLst>
      <p:ext uri="{BB962C8B-B14F-4D97-AF65-F5344CB8AC3E}">
        <p14:creationId xmlns:p14="http://schemas.microsoft.com/office/powerpoint/2010/main" val="16512460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92B8BA-A532-4AFE-8C01-93FBB0562AEC}"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78D73D-4B77-4AB5-940C-6BDE418107BF}" type="slidenum">
              <a:rPr lang="en-US" smtClean="0"/>
              <a:t>‹#›</a:t>
            </a:fld>
            <a:endParaRPr lang="en-US"/>
          </a:p>
        </p:txBody>
      </p:sp>
    </p:spTree>
    <p:extLst>
      <p:ext uri="{BB962C8B-B14F-4D97-AF65-F5344CB8AC3E}">
        <p14:creationId xmlns:p14="http://schemas.microsoft.com/office/powerpoint/2010/main" val="3052584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1590E34-D6B9-C048-9708-6D40DDC11EC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13" name="Title 1"/>
          <p:cNvSpPr>
            <a:spLocks noGrp="1"/>
          </p:cNvSpPr>
          <p:nvPr>
            <p:ph type="ctrTitle"/>
          </p:nvPr>
        </p:nvSpPr>
        <p:spPr>
          <a:xfrm>
            <a:off x="609600" y="1122363"/>
            <a:ext cx="10363200" cy="2387600"/>
          </a:xfrm>
        </p:spPr>
        <p:txBody>
          <a:bodyPr anchor="b"/>
          <a:lstStyle>
            <a:lvl1pPr algn="l">
              <a:defRPr sz="6000"/>
            </a:lvl1pPr>
          </a:lstStyle>
          <a:p>
            <a:r>
              <a:rPr lang="en-US"/>
              <a:t>Click to edit Master title style</a:t>
            </a:r>
          </a:p>
        </p:txBody>
      </p:sp>
      <p:sp>
        <p:nvSpPr>
          <p:cNvPr id="14"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224664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92B8BA-A532-4AFE-8C01-93FBB0562AEC}"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8D73D-4B77-4AB5-940C-6BDE418107BF}" type="slidenum">
              <a:rPr lang="en-US" smtClean="0"/>
              <a:t>‹#›</a:t>
            </a:fld>
            <a:endParaRPr lang="en-US"/>
          </a:p>
        </p:txBody>
      </p:sp>
    </p:spTree>
    <p:extLst>
      <p:ext uri="{BB962C8B-B14F-4D97-AF65-F5344CB8AC3E}">
        <p14:creationId xmlns:p14="http://schemas.microsoft.com/office/powerpoint/2010/main" val="29041719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92B8BA-A532-4AFE-8C01-93FBB0562AEC}"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8D73D-4B77-4AB5-940C-6BDE418107BF}" type="slidenum">
              <a:rPr lang="en-US" smtClean="0"/>
              <a:t>‹#›</a:t>
            </a:fld>
            <a:endParaRPr lang="en-US"/>
          </a:p>
        </p:txBody>
      </p:sp>
    </p:spTree>
    <p:extLst>
      <p:ext uri="{BB962C8B-B14F-4D97-AF65-F5344CB8AC3E}">
        <p14:creationId xmlns:p14="http://schemas.microsoft.com/office/powerpoint/2010/main" val="718596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92B8BA-A532-4AFE-8C01-93FBB0562AE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8D73D-4B77-4AB5-940C-6BDE418107BF}" type="slidenum">
              <a:rPr lang="en-US" smtClean="0"/>
              <a:t>‹#›</a:t>
            </a:fld>
            <a:endParaRPr lang="en-US"/>
          </a:p>
        </p:txBody>
      </p:sp>
    </p:spTree>
    <p:extLst>
      <p:ext uri="{BB962C8B-B14F-4D97-AF65-F5344CB8AC3E}">
        <p14:creationId xmlns:p14="http://schemas.microsoft.com/office/powerpoint/2010/main" val="7171299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92B8BA-A532-4AFE-8C01-93FBB0562AE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8D73D-4B77-4AB5-940C-6BDE418107BF}" type="slidenum">
              <a:rPr lang="en-US" smtClean="0"/>
              <a:t>‹#›</a:t>
            </a:fld>
            <a:endParaRPr lang="en-US"/>
          </a:p>
        </p:txBody>
      </p:sp>
    </p:spTree>
    <p:extLst>
      <p:ext uri="{BB962C8B-B14F-4D97-AF65-F5344CB8AC3E}">
        <p14:creationId xmlns:p14="http://schemas.microsoft.com/office/powerpoint/2010/main" val="1901611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590E34-D6B9-C048-9708-6D40DDC11EC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03469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2472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2472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590E34-D6B9-C048-9708-6D40DDC11ECC}"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1797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2EB74A-5FC3-4344-8FF7-EF116739780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9" name="Title 1"/>
          <p:cNvSpPr>
            <a:spLocks noGrp="1"/>
          </p:cNvSpPr>
          <p:nvPr>
            <p:ph type="ctrTitle"/>
          </p:nvPr>
        </p:nvSpPr>
        <p:spPr>
          <a:xfrm>
            <a:off x="609600" y="1122363"/>
            <a:ext cx="10363200" cy="2387600"/>
          </a:xfrm>
        </p:spPr>
        <p:txBody>
          <a:bodyPr anchor="b"/>
          <a:lstStyle>
            <a:lvl1pPr algn="l">
              <a:defRPr sz="6000"/>
            </a:lvl1pPr>
          </a:lstStyle>
          <a:p>
            <a:r>
              <a:rPr lang="en-US"/>
              <a:t>Click to edit Master title style</a:t>
            </a:r>
          </a:p>
        </p:txBody>
      </p:sp>
      <p:sp>
        <p:nvSpPr>
          <p:cNvPr id="10"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0409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2EB74A-5FC3-4344-8FF7-EF116739780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41881-8612-0842-B2F9-5029B026B246}" type="slidenum">
              <a:rPr lang="en-US" smtClean="0"/>
              <a:t>‹#›</a:t>
            </a:fld>
            <a:endParaRPr lang="en-US"/>
          </a:p>
        </p:txBody>
      </p:sp>
    </p:spTree>
    <p:extLst>
      <p:ext uri="{BB962C8B-B14F-4D97-AF65-F5344CB8AC3E}">
        <p14:creationId xmlns:p14="http://schemas.microsoft.com/office/powerpoint/2010/main" val="3231078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2EB74A-5FC3-4344-8FF7-EF1167397809}"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E41881-8612-0842-B2F9-5029B026B246}" type="slidenum">
              <a:rPr lang="en-US" smtClean="0"/>
              <a:t>‹#›</a:t>
            </a:fld>
            <a:endParaRPr lang="en-US"/>
          </a:p>
        </p:txBody>
      </p:sp>
    </p:spTree>
    <p:extLst>
      <p:ext uri="{BB962C8B-B14F-4D97-AF65-F5344CB8AC3E}">
        <p14:creationId xmlns:p14="http://schemas.microsoft.com/office/powerpoint/2010/main" val="2096374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609600" y="1122363"/>
            <a:ext cx="10363200" cy="2387600"/>
          </a:xfrm>
        </p:spPr>
        <p:txBody>
          <a:bodyPr anchor="b"/>
          <a:lstStyle>
            <a:lvl1pPr algn="l">
              <a:defRPr sz="6000"/>
            </a:lvl1pPr>
          </a:lstStyle>
          <a:p>
            <a:r>
              <a:rPr lang="en-US"/>
              <a:t>Click to edit Master title style</a:t>
            </a:r>
          </a:p>
        </p:txBody>
      </p:sp>
      <p:sp>
        <p:nvSpPr>
          <p:cNvPr id="8"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6D7A93-6216-4A46-8ABF-EDDB3FC63107}"/>
              </a:ext>
            </a:extLst>
          </p:cNvPr>
          <p:cNvSpPr>
            <a:spLocks noGrp="1"/>
          </p:cNvSpPr>
          <p:nvPr>
            <p:ph type="dt" sz="half" idx="10"/>
          </p:nvPr>
        </p:nvSpPr>
        <p:spPr/>
        <p:txBody>
          <a:bodyPr/>
          <a:lstStyle>
            <a:lvl1pPr>
              <a:defRPr/>
            </a:lvl1pPr>
          </a:lstStyle>
          <a:p>
            <a:pPr>
              <a:defRPr/>
            </a:pPr>
            <a:fld id="{15E6D8AC-20B6-44DF-8607-EBB91221F6A7}" type="datetimeFigureOut">
              <a:rPr lang="en-US"/>
              <a:pPr>
                <a:defRPr/>
              </a:pPr>
              <a:t>1/26/2022</a:t>
            </a:fld>
            <a:endParaRPr lang="en-US"/>
          </a:p>
        </p:txBody>
      </p:sp>
      <p:sp>
        <p:nvSpPr>
          <p:cNvPr id="5" name="Footer Placeholder 4">
            <a:extLst>
              <a:ext uri="{FF2B5EF4-FFF2-40B4-BE49-F238E27FC236}">
                <a16:creationId xmlns:a16="http://schemas.microsoft.com/office/drawing/2014/main" id="{0527A54F-8DBC-4F7E-AEB0-A25772CD3A51}"/>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7431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a:t>Click to edit Master text styles. </a:t>
            </a:r>
          </a:p>
        </p:txBody>
      </p:sp>
    </p:spTree>
    <p:extLst>
      <p:ext uri="{BB962C8B-B14F-4D97-AF65-F5344CB8AC3E}">
        <p14:creationId xmlns:p14="http://schemas.microsoft.com/office/powerpoint/2010/main" val="92275278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91E15-28AC-419C-B428-1BB7E19C2D64}"/>
              </a:ext>
            </a:extLst>
          </p:cNvPr>
          <p:cNvSpPr>
            <a:spLocks noGrp="1"/>
          </p:cNvSpPr>
          <p:nvPr>
            <p:ph type="dt" sz="half" idx="10"/>
          </p:nvPr>
        </p:nvSpPr>
        <p:spPr/>
        <p:txBody>
          <a:bodyPr/>
          <a:lstStyle>
            <a:lvl1pPr>
              <a:defRPr/>
            </a:lvl1pPr>
          </a:lstStyle>
          <a:p>
            <a:pPr>
              <a:defRPr/>
            </a:pPr>
            <a:fld id="{5D556BB3-749A-43CD-8816-4733B43921AA}" type="datetimeFigureOut">
              <a:rPr lang="en-US"/>
              <a:pPr>
                <a:defRPr/>
              </a:pPr>
              <a:t>1/26/2022</a:t>
            </a:fld>
            <a:endParaRPr lang="en-US"/>
          </a:p>
        </p:txBody>
      </p:sp>
      <p:sp>
        <p:nvSpPr>
          <p:cNvPr id="5" name="Footer Placeholder 4">
            <a:extLst>
              <a:ext uri="{FF2B5EF4-FFF2-40B4-BE49-F238E27FC236}">
                <a16:creationId xmlns:a16="http://schemas.microsoft.com/office/drawing/2014/main" id="{FAD4647E-5144-45EB-95FC-2C13ACA94497}"/>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34487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63F836-E1A1-4AF1-8B98-B0AD93886F62}"/>
              </a:ext>
            </a:extLst>
          </p:cNvPr>
          <p:cNvSpPr>
            <a:spLocks noGrp="1"/>
          </p:cNvSpPr>
          <p:nvPr>
            <p:ph type="dt" sz="half" idx="10"/>
          </p:nvPr>
        </p:nvSpPr>
        <p:spPr/>
        <p:txBody>
          <a:bodyPr/>
          <a:lstStyle>
            <a:lvl1pPr>
              <a:defRPr/>
            </a:lvl1pPr>
          </a:lstStyle>
          <a:p>
            <a:pPr>
              <a:defRPr/>
            </a:pPr>
            <a:fld id="{0A141FF7-C786-4A55-89B1-90B6F8CA0C90}" type="datetimeFigureOut">
              <a:rPr lang="en-US"/>
              <a:pPr>
                <a:defRPr/>
              </a:pPr>
              <a:t>1/26/2022</a:t>
            </a:fld>
            <a:endParaRPr lang="en-US"/>
          </a:p>
        </p:txBody>
      </p:sp>
      <p:sp>
        <p:nvSpPr>
          <p:cNvPr id="6" name="Footer Placeholder 4">
            <a:extLst>
              <a:ext uri="{FF2B5EF4-FFF2-40B4-BE49-F238E27FC236}">
                <a16:creationId xmlns:a16="http://schemas.microsoft.com/office/drawing/2014/main" id="{FADB658D-7003-470E-AC60-66D26050CEFD}"/>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8327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872292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007279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456494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a:t>
            </a:r>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111836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a:t>Standard Brand Template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a:t>
            </a:r>
          </a:p>
        </p:txBody>
      </p:sp>
    </p:spTree>
    <p:extLst>
      <p:ext uri="{BB962C8B-B14F-4D97-AF65-F5344CB8AC3E}">
        <p14:creationId xmlns:p14="http://schemas.microsoft.com/office/powerpoint/2010/main" val="2424822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BB73-AAC3-6540-94E8-789940617B22}"/>
              </a:ext>
            </a:extLst>
          </p:cNvPr>
          <p:cNvSpPr>
            <a:spLocks noGrp="1"/>
          </p:cNvSpPr>
          <p:nvPr>
            <p:ph type="ctrTitle"/>
          </p:nvPr>
        </p:nvSpPr>
        <p:spPr>
          <a:xfrm>
            <a:off x="1524001"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396A5BD-D75F-4246-BC88-7CF269675CB5}"/>
              </a:ext>
            </a:extLst>
          </p:cNvPr>
          <p:cNvSpPr>
            <a:spLocks noGrp="1"/>
          </p:cNvSpPr>
          <p:nvPr>
            <p:ph type="subTitle" idx="1"/>
          </p:nvPr>
        </p:nvSpPr>
        <p:spPr>
          <a:xfrm>
            <a:off x="1524001" y="3602038"/>
            <a:ext cx="9144000" cy="1655763"/>
          </a:xfrm>
        </p:spPr>
        <p:txBody>
          <a:bodyPr/>
          <a:lstStyle>
            <a:lvl1pPr marL="0" indent="0" algn="ctr">
              <a:buNone/>
              <a:defRPr sz="3200"/>
            </a:lvl1pPr>
            <a:lvl2pPr marL="609493" indent="0" algn="ctr">
              <a:buNone/>
              <a:defRPr sz="2700"/>
            </a:lvl2pPr>
            <a:lvl3pPr marL="1218987" indent="0" algn="ctr">
              <a:buNone/>
              <a:defRPr sz="2400"/>
            </a:lvl3pPr>
            <a:lvl4pPr marL="1828480" indent="0" algn="ctr">
              <a:buNone/>
              <a:defRPr sz="2100"/>
            </a:lvl4pPr>
            <a:lvl5pPr marL="2437973" indent="0" algn="ctr">
              <a:buNone/>
              <a:defRPr sz="2100"/>
            </a:lvl5pPr>
            <a:lvl6pPr marL="3047467" indent="0" algn="ctr">
              <a:buNone/>
              <a:defRPr sz="2100"/>
            </a:lvl6pPr>
            <a:lvl7pPr marL="3656960" indent="0" algn="ctr">
              <a:buNone/>
              <a:defRPr sz="2100"/>
            </a:lvl7pPr>
            <a:lvl8pPr marL="4266453" indent="0" algn="ctr">
              <a:buNone/>
              <a:defRPr sz="2100"/>
            </a:lvl8pPr>
            <a:lvl9pPr marL="4875947" indent="0" algn="ctr">
              <a:buNone/>
              <a:defRPr sz="2100"/>
            </a:lvl9pPr>
          </a:lstStyle>
          <a:p>
            <a:r>
              <a:rPr lang="en-US"/>
              <a:t>Click to edit Master subtitle style</a:t>
            </a:r>
          </a:p>
        </p:txBody>
      </p:sp>
      <p:sp>
        <p:nvSpPr>
          <p:cNvPr id="4" name="Date Placeholder 3">
            <a:extLst>
              <a:ext uri="{FF2B5EF4-FFF2-40B4-BE49-F238E27FC236}">
                <a16:creationId xmlns:a16="http://schemas.microsoft.com/office/drawing/2014/main" id="{5B7DF708-A9A1-AF4A-94DE-935054CEB684}"/>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5" name="Footer Placeholder 4">
            <a:extLst>
              <a:ext uri="{FF2B5EF4-FFF2-40B4-BE49-F238E27FC236}">
                <a16:creationId xmlns:a16="http://schemas.microsoft.com/office/drawing/2014/main" id="{1A96E093-C30A-664C-9FB5-50E524213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52E3D-7A67-1046-B370-64D623FDD363}"/>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108889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7822-6366-7B4B-ADC4-17AF7E8457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3684C-F700-E94F-AFFC-AF20FBE8C8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26B6-7992-924D-8BF8-19FDABFDE8B5}"/>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5" name="Footer Placeholder 4">
            <a:extLst>
              <a:ext uri="{FF2B5EF4-FFF2-40B4-BE49-F238E27FC236}">
                <a16:creationId xmlns:a16="http://schemas.microsoft.com/office/drawing/2014/main" id="{7C9999ED-75F9-4D40-BEAB-4A2D32CAE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7C8DF-FA41-8E40-94E9-6F1E631DB3C4}"/>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173231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9AF5-5498-4D4B-B38D-AB0E0E460958}"/>
              </a:ext>
            </a:extLst>
          </p:cNvPr>
          <p:cNvSpPr>
            <a:spLocks noGrp="1"/>
          </p:cNvSpPr>
          <p:nvPr>
            <p:ph type="title"/>
          </p:nvPr>
        </p:nvSpPr>
        <p:spPr>
          <a:xfrm>
            <a:off x="831851" y="1709741"/>
            <a:ext cx="10515600" cy="285273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77A9D7-4588-E94B-A0A8-8C93CB8090B8}"/>
              </a:ext>
            </a:extLst>
          </p:cNvPr>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9493" indent="0">
              <a:buNone/>
              <a:defRPr sz="2700">
                <a:solidFill>
                  <a:schemeClr val="tx1">
                    <a:tint val="75000"/>
                  </a:schemeClr>
                </a:solidFill>
              </a:defRPr>
            </a:lvl2pPr>
            <a:lvl3pPr marL="1218987" indent="0">
              <a:buNone/>
              <a:defRPr sz="2400">
                <a:solidFill>
                  <a:schemeClr val="tx1">
                    <a:tint val="75000"/>
                  </a:schemeClr>
                </a:solidFill>
              </a:defRPr>
            </a:lvl3pPr>
            <a:lvl4pPr marL="1828480" indent="0">
              <a:buNone/>
              <a:defRPr sz="2100">
                <a:solidFill>
                  <a:schemeClr val="tx1">
                    <a:tint val="75000"/>
                  </a:schemeClr>
                </a:solidFill>
              </a:defRPr>
            </a:lvl4pPr>
            <a:lvl5pPr marL="2437973" indent="0">
              <a:buNone/>
              <a:defRPr sz="2100">
                <a:solidFill>
                  <a:schemeClr val="tx1">
                    <a:tint val="75000"/>
                  </a:schemeClr>
                </a:solidFill>
              </a:defRPr>
            </a:lvl5pPr>
            <a:lvl6pPr marL="3047467" indent="0">
              <a:buNone/>
              <a:defRPr sz="2100">
                <a:solidFill>
                  <a:schemeClr val="tx1">
                    <a:tint val="75000"/>
                  </a:schemeClr>
                </a:solidFill>
              </a:defRPr>
            </a:lvl6pPr>
            <a:lvl7pPr marL="3656960" indent="0">
              <a:buNone/>
              <a:defRPr sz="2100">
                <a:solidFill>
                  <a:schemeClr val="tx1">
                    <a:tint val="75000"/>
                  </a:schemeClr>
                </a:solidFill>
              </a:defRPr>
            </a:lvl7pPr>
            <a:lvl8pPr marL="4266453" indent="0">
              <a:buNone/>
              <a:defRPr sz="2100">
                <a:solidFill>
                  <a:schemeClr val="tx1">
                    <a:tint val="75000"/>
                  </a:schemeClr>
                </a:solidFill>
              </a:defRPr>
            </a:lvl8pPr>
            <a:lvl9pPr marL="4875947" indent="0">
              <a:buNone/>
              <a:defRPr sz="21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70EA70-4264-3E42-ADE6-5FF2E9A929EE}"/>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5" name="Footer Placeholder 4">
            <a:extLst>
              <a:ext uri="{FF2B5EF4-FFF2-40B4-BE49-F238E27FC236}">
                <a16:creationId xmlns:a16="http://schemas.microsoft.com/office/drawing/2014/main" id="{BD4F8476-D949-A24B-B350-868EE6CEC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87D67-75DE-0B43-93DE-5519FAF1CFF4}"/>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94224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55808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CBED-4A0D-6242-8398-D22EDCA82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17F846-44D7-8245-A8C9-EDF4E837835B}"/>
              </a:ext>
            </a:extLst>
          </p:cNvPr>
          <p:cNvSpPr>
            <a:spLocks noGrp="1"/>
          </p:cNvSpPr>
          <p:nvPr>
            <p:ph sz="half" idx="1"/>
          </p:nvPr>
        </p:nvSpPr>
        <p:spPr>
          <a:xfrm>
            <a:off x="838201" y="1825625"/>
            <a:ext cx="515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FC0B0E-1B09-3347-90B6-6BAD9CD911A5}"/>
              </a:ext>
            </a:extLst>
          </p:cNvPr>
          <p:cNvSpPr>
            <a:spLocks noGrp="1"/>
          </p:cNvSpPr>
          <p:nvPr>
            <p:ph sz="half" idx="2"/>
          </p:nvPr>
        </p:nvSpPr>
        <p:spPr>
          <a:xfrm>
            <a:off x="6197600" y="1825625"/>
            <a:ext cx="515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8B4E79-ECDE-0B42-847E-B3A54CBC2C6F}"/>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6" name="Footer Placeholder 5">
            <a:extLst>
              <a:ext uri="{FF2B5EF4-FFF2-40B4-BE49-F238E27FC236}">
                <a16:creationId xmlns:a16="http://schemas.microsoft.com/office/drawing/2014/main" id="{4DDEEC89-56CB-304F-9DF3-62BC67E87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B0204-9BB9-CC41-A52B-1B268991DE2F}"/>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932581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1531-7B0A-8143-8718-12688F47011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0BD455-C8F5-584F-A5A4-83F41100257F}"/>
              </a:ext>
            </a:extLst>
          </p:cNvPr>
          <p:cNvSpPr>
            <a:spLocks noGrp="1"/>
          </p:cNvSpPr>
          <p:nvPr>
            <p:ph type="body" idx="1"/>
          </p:nvPr>
        </p:nvSpPr>
        <p:spPr>
          <a:xfrm>
            <a:off x="840319" y="1681163"/>
            <a:ext cx="5158316" cy="823912"/>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a:extLst>
              <a:ext uri="{FF2B5EF4-FFF2-40B4-BE49-F238E27FC236}">
                <a16:creationId xmlns:a16="http://schemas.microsoft.com/office/drawing/2014/main" id="{4255F8E5-3C13-F541-83F2-D666C97CFC3D}"/>
              </a:ext>
            </a:extLst>
          </p:cNvPr>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6CFFD-6C31-9A45-AE37-F6AA92AF27B7}"/>
              </a:ext>
            </a:extLst>
          </p:cNvPr>
          <p:cNvSpPr>
            <a:spLocks noGrp="1"/>
          </p:cNvSpPr>
          <p:nvPr>
            <p:ph type="body" sz="quarter" idx="3"/>
          </p:nvPr>
        </p:nvSpPr>
        <p:spPr>
          <a:xfrm>
            <a:off x="6172201" y="1681163"/>
            <a:ext cx="5183717" cy="823912"/>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a:extLst>
              <a:ext uri="{FF2B5EF4-FFF2-40B4-BE49-F238E27FC236}">
                <a16:creationId xmlns:a16="http://schemas.microsoft.com/office/drawing/2014/main" id="{C2D18233-80DD-FB4F-946D-B404290344B2}"/>
              </a:ext>
            </a:extLst>
          </p:cNvPr>
          <p:cNvSpPr>
            <a:spLocks noGrp="1"/>
          </p:cNvSpPr>
          <p:nvPr>
            <p:ph sz="quarter" idx="4"/>
          </p:nvPr>
        </p:nvSpPr>
        <p:spPr>
          <a:xfrm>
            <a:off x="6172201"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570496-84C0-1C48-9D82-1CE63F06D5B5}"/>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8" name="Footer Placeholder 7">
            <a:extLst>
              <a:ext uri="{FF2B5EF4-FFF2-40B4-BE49-F238E27FC236}">
                <a16:creationId xmlns:a16="http://schemas.microsoft.com/office/drawing/2014/main" id="{8CC27BFE-F100-8841-A1CB-8123B0EC34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D00842-CC6D-CF43-9E35-40B08D5ACDA5}"/>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2716742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9E12-CBDD-5A4A-9D44-BE59B9D7A4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431FC2-3835-C04C-82F7-C24AE80F0FA9}"/>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4" name="Footer Placeholder 3">
            <a:extLst>
              <a:ext uri="{FF2B5EF4-FFF2-40B4-BE49-F238E27FC236}">
                <a16:creationId xmlns:a16="http://schemas.microsoft.com/office/drawing/2014/main" id="{4D701006-3204-8749-8C06-F875EA8587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7162A8-172D-424C-8B93-28A7F5E4B4D0}"/>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1799194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E4B32-90CB-524A-B54A-73EE7EC5C67E}"/>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3" name="Footer Placeholder 2">
            <a:extLst>
              <a:ext uri="{FF2B5EF4-FFF2-40B4-BE49-F238E27FC236}">
                <a16:creationId xmlns:a16="http://schemas.microsoft.com/office/drawing/2014/main" id="{55EA9DAF-41EF-C14B-AEFC-D604178D92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6C8B72-446D-F743-BED3-308A86D597F8}"/>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042716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810E6-34E7-174A-BF21-57D59217E71A}"/>
              </a:ext>
            </a:extLst>
          </p:cNvPr>
          <p:cNvSpPr>
            <a:spLocks noGrp="1"/>
          </p:cNvSpPr>
          <p:nvPr>
            <p:ph type="title"/>
          </p:nvPr>
        </p:nvSpPr>
        <p:spPr>
          <a:xfrm>
            <a:off x="840319" y="457200"/>
            <a:ext cx="3932767" cy="1600200"/>
          </a:xfrm>
        </p:spPr>
        <p:txBody>
          <a:bodyPr anchor="b"/>
          <a:lstStyle>
            <a:lvl1pPr>
              <a:defRPr sz="4300"/>
            </a:lvl1pPr>
          </a:lstStyle>
          <a:p>
            <a:r>
              <a:rPr lang="en-US"/>
              <a:t>Click to edit Master title style</a:t>
            </a:r>
          </a:p>
        </p:txBody>
      </p:sp>
      <p:sp>
        <p:nvSpPr>
          <p:cNvPr id="3" name="Content Placeholder 2">
            <a:extLst>
              <a:ext uri="{FF2B5EF4-FFF2-40B4-BE49-F238E27FC236}">
                <a16:creationId xmlns:a16="http://schemas.microsoft.com/office/drawing/2014/main" id="{AAB59809-411C-0149-9D14-4E64505D3779}"/>
              </a:ext>
            </a:extLst>
          </p:cNvPr>
          <p:cNvSpPr>
            <a:spLocks noGrp="1"/>
          </p:cNvSpPr>
          <p:nvPr>
            <p:ph idx="1"/>
          </p:nvPr>
        </p:nvSpPr>
        <p:spPr>
          <a:xfrm>
            <a:off x="5183718" y="987427"/>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CF4D89-0A75-6D48-9B42-C415CF501AD1}"/>
              </a:ext>
            </a:extLst>
          </p:cNvPr>
          <p:cNvSpPr>
            <a:spLocks noGrp="1"/>
          </p:cNvSpPr>
          <p:nvPr>
            <p:ph type="body" sz="half" idx="2"/>
          </p:nvPr>
        </p:nvSpPr>
        <p:spPr>
          <a:xfrm>
            <a:off x="840319" y="2057401"/>
            <a:ext cx="3932767" cy="3811588"/>
          </a:xfrm>
        </p:spPr>
        <p:txBody>
          <a:bodyPr/>
          <a:lstStyle>
            <a:lvl1pPr marL="0" indent="0">
              <a:buNone/>
              <a:defRPr sz="2100"/>
            </a:lvl1pPr>
            <a:lvl2pPr marL="609493" indent="0">
              <a:buNone/>
              <a:defRPr sz="1900"/>
            </a:lvl2pPr>
            <a:lvl3pPr marL="1218987" indent="0">
              <a:buNone/>
              <a:defRPr sz="1600"/>
            </a:lvl3pPr>
            <a:lvl4pPr marL="1828480" indent="0">
              <a:buNone/>
              <a:defRPr sz="1300"/>
            </a:lvl4pPr>
            <a:lvl5pPr marL="2437973" indent="0">
              <a:buNone/>
              <a:defRPr sz="1300"/>
            </a:lvl5pPr>
            <a:lvl6pPr marL="3047467" indent="0">
              <a:buNone/>
              <a:defRPr sz="1300"/>
            </a:lvl6pPr>
            <a:lvl7pPr marL="3656960" indent="0">
              <a:buNone/>
              <a:defRPr sz="1300"/>
            </a:lvl7pPr>
            <a:lvl8pPr marL="4266453" indent="0">
              <a:buNone/>
              <a:defRPr sz="1300"/>
            </a:lvl8pPr>
            <a:lvl9pPr marL="4875947" indent="0">
              <a:buNone/>
              <a:defRPr sz="1300"/>
            </a:lvl9pPr>
          </a:lstStyle>
          <a:p>
            <a:pPr lvl="0"/>
            <a:r>
              <a:rPr lang="en-US"/>
              <a:t>Edit Master text styles</a:t>
            </a:r>
          </a:p>
        </p:txBody>
      </p:sp>
      <p:sp>
        <p:nvSpPr>
          <p:cNvPr id="5" name="Date Placeholder 4">
            <a:extLst>
              <a:ext uri="{FF2B5EF4-FFF2-40B4-BE49-F238E27FC236}">
                <a16:creationId xmlns:a16="http://schemas.microsoft.com/office/drawing/2014/main" id="{3B0CEB73-3914-E14E-A428-44FC7CC23DC8}"/>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6" name="Footer Placeholder 5">
            <a:extLst>
              <a:ext uri="{FF2B5EF4-FFF2-40B4-BE49-F238E27FC236}">
                <a16:creationId xmlns:a16="http://schemas.microsoft.com/office/drawing/2014/main" id="{965896D9-FEEA-BC4E-A603-85AFEF10DB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401DF-3E88-3947-830F-2514372D1600}"/>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061769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CFC4-A7B5-BC48-9C49-22BEAB9C51C4}"/>
              </a:ext>
            </a:extLst>
          </p:cNvPr>
          <p:cNvSpPr>
            <a:spLocks noGrp="1"/>
          </p:cNvSpPr>
          <p:nvPr>
            <p:ph type="title"/>
          </p:nvPr>
        </p:nvSpPr>
        <p:spPr>
          <a:xfrm>
            <a:off x="840319" y="457200"/>
            <a:ext cx="3932767" cy="1600200"/>
          </a:xfrm>
        </p:spPr>
        <p:txBody>
          <a:bodyPr anchor="b"/>
          <a:lstStyle>
            <a:lvl1pPr>
              <a:defRPr sz="4300"/>
            </a:lvl1pPr>
          </a:lstStyle>
          <a:p>
            <a:r>
              <a:rPr lang="en-US"/>
              <a:t>Click to edit Master title style</a:t>
            </a:r>
          </a:p>
        </p:txBody>
      </p:sp>
      <p:sp>
        <p:nvSpPr>
          <p:cNvPr id="3" name="Picture Placeholder 2">
            <a:extLst>
              <a:ext uri="{FF2B5EF4-FFF2-40B4-BE49-F238E27FC236}">
                <a16:creationId xmlns:a16="http://schemas.microsoft.com/office/drawing/2014/main" id="{8A35A9CC-CEF5-EF44-A863-0E97D49374A8}"/>
              </a:ext>
            </a:extLst>
          </p:cNvPr>
          <p:cNvSpPr>
            <a:spLocks noGrp="1"/>
          </p:cNvSpPr>
          <p:nvPr>
            <p:ph type="pic" idx="1"/>
          </p:nvPr>
        </p:nvSpPr>
        <p:spPr>
          <a:xfrm>
            <a:off x="5183718" y="987427"/>
            <a:ext cx="6172200" cy="4873625"/>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a:extLst>
              <a:ext uri="{FF2B5EF4-FFF2-40B4-BE49-F238E27FC236}">
                <a16:creationId xmlns:a16="http://schemas.microsoft.com/office/drawing/2014/main" id="{3ED6FC2B-4842-6B47-AA99-5EC82C937C6F}"/>
              </a:ext>
            </a:extLst>
          </p:cNvPr>
          <p:cNvSpPr>
            <a:spLocks noGrp="1"/>
          </p:cNvSpPr>
          <p:nvPr>
            <p:ph type="body" sz="half" idx="2"/>
          </p:nvPr>
        </p:nvSpPr>
        <p:spPr>
          <a:xfrm>
            <a:off x="840319" y="2057401"/>
            <a:ext cx="3932767" cy="3811588"/>
          </a:xfrm>
        </p:spPr>
        <p:txBody>
          <a:bodyPr/>
          <a:lstStyle>
            <a:lvl1pPr marL="0" indent="0">
              <a:buNone/>
              <a:defRPr sz="2100"/>
            </a:lvl1pPr>
            <a:lvl2pPr marL="609493" indent="0">
              <a:buNone/>
              <a:defRPr sz="1900"/>
            </a:lvl2pPr>
            <a:lvl3pPr marL="1218987" indent="0">
              <a:buNone/>
              <a:defRPr sz="1600"/>
            </a:lvl3pPr>
            <a:lvl4pPr marL="1828480" indent="0">
              <a:buNone/>
              <a:defRPr sz="1300"/>
            </a:lvl4pPr>
            <a:lvl5pPr marL="2437973" indent="0">
              <a:buNone/>
              <a:defRPr sz="1300"/>
            </a:lvl5pPr>
            <a:lvl6pPr marL="3047467" indent="0">
              <a:buNone/>
              <a:defRPr sz="1300"/>
            </a:lvl6pPr>
            <a:lvl7pPr marL="3656960" indent="0">
              <a:buNone/>
              <a:defRPr sz="1300"/>
            </a:lvl7pPr>
            <a:lvl8pPr marL="4266453" indent="0">
              <a:buNone/>
              <a:defRPr sz="1300"/>
            </a:lvl8pPr>
            <a:lvl9pPr marL="4875947" indent="0">
              <a:buNone/>
              <a:defRPr sz="1300"/>
            </a:lvl9pPr>
          </a:lstStyle>
          <a:p>
            <a:pPr lvl="0"/>
            <a:r>
              <a:rPr lang="en-US"/>
              <a:t>Edit Master text styles</a:t>
            </a:r>
          </a:p>
        </p:txBody>
      </p:sp>
      <p:sp>
        <p:nvSpPr>
          <p:cNvPr id="5" name="Date Placeholder 4">
            <a:extLst>
              <a:ext uri="{FF2B5EF4-FFF2-40B4-BE49-F238E27FC236}">
                <a16:creationId xmlns:a16="http://schemas.microsoft.com/office/drawing/2014/main" id="{FD968498-682A-D945-A3FA-7540BDDAAFA7}"/>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6" name="Footer Placeholder 5">
            <a:extLst>
              <a:ext uri="{FF2B5EF4-FFF2-40B4-BE49-F238E27FC236}">
                <a16:creationId xmlns:a16="http://schemas.microsoft.com/office/drawing/2014/main" id="{672827E9-7D12-3047-96C7-6478ABD55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427D15-0816-B049-987F-6554C3292969}"/>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1497565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071-ACBD-6644-B3D3-62DD410760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56ECF-698F-154B-8802-31C00F0B0F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E0209-2681-D54E-8633-21EF3F8CD33C}"/>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5" name="Footer Placeholder 4">
            <a:extLst>
              <a:ext uri="{FF2B5EF4-FFF2-40B4-BE49-F238E27FC236}">
                <a16:creationId xmlns:a16="http://schemas.microsoft.com/office/drawing/2014/main" id="{A7A4AC85-39C3-1D43-A514-98A8A1330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AFE36-B231-BF47-9BEC-9DB14B1AC82A}"/>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262446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74C37-F05A-3144-8E53-426CB5A37ED4}"/>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FA29F9-F701-4A47-B542-15AC91DDA1EE}"/>
              </a:ext>
            </a:extLst>
          </p:cNvPr>
          <p:cNvSpPr>
            <a:spLocks noGrp="1"/>
          </p:cNvSpPr>
          <p:nvPr>
            <p:ph type="body" orient="vert" idx="1"/>
          </p:nvPr>
        </p:nvSpPr>
        <p:spPr>
          <a:xfrm>
            <a:off x="838203" y="365127"/>
            <a:ext cx="76835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4A5A8-17A3-444F-8DC5-5B14F072544F}"/>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5" name="Footer Placeholder 4">
            <a:extLst>
              <a:ext uri="{FF2B5EF4-FFF2-40B4-BE49-F238E27FC236}">
                <a16:creationId xmlns:a16="http://schemas.microsoft.com/office/drawing/2014/main" id="{F654B73E-345E-FF4E-85A1-972DCE11E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72CBE-3F25-5945-B8BC-1E27A16CC3CE}"/>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16986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514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48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92708585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5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733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14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717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066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1"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1" y="1524000"/>
            <a:ext cx="10363200" cy="4191000"/>
          </a:xfrm>
        </p:spPr>
        <p:txBody>
          <a:bodyPr/>
          <a:lstStyle/>
          <a:p>
            <a:pPr lvl="0"/>
            <a:r>
              <a:rPr lang="en-US" noProof="0"/>
              <a:t>Click icon to add chart</a:t>
            </a:r>
          </a:p>
        </p:txBody>
      </p:sp>
      <p:sp>
        <p:nvSpPr>
          <p:cNvPr id="4" name="Date Placeholder 3"/>
          <p:cNvSpPr>
            <a:spLocks noGrp="1"/>
          </p:cNvSpPr>
          <p:nvPr>
            <p:ph type="dt" sz="half" idx="10"/>
          </p:nvPr>
        </p:nvSpPr>
        <p:spPr>
          <a:xfrm>
            <a:off x="5892800" y="6400800"/>
            <a:ext cx="1625600" cy="381000"/>
          </a:xfrm>
        </p:spPr>
        <p:txBody>
          <a:bodyPr/>
          <a:lstStyle>
            <a:lvl1pPr>
              <a:defRPr/>
            </a:lvl1pPr>
          </a:lstStyle>
          <a:p>
            <a:pPr>
              <a:defRPr/>
            </a:pPr>
            <a:fld id="{AEB598C0-D912-4670-B51F-8982A6FC1D20}" type="datetimeFigureOut">
              <a:rPr lang="en-GB"/>
              <a:pPr>
                <a:defRPr/>
              </a:pPr>
              <a:t>26/01/2022</a:t>
            </a:fld>
            <a:endParaRPr lang="en-GB"/>
          </a:p>
        </p:txBody>
      </p:sp>
      <p:sp>
        <p:nvSpPr>
          <p:cNvPr id="5" name="Footer Placeholder 4"/>
          <p:cNvSpPr>
            <a:spLocks noGrp="1"/>
          </p:cNvSpPr>
          <p:nvPr>
            <p:ph type="ftr" sz="quarter" idx="11"/>
          </p:nvPr>
        </p:nvSpPr>
        <p:spPr>
          <a:xfrm>
            <a:off x="7518401" y="6400800"/>
            <a:ext cx="2946400" cy="381000"/>
          </a:xfr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10464801" y="6400800"/>
            <a:ext cx="1016000" cy="381000"/>
          </a:xfrm>
        </p:spPr>
        <p:txBody>
          <a:bodyPr/>
          <a:lstStyle>
            <a:lvl1pPr>
              <a:defRPr/>
            </a:lvl1pPr>
          </a:lstStyle>
          <a:p>
            <a:pPr>
              <a:defRPr/>
            </a:pPr>
            <a:fld id="{98433D6A-B548-422D-9A95-C07356A4AF1B}" type="slidenum">
              <a:rPr lang="en-GB"/>
              <a:pPr>
                <a:defRPr/>
              </a:pPr>
              <a:t>‹#›</a:t>
            </a:fld>
            <a:endParaRPr lang="en-GB"/>
          </a:p>
        </p:txBody>
      </p:sp>
    </p:spTree>
    <p:extLst>
      <p:ext uri="{BB962C8B-B14F-4D97-AF65-F5344CB8AC3E}">
        <p14:creationId xmlns:p14="http://schemas.microsoft.com/office/powerpoint/2010/main" val="170610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708701-383F-486F-874F-307DE4460D2E}"/>
              </a:ext>
            </a:extLst>
          </p:cNvPr>
          <p:cNvSpPr/>
          <p:nvPr userDrawn="1"/>
        </p:nvSpPr>
        <p:spPr>
          <a:xfrm>
            <a:off x="1612056" y="2258461"/>
            <a:ext cx="1580272" cy="1030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6" name="Title Placeholder 12">
            <a:extLst>
              <a:ext uri="{FF2B5EF4-FFF2-40B4-BE49-F238E27FC236}">
                <a16:creationId xmlns:a16="http://schemas.microsoft.com/office/drawing/2014/main" id="{9EA1BE43-2435-4E2E-AA48-BBAFCEEE31BC}"/>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7" name="Text Placeholder 7">
            <a:extLst>
              <a:ext uri="{FF2B5EF4-FFF2-40B4-BE49-F238E27FC236}">
                <a16:creationId xmlns:a16="http://schemas.microsoft.com/office/drawing/2014/main" id="{F377AB72-C902-FD44-8FD0-36E49F6EB1C9}"/>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39889778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Rechteck 38">
            <a:extLst>
              <a:ext uri="{FF2B5EF4-FFF2-40B4-BE49-F238E27FC236}">
                <a16:creationId xmlns:a16="http://schemas.microsoft.com/office/drawing/2014/main" id="{EAE18E4C-BFC0-7949-97D8-DC177349A1DA}"/>
              </a:ext>
            </a:extLst>
          </p:cNvPr>
          <p:cNvSpPr/>
          <p:nvPr userDrawn="1"/>
        </p:nvSpPr>
        <p:spPr>
          <a:xfrm>
            <a:off x="2792526" y="2644571"/>
            <a:ext cx="6606951" cy="1568860"/>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5" name="Text Placeholder 7">
            <a:extLst>
              <a:ext uri="{FF2B5EF4-FFF2-40B4-BE49-F238E27FC236}">
                <a16:creationId xmlns:a16="http://schemas.microsoft.com/office/drawing/2014/main" id="{80E9DA35-E004-664C-858D-089BD8AD88D4}"/>
              </a:ext>
            </a:extLst>
          </p:cNvPr>
          <p:cNvSpPr>
            <a:spLocks noGrp="1"/>
          </p:cNvSpPr>
          <p:nvPr>
            <p:ph type="body" sz="quarter" idx="10" hasCustomPrompt="1"/>
          </p:nvPr>
        </p:nvSpPr>
        <p:spPr>
          <a:xfrm>
            <a:off x="2580490" y="3161739"/>
            <a:ext cx="7031023" cy="534524"/>
          </a:xfrm>
          <a:prstGeom prst="rect">
            <a:avLst/>
          </a:prstGeom>
        </p:spPr>
        <p:txBody>
          <a:bodyPr lIns="0" tIns="0" rIns="0" bIns="0"/>
          <a:lstStyle>
            <a:lvl1pPr marL="0" indent="0" algn="ctr">
              <a:buNone/>
              <a:defRPr sz="3733" b="1" i="0">
                <a:solidFill>
                  <a:schemeClr val="tx1"/>
                </a:solidFill>
                <a:latin typeface="Arial" panose="020B0604020202020204" pitchFamily="34" charset="0"/>
                <a:cs typeface="Arial" panose="020B0604020202020204" pitchFamily="34" charset="0"/>
              </a:defRPr>
            </a:lvl1pPr>
            <a:lvl2pPr marL="609585" indent="0">
              <a:buNone/>
              <a:defRPr sz="8000" b="1"/>
            </a:lvl2pPr>
            <a:lvl3pPr marL="1219170" indent="0">
              <a:buNone/>
              <a:defRPr sz="8000" b="1"/>
            </a:lvl3pPr>
            <a:lvl4pPr marL="1828754" indent="0">
              <a:buNone/>
              <a:defRPr sz="8000" b="1"/>
            </a:lvl4pPr>
            <a:lvl5pPr marL="2438339" indent="0">
              <a:buNone/>
              <a:defRPr sz="8000" b="1"/>
            </a:lvl5pPr>
          </a:lstStyle>
          <a:p>
            <a:pPr lvl="0"/>
            <a:r>
              <a:rPr lang="en-US"/>
              <a:t>#01 SECTION TITLE</a:t>
            </a:r>
          </a:p>
        </p:txBody>
      </p:sp>
      <p:sp>
        <p:nvSpPr>
          <p:cNvPr id="6" name="Text Placeholder 7">
            <a:extLst>
              <a:ext uri="{FF2B5EF4-FFF2-40B4-BE49-F238E27FC236}">
                <a16:creationId xmlns:a16="http://schemas.microsoft.com/office/drawing/2014/main" id="{8EC6E158-335B-3E4B-9468-7007D3C58DE6}"/>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1776294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6829358" y="1050581"/>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6691853" y="1307202"/>
            <a:ext cx="5060135" cy="164701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3733"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3733"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endPar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6829357" y="3119220"/>
            <a:ext cx="4216596" cy="287259"/>
          </a:xfrm>
          <a:prstGeom prst="rect">
            <a:avLst/>
          </a:prstGeom>
        </p:spPr>
        <p:txBody>
          <a:bodyPr wrap="square" lIns="0" tIns="0" rIns="0" bIns="0">
            <a:spAutoFit/>
          </a:bodyPr>
          <a:lstStyle>
            <a:lvl1pPr marL="0" indent="0">
              <a:lnSpc>
                <a:spcPct val="100000"/>
              </a:lnSpc>
              <a:spcBef>
                <a:spcPts val="133"/>
              </a:spcBef>
              <a:buNone/>
              <a:defRPr sz="1867">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a:t>Lorem Ipsum Dolor</a:t>
            </a:r>
          </a:p>
        </p:txBody>
      </p:sp>
      <p:sp>
        <p:nvSpPr>
          <p:cNvPr id="9" name="Text Placeholder 7">
            <a:extLst>
              <a:ext uri="{FF2B5EF4-FFF2-40B4-BE49-F238E27FC236}">
                <a16:creationId xmlns:a16="http://schemas.microsoft.com/office/drawing/2014/main" id="{2321476E-22A0-DD49-8A1F-384093DFF442}"/>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1871273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1C0A8FCB-4814-4316-9464-8FA00C75FABB}"/>
              </a:ext>
            </a:extLst>
          </p:cNvPr>
          <p:cNvSpPr>
            <a:spLocks noGrp="1"/>
          </p:cNvSpPr>
          <p:nvPr>
            <p:ph type="body" sz="quarter" idx="12" hasCustomPrompt="1"/>
          </p:nvPr>
        </p:nvSpPr>
        <p:spPr>
          <a:xfrm>
            <a:off x="4490978" y="3429001"/>
            <a:ext cx="6470513" cy="2101175"/>
          </a:xfrm>
          <a:prstGeom prst="rect">
            <a:avLst/>
          </a:prstGeom>
        </p:spPr>
        <p:txBody>
          <a:bodyPr wrap="square" lIns="0" tIns="0" rIns="0" bIns="0" anchor="t" anchorCtr="0">
            <a:spAutoFit/>
          </a:bodyPr>
          <a:lstStyle>
            <a:lvl1pPr marL="0" indent="0">
              <a:lnSpc>
                <a:spcPct val="150000"/>
              </a:lnSpc>
              <a:spcBef>
                <a:spcPts val="0"/>
              </a:spcBef>
              <a:buNone/>
              <a:defRPr sz="1867">
                <a:latin typeface="Arial" panose="020B0604020202020204" pitchFamily="34" charset="0"/>
                <a:cs typeface="Arial" panose="020B0604020202020204" pitchFamily="34" charset="0"/>
              </a:defRPr>
            </a:lvl1pPr>
            <a:lvl2pPr>
              <a:defRPr sz="4667"/>
            </a:lvl2pPr>
            <a:lvl3pPr>
              <a:defRPr sz="4667"/>
            </a:lvl3pPr>
            <a:lvl4pPr>
              <a:defRPr sz="4667"/>
            </a:lvl4pPr>
            <a:lvl5pPr>
              <a:defRPr sz="4667"/>
            </a:lvl5pPr>
          </a:lstStyle>
          <a:p>
            <a:pPr lvl="0"/>
            <a:r>
              <a:rPr lang="en-US"/>
              <a:t>A brief bit of copy would go here to introduce the next section or punctuate a point made in a previous section. Copy is designed to fill this space, however, the synopsis is optional. Use it to give people a key word to remember from this section. </a:t>
            </a:r>
          </a:p>
        </p:txBody>
      </p:sp>
      <p:sp>
        <p:nvSpPr>
          <p:cNvPr id="7" name="Text Placeholder 10">
            <a:extLst>
              <a:ext uri="{FF2B5EF4-FFF2-40B4-BE49-F238E27FC236}">
                <a16:creationId xmlns:a16="http://schemas.microsoft.com/office/drawing/2014/main" id="{48C29581-D59C-4A72-AFA0-3DF1AE159C47}"/>
              </a:ext>
            </a:extLst>
          </p:cNvPr>
          <p:cNvSpPr>
            <a:spLocks noGrp="1"/>
          </p:cNvSpPr>
          <p:nvPr>
            <p:ph type="body" sz="quarter" idx="10" hasCustomPrompt="1"/>
          </p:nvPr>
        </p:nvSpPr>
        <p:spPr>
          <a:xfrm>
            <a:off x="1230508" y="3429000"/>
            <a:ext cx="2875464" cy="2093963"/>
          </a:xfrm>
          <a:prstGeom prst="rect">
            <a:avLst/>
          </a:prstGeom>
        </p:spPr>
        <p:txBody>
          <a:bodyPr lIns="0" tIns="0" rIns="0" bIns="0"/>
          <a:lstStyle>
            <a:lvl1pPr marL="0" indent="0">
              <a:buNone/>
              <a:defRPr sz="3200" b="1">
                <a:latin typeface="Arial" panose="020B0604020202020204" pitchFamily="34" charset="0"/>
                <a:cs typeface="Arial" panose="020B0604020202020204" pitchFamily="34" charset="0"/>
              </a:defRPr>
            </a:lvl1pPr>
            <a:lvl2pPr marL="609585" indent="0">
              <a:buNone/>
              <a:defRPr sz="6667" b="1"/>
            </a:lvl2pPr>
            <a:lvl3pPr marL="1219170" indent="0">
              <a:buNone/>
              <a:defRPr sz="6667" b="1"/>
            </a:lvl3pPr>
            <a:lvl4pPr marL="1828754" indent="0">
              <a:buNone/>
              <a:defRPr sz="6667" b="1"/>
            </a:lvl4pPr>
            <a:lvl5pPr marL="2438339" indent="0">
              <a:buNone/>
              <a:defRPr sz="6667" b="1"/>
            </a:lvl5pPr>
          </a:lstStyle>
          <a:p>
            <a:pPr lvl="0"/>
            <a:r>
              <a:rPr lang="en-US"/>
              <a:t>Synopsis</a:t>
            </a:r>
            <a:br>
              <a:rPr lang="en-US"/>
            </a:br>
            <a:r>
              <a:rPr lang="en-US"/>
              <a:t>Here</a:t>
            </a:r>
          </a:p>
        </p:txBody>
      </p:sp>
      <p:sp>
        <p:nvSpPr>
          <p:cNvPr id="8" name="Title 14">
            <a:extLst>
              <a:ext uri="{FF2B5EF4-FFF2-40B4-BE49-F238E27FC236}">
                <a16:creationId xmlns:a16="http://schemas.microsoft.com/office/drawing/2014/main" id="{47099867-B82F-491E-B04A-8691E74B8933}"/>
              </a:ext>
            </a:extLst>
          </p:cNvPr>
          <p:cNvSpPr>
            <a:spLocks noGrp="1"/>
          </p:cNvSpPr>
          <p:nvPr>
            <p:ph type="title" hasCustomPrompt="1"/>
          </p:nvPr>
        </p:nvSpPr>
        <p:spPr>
          <a:xfrm>
            <a:off x="1230509" y="1977518"/>
            <a:ext cx="9730983" cy="619909"/>
          </a:xfrm>
          <a:prstGeom prst="rect">
            <a:avLst/>
          </a:prstGeom>
        </p:spPr>
        <p:txBody>
          <a:bodyPr/>
          <a:lstStyle>
            <a:lvl1pPr marL="0" marR="0" indent="0" algn="ctr" defTabSz="1219170" rtl="0" eaLnBrk="1" fontAlgn="auto" latinLnBrk="0" hangingPunct="1">
              <a:lnSpc>
                <a:spcPct val="90000"/>
              </a:lnSpc>
              <a:spcBef>
                <a:spcPct val="0"/>
              </a:spcBef>
              <a:spcAft>
                <a:spcPts val="0"/>
              </a:spcAft>
              <a:buClrTx/>
              <a:buSzTx/>
              <a:buFontTx/>
              <a:buNone/>
              <a:tabLst/>
              <a:defRPr lang="de-DE" sz="4267" b="1" dirty="0">
                <a:solidFill>
                  <a:srgbClr val="C00000"/>
                </a:solidFill>
                <a:latin typeface="Arial" panose="020B0604020202020204" pitchFamily="34" charset="0"/>
                <a:cs typeface="Arial" panose="020B0604020202020204" pitchFamily="34" charset="0"/>
              </a:defRPr>
            </a:lvl1pPr>
          </a:lstStyle>
          <a:p>
            <a:r>
              <a:rPr lang="en-US"/>
              <a:t>ALTERNATE SECTION DIVIDER</a:t>
            </a:r>
          </a:p>
        </p:txBody>
      </p:sp>
      <p:sp>
        <p:nvSpPr>
          <p:cNvPr id="10" name="Text Placeholder 7">
            <a:extLst>
              <a:ext uri="{FF2B5EF4-FFF2-40B4-BE49-F238E27FC236}">
                <a16:creationId xmlns:a16="http://schemas.microsoft.com/office/drawing/2014/main" id="{C5DCAF1B-A44E-8A4C-A175-A31889C6BE77}"/>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21685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156669946"/>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A792AC7-3501-470C-9145-8EDDCB809A40}"/>
              </a:ext>
            </a:extLst>
          </p:cNvPr>
          <p:cNvSpPr>
            <a:spLocks noGrp="1"/>
          </p:cNvSpPr>
          <p:nvPr>
            <p:ph type="body" sz="quarter" idx="11" hasCustomPrompt="1"/>
          </p:nvPr>
        </p:nvSpPr>
        <p:spPr>
          <a:xfrm>
            <a:off x="1051149" y="3241265"/>
            <a:ext cx="2875393" cy="861775"/>
          </a:xfrm>
          <a:prstGeom prst="rect">
            <a:avLst/>
          </a:prstGeom>
        </p:spPr>
        <p:txBody>
          <a:bodyPr wrap="square" lIns="0" tIns="0" rIns="0" bIns="0">
            <a:spAutoFit/>
          </a:bodyPr>
          <a:lstStyle>
            <a:lvl1pPr marL="0" indent="0" algn="ctr">
              <a:lnSpc>
                <a:spcPct val="100000"/>
              </a:lnSpc>
              <a:buNone/>
              <a:defRPr lang="de-DE" sz="1867" dirty="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 name="Text Placeholder 22">
            <a:extLst>
              <a:ext uri="{FF2B5EF4-FFF2-40B4-BE49-F238E27FC236}">
                <a16:creationId xmlns:a16="http://schemas.microsoft.com/office/drawing/2014/main" id="{5B7CFD2D-F6B0-4614-979E-0563A16D017B}"/>
              </a:ext>
            </a:extLst>
          </p:cNvPr>
          <p:cNvSpPr>
            <a:spLocks noGrp="1"/>
          </p:cNvSpPr>
          <p:nvPr>
            <p:ph type="body" sz="quarter" idx="12" hasCustomPrompt="1"/>
          </p:nvPr>
        </p:nvSpPr>
        <p:spPr>
          <a:xfrm>
            <a:off x="1051149" y="1881023"/>
            <a:ext cx="2875393" cy="332399"/>
          </a:xfrm>
          <a:prstGeom prst="rect">
            <a:avLst/>
          </a:prstGeom>
        </p:spPr>
        <p:txBody>
          <a:bodyPr wrap="square" lIns="0" tIns="0" rIns="0" bIns="0">
            <a:spAutoFit/>
          </a:bodyPr>
          <a:lstStyle>
            <a:lvl1pPr marL="0" indent="0" algn="ctr">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6" name="Text Placeholder 2">
            <a:extLst>
              <a:ext uri="{FF2B5EF4-FFF2-40B4-BE49-F238E27FC236}">
                <a16:creationId xmlns:a16="http://schemas.microsoft.com/office/drawing/2014/main" id="{C7225CCF-EACA-4232-B219-764BD8285FBA}"/>
              </a:ext>
            </a:extLst>
          </p:cNvPr>
          <p:cNvSpPr>
            <a:spLocks noGrp="1"/>
          </p:cNvSpPr>
          <p:nvPr>
            <p:ph type="body" sz="quarter" idx="13" hasCustomPrompt="1"/>
          </p:nvPr>
        </p:nvSpPr>
        <p:spPr>
          <a:xfrm>
            <a:off x="1051149" y="4685100"/>
            <a:ext cx="2875393" cy="334537"/>
          </a:xfrm>
          <a:prstGeom prst="rect">
            <a:avLst/>
          </a:prstGeom>
        </p:spPr>
        <p:txBody>
          <a:bodyPr wrap="square" lIns="0" tIns="0" rIns="0" bIns="0">
            <a:spAutoFit/>
          </a:bodyPr>
          <a:lstStyle>
            <a:lvl1pPr marL="0" indent="0" algn="ctr">
              <a:lnSpc>
                <a:spcPct val="130000"/>
              </a:lnSpc>
              <a:buSzPct val="25000"/>
              <a:buNone/>
              <a:defRPr lang="de-DE" sz="1867"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a:t>$3,483 | 27%</a:t>
            </a:r>
          </a:p>
        </p:txBody>
      </p:sp>
      <p:sp>
        <p:nvSpPr>
          <p:cNvPr id="7" name="Text Placeholder 22">
            <a:extLst>
              <a:ext uri="{FF2B5EF4-FFF2-40B4-BE49-F238E27FC236}">
                <a16:creationId xmlns:a16="http://schemas.microsoft.com/office/drawing/2014/main" id="{473B1E44-2B74-4E2D-B345-5225A852DE61}"/>
              </a:ext>
            </a:extLst>
          </p:cNvPr>
          <p:cNvSpPr>
            <a:spLocks noGrp="1"/>
          </p:cNvSpPr>
          <p:nvPr>
            <p:ph type="body" sz="quarter" idx="23" hasCustomPrompt="1"/>
          </p:nvPr>
        </p:nvSpPr>
        <p:spPr>
          <a:xfrm>
            <a:off x="4658305" y="1881023"/>
            <a:ext cx="2875393" cy="332399"/>
          </a:xfrm>
          <a:prstGeom prst="rect">
            <a:avLst/>
          </a:prstGeom>
        </p:spPr>
        <p:txBody>
          <a:bodyPr wrap="square" lIns="0" tIns="0" rIns="0" bIns="0">
            <a:spAutoFit/>
          </a:bodyPr>
          <a:lstStyle>
            <a:lvl1pPr marL="0" indent="0" algn="ctr">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8" name="Text Placeholder 22">
            <a:extLst>
              <a:ext uri="{FF2B5EF4-FFF2-40B4-BE49-F238E27FC236}">
                <a16:creationId xmlns:a16="http://schemas.microsoft.com/office/drawing/2014/main" id="{C26E950C-C0D3-4F5C-B7C0-B16D5D96A925}"/>
              </a:ext>
            </a:extLst>
          </p:cNvPr>
          <p:cNvSpPr>
            <a:spLocks noGrp="1"/>
          </p:cNvSpPr>
          <p:nvPr>
            <p:ph type="body" sz="quarter" idx="24" hasCustomPrompt="1"/>
          </p:nvPr>
        </p:nvSpPr>
        <p:spPr>
          <a:xfrm>
            <a:off x="8302672" y="1881023"/>
            <a:ext cx="2875393" cy="332399"/>
          </a:xfrm>
          <a:prstGeom prst="rect">
            <a:avLst/>
          </a:prstGeom>
        </p:spPr>
        <p:txBody>
          <a:bodyPr wrap="square" lIns="0" tIns="0" rIns="0" bIns="0">
            <a:spAutoFit/>
          </a:bodyPr>
          <a:lstStyle>
            <a:lvl1pPr marL="0" indent="0" algn="ctr">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9" name="Text Placeholder 2">
            <a:extLst>
              <a:ext uri="{FF2B5EF4-FFF2-40B4-BE49-F238E27FC236}">
                <a16:creationId xmlns:a16="http://schemas.microsoft.com/office/drawing/2014/main" id="{5D53A1A8-BB2E-4BA2-9406-0B90A1A11F07}"/>
              </a:ext>
            </a:extLst>
          </p:cNvPr>
          <p:cNvSpPr>
            <a:spLocks noGrp="1"/>
          </p:cNvSpPr>
          <p:nvPr>
            <p:ph type="body" sz="quarter" idx="25" hasCustomPrompt="1"/>
          </p:nvPr>
        </p:nvSpPr>
        <p:spPr>
          <a:xfrm>
            <a:off x="4658305" y="3241265"/>
            <a:ext cx="2875393" cy="861775"/>
          </a:xfrm>
          <a:prstGeom prst="rect">
            <a:avLst/>
          </a:prstGeom>
        </p:spPr>
        <p:txBody>
          <a:bodyPr wrap="square" lIns="0" tIns="0" rIns="0" bIns="0">
            <a:spAutoFit/>
          </a:bodyPr>
          <a:lstStyle>
            <a:lvl1pPr marL="0" indent="0" algn="ctr">
              <a:lnSpc>
                <a:spcPct val="100000"/>
              </a:lnSpc>
              <a:buNone/>
              <a:defRPr lang="de-DE" sz="1867" dirty="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0" name="Text Placeholder 2">
            <a:extLst>
              <a:ext uri="{FF2B5EF4-FFF2-40B4-BE49-F238E27FC236}">
                <a16:creationId xmlns:a16="http://schemas.microsoft.com/office/drawing/2014/main" id="{375D0C56-310F-4043-B754-B658F892B528}"/>
              </a:ext>
            </a:extLst>
          </p:cNvPr>
          <p:cNvSpPr>
            <a:spLocks noGrp="1"/>
          </p:cNvSpPr>
          <p:nvPr>
            <p:ph type="body" sz="quarter" idx="26" hasCustomPrompt="1"/>
          </p:nvPr>
        </p:nvSpPr>
        <p:spPr>
          <a:xfrm>
            <a:off x="8265460" y="3241265"/>
            <a:ext cx="2875393" cy="861775"/>
          </a:xfrm>
          <a:prstGeom prst="rect">
            <a:avLst/>
          </a:prstGeom>
        </p:spPr>
        <p:txBody>
          <a:bodyPr wrap="square" lIns="0" tIns="0" rIns="0" bIns="0">
            <a:spAutoFit/>
          </a:bodyPr>
          <a:lstStyle>
            <a:lvl1pPr marL="0" indent="0" algn="ctr">
              <a:lnSpc>
                <a:spcPct val="100000"/>
              </a:lnSpc>
              <a:buNone/>
              <a:defRPr lang="de-DE" sz="1867" dirty="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1" name="Text Placeholder 2">
            <a:extLst>
              <a:ext uri="{FF2B5EF4-FFF2-40B4-BE49-F238E27FC236}">
                <a16:creationId xmlns:a16="http://schemas.microsoft.com/office/drawing/2014/main" id="{402890B2-940F-4EEB-9952-3C0B9813F61F}"/>
              </a:ext>
            </a:extLst>
          </p:cNvPr>
          <p:cNvSpPr>
            <a:spLocks noGrp="1"/>
          </p:cNvSpPr>
          <p:nvPr>
            <p:ph type="body" sz="quarter" idx="27" hasCustomPrompt="1"/>
          </p:nvPr>
        </p:nvSpPr>
        <p:spPr>
          <a:xfrm>
            <a:off x="4658305" y="4685100"/>
            <a:ext cx="2875393" cy="334537"/>
          </a:xfrm>
          <a:prstGeom prst="rect">
            <a:avLst/>
          </a:prstGeom>
        </p:spPr>
        <p:txBody>
          <a:bodyPr wrap="square" lIns="0" tIns="0" rIns="0" bIns="0">
            <a:spAutoFit/>
          </a:bodyPr>
          <a:lstStyle>
            <a:lvl1pPr marL="0" indent="0" algn="ctr">
              <a:lnSpc>
                <a:spcPct val="130000"/>
              </a:lnSpc>
              <a:buSzPct val="25000"/>
              <a:buNone/>
              <a:defRPr lang="de-DE" sz="1867"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a:t>$3,483 | 27%</a:t>
            </a:r>
          </a:p>
        </p:txBody>
      </p:sp>
      <p:sp>
        <p:nvSpPr>
          <p:cNvPr id="12" name="Text Placeholder 2">
            <a:extLst>
              <a:ext uri="{FF2B5EF4-FFF2-40B4-BE49-F238E27FC236}">
                <a16:creationId xmlns:a16="http://schemas.microsoft.com/office/drawing/2014/main" id="{2C7D53B6-8B7A-4B65-ADC3-C5D0A606DC21}"/>
              </a:ext>
            </a:extLst>
          </p:cNvPr>
          <p:cNvSpPr>
            <a:spLocks noGrp="1"/>
          </p:cNvSpPr>
          <p:nvPr>
            <p:ph type="body" sz="quarter" idx="28" hasCustomPrompt="1"/>
          </p:nvPr>
        </p:nvSpPr>
        <p:spPr>
          <a:xfrm>
            <a:off x="8265458" y="4685100"/>
            <a:ext cx="2875393" cy="334537"/>
          </a:xfrm>
          <a:prstGeom prst="rect">
            <a:avLst/>
          </a:prstGeom>
        </p:spPr>
        <p:txBody>
          <a:bodyPr wrap="square" lIns="0" tIns="0" rIns="0" bIns="0">
            <a:spAutoFit/>
          </a:bodyPr>
          <a:lstStyle>
            <a:lvl1pPr marL="0" indent="0" algn="ctr">
              <a:lnSpc>
                <a:spcPct val="130000"/>
              </a:lnSpc>
              <a:buSzPct val="25000"/>
              <a:buNone/>
              <a:defRPr lang="de-DE" sz="1867"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a:t>$3,483 | 27%</a:t>
            </a:r>
          </a:p>
        </p:txBody>
      </p:sp>
      <p:sp>
        <p:nvSpPr>
          <p:cNvPr id="13" name="Text Placeholder 7">
            <a:extLst>
              <a:ext uri="{FF2B5EF4-FFF2-40B4-BE49-F238E27FC236}">
                <a16:creationId xmlns:a16="http://schemas.microsoft.com/office/drawing/2014/main" id="{77172984-6A06-D349-AB06-489EED7D44A4}"/>
              </a:ext>
            </a:extLst>
          </p:cNvPr>
          <p:cNvSpPr>
            <a:spLocks noGrp="1"/>
          </p:cNvSpPr>
          <p:nvPr>
            <p:ph type="body" sz="quarter" idx="29"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574375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5622646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5796323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19"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19"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1133920"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45698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82274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4829227"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4829227"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4829229"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8449120"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8449121"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8449122"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7760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376238"/>
            <a:ext cx="3436649" cy="3532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19"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19"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1133920"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4569849" y="2376238"/>
            <a:ext cx="3436649" cy="3532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8227449" y="2376238"/>
            <a:ext cx="3436649" cy="3532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4829227"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4829227"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4829229"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8449120"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8449121"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8449122"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969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8576131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69" y="2819909"/>
            <a:ext cx="8769984" cy="3465564"/>
          </a:xfrm>
          <a:prstGeom prst="rect">
            <a:avLst/>
          </a:prstGeom>
        </p:spPr>
        <p:txBody>
          <a:bodyPr wrap="square" lIns="0" tIns="0" rIns="0" bIns="0">
            <a:spAutoFit/>
          </a:bodyPr>
          <a:lstStyle>
            <a:lvl1pPr marL="380990" marR="0" indent="-380990" algn="l" defTabSz="1219170" rtl="0" eaLnBrk="1" fontAlgn="auto" latinLnBrk="0" hangingPunct="1">
              <a:lnSpc>
                <a:spcPct val="100000"/>
              </a:lnSpc>
              <a:spcBef>
                <a:spcPts val="1333"/>
              </a:spcBef>
              <a:spcAft>
                <a:spcPts val="0"/>
              </a:spcAft>
              <a:buClrTx/>
              <a:buSzTx/>
              <a:buFont typeface="Wingdings" pitchFamily="2" charset="2"/>
              <a:buChar char="§"/>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9" name="Text Placeholder 7">
            <a:extLst>
              <a:ext uri="{FF2B5EF4-FFF2-40B4-BE49-F238E27FC236}">
                <a16:creationId xmlns:a16="http://schemas.microsoft.com/office/drawing/2014/main" id="{291ABD86-7985-D749-A3D2-5F78F0E4CDA2}"/>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0026136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70"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986070"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986070"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986070"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7079617"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7079617"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7079617"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7079617"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pic>
        <p:nvPicPr>
          <p:cNvPr id="15" name="Picture 2">
            <a:extLst>
              <a:ext uri="{FF2B5EF4-FFF2-40B4-BE49-F238E27FC236}">
                <a16:creationId xmlns:a16="http://schemas.microsoft.com/office/drawing/2014/main" id="{DF5C18C9-7C8B-C248-A1B9-0840763CE5D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07611" y="2723375"/>
            <a:ext cx="734319" cy="7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BA22E2F9-EC4E-084D-93E3-E2A337D45BBE}"/>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07611" y="4592815"/>
            <a:ext cx="734319" cy="7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a:extLst>
              <a:ext uri="{FF2B5EF4-FFF2-40B4-BE49-F238E27FC236}">
                <a16:creationId xmlns:a16="http://schemas.microsoft.com/office/drawing/2014/main" id="{99531FE3-FC04-8E4D-ABB7-B20A40092961}"/>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923371" y="2723375"/>
            <a:ext cx="734319" cy="7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a:extLst>
              <a:ext uri="{FF2B5EF4-FFF2-40B4-BE49-F238E27FC236}">
                <a16:creationId xmlns:a16="http://schemas.microsoft.com/office/drawing/2014/main" id="{094629F9-7738-8B4E-BDE4-0797018B6C84}"/>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5923371" y="4592814"/>
            <a:ext cx="734319" cy="7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Placeholder 7">
            <a:extLst>
              <a:ext uri="{FF2B5EF4-FFF2-40B4-BE49-F238E27FC236}">
                <a16:creationId xmlns:a16="http://schemas.microsoft.com/office/drawing/2014/main" id="{F0A2594E-E893-2442-B3D5-2979CD6817C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7173209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70"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986070"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986070"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986070"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7079617"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7079617"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7079617"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7079617"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9" name="Text Placeholder 7">
            <a:extLst>
              <a:ext uri="{FF2B5EF4-FFF2-40B4-BE49-F238E27FC236}">
                <a16:creationId xmlns:a16="http://schemas.microsoft.com/office/drawing/2014/main" id="{4C7A10A9-557D-0748-8F81-C3DE4B2F9470}"/>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722930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5163669"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686202" y="1458553"/>
            <a:ext cx="1036645"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48696" y="1715175"/>
            <a:ext cx="2965471"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5163669"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8677835"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8677835"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5163669"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5163669"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5163669"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5163669"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8659905"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8659905"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8659905"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8659905"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pic>
        <p:nvPicPr>
          <p:cNvPr id="29" name="Picture 2">
            <a:extLst>
              <a:ext uri="{FF2B5EF4-FFF2-40B4-BE49-F238E27FC236}">
                <a16:creationId xmlns:a16="http://schemas.microsoft.com/office/drawing/2014/main" id="{B27A7935-86A5-804A-9BB7-DD2C96B53B5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479388" y="920617"/>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a:extLst>
              <a:ext uri="{FF2B5EF4-FFF2-40B4-BE49-F238E27FC236}">
                <a16:creationId xmlns:a16="http://schemas.microsoft.com/office/drawing/2014/main" id="{3206B3BE-CD42-3F4B-ADFA-44FF93E009E6}"/>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479388" y="2731488"/>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a:extLst>
              <a:ext uri="{FF2B5EF4-FFF2-40B4-BE49-F238E27FC236}">
                <a16:creationId xmlns:a16="http://schemas.microsoft.com/office/drawing/2014/main" id="{1121C4AE-FECF-DE44-9854-210222B62CDB}"/>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479388" y="4542359"/>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5">
            <a:extLst>
              <a:ext uri="{FF2B5EF4-FFF2-40B4-BE49-F238E27FC236}">
                <a16:creationId xmlns:a16="http://schemas.microsoft.com/office/drawing/2014/main" id="{5A96B55D-5AAD-4A4F-987D-BE1355194614}"/>
              </a:ext>
            </a:extLst>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012633" y="920617"/>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a:extLst>
              <a:ext uri="{FF2B5EF4-FFF2-40B4-BE49-F238E27FC236}">
                <a16:creationId xmlns:a16="http://schemas.microsoft.com/office/drawing/2014/main" id="{38C656FA-40D0-0745-970E-04FF09B5D58B}"/>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8012633" y="2731488"/>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7">
            <a:extLst>
              <a:ext uri="{FF2B5EF4-FFF2-40B4-BE49-F238E27FC236}">
                <a16:creationId xmlns:a16="http://schemas.microsoft.com/office/drawing/2014/main" id="{0A82F045-CE11-404F-B3B4-90B2B912B48F}"/>
              </a:ext>
            </a:extLst>
          </p:cNvPr>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8012633" y="4542359"/>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Placeholder 7">
            <a:extLst>
              <a:ext uri="{FF2B5EF4-FFF2-40B4-BE49-F238E27FC236}">
                <a16:creationId xmlns:a16="http://schemas.microsoft.com/office/drawing/2014/main" id="{882F6FFA-2A16-BF4D-BD00-AAF288459ADF}"/>
              </a:ext>
            </a:extLst>
          </p:cNvPr>
          <p:cNvSpPr>
            <a:spLocks noGrp="1"/>
          </p:cNvSpPr>
          <p:nvPr>
            <p:ph type="body" sz="quarter" idx="25"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985257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8B968-E18E-9A4E-A8AF-180759A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E4E8D"/>
                </a:solidFill>
              </a:defRPr>
            </a:lvl1pPr>
          </a:lstStyle>
          <a:p>
            <a:r>
              <a:rPr lang="en-US"/>
              <a:t>Click to edit Master title style</a:t>
            </a:r>
            <a:endParaRPr/>
          </a:p>
        </p:txBody>
      </p:sp>
      <p:pic>
        <p:nvPicPr>
          <p:cNvPr id="8" name="Picture 7">
            <a:extLst>
              <a:ext uri="{FF2B5EF4-FFF2-40B4-BE49-F238E27FC236}">
                <a16:creationId xmlns:a16="http://schemas.microsoft.com/office/drawing/2014/main" id="{FE88A2AF-DAB1-824D-81D5-0BAF3B1D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2B002BB2-0BC3-43B9-97BD-6311817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AD1322-B6BC-40F6-9364-7816FD5F0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257930694"/>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5163669"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686202" y="1458553"/>
            <a:ext cx="1036645"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48696" y="1715175"/>
            <a:ext cx="2965471"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5163669"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8677835"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8677835"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5163669"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5163669"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5163669"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5163669"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8659905"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8659905"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8659905"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8659905"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35" name="Text Placeholder 7">
            <a:extLst>
              <a:ext uri="{FF2B5EF4-FFF2-40B4-BE49-F238E27FC236}">
                <a16:creationId xmlns:a16="http://schemas.microsoft.com/office/drawing/2014/main" id="{882F6FFA-2A16-BF4D-BD00-AAF288459ADF}"/>
              </a:ext>
            </a:extLst>
          </p:cNvPr>
          <p:cNvSpPr>
            <a:spLocks noGrp="1"/>
          </p:cNvSpPr>
          <p:nvPr>
            <p:ph type="body" sz="quarter" idx="25"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31442068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912249"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912249"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912249"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912249"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3610745"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3610745"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6309241"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6309241"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3610745"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3610745"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6309241"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6309241"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9007737"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9007737"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9007737"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9007737"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Tree>
    <p:extLst>
      <p:ext uri="{BB962C8B-B14F-4D97-AF65-F5344CB8AC3E}">
        <p14:creationId xmlns:p14="http://schemas.microsoft.com/office/powerpoint/2010/main" val="21848730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A8422B-B96F-1B4C-880B-6F219A673213}"/>
              </a:ext>
            </a:extLst>
          </p:cNvPr>
          <p:cNvSpPr>
            <a:spLocks noGrp="1"/>
          </p:cNvSpPr>
          <p:nvPr>
            <p:ph type="body" sz="quarter" idx="11" hasCustomPrompt="1"/>
          </p:nvPr>
        </p:nvSpPr>
        <p:spPr>
          <a:xfrm>
            <a:off x="1049412" y="3285371"/>
            <a:ext cx="10370427" cy="287259"/>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Tree>
    <p:extLst>
      <p:ext uri="{BB962C8B-B14F-4D97-AF65-F5344CB8AC3E}">
        <p14:creationId xmlns:p14="http://schemas.microsoft.com/office/powerpoint/2010/main" val="1079460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73EC980-7A2A-5949-A3B6-7FA10A244F83}"/>
              </a:ext>
            </a:extLst>
          </p:cNvPr>
          <p:cNvSpPr>
            <a:spLocks noGrp="1"/>
          </p:cNvSpPr>
          <p:nvPr>
            <p:ph type="body" sz="quarter" idx="10" hasCustomPrompt="1"/>
          </p:nvPr>
        </p:nvSpPr>
        <p:spPr>
          <a:xfrm>
            <a:off x="904953" y="945122"/>
            <a:ext cx="2675921" cy="724797"/>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Bar Chart</a:t>
            </a:r>
          </a:p>
        </p:txBody>
      </p:sp>
      <p:sp>
        <p:nvSpPr>
          <p:cNvPr id="5" name="Rectangle 4">
            <a:extLst>
              <a:ext uri="{FF2B5EF4-FFF2-40B4-BE49-F238E27FC236}">
                <a16:creationId xmlns:a16="http://schemas.microsoft.com/office/drawing/2014/main" id="{EDB7D2D1-F044-7B43-AEC6-E3723D8AC43E}"/>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38115545-9D3C-E94C-A0E2-D6BE9A18FDD6}"/>
              </a:ext>
            </a:extLst>
          </p:cNvPr>
          <p:cNvSpPr>
            <a:spLocks noGrp="1"/>
          </p:cNvSpPr>
          <p:nvPr>
            <p:ph type="body" sz="quarter" idx="11" hasCustomPrompt="1"/>
          </p:nvPr>
        </p:nvSpPr>
        <p:spPr>
          <a:xfrm>
            <a:off x="1049413" y="2005599"/>
            <a:ext cx="229661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graphicFrame>
        <p:nvGraphicFramePr>
          <p:cNvPr id="7" name="Chart 6">
            <a:extLst>
              <a:ext uri="{FF2B5EF4-FFF2-40B4-BE49-F238E27FC236}">
                <a16:creationId xmlns:a16="http://schemas.microsoft.com/office/drawing/2014/main" id="{D0027CF0-E8FF-B642-ADEA-7B2D19AD28B4}"/>
              </a:ext>
            </a:extLst>
          </p:cNvPr>
          <p:cNvGraphicFramePr/>
          <p:nvPr userDrawn="1">
            <p:extLst>
              <p:ext uri="{D42A27DB-BD31-4B8C-83A1-F6EECF244321}">
                <p14:modId xmlns:p14="http://schemas.microsoft.com/office/powerpoint/2010/main" val="1609594055"/>
              </p:ext>
            </p:extLst>
          </p:nvPr>
        </p:nvGraphicFramePr>
        <p:xfrm>
          <a:off x="4267200" y="957347"/>
          <a:ext cx="7414960" cy="494330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a:extLst>
              <a:ext uri="{FF2B5EF4-FFF2-40B4-BE49-F238E27FC236}">
                <a16:creationId xmlns:a16="http://schemas.microsoft.com/office/drawing/2014/main" id="{B51435AC-BED8-7249-969D-7DBE41FA1BC4}"/>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16729365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9A075E37-1AF8-9B4B-9DC2-0ED6348DF004}"/>
              </a:ext>
            </a:extLst>
          </p:cNvPr>
          <p:cNvSpPr txBox="1">
            <a:spLocks/>
          </p:cNvSpPr>
          <p:nvPr userDrawn="1"/>
        </p:nvSpPr>
        <p:spPr>
          <a:xfrm>
            <a:off x="904953" y="945122"/>
            <a:ext cx="2675921"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ea typeface="+mj-ea"/>
              </a:rPr>
              <a:t>Bar Chart</a:t>
            </a:r>
          </a:p>
        </p:txBody>
      </p:sp>
      <p:sp>
        <p:nvSpPr>
          <p:cNvPr id="10" name="Rectangle 9">
            <a:extLst>
              <a:ext uri="{FF2B5EF4-FFF2-40B4-BE49-F238E27FC236}">
                <a16:creationId xmlns:a16="http://schemas.microsoft.com/office/drawing/2014/main" id="{6A45A059-EFED-5441-82EE-66CFE87CEF04}"/>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1" name="Chart 10">
            <a:extLst>
              <a:ext uri="{FF2B5EF4-FFF2-40B4-BE49-F238E27FC236}">
                <a16:creationId xmlns:a16="http://schemas.microsoft.com/office/drawing/2014/main" id="{91BD5CD8-B91E-4349-876E-05DDC6670C8B}"/>
              </a:ext>
            </a:extLst>
          </p:cNvPr>
          <p:cNvGraphicFramePr/>
          <p:nvPr userDrawn="1">
            <p:extLst>
              <p:ext uri="{D42A27DB-BD31-4B8C-83A1-F6EECF244321}">
                <p14:modId xmlns:p14="http://schemas.microsoft.com/office/powerpoint/2010/main" val="1160113152"/>
              </p:ext>
            </p:extLst>
          </p:nvPr>
        </p:nvGraphicFramePr>
        <p:xfrm>
          <a:off x="1049413" y="1663767"/>
          <a:ext cx="10405809" cy="353046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7">
            <a:extLst>
              <a:ext uri="{FF2B5EF4-FFF2-40B4-BE49-F238E27FC236}">
                <a16:creationId xmlns:a16="http://schemas.microsoft.com/office/drawing/2014/main" id="{AA7B4522-C2EC-1E41-ACDF-B6D855A44C40}"/>
              </a:ext>
            </a:extLst>
          </p:cNvPr>
          <p:cNvSpPr txBox="1">
            <a:spLocks/>
          </p:cNvSpPr>
          <p:nvPr userDrawn="1"/>
        </p:nvSpPr>
        <p:spPr>
          <a:xfrm>
            <a:off x="182373" y="215576"/>
            <a:ext cx="10054167" cy="2582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a:t>Kicker text HERE</a:t>
            </a:r>
          </a:p>
        </p:txBody>
      </p:sp>
      <p:sp>
        <p:nvSpPr>
          <p:cNvPr id="13" name="Text Placeholder 22">
            <a:extLst>
              <a:ext uri="{FF2B5EF4-FFF2-40B4-BE49-F238E27FC236}">
                <a16:creationId xmlns:a16="http://schemas.microsoft.com/office/drawing/2014/main" id="{59203146-734C-474E-BB7A-CFFFB58F6717}"/>
              </a:ext>
            </a:extLst>
          </p:cNvPr>
          <p:cNvSpPr txBox="1">
            <a:spLocks/>
          </p:cNvSpPr>
          <p:nvPr userDrawn="1"/>
        </p:nvSpPr>
        <p:spPr>
          <a:xfrm>
            <a:off x="1049413" y="5481325"/>
            <a:ext cx="2875393"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LOREM IPSUM</a:t>
            </a:r>
          </a:p>
        </p:txBody>
      </p:sp>
      <p:sp>
        <p:nvSpPr>
          <p:cNvPr id="14" name="Text Placeholder 2">
            <a:extLst>
              <a:ext uri="{FF2B5EF4-FFF2-40B4-BE49-F238E27FC236}">
                <a16:creationId xmlns:a16="http://schemas.microsoft.com/office/drawing/2014/main" id="{FE72479C-B44B-F846-B4B6-6BFA5CCA1A8F}"/>
              </a:ext>
            </a:extLst>
          </p:cNvPr>
          <p:cNvSpPr txBox="1">
            <a:spLocks/>
          </p:cNvSpPr>
          <p:nvPr userDrawn="1"/>
        </p:nvSpPr>
        <p:spPr>
          <a:xfrm>
            <a:off x="1049413" y="5813724"/>
            <a:ext cx="3380348" cy="57464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a:t>Lorem ipsum dolor sit amet, consetetur sadipscing.</a:t>
            </a:r>
          </a:p>
        </p:txBody>
      </p:sp>
    </p:spTree>
    <p:extLst>
      <p:ext uri="{BB962C8B-B14F-4D97-AF65-F5344CB8AC3E}">
        <p14:creationId xmlns:p14="http://schemas.microsoft.com/office/powerpoint/2010/main" val="23778686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9792AE6-EF57-294C-9CC7-9ECAD30A28F3}"/>
              </a:ext>
            </a:extLst>
          </p:cNvPr>
          <p:cNvSpPr>
            <a:spLocks noGrp="1"/>
          </p:cNvSpPr>
          <p:nvPr>
            <p:ph type="body" sz="quarter" idx="11" hasCustomPrompt="1"/>
          </p:nvPr>
        </p:nvSpPr>
        <p:spPr>
          <a:xfrm>
            <a:off x="1049413" y="5813723"/>
            <a:ext cx="3380348"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Brief commentary (if needed to explain an anomaly).</a:t>
            </a:r>
          </a:p>
        </p:txBody>
      </p:sp>
      <p:graphicFrame>
        <p:nvGraphicFramePr>
          <p:cNvPr id="5" name="Table 4">
            <a:extLst>
              <a:ext uri="{FF2B5EF4-FFF2-40B4-BE49-F238E27FC236}">
                <a16:creationId xmlns:a16="http://schemas.microsoft.com/office/drawing/2014/main" id="{049A787D-6591-6843-ABE5-68AD4D26D75B}"/>
              </a:ext>
            </a:extLst>
          </p:cNvPr>
          <p:cNvGraphicFramePr>
            <a:graphicFrameLocks noGrp="1"/>
          </p:cNvGraphicFramePr>
          <p:nvPr userDrawn="1">
            <p:extLst>
              <p:ext uri="{D42A27DB-BD31-4B8C-83A1-F6EECF244321}">
                <p14:modId xmlns:p14="http://schemas.microsoft.com/office/powerpoint/2010/main" val="1841672722"/>
              </p:ext>
            </p:extLst>
          </p:nvPr>
        </p:nvGraphicFramePr>
        <p:xfrm>
          <a:off x="1049412" y="2037124"/>
          <a:ext cx="10695031" cy="2417093"/>
        </p:xfrm>
        <a:graphic>
          <a:graphicData uri="http://schemas.openxmlformats.org/drawingml/2006/table">
            <a:tbl>
              <a:tblPr firstRow="1" bandRow="1"/>
              <a:tblGrid>
                <a:gridCol w="1157496">
                  <a:extLst>
                    <a:ext uri="{9D8B030D-6E8A-4147-A177-3AD203B41FA5}">
                      <a16:colId xmlns:a16="http://schemas.microsoft.com/office/drawing/2014/main" val="3783739888"/>
                    </a:ext>
                  </a:extLst>
                </a:gridCol>
                <a:gridCol w="1907507">
                  <a:extLst>
                    <a:ext uri="{9D8B030D-6E8A-4147-A177-3AD203B41FA5}">
                      <a16:colId xmlns:a16="http://schemas.microsoft.com/office/drawing/2014/main" val="2802813869"/>
                    </a:ext>
                  </a:extLst>
                </a:gridCol>
                <a:gridCol w="1907507">
                  <a:extLst>
                    <a:ext uri="{9D8B030D-6E8A-4147-A177-3AD203B41FA5}">
                      <a16:colId xmlns:a16="http://schemas.microsoft.com/office/drawing/2014/main" val="936675683"/>
                    </a:ext>
                  </a:extLst>
                </a:gridCol>
                <a:gridCol w="1907507">
                  <a:extLst>
                    <a:ext uri="{9D8B030D-6E8A-4147-A177-3AD203B41FA5}">
                      <a16:colId xmlns:a16="http://schemas.microsoft.com/office/drawing/2014/main" val="2568296159"/>
                    </a:ext>
                  </a:extLst>
                </a:gridCol>
                <a:gridCol w="1907507">
                  <a:extLst>
                    <a:ext uri="{9D8B030D-6E8A-4147-A177-3AD203B41FA5}">
                      <a16:colId xmlns:a16="http://schemas.microsoft.com/office/drawing/2014/main" val="577102865"/>
                    </a:ext>
                  </a:extLst>
                </a:gridCol>
                <a:gridCol w="1907507">
                  <a:extLst>
                    <a:ext uri="{9D8B030D-6E8A-4147-A177-3AD203B41FA5}">
                      <a16:colId xmlns:a16="http://schemas.microsoft.com/office/drawing/2014/main" val="1272076906"/>
                    </a:ext>
                  </a:extLst>
                </a:gridCol>
              </a:tblGrid>
              <a:tr h="690880">
                <a:tc>
                  <a:txBody>
                    <a:bodyPr/>
                    <a:lstStyle/>
                    <a:p>
                      <a:pPr algn="l"/>
                      <a:endParaRPr lang="en-US" sz="1900" b="1"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Actuals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Budget</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Variance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Active Pipeline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Adjusted Variance</a:t>
                      </a:r>
                    </a:p>
                  </a:txBody>
                  <a:tcPr marL="121920" marR="121920" marT="60960" marB="6096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609600">
                <a:tc>
                  <a:txBody>
                    <a:bodyPr/>
                    <a:lstStyle/>
                    <a:p>
                      <a:r>
                        <a:rPr lang="en-US" sz="1600" b="0" i="0">
                          <a:solidFill>
                            <a:schemeClr val="tx1"/>
                          </a:solidFill>
                          <a:highlight>
                            <a:srgbClr val="00FF00"/>
                          </a:highlight>
                          <a:latin typeface="Arial" panose="020B0604020202020204" pitchFamily="34" charset="0"/>
                          <a:cs typeface="Arial" panose="020B0604020202020204" pitchFamily="34" charset="0"/>
                        </a:rPr>
                        <a:t>Current Month</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(MTD)</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(Full Month)</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(Budget—Actuals)</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(Variance—Active Pipeline)</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Previous Months</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496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Total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6" name="Text Placeholder 2">
            <a:extLst>
              <a:ext uri="{FF2B5EF4-FFF2-40B4-BE49-F238E27FC236}">
                <a16:creationId xmlns:a16="http://schemas.microsoft.com/office/drawing/2014/main" id="{76AA6F93-1688-D746-BE24-41F2E15EB27F}"/>
              </a:ext>
            </a:extLst>
          </p:cNvPr>
          <p:cNvSpPr txBox="1">
            <a:spLocks/>
          </p:cNvSpPr>
          <p:nvPr userDrawn="1"/>
        </p:nvSpPr>
        <p:spPr>
          <a:xfrm>
            <a:off x="904952" y="945122"/>
            <a:ext cx="9820921"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ea typeface="+mj-ea"/>
              </a:rPr>
              <a:t>Financial Snapshot—Full Division</a:t>
            </a:r>
          </a:p>
        </p:txBody>
      </p:sp>
      <p:sp>
        <p:nvSpPr>
          <p:cNvPr id="7" name="Rectangle 6">
            <a:extLst>
              <a:ext uri="{FF2B5EF4-FFF2-40B4-BE49-F238E27FC236}">
                <a16:creationId xmlns:a16="http://schemas.microsoft.com/office/drawing/2014/main" id="{D4DE42B4-48E4-B746-9674-1A4860D460E3}"/>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1494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6BB6D83-C399-2946-A299-E9DC0D8F95C7}"/>
              </a:ext>
            </a:extLst>
          </p:cNvPr>
          <p:cNvSpPr>
            <a:spLocks noGrp="1"/>
          </p:cNvSpPr>
          <p:nvPr>
            <p:ph type="body" sz="quarter" idx="11" hasCustomPrompt="1"/>
          </p:nvPr>
        </p:nvSpPr>
        <p:spPr>
          <a:xfrm>
            <a:off x="1049413" y="5813723"/>
            <a:ext cx="3380348"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Brief commentary (if needed to explain an anomaly).</a:t>
            </a:r>
          </a:p>
        </p:txBody>
      </p:sp>
      <p:graphicFrame>
        <p:nvGraphicFramePr>
          <p:cNvPr id="9" name="Table 8">
            <a:extLst>
              <a:ext uri="{FF2B5EF4-FFF2-40B4-BE49-F238E27FC236}">
                <a16:creationId xmlns:a16="http://schemas.microsoft.com/office/drawing/2014/main" id="{B6C5FE1F-47A0-9F4C-9796-03C34E3490BC}"/>
              </a:ext>
            </a:extLst>
          </p:cNvPr>
          <p:cNvGraphicFramePr>
            <a:graphicFrameLocks noGrp="1"/>
          </p:cNvGraphicFramePr>
          <p:nvPr userDrawn="1">
            <p:extLst>
              <p:ext uri="{D42A27DB-BD31-4B8C-83A1-F6EECF244321}">
                <p14:modId xmlns:p14="http://schemas.microsoft.com/office/powerpoint/2010/main" val="947499593"/>
              </p:ext>
            </p:extLst>
          </p:nvPr>
        </p:nvGraphicFramePr>
        <p:xfrm>
          <a:off x="1049412" y="1669919"/>
          <a:ext cx="10695031" cy="3880656"/>
        </p:xfrm>
        <a:graphic>
          <a:graphicData uri="http://schemas.openxmlformats.org/drawingml/2006/table">
            <a:tbl>
              <a:tblPr firstRow="1" bandRow="1"/>
              <a:tblGrid>
                <a:gridCol w="1913707">
                  <a:extLst>
                    <a:ext uri="{9D8B030D-6E8A-4147-A177-3AD203B41FA5}">
                      <a16:colId xmlns:a16="http://schemas.microsoft.com/office/drawing/2014/main" val="3783739888"/>
                    </a:ext>
                  </a:extLst>
                </a:gridCol>
                <a:gridCol w="1867383">
                  <a:extLst>
                    <a:ext uri="{9D8B030D-6E8A-4147-A177-3AD203B41FA5}">
                      <a16:colId xmlns:a16="http://schemas.microsoft.com/office/drawing/2014/main" val="2802813869"/>
                    </a:ext>
                  </a:extLst>
                </a:gridCol>
                <a:gridCol w="2500132">
                  <a:extLst>
                    <a:ext uri="{9D8B030D-6E8A-4147-A177-3AD203B41FA5}">
                      <a16:colId xmlns:a16="http://schemas.microsoft.com/office/drawing/2014/main" val="936675683"/>
                    </a:ext>
                  </a:extLst>
                </a:gridCol>
                <a:gridCol w="1265499">
                  <a:extLst>
                    <a:ext uri="{9D8B030D-6E8A-4147-A177-3AD203B41FA5}">
                      <a16:colId xmlns:a16="http://schemas.microsoft.com/office/drawing/2014/main" val="2568296159"/>
                    </a:ext>
                  </a:extLst>
                </a:gridCol>
                <a:gridCol w="1327231">
                  <a:extLst>
                    <a:ext uri="{9D8B030D-6E8A-4147-A177-3AD203B41FA5}">
                      <a16:colId xmlns:a16="http://schemas.microsoft.com/office/drawing/2014/main" val="577102865"/>
                    </a:ext>
                  </a:extLst>
                </a:gridCol>
                <a:gridCol w="1821079">
                  <a:extLst>
                    <a:ext uri="{9D8B030D-6E8A-4147-A177-3AD203B41FA5}">
                      <a16:colId xmlns:a16="http://schemas.microsoft.com/office/drawing/2014/main" val="1272076906"/>
                    </a:ext>
                  </a:extLst>
                </a:gridCol>
              </a:tblGrid>
              <a:tr h="690880">
                <a:tc>
                  <a:txBody>
                    <a:bodyPr/>
                    <a:lstStyle/>
                    <a:p>
                      <a:pPr algn="l"/>
                      <a:endParaRPr lang="en-US" sz="1900" b="1"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Actuals </a:t>
                      </a:r>
                      <a:br>
                        <a:rPr lang="en-US" sz="1900" b="1" i="0">
                          <a:solidFill>
                            <a:schemeClr val="bg1"/>
                          </a:solidFill>
                          <a:latin typeface="Arial" panose="020B0604020202020204" pitchFamily="34" charset="0"/>
                          <a:cs typeface="Arial" panose="020B0604020202020204" pitchFamily="34" charset="0"/>
                        </a:rPr>
                      </a:br>
                      <a:r>
                        <a:rPr lang="en-US" sz="1900" b="1" i="0">
                          <a:solidFill>
                            <a:schemeClr val="bg1"/>
                          </a:solidFill>
                          <a:latin typeface="Arial" panose="020B0604020202020204" pitchFamily="34" charset="0"/>
                          <a:cs typeface="Arial" panose="020B0604020202020204" pitchFamily="34" charset="0"/>
                        </a:rPr>
                        <a:t>(MTD)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Budget </a:t>
                      </a:r>
                      <a:br>
                        <a:rPr lang="en-US" sz="1900" b="1" i="0">
                          <a:solidFill>
                            <a:schemeClr val="bg1"/>
                          </a:solidFill>
                          <a:latin typeface="Arial" panose="020B0604020202020204" pitchFamily="34" charset="0"/>
                          <a:cs typeface="Arial" panose="020B0604020202020204" pitchFamily="34" charset="0"/>
                        </a:rPr>
                      </a:br>
                      <a:r>
                        <a:rPr lang="en-US" sz="1900" b="1" i="0">
                          <a:solidFill>
                            <a:schemeClr val="bg1"/>
                          </a:solidFill>
                          <a:latin typeface="Arial" panose="020B0604020202020204" pitchFamily="34" charset="0"/>
                          <a:cs typeface="Arial" panose="020B0604020202020204" pitchFamily="34" charset="0"/>
                        </a:rPr>
                        <a:t>(Full Month)</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Variance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Active Pipeline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Adjusted Variance</a:t>
                      </a:r>
                    </a:p>
                  </a:txBody>
                  <a:tcPr marL="121920" marR="121920" marT="60960" marB="6096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65760">
                <a:tc>
                  <a:txBody>
                    <a:bodyPr/>
                    <a:lstStyle/>
                    <a:p>
                      <a:r>
                        <a:rPr lang="en-US" sz="1600" b="0" i="0">
                          <a:solidFill>
                            <a:schemeClr val="tx1"/>
                          </a:solidFill>
                          <a:highlight>
                            <a:srgbClr val="00FF00"/>
                          </a:highlight>
                          <a:latin typeface="Arial" panose="020B0604020202020204" pitchFamily="34" charset="0"/>
                          <a:cs typeface="Arial" panose="020B0604020202020204" pitchFamily="34" charset="0"/>
                        </a:rPr>
                        <a:t>Reporting Area #1</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65760">
                <a:tc>
                  <a:txBody>
                    <a:bodyPr/>
                    <a:lstStyle/>
                    <a:p>
                      <a:r>
                        <a:rPr lang="en-US" sz="1600" b="0" i="0">
                          <a:solidFill>
                            <a:schemeClr val="tx1"/>
                          </a:solidFill>
                          <a:highlight>
                            <a:srgbClr val="00FF00"/>
                          </a:highlight>
                          <a:latin typeface="Arial" panose="020B0604020202020204" pitchFamily="34" charset="0"/>
                          <a:cs typeface="Arial" panose="020B0604020202020204" pitchFamily="34" charset="0"/>
                        </a:rPr>
                        <a:t>Reporting Area #2</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#3</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890057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#4</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0601612"/>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#5</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650892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#6</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22093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#7</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1855684"/>
                  </a:ext>
                </a:extLst>
              </a:tr>
              <a:tr h="619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Total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10" name="Text Placeholder 2">
            <a:extLst>
              <a:ext uri="{FF2B5EF4-FFF2-40B4-BE49-F238E27FC236}">
                <a16:creationId xmlns:a16="http://schemas.microsoft.com/office/drawing/2014/main" id="{7D43A5E4-6B70-334D-AEF3-2F889D55161B}"/>
              </a:ext>
            </a:extLst>
          </p:cNvPr>
          <p:cNvSpPr txBox="1">
            <a:spLocks/>
          </p:cNvSpPr>
          <p:nvPr userDrawn="1"/>
        </p:nvSpPr>
        <p:spPr>
          <a:xfrm>
            <a:off x="904952" y="945122"/>
            <a:ext cx="9820921"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highlight>
                  <a:srgbClr val="00FF00"/>
                </a:highlight>
                <a:ea typeface="+mj-ea"/>
              </a:rPr>
              <a:t>Month</a:t>
            </a:r>
            <a:r>
              <a:rPr lang="en-US" sz="3733">
                <a:ea typeface="+mj-ea"/>
              </a:rPr>
              <a:t> Financial Details</a:t>
            </a:r>
          </a:p>
        </p:txBody>
      </p:sp>
      <p:sp>
        <p:nvSpPr>
          <p:cNvPr id="11" name="Rectangle 10">
            <a:extLst>
              <a:ext uri="{FF2B5EF4-FFF2-40B4-BE49-F238E27FC236}">
                <a16:creationId xmlns:a16="http://schemas.microsoft.com/office/drawing/2014/main" id="{68B88EE4-22F6-454A-AFE3-5539148F7C13}"/>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46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8484FC2-6870-664E-9865-44D7531F84F1}"/>
              </a:ext>
            </a:extLst>
          </p:cNvPr>
          <p:cNvSpPr>
            <a:spLocks noGrp="1"/>
          </p:cNvSpPr>
          <p:nvPr>
            <p:ph type="body" sz="quarter" idx="11" hasCustomPrompt="1"/>
          </p:nvPr>
        </p:nvSpPr>
        <p:spPr>
          <a:xfrm>
            <a:off x="1049412" y="1634249"/>
            <a:ext cx="10370427"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What will you do in the remaining days of this month to achieve (or exceed) your monthly budget? List out the highest value or most critical opportunities and group all others in the final line.</a:t>
            </a:r>
          </a:p>
        </p:txBody>
      </p:sp>
      <p:graphicFrame>
        <p:nvGraphicFramePr>
          <p:cNvPr id="7" name="Table 6">
            <a:extLst>
              <a:ext uri="{FF2B5EF4-FFF2-40B4-BE49-F238E27FC236}">
                <a16:creationId xmlns:a16="http://schemas.microsoft.com/office/drawing/2014/main" id="{E3277298-0869-B44C-8C31-D378B42E7884}"/>
              </a:ext>
            </a:extLst>
          </p:cNvPr>
          <p:cNvGraphicFramePr>
            <a:graphicFrameLocks noGrp="1"/>
          </p:cNvGraphicFramePr>
          <p:nvPr userDrawn="1">
            <p:extLst>
              <p:ext uri="{D42A27DB-BD31-4B8C-83A1-F6EECF244321}">
                <p14:modId xmlns:p14="http://schemas.microsoft.com/office/powerpoint/2010/main" val="3857687632"/>
              </p:ext>
            </p:extLst>
          </p:nvPr>
        </p:nvGraphicFramePr>
        <p:xfrm>
          <a:off x="1049413" y="2548205"/>
          <a:ext cx="10571571" cy="3139440"/>
        </p:xfrm>
        <a:graphic>
          <a:graphicData uri="http://schemas.openxmlformats.org/drawingml/2006/table">
            <a:tbl>
              <a:tblPr firstRow="1" bandRow="1"/>
              <a:tblGrid>
                <a:gridCol w="2642893">
                  <a:extLst>
                    <a:ext uri="{9D8B030D-6E8A-4147-A177-3AD203B41FA5}">
                      <a16:colId xmlns:a16="http://schemas.microsoft.com/office/drawing/2014/main" val="3783739888"/>
                    </a:ext>
                  </a:extLst>
                </a:gridCol>
                <a:gridCol w="3060080">
                  <a:extLst>
                    <a:ext uri="{9D8B030D-6E8A-4147-A177-3AD203B41FA5}">
                      <a16:colId xmlns:a16="http://schemas.microsoft.com/office/drawing/2014/main" val="2802813869"/>
                    </a:ext>
                  </a:extLst>
                </a:gridCol>
                <a:gridCol w="2225705">
                  <a:extLst>
                    <a:ext uri="{9D8B030D-6E8A-4147-A177-3AD203B41FA5}">
                      <a16:colId xmlns:a16="http://schemas.microsoft.com/office/drawing/2014/main" val="936675683"/>
                    </a:ext>
                  </a:extLst>
                </a:gridCol>
                <a:gridCol w="2642893">
                  <a:extLst>
                    <a:ext uri="{9D8B030D-6E8A-4147-A177-3AD203B41FA5}">
                      <a16:colId xmlns:a16="http://schemas.microsoft.com/office/drawing/2014/main" val="2568296159"/>
                    </a:ext>
                  </a:extLst>
                </a:gridCol>
              </a:tblGrid>
              <a:tr h="690880">
                <a:tc>
                  <a:txBody>
                    <a:bodyPr/>
                    <a:lstStyle/>
                    <a:p>
                      <a:pPr algn="l"/>
                      <a:r>
                        <a:rPr lang="en-US" sz="1900" b="1" i="0">
                          <a:solidFill>
                            <a:schemeClr val="bg1"/>
                          </a:solidFill>
                          <a:latin typeface="Arial" panose="020B0604020202020204" pitchFamily="34" charset="0"/>
                          <a:cs typeface="Arial" panose="020B0604020202020204" pitchFamily="34" charset="0"/>
                        </a:rPr>
                        <a:t>Pipeline Item or Reporting Area</a:t>
                      </a: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Value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Expected Book Date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Help/Support Needed to Close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65760">
                <a:tc>
                  <a:txBody>
                    <a:bodyPr/>
                    <a:lstStyle/>
                    <a:p>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365760">
                <a:tc>
                  <a:txBody>
                    <a:bodyPr/>
                    <a:lstStyle/>
                    <a:p>
                      <a:endParaRPr lang="en-US" sz="1600" b="1"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Varies</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Total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(should equal slide 4 Current Month Active Pipeline)</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2" name="Text Placeholder 2">
            <a:extLst>
              <a:ext uri="{FF2B5EF4-FFF2-40B4-BE49-F238E27FC236}">
                <a16:creationId xmlns:a16="http://schemas.microsoft.com/office/drawing/2014/main" id="{6B0C7408-B491-C346-BE17-5B4E791F6452}"/>
              </a:ext>
            </a:extLst>
          </p:cNvPr>
          <p:cNvSpPr txBox="1">
            <a:spLocks/>
          </p:cNvSpPr>
          <p:nvPr userDrawn="1"/>
        </p:nvSpPr>
        <p:spPr>
          <a:xfrm>
            <a:off x="904952" y="945122"/>
            <a:ext cx="9898085"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highlight>
                  <a:srgbClr val="00FF00"/>
                </a:highlight>
              </a:rPr>
              <a:t>Month</a:t>
            </a:r>
            <a:r>
              <a:rPr lang="en-US" sz="3733"/>
              <a:t> Pipeline Details</a:t>
            </a:r>
          </a:p>
        </p:txBody>
      </p:sp>
      <p:sp>
        <p:nvSpPr>
          <p:cNvPr id="13" name="Rectangle 12">
            <a:extLst>
              <a:ext uri="{FF2B5EF4-FFF2-40B4-BE49-F238E27FC236}">
                <a16:creationId xmlns:a16="http://schemas.microsoft.com/office/drawing/2014/main" id="{4C15893F-8D46-D042-9182-1AF39B365C5D}"/>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540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1CF9F1E8-F7FC-B140-B673-72E316C65C66}"/>
              </a:ext>
            </a:extLst>
          </p:cNvPr>
          <p:cNvSpPr>
            <a:spLocks noGrp="1"/>
          </p:cNvSpPr>
          <p:nvPr>
            <p:ph type="body" sz="quarter" idx="11" hasCustomPrompt="1"/>
          </p:nvPr>
        </p:nvSpPr>
        <p:spPr>
          <a:xfrm>
            <a:off x="1049412" y="1634249"/>
            <a:ext cx="10370427"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If your Actuals + Pipeline do not achieve your budget for this month, how are you working to address the remaining gap?</a:t>
            </a:r>
            <a:endParaRPr lang="en-US">
              <a:highlight>
                <a:srgbClr val="00FF00"/>
              </a:highlight>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1242C673-97A6-8B49-95C1-B2A579EFFF86}"/>
              </a:ext>
            </a:extLst>
          </p:cNvPr>
          <p:cNvGraphicFramePr>
            <a:graphicFrameLocks noGrp="1"/>
          </p:cNvGraphicFramePr>
          <p:nvPr userDrawn="1">
            <p:extLst>
              <p:ext uri="{D42A27DB-BD31-4B8C-83A1-F6EECF244321}">
                <p14:modId xmlns:p14="http://schemas.microsoft.com/office/powerpoint/2010/main" val="662305520"/>
              </p:ext>
            </p:extLst>
          </p:nvPr>
        </p:nvGraphicFramePr>
        <p:xfrm>
          <a:off x="1049413" y="2548206"/>
          <a:ext cx="10571571" cy="3046913"/>
        </p:xfrm>
        <a:graphic>
          <a:graphicData uri="http://schemas.openxmlformats.org/drawingml/2006/table">
            <a:tbl>
              <a:tblPr firstRow="1" bandRow="1"/>
              <a:tblGrid>
                <a:gridCol w="2642893">
                  <a:extLst>
                    <a:ext uri="{9D8B030D-6E8A-4147-A177-3AD203B41FA5}">
                      <a16:colId xmlns:a16="http://schemas.microsoft.com/office/drawing/2014/main" val="3783739888"/>
                    </a:ext>
                  </a:extLst>
                </a:gridCol>
                <a:gridCol w="3060080">
                  <a:extLst>
                    <a:ext uri="{9D8B030D-6E8A-4147-A177-3AD203B41FA5}">
                      <a16:colId xmlns:a16="http://schemas.microsoft.com/office/drawing/2014/main" val="2802813869"/>
                    </a:ext>
                  </a:extLst>
                </a:gridCol>
                <a:gridCol w="2225705">
                  <a:extLst>
                    <a:ext uri="{9D8B030D-6E8A-4147-A177-3AD203B41FA5}">
                      <a16:colId xmlns:a16="http://schemas.microsoft.com/office/drawing/2014/main" val="936675683"/>
                    </a:ext>
                  </a:extLst>
                </a:gridCol>
                <a:gridCol w="2642893">
                  <a:extLst>
                    <a:ext uri="{9D8B030D-6E8A-4147-A177-3AD203B41FA5}">
                      <a16:colId xmlns:a16="http://schemas.microsoft.com/office/drawing/2014/main" val="2568296159"/>
                    </a:ext>
                  </a:extLst>
                </a:gridCol>
              </a:tblGrid>
              <a:tr h="690880">
                <a:tc>
                  <a:txBody>
                    <a:bodyPr/>
                    <a:lstStyle/>
                    <a:p>
                      <a:pPr algn="l"/>
                      <a:r>
                        <a:rPr lang="en-US" sz="1900" b="1" i="0">
                          <a:solidFill>
                            <a:schemeClr val="bg1"/>
                          </a:solidFill>
                          <a:latin typeface="Arial" panose="020B0604020202020204" pitchFamily="34" charset="0"/>
                          <a:cs typeface="Arial" panose="020B0604020202020204" pitchFamily="34" charset="0"/>
                        </a:rPr>
                        <a:t>Plans/Tactics</a:t>
                      </a: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Value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Expected Book Date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Help/Support Needed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65760">
                <a:tc>
                  <a:txBody>
                    <a:bodyPr/>
                    <a:lstStyle/>
                    <a:p>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365760">
                <a:tc>
                  <a:txBody>
                    <a:bodyPr/>
                    <a:lstStyle/>
                    <a:p>
                      <a:endParaRPr lang="en-US" sz="1600" b="1"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Total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0" name="Text Placeholder 2">
            <a:extLst>
              <a:ext uri="{FF2B5EF4-FFF2-40B4-BE49-F238E27FC236}">
                <a16:creationId xmlns:a16="http://schemas.microsoft.com/office/drawing/2014/main" id="{50E418A5-B80D-BC4A-909E-1B94BC8CCB3C}"/>
              </a:ext>
            </a:extLst>
          </p:cNvPr>
          <p:cNvSpPr txBox="1">
            <a:spLocks/>
          </p:cNvSpPr>
          <p:nvPr userDrawn="1"/>
        </p:nvSpPr>
        <p:spPr>
          <a:xfrm>
            <a:off x="904952" y="945122"/>
            <a:ext cx="9898085"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t>Addressing Gaps—</a:t>
            </a:r>
            <a:r>
              <a:rPr lang="en-US" sz="3733">
                <a:highlight>
                  <a:srgbClr val="00FF00"/>
                </a:highlight>
              </a:rPr>
              <a:t>Month</a:t>
            </a:r>
            <a:endParaRPr lang="en-US" sz="3733"/>
          </a:p>
        </p:txBody>
      </p:sp>
      <p:sp>
        <p:nvSpPr>
          <p:cNvPr id="11" name="Rectangle 10">
            <a:extLst>
              <a:ext uri="{FF2B5EF4-FFF2-40B4-BE49-F238E27FC236}">
                <a16:creationId xmlns:a16="http://schemas.microsoft.com/office/drawing/2014/main" id="{9F5879FE-CAE6-9741-AFA3-DDF01C2E0465}"/>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8397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E00B012-D31C-F441-A3D0-B4CAD2AACC6A}"/>
              </a:ext>
            </a:extLst>
          </p:cNvPr>
          <p:cNvSpPr>
            <a:spLocks noGrp="1"/>
          </p:cNvSpPr>
          <p:nvPr>
            <p:ph type="body" sz="quarter" idx="11" hasCustomPrompt="1"/>
          </p:nvPr>
        </p:nvSpPr>
        <p:spPr>
          <a:xfrm>
            <a:off x="1049413" y="5813723"/>
            <a:ext cx="3380348"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7" name="Text Placeholder 22">
            <a:extLst>
              <a:ext uri="{FF2B5EF4-FFF2-40B4-BE49-F238E27FC236}">
                <a16:creationId xmlns:a16="http://schemas.microsoft.com/office/drawing/2014/main" id="{F373DBF5-0D64-9340-AF57-E767FACA0218}"/>
              </a:ext>
            </a:extLst>
          </p:cNvPr>
          <p:cNvSpPr txBox="1">
            <a:spLocks/>
          </p:cNvSpPr>
          <p:nvPr userDrawn="1"/>
        </p:nvSpPr>
        <p:spPr>
          <a:xfrm>
            <a:off x="1049413" y="5481325"/>
            <a:ext cx="2875393"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LOREM IPSUM</a:t>
            </a:r>
          </a:p>
        </p:txBody>
      </p:sp>
      <p:graphicFrame>
        <p:nvGraphicFramePr>
          <p:cNvPr id="12" name="Table 11">
            <a:extLst>
              <a:ext uri="{FF2B5EF4-FFF2-40B4-BE49-F238E27FC236}">
                <a16:creationId xmlns:a16="http://schemas.microsoft.com/office/drawing/2014/main" id="{661E82EF-8167-C448-BB97-BAA550D68310}"/>
              </a:ext>
            </a:extLst>
          </p:cNvPr>
          <p:cNvGraphicFramePr>
            <a:graphicFrameLocks noGrp="1"/>
          </p:cNvGraphicFramePr>
          <p:nvPr userDrawn="1"/>
        </p:nvGraphicFramePr>
        <p:xfrm>
          <a:off x="1049412" y="1841286"/>
          <a:ext cx="10546535" cy="3316394"/>
        </p:xfrm>
        <a:graphic>
          <a:graphicData uri="http://schemas.openxmlformats.org/drawingml/2006/table">
            <a:tbl>
              <a:tblPr firstRow="1" bandRow="1"/>
              <a:tblGrid>
                <a:gridCol w="2109307">
                  <a:extLst>
                    <a:ext uri="{9D8B030D-6E8A-4147-A177-3AD203B41FA5}">
                      <a16:colId xmlns:a16="http://schemas.microsoft.com/office/drawing/2014/main" val="3783739888"/>
                    </a:ext>
                  </a:extLst>
                </a:gridCol>
                <a:gridCol w="2109307">
                  <a:extLst>
                    <a:ext uri="{9D8B030D-6E8A-4147-A177-3AD203B41FA5}">
                      <a16:colId xmlns:a16="http://schemas.microsoft.com/office/drawing/2014/main" val="2802813869"/>
                    </a:ext>
                  </a:extLst>
                </a:gridCol>
                <a:gridCol w="2109307">
                  <a:extLst>
                    <a:ext uri="{9D8B030D-6E8A-4147-A177-3AD203B41FA5}">
                      <a16:colId xmlns:a16="http://schemas.microsoft.com/office/drawing/2014/main" val="936675683"/>
                    </a:ext>
                  </a:extLst>
                </a:gridCol>
                <a:gridCol w="2109307">
                  <a:extLst>
                    <a:ext uri="{9D8B030D-6E8A-4147-A177-3AD203B41FA5}">
                      <a16:colId xmlns:a16="http://schemas.microsoft.com/office/drawing/2014/main" val="2568296159"/>
                    </a:ext>
                  </a:extLst>
                </a:gridCol>
                <a:gridCol w="2109307">
                  <a:extLst>
                    <a:ext uri="{9D8B030D-6E8A-4147-A177-3AD203B41FA5}">
                      <a16:colId xmlns:a16="http://schemas.microsoft.com/office/drawing/2014/main" val="577102865"/>
                    </a:ext>
                  </a:extLst>
                </a:gridCol>
              </a:tblGrid>
              <a:tr h="606635">
                <a:tc>
                  <a:txBody>
                    <a:bodyPr/>
                    <a:lstStyle/>
                    <a:p>
                      <a:pPr algn="l"/>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609600">
                <a:tc>
                  <a:txBody>
                    <a:bodyPr/>
                    <a:lstStyle/>
                    <a:p>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496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703909"/>
                  </a:ext>
                </a:extLst>
              </a:tr>
              <a:tr h="496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496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13" name="Text Placeholder 2">
            <a:extLst>
              <a:ext uri="{FF2B5EF4-FFF2-40B4-BE49-F238E27FC236}">
                <a16:creationId xmlns:a16="http://schemas.microsoft.com/office/drawing/2014/main" id="{4D35CBEC-7A9A-094A-8E82-374541AE808F}"/>
              </a:ext>
            </a:extLst>
          </p:cNvPr>
          <p:cNvSpPr txBox="1">
            <a:spLocks/>
          </p:cNvSpPr>
          <p:nvPr userDrawn="1"/>
        </p:nvSpPr>
        <p:spPr>
          <a:xfrm>
            <a:off x="904952" y="945122"/>
            <a:ext cx="3226781"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ea typeface="+mj-ea"/>
              </a:rPr>
              <a:t>Table 1</a:t>
            </a:r>
          </a:p>
        </p:txBody>
      </p:sp>
      <p:sp>
        <p:nvSpPr>
          <p:cNvPr id="14" name="Rectangle 13">
            <a:extLst>
              <a:ext uri="{FF2B5EF4-FFF2-40B4-BE49-F238E27FC236}">
                <a16:creationId xmlns:a16="http://schemas.microsoft.com/office/drawing/2014/main" id="{A85039D8-8279-9E4B-9D4A-A73C3CC08B85}"/>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AF38D356-9884-8341-9471-A636E2485436}"/>
              </a:ext>
            </a:extLst>
          </p:cNvPr>
          <p:cNvSpPr txBox="1">
            <a:spLocks/>
          </p:cNvSpPr>
          <p:nvPr userDrawn="1"/>
        </p:nvSpPr>
        <p:spPr>
          <a:xfrm>
            <a:off x="182373" y="215576"/>
            <a:ext cx="10054167" cy="2582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a:t>Kicker text HERE</a:t>
            </a:r>
          </a:p>
        </p:txBody>
      </p:sp>
    </p:spTree>
    <p:extLst>
      <p:ext uri="{BB962C8B-B14F-4D97-AF65-F5344CB8AC3E}">
        <p14:creationId xmlns:p14="http://schemas.microsoft.com/office/powerpoint/2010/main" val="1682212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318741728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D0D57AC-DF83-FD41-A92A-BFD61BFC7F00}"/>
              </a:ext>
            </a:extLst>
          </p:cNvPr>
          <p:cNvSpPr>
            <a:spLocks noGrp="1"/>
          </p:cNvSpPr>
          <p:nvPr>
            <p:ph type="body" sz="quarter" idx="11" hasCustomPrompt="1"/>
          </p:nvPr>
        </p:nvSpPr>
        <p:spPr>
          <a:xfrm>
            <a:off x="1049412" y="1634248"/>
            <a:ext cx="10370427" cy="287259"/>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graphicFrame>
        <p:nvGraphicFramePr>
          <p:cNvPr id="9" name="Table 8">
            <a:extLst>
              <a:ext uri="{FF2B5EF4-FFF2-40B4-BE49-F238E27FC236}">
                <a16:creationId xmlns:a16="http://schemas.microsoft.com/office/drawing/2014/main" id="{32FF6481-CF50-9F49-A553-5A83115CF10F}"/>
              </a:ext>
            </a:extLst>
          </p:cNvPr>
          <p:cNvGraphicFramePr>
            <a:graphicFrameLocks noGrp="1"/>
          </p:cNvGraphicFramePr>
          <p:nvPr userDrawn="1">
            <p:extLst>
              <p:ext uri="{D42A27DB-BD31-4B8C-83A1-F6EECF244321}">
                <p14:modId xmlns:p14="http://schemas.microsoft.com/office/powerpoint/2010/main" val="3756878119"/>
              </p:ext>
            </p:extLst>
          </p:nvPr>
        </p:nvGraphicFramePr>
        <p:xfrm>
          <a:off x="1049412" y="2239549"/>
          <a:ext cx="10370425" cy="3619511"/>
        </p:xfrm>
        <a:graphic>
          <a:graphicData uri="http://schemas.openxmlformats.org/drawingml/2006/table">
            <a:tbl>
              <a:tblPr firstRow="1" bandRow="1"/>
              <a:tblGrid>
                <a:gridCol w="2074085">
                  <a:extLst>
                    <a:ext uri="{9D8B030D-6E8A-4147-A177-3AD203B41FA5}">
                      <a16:colId xmlns:a16="http://schemas.microsoft.com/office/drawing/2014/main" val="3783739888"/>
                    </a:ext>
                  </a:extLst>
                </a:gridCol>
                <a:gridCol w="2074085">
                  <a:extLst>
                    <a:ext uri="{9D8B030D-6E8A-4147-A177-3AD203B41FA5}">
                      <a16:colId xmlns:a16="http://schemas.microsoft.com/office/drawing/2014/main" val="2802813869"/>
                    </a:ext>
                  </a:extLst>
                </a:gridCol>
                <a:gridCol w="2074085">
                  <a:extLst>
                    <a:ext uri="{9D8B030D-6E8A-4147-A177-3AD203B41FA5}">
                      <a16:colId xmlns:a16="http://schemas.microsoft.com/office/drawing/2014/main" val="936675683"/>
                    </a:ext>
                  </a:extLst>
                </a:gridCol>
                <a:gridCol w="2074085">
                  <a:extLst>
                    <a:ext uri="{9D8B030D-6E8A-4147-A177-3AD203B41FA5}">
                      <a16:colId xmlns:a16="http://schemas.microsoft.com/office/drawing/2014/main" val="2568296159"/>
                    </a:ext>
                  </a:extLst>
                </a:gridCol>
                <a:gridCol w="2074085">
                  <a:extLst>
                    <a:ext uri="{9D8B030D-6E8A-4147-A177-3AD203B41FA5}">
                      <a16:colId xmlns:a16="http://schemas.microsoft.com/office/drawing/2014/main" val="577102865"/>
                    </a:ext>
                  </a:extLst>
                </a:gridCol>
              </a:tblGrid>
              <a:tr h="517073">
                <a:tc>
                  <a:txBody>
                    <a:bodyPr/>
                    <a:lstStyle/>
                    <a:p>
                      <a:pPr algn="l"/>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517073">
                <a:tc>
                  <a:txBody>
                    <a:bodyPr/>
                    <a:lstStyle/>
                    <a:p>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517073">
                <a:tc>
                  <a:txBody>
                    <a:bodyPr/>
                    <a:lstStyle/>
                    <a:p>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0" name="Text Placeholder 2">
            <a:extLst>
              <a:ext uri="{FF2B5EF4-FFF2-40B4-BE49-F238E27FC236}">
                <a16:creationId xmlns:a16="http://schemas.microsoft.com/office/drawing/2014/main" id="{821EC2D7-C808-4F49-9D1D-5EA4CABDE1FA}"/>
              </a:ext>
            </a:extLst>
          </p:cNvPr>
          <p:cNvSpPr txBox="1">
            <a:spLocks/>
          </p:cNvSpPr>
          <p:nvPr userDrawn="1"/>
        </p:nvSpPr>
        <p:spPr>
          <a:xfrm>
            <a:off x="904952" y="945122"/>
            <a:ext cx="3118408"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ea typeface="+mj-ea"/>
              </a:rPr>
              <a:t>Table 2</a:t>
            </a:r>
          </a:p>
        </p:txBody>
      </p:sp>
      <p:sp>
        <p:nvSpPr>
          <p:cNvPr id="11" name="Rectangle 10">
            <a:extLst>
              <a:ext uri="{FF2B5EF4-FFF2-40B4-BE49-F238E27FC236}">
                <a16:creationId xmlns:a16="http://schemas.microsoft.com/office/drawing/2014/main" id="{F9722EA7-E1B3-9446-890B-7D7CEF1DF16C}"/>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 name="Text Placeholder 7">
            <a:extLst>
              <a:ext uri="{FF2B5EF4-FFF2-40B4-BE49-F238E27FC236}">
                <a16:creationId xmlns:a16="http://schemas.microsoft.com/office/drawing/2014/main" id="{CACAF07E-2CB0-C948-86A2-ED310C49AFAA}"/>
              </a:ext>
            </a:extLst>
          </p:cNvPr>
          <p:cNvSpPr txBox="1">
            <a:spLocks/>
          </p:cNvSpPr>
          <p:nvPr userDrawn="1"/>
        </p:nvSpPr>
        <p:spPr>
          <a:xfrm>
            <a:off x="182373" y="215576"/>
            <a:ext cx="10054167" cy="2582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a:t>Kicker text HERE</a:t>
            </a:r>
          </a:p>
        </p:txBody>
      </p:sp>
    </p:spTree>
    <p:extLst>
      <p:ext uri="{BB962C8B-B14F-4D97-AF65-F5344CB8AC3E}">
        <p14:creationId xmlns:p14="http://schemas.microsoft.com/office/powerpoint/2010/main" val="1752985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B706AC-D584-0C49-BA5C-CDBC05DED287}"/>
              </a:ext>
            </a:extLst>
          </p:cNvPr>
          <p:cNvSpPr/>
          <p:nvPr userDrawn="1"/>
        </p:nvSpPr>
        <p:spPr>
          <a:xfrm>
            <a:off x="2034211" y="725646"/>
            <a:ext cx="1579516" cy="80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F9EFE79F-7766-2342-AA97-4B1F2CD3D95E}"/>
              </a:ext>
            </a:extLst>
          </p:cNvPr>
          <p:cNvSpPr/>
          <p:nvPr userDrawn="1"/>
        </p:nvSpPr>
        <p:spPr>
          <a:xfrm flipV="1">
            <a:off x="1" y="6531554"/>
            <a:ext cx="2067409"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2017689" y="963077"/>
            <a:ext cx="8899339" cy="1107996"/>
          </a:xfrm>
          <a:prstGeom prst="rect">
            <a:avLst/>
          </a:prstGeom>
        </p:spPr>
        <p:txBody>
          <a:bodyPr lIns="0" tIns="0" rIns="0" bIns="0">
            <a:spAutoFit/>
          </a:bodyPr>
          <a:lstStyle>
            <a:lvl1pPr marL="0" indent="0">
              <a:buNone/>
              <a:defRPr lang="de-DE" sz="4000" b="1" dirty="0"/>
            </a:lvl1pPr>
          </a:lstStyle>
          <a:p>
            <a:r>
              <a:rPr lang="de-DE" sz="4000" b="1"/>
              <a:t>Slide title </a:t>
            </a:r>
            <a:r>
              <a:rPr lang="de-DE" sz="4000" b="1" err="1"/>
              <a:t>goes</a:t>
            </a:r>
            <a:r>
              <a:rPr lang="de-DE" sz="4000" b="1"/>
              <a:t> </a:t>
            </a:r>
            <a:r>
              <a:rPr lang="de-DE" sz="4000" b="1" err="1"/>
              <a:t>here</a:t>
            </a:r>
            <a:r>
              <a:rPr lang="de-DE" sz="4000" b="1"/>
              <a:t> </a:t>
            </a:r>
            <a:r>
              <a:rPr lang="de-DE" sz="4000" b="1" err="1"/>
              <a:t>and</a:t>
            </a:r>
            <a:r>
              <a:rPr lang="de-DE" sz="4000" b="1"/>
              <a:t> </a:t>
            </a:r>
            <a:r>
              <a:rPr lang="de-DE" sz="4000" b="1" err="1"/>
              <a:t>can</a:t>
            </a:r>
            <a:r>
              <a:rPr lang="de-DE" sz="4000" b="1"/>
              <a:t> </a:t>
            </a:r>
            <a:r>
              <a:rPr lang="de-DE" sz="4000" b="1" err="1"/>
              <a:t>be</a:t>
            </a:r>
            <a:r>
              <a:rPr lang="de-DE" sz="4000" b="1"/>
              <a:t> </a:t>
            </a:r>
            <a:r>
              <a:rPr lang="de-DE" sz="4000" b="1" err="1"/>
              <a:t>two</a:t>
            </a:r>
            <a:r>
              <a:rPr lang="de-DE" sz="4000" b="1"/>
              <a:t> </a:t>
            </a:r>
            <a:r>
              <a:rPr lang="de-DE" sz="4000" b="1" err="1"/>
              <a:t>lines</a:t>
            </a:r>
            <a:r>
              <a:rPr lang="de-DE" sz="4000" b="1"/>
              <a:t>, but not </a:t>
            </a:r>
            <a:r>
              <a:rPr lang="de-DE" sz="4000" b="1" err="1"/>
              <a:t>three</a:t>
            </a:r>
            <a:endParaRPr lang="de-DE" sz="4000" b="1"/>
          </a:p>
        </p:txBody>
      </p:sp>
      <p:sp>
        <p:nvSpPr>
          <p:cNvPr id="11" name="Text Placeholder 10">
            <a:extLst>
              <a:ext uri="{FF2B5EF4-FFF2-40B4-BE49-F238E27FC236}">
                <a16:creationId xmlns:a16="http://schemas.microsoft.com/office/drawing/2014/main" id="{EFBF5F23-DE9A-C443-882E-A8CD65F958AC}"/>
              </a:ext>
            </a:extLst>
          </p:cNvPr>
          <p:cNvSpPr>
            <a:spLocks noGrp="1"/>
          </p:cNvSpPr>
          <p:nvPr>
            <p:ph type="body" sz="quarter" idx="11" hasCustomPrompt="1"/>
          </p:nvPr>
        </p:nvSpPr>
        <p:spPr>
          <a:xfrm>
            <a:off x="3613727" y="2525485"/>
            <a:ext cx="7303301" cy="2975857"/>
          </a:xfrm>
          <a:prstGeom prst="rect">
            <a:avLst/>
          </a:prstGeom>
        </p:spPr>
        <p:txBody>
          <a:bodyPr wrap="square" lIns="0" tIns="0" rIns="0" bIns="0">
            <a:spAutoFit/>
          </a:bodyPr>
          <a:lstStyle>
            <a:lvl1pPr marL="228594" indent="-228594">
              <a:lnSpc>
                <a:spcPct val="100000"/>
              </a:lnSpc>
              <a:spcBef>
                <a:spcPts val="500"/>
              </a:spcBef>
              <a:spcAft>
                <a:spcPts val="500"/>
              </a:spcAft>
              <a:buFont typeface="Arial" panose="020B0604020202020204" pitchFamily="34" charset="0"/>
              <a:buChar char="•"/>
              <a:defRPr sz="1751"/>
            </a:lvl1pPr>
          </a:lstStyle>
          <a:p>
            <a:pPr lvl="0"/>
            <a:r>
              <a:rPr lang="en-US"/>
              <a:t>This slide is great for bullets or text</a:t>
            </a:r>
          </a:p>
          <a:p>
            <a:pPr lvl="0"/>
            <a:r>
              <a:rPr lang="en-US"/>
              <a:t>And more bullets</a:t>
            </a:r>
          </a:p>
          <a:p>
            <a:pPr lvl="0"/>
            <a:r>
              <a:rPr lang="en-US"/>
              <a:t>And more bullets</a:t>
            </a:r>
          </a:p>
          <a:p>
            <a:pPr lvl="0"/>
            <a:r>
              <a:rPr lang="en-US"/>
              <a:t>And more bullets </a:t>
            </a:r>
          </a:p>
          <a:p>
            <a:pPr lvl="0"/>
            <a:r>
              <a:rPr lang="en-US"/>
              <a:t>And more bullets</a:t>
            </a:r>
          </a:p>
          <a:p>
            <a:pPr lvl="0"/>
            <a:r>
              <a:rPr lang="en-US"/>
              <a:t>And more bullets</a:t>
            </a:r>
          </a:p>
          <a:p>
            <a:pPr lvl="0"/>
            <a:r>
              <a:rPr lang="en-US"/>
              <a:t>And more bullets that can also extend to fill multiple lines, as this one is demonstrating.</a:t>
            </a:r>
          </a:p>
        </p:txBody>
      </p:sp>
    </p:spTree>
    <p:extLst>
      <p:ext uri="{BB962C8B-B14F-4D97-AF65-F5344CB8AC3E}">
        <p14:creationId xmlns:p14="http://schemas.microsoft.com/office/powerpoint/2010/main" val="3247478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bg1"/>
                </a:solidFill>
                <a:latin typeface="Arial" panose="020B0604020202020204" pitchFamily="34" charset="0"/>
                <a:cs typeface="Arial" panose="020B0604020202020204" pitchFamily="34" charset="0"/>
              </a:defRPr>
            </a:lvl1pPr>
          </a:lstStyle>
          <a:p>
            <a:pPr lvl="0"/>
            <a:r>
              <a:rPr lang="en-US"/>
              <a:t>Presentation Title</a:t>
            </a:r>
            <a:br>
              <a:rPr lang="en-US"/>
            </a:br>
            <a:r>
              <a:rPr lang="en-US"/>
              <a:t>Goes Here</a:t>
            </a:r>
          </a:p>
        </p:txBody>
      </p:sp>
      <p:sp>
        <p:nvSpPr>
          <p:cNvPr id="6" name="Rectangle 5">
            <a:extLst>
              <a:ext uri="{FF2B5EF4-FFF2-40B4-BE49-F238E27FC236}">
                <a16:creationId xmlns:a16="http://schemas.microsoft.com/office/drawing/2014/main" id="{4521D40D-B424-4170-9289-857DF1B3FA5A}"/>
              </a:ext>
            </a:extLst>
          </p:cNvPr>
          <p:cNvSpPr/>
          <p:nvPr userDrawn="1"/>
        </p:nvSpPr>
        <p:spPr>
          <a:xfrm>
            <a:off x="1612056" y="2291644"/>
            <a:ext cx="1661723" cy="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8E3722CD-781D-CC40-8C0C-5BF4C1E29011}"/>
              </a:ext>
            </a:extLst>
          </p:cNvPr>
          <p:cNvSpPr>
            <a:spLocks noGrp="1"/>
          </p:cNvSpPr>
          <p:nvPr>
            <p:ph type="body" sz="quarter" idx="22" hasCustomPrompt="1"/>
          </p:nvPr>
        </p:nvSpPr>
        <p:spPr>
          <a:xfrm>
            <a:off x="1612055" y="4007981"/>
            <a:ext cx="4216596" cy="534163"/>
          </a:xfrm>
          <a:prstGeom prst="rect">
            <a:avLst/>
          </a:prstGeom>
        </p:spPr>
        <p:txBody>
          <a:bodyPr wrap="square" lIns="0" tIns="0" rIns="0" bIns="0">
            <a:spAutoFit/>
          </a:bodyPr>
          <a:lstStyle>
            <a:lvl1pPr marL="0" indent="0">
              <a:spcBef>
                <a:spcPts val="133"/>
              </a:spcBef>
              <a:buNone/>
              <a:defRPr sz="1867">
                <a:solidFill>
                  <a:schemeClr val="bg1"/>
                </a:solidFill>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a:t>July 3, 2019</a:t>
            </a:r>
          </a:p>
          <a:p>
            <a:pPr lvl="0"/>
            <a:r>
              <a:rPr lang="en-US"/>
              <a:t>Presenter Name</a:t>
            </a:r>
          </a:p>
        </p:txBody>
      </p:sp>
    </p:spTree>
    <p:extLst>
      <p:ext uri="{BB962C8B-B14F-4D97-AF65-F5344CB8AC3E}">
        <p14:creationId xmlns:p14="http://schemas.microsoft.com/office/powerpoint/2010/main" val="20831249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 Simple White">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A37730F0-75B3-1A41-A0FA-DA73A5AC322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6888" y="-29962"/>
            <a:ext cx="12175112" cy="6887963"/>
          </a:xfrm>
          <a:prstGeom prst="rect">
            <a:avLst/>
          </a:prstGeom>
        </p:spPr>
      </p:pic>
      <p:sp>
        <p:nvSpPr>
          <p:cNvPr id="2" name="Title 1"/>
          <p:cNvSpPr>
            <a:spLocks noGrp="1"/>
          </p:cNvSpPr>
          <p:nvPr>
            <p:ph type="ctrTitle" hasCustomPrompt="1"/>
          </p:nvPr>
        </p:nvSpPr>
        <p:spPr>
          <a:xfrm>
            <a:off x="581191" y="379481"/>
            <a:ext cx="10993549" cy="1475013"/>
          </a:xfrm>
          <a:effectLst/>
        </p:spPr>
        <p:txBody>
          <a:bodyPr anchor="ctr">
            <a:normAutofit/>
          </a:bodyPr>
          <a:lstStyle>
            <a:lvl1pPr>
              <a:defRPr sz="4000">
                <a:solidFill>
                  <a:schemeClr val="tx1"/>
                </a:solidFill>
              </a:defRPr>
            </a:lvl1pPr>
          </a:lstStyle>
          <a:p>
            <a:r>
              <a:rPr lang="en-US"/>
              <a:t>Click to edit title</a:t>
            </a:r>
          </a:p>
        </p:txBody>
      </p:sp>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solidFill>
                <a:schemeClr val="tx1"/>
              </a:solidFill>
            </a:endParaRPr>
          </a:p>
          <a:p>
            <a:pPr lvl="0">
              <a:lnSpc>
                <a:spcPct val="150000"/>
              </a:lnSpc>
            </a:pPr>
            <a:r>
              <a:rPr lang="en-US" sz="1100" b="1">
                <a:solidFill>
                  <a:schemeClr val="tx1"/>
                </a:solidFill>
              </a:rPr>
              <a:t>National Center for Chronic Disease Prevention and Health Promotion</a:t>
            </a:r>
          </a:p>
        </p:txBody>
      </p:sp>
      <p:sp>
        <p:nvSpPr>
          <p:cNvPr id="23" name="Rectangle 22">
            <a:extLst>
              <a:ext uri="{FF2B5EF4-FFF2-40B4-BE49-F238E27FC236}">
                <a16:creationId xmlns:a16="http://schemas.microsoft.com/office/drawing/2014/main" id="{E9C8E673-1506-784A-B626-C93AEE073313}"/>
              </a:ext>
            </a:extLst>
          </p:cNvPr>
          <p:cNvSpPr/>
          <p:nvPr userDrawn="1"/>
        </p:nvSpPr>
        <p:spPr>
          <a:xfrm>
            <a:off x="0" y="1997722"/>
            <a:ext cx="5353915" cy="325233"/>
          </a:xfrm>
          <a:prstGeom prst="rect">
            <a:avLst/>
          </a:prstGeom>
          <a:solidFill>
            <a:srgbClr val="0F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0CBA94F4-7CE5-7A40-AC0E-0F810F92F70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9" name="Picture 28" descr="logo: USDHHS (United States Department of Health and Human Services), CDC (Centers for Disease Control and Prevention)">
            <a:extLst>
              <a:ext uri="{FF2B5EF4-FFF2-40B4-BE49-F238E27FC236}">
                <a16:creationId xmlns:a16="http://schemas.microsoft.com/office/drawing/2014/main" id="{04963B2B-0952-E94D-B7ED-97B856C6F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10" name="Subtitle 1">
            <a:extLst>
              <a:ext uri="{FF2B5EF4-FFF2-40B4-BE49-F238E27FC236}">
                <a16:creationId xmlns:a16="http://schemas.microsoft.com/office/drawing/2014/main" id="{7D596858-399F-A347-B1AB-46BAFCF2ADAF}"/>
              </a:ext>
            </a:extLst>
          </p:cNvPr>
          <p:cNvSpPr>
            <a:spLocks noGrp="1"/>
          </p:cNvSpPr>
          <p:nvPr>
            <p:ph type="subTitle" idx="1"/>
          </p:nvPr>
        </p:nvSpPr>
        <p:spPr>
          <a:xfrm>
            <a:off x="581191" y="1956793"/>
            <a:ext cx="10993546" cy="590321"/>
          </a:xfrm>
        </p:spPr>
        <p:txBody>
          <a:bodyPr/>
          <a:lstStyle>
            <a:lvl1pPr marL="0" indent="0">
              <a:buNone/>
              <a:defRPr>
                <a:solidFill>
                  <a:schemeClr val="bg1"/>
                </a:solidFill>
              </a:defRPr>
            </a:lvl1pPr>
          </a:lstStyle>
          <a:p>
            <a:r>
              <a:rPr lang="en-US"/>
              <a:t>Click to Edit Subtitle</a:t>
            </a:r>
          </a:p>
        </p:txBody>
      </p:sp>
    </p:spTree>
    <p:extLst>
      <p:ext uri="{BB962C8B-B14F-4D97-AF65-F5344CB8AC3E}">
        <p14:creationId xmlns:p14="http://schemas.microsoft.com/office/powerpoint/2010/main" val="41915786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 Dynamic Dark">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A37730F0-75B3-1A41-A0FA-DA73A5AC322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8"/>
            <a:ext cx="12192000" cy="6897518"/>
          </a:xfrm>
          <a:prstGeom prst="rect">
            <a:avLst/>
          </a:prstGeom>
        </p:spPr>
      </p:pic>
      <p:sp>
        <p:nvSpPr>
          <p:cNvPr id="2" name="Title 1"/>
          <p:cNvSpPr>
            <a:spLocks noGrp="1"/>
          </p:cNvSpPr>
          <p:nvPr>
            <p:ph type="ctrTitle" hasCustomPrompt="1"/>
          </p:nvPr>
        </p:nvSpPr>
        <p:spPr>
          <a:xfrm>
            <a:off x="581191" y="379481"/>
            <a:ext cx="10993549" cy="1475013"/>
          </a:xfrm>
          <a:effectLst/>
        </p:spPr>
        <p:txBody>
          <a:bodyPr anchor="ctr">
            <a:normAutofit/>
          </a:bodyPr>
          <a:lstStyle>
            <a:lvl1pPr>
              <a:defRPr sz="4000">
                <a:solidFill>
                  <a:schemeClr val="bg1"/>
                </a:solidFill>
              </a:defRPr>
            </a:lvl1pPr>
          </a:lstStyle>
          <a:p>
            <a:r>
              <a:rPr lang="en-US"/>
              <a:t>Click to edit title</a:t>
            </a:r>
          </a:p>
        </p:txBody>
      </p:sp>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sp>
        <p:nvSpPr>
          <p:cNvPr id="23" name="Rectangle 22">
            <a:extLst>
              <a:ext uri="{FF2B5EF4-FFF2-40B4-BE49-F238E27FC236}">
                <a16:creationId xmlns:a16="http://schemas.microsoft.com/office/drawing/2014/main" id="{E9C8E673-1506-784A-B626-C93AEE073313}"/>
              </a:ext>
            </a:extLst>
          </p:cNvPr>
          <p:cNvSpPr/>
          <p:nvPr userDrawn="1"/>
        </p:nvSpPr>
        <p:spPr>
          <a:xfrm>
            <a:off x="0" y="1997722"/>
            <a:ext cx="5353915" cy="325233"/>
          </a:xfrm>
          <a:prstGeom prst="rect">
            <a:avLst/>
          </a:prstGeom>
          <a:solidFill>
            <a:srgbClr val="0F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0CBA94F4-7CE5-7A40-AC0E-0F810F92F70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9" name="Picture 28" descr="logo: USDHHS (United States Department of Health and Human Services), CDC (Centers for Disease Control and Prevention)">
            <a:extLst>
              <a:ext uri="{FF2B5EF4-FFF2-40B4-BE49-F238E27FC236}">
                <a16:creationId xmlns:a16="http://schemas.microsoft.com/office/drawing/2014/main" id="{04963B2B-0952-E94D-B7ED-97B856C6F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10" name="Subtitle 1">
            <a:extLst>
              <a:ext uri="{FF2B5EF4-FFF2-40B4-BE49-F238E27FC236}">
                <a16:creationId xmlns:a16="http://schemas.microsoft.com/office/drawing/2014/main" id="{9E513CD6-B8A7-864F-A41A-DC04FA61F55A}"/>
              </a:ext>
            </a:extLst>
          </p:cNvPr>
          <p:cNvSpPr>
            <a:spLocks noGrp="1"/>
          </p:cNvSpPr>
          <p:nvPr>
            <p:ph type="subTitle" idx="1"/>
          </p:nvPr>
        </p:nvSpPr>
        <p:spPr>
          <a:xfrm>
            <a:off x="581191" y="1956793"/>
            <a:ext cx="10993546" cy="590321"/>
          </a:xfrm>
        </p:spPr>
        <p:txBody>
          <a:bodyPr/>
          <a:lstStyle>
            <a:lvl1pPr marL="0" indent="0">
              <a:buNone/>
              <a:defRPr>
                <a:solidFill>
                  <a:schemeClr val="bg1"/>
                </a:solidFill>
              </a:defRPr>
            </a:lvl1pPr>
          </a:lstStyle>
          <a:p>
            <a:r>
              <a:rPr lang="en-US"/>
              <a:t>Click to Edit Subtitle</a:t>
            </a:r>
          </a:p>
        </p:txBody>
      </p:sp>
    </p:spTree>
    <p:extLst>
      <p:ext uri="{BB962C8B-B14F-4D97-AF65-F5344CB8AC3E}">
        <p14:creationId xmlns:p14="http://schemas.microsoft.com/office/powerpoint/2010/main" val="35666210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 Dark">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A37730F0-75B3-1A41-A0FA-DA73A5AC322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2" name="Title 1"/>
          <p:cNvSpPr>
            <a:spLocks noGrp="1"/>
          </p:cNvSpPr>
          <p:nvPr>
            <p:ph type="ctrTitle" hasCustomPrompt="1"/>
          </p:nvPr>
        </p:nvSpPr>
        <p:spPr>
          <a:xfrm>
            <a:off x="581191" y="379481"/>
            <a:ext cx="10993549" cy="1475013"/>
          </a:xfrm>
          <a:effectLst/>
        </p:spPr>
        <p:txBody>
          <a:bodyPr anchor="ctr">
            <a:normAutofit/>
          </a:bodyPr>
          <a:lstStyle>
            <a:lvl1pPr>
              <a:defRPr sz="4000">
                <a:solidFill>
                  <a:schemeClr val="bg1"/>
                </a:solidFill>
              </a:defRPr>
            </a:lvl1pPr>
          </a:lstStyle>
          <a:p>
            <a:r>
              <a:rPr lang="en-US"/>
              <a:t>Click to edit title</a:t>
            </a:r>
          </a:p>
        </p:txBody>
      </p:sp>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sp>
        <p:nvSpPr>
          <p:cNvPr id="23" name="Rectangle 22">
            <a:extLst>
              <a:ext uri="{FF2B5EF4-FFF2-40B4-BE49-F238E27FC236}">
                <a16:creationId xmlns:a16="http://schemas.microsoft.com/office/drawing/2014/main" id="{E9C8E673-1506-784A-B626-C93AEE073313}"/>
              </a:ext>
            </a:extLst>
          </p:cNvPr>
          <p:cNvSpPr/>
          <p:nvPr userDrawn="1"/>
        </p:nvSpPr>
        <p:spPr>
          <a:xfrm>
            <a:off x="0" y="1997722"/>
            <a:ext cx="5353915" cy="325233"/>
          </a:xfrm>
          <a:prstGeom prst="rect">
            <a:avLst/>
          </a:prstGeom>
          <a:solidFill>
            <a:srgbClr val="0F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0CBA94F4-7CE5-7A40-AC0E-0F810F92F70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9" name="Picture 28" descr="logo: USDHHS (United States Department of Health and Human Services), CDC (Centers for Disease Control and Prevention)">
            <a:extLst>
              <a:ext uri="{FF2B5EF4-FFF2-40B4-BE49-F238E27FC236}">
                <a16:creationId xmlns:a16="http://schemas.microsoft.com/office/drawing/2014/main" id="{04963B2B-0952-E94D-B7ED-97B856C6F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10" name="Subtitle 1">
            <a:extLst>
              <a:ext uri="{FF2B5EF4-FFF2-40B4-BE49-F238E27FC236}">
                <a16:creationId xmlns:a16="http://schemas.microsoft.com/office/drawing/2014/main" id="{CA3D17E6-BA38-AA40-8AB5-19AC12ED1209}"/>
              </a:ext>
            </a:extLst>
          </p:cNvPr>
          <p:cNvSpPr>
            <a:spLocks noGrp="1"/>
          </p:cNvSpPr>
          <p:nvPr>
            <p:ph type="subTitle" idx="1"/>
          </p:nvPr>
        </p:nvSpPr>
        <p:spPr>
          <a:xfrm>
            <a:off x="581191" y="1956793"/>
            <a:ext cx="10993546" cy="590321"/>
          </a:xfrm>
        </p:spPr>
        <p:txBody>
          <a:bodyPr/>
          <a:lstStyle>
            <a:lvl1pPr marL="0" indent="0">
              <a:buNone/>
              <a:defRPr>
                <a:solidFill>
                  <a:schemeClr val="bg1"/>
                </a:solidFill>
              </a:defRPr>
            </a:lvl1pPr>
          </a:lstStyle>
          <a:p>
            <a:r>
              <a:rPr lang="en-US"/>
              <a:t>Click to Edit Subtitle</a:t>
            </a:r>
          </a:p>
        </p:txBody>
      </p:sp>
    </p:spTree>
    <p:extLst>
      <p:ext uri="{BB962C8B-B14F-4D97-AF65-F5344CB8AC3E}">
        <p14:creationId xmlns:p14="http://schemas.microsoft.com/office/powerpoint/2010/main" val="1223546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NCCDPHP Generic">
    <p:spTree>
      <p:nvGrpSpPr>
        <p:cNvPr id="1" name=""/>
        <p:cNvGrpSpPr/>
        <p:nvPr/>
      </p:nvGrpSpPr>
      <p:grpSpPr>
        <a:xfrm>
          <a:off x="0" y="0"/>
          <a:ext cx="0" cy="0"/>
          <a:chOff x="0" y="0"/>
          <a:chExt cx="0" cy="0"/>
        </a:xfrm>
      </p:grpSpPr>
      <p:pic>
        <p:nvPicPr>
          <p:cNvPr id="20" name="Picture Placeholder 6">
            <a:extLst>
              <a:ext uri="{FF2B5EF4-FFF2-40B4-BE49-F238E27FC236}">
                <a16:creationId xmlns:a16="http://schemas.microsoft.com/office/drawing/2014/main" id="{B882EF8D-49EE-B34C-BE14-B912AF49A9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1999" cy="6858001"/>
          </a:xfrm>
          <a:prstGeom prst="rect">
            <a:avLst/>
          </a:prstGeom>
        </p:spPr>
      </p:pic>
      <p:sp>
        <p:nvSpPr>
          <p:cNvPr id="23" name="Rectangle 22">
            <a:extLst>
              <a:ext uri="{FF2B5EF4-FFF2-40B4-BE49-F238E27FC236}">
                <a16:creationId xmlns:a16="http://schemas.microsoft.com/office/drawing/2014/main" id="{81990D4E-8528-0449-8414-83C73C90CD9C}"/>
              </a:ext>
              <a:ext uri="{C183D7F6-B498-43B3-948B-1728B52AA6E4}">
                <adec:decorative xmlns:adec="http://schemas.microsoft.com/office/drawing/2017/decorative" val="1"/>
              </a:ext>
            </a:extLst>
          </p:cNvPr>
          <p:cNvSpPr/>
          <p:nvPr userDrawn="1"/>
        </p:nvSpPr>
        <p:spPr>
          <a:xfrm>
            <a:off x="-1" y="0"/>
            <a:ext cx="12192001" cy="6858000"/>
          </a:xfrm>
          <a:prstGeom prst="rect">
            <a:avLst/>
          </a:prstGeom>
          <a:gradFill>
            <a:gsLst>
              <a:gs pos="99000">
                <a:schemeClr val="bg1">
                  <a:alpha val="0"/>
                </a:schemeClr>
              </a:gs>
              <a:gs pos="68000">
                <a:schemeClr val="tx1">
                  <a:alpha val="44000"/>
                </a:schemeClr>
              </a:gs>
              <a:gs pos="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Title 1">
            <a:extLst>
              <a:ext uri="{FF2B5EF4-FFF2-40B4-BE49-F238E27FC236}">
                <a16:creationId xmlns:a16="http://schemas.microsoft.com/office/drawing/2014/main" id="{5897B961-385F-9449-962C-D36861EEA017}"/>
              </a:ext>
            </a:extLst>
          </p:cNvPr>
          <p:cNvSpPr>
            <a:spLocks noGrp="1"/>
          </p:cNvSpPr>
          <p:nvPr>
            <p:ph type="ctrTitle" hasCustomPrompt="1"/>
          </p:nvPr>
        </p:nvSpPr>
        <p:spPr>
          <a:xfrm>
            <a:off x="581191" y="379481"/>
            <a:ext cx="10993549" cy="1475013"/>
          </a:xfrm>
          <a:effectLst/>
        </p:spPr>
        <p:txBody>
          <a:bodyPr anchor="ctr">
            <a:normAutofit/>
          </a:bodyPr>
          <a:lstStyle>
            <a:lvl1pPr>
              <a:defRPr sz="4000">
                <a:solidFill>
                  <a:schemeClr val="bg1"/>
                </a:solidFill>
              </a:defRPr>
            </a:lvl1pPr>
          </a:lstStyle>
          <a:p>
            <a:r>
              <a:rPr lang="en-US"/>
              <a:t>Click to edit title</a:t>
            </a:r>
          </a:p>
        </p:txBody>
      </p:sp>
      <p:sp>
        <p:nvSpPr>
          <p:cNvPr id="28" name="Division Name">
            <a:extLst>
              <a:ext uri="{FF2B5EF4-FFF2-40B4-BE49-F238E27FC236}">
                <a16:creationId xmlns:a16="http://schemas.microsoft.com/office/drawing/2014/main" id="{1C05C024-2448-084E-B53D-9CCD3F04AFAC}"/>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9" name="TextBox 28">
            <a:extLst>
              <a:ext uri="{FF2B5EF4-FFF2-40B4-BE49-F238E27FC236}">
                <a16:creationId xmlns:a16="http://schemas.microsoft.com/office/drawing/2014/main" id="{6E9979E6-A41A-144A-ABE6-D37BDC27957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sp>
        <p:nvSpPr>
          <p:cNvPr id="30" name="Rectangle 29">
            <a:extLst>
              <a:ext uri="{FF2B5EF4-FFF2-40B4-BE49-F238E27FC236}">
                <a16:creationId xmlns:a16="http://schemas.microsoft.com/office/drawing/2014/main" id="{4A090540-D170-2F46-8F5A-6AD481C31C72}"/>
              </a:ext>
            </a:extLst>
          </p:cNvPr>
          <p:cNvSpPr/>
          <p:nvPr userDrawn="1"/>
        </p:nvSpPr>
        <p:spPr>
          <a:xfrm>
            <a:off x="0" y="1997722"/>
            <a:ext cx="5353915" cy="325233"/>
          </a:xfrm>
          <a:prstGeom prst="rect">
            <a:avLst/>
          </a:prstGeom>
          <a:solidFill>
            <a:srgbClr val="0F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11" name="Subtitle 1">
            <a:extLst>
              <a:ext uri="{FF2B5EF4-FFF2-40B4-BE49-F238E27FC236}">
                <a16:creationId xmlns:a16="http://schemas.microsoft.com/office/drawing/2014/main" id="{6BECE79D-EC17-E044-8C77-5E75A4EA68D4}"/>
              </a:ext>
            </a:extLst>
          </p:cNvPr>
          <p:cNvSpPr>
            <a:spLocks noGrp="1"/>
          </p:cNvSpPr>
          <p:nvPr>
            <p:ph type="subTitle" idx="1"/>
          </p:nvPr>
        </p:nvSpPr>
        <p:spPr>
          <a:xfrm>
            <a:off x="581191" y="1956793"/>
            <a:ext cx="10993546" cy="590321"/>
          </a:xfrm>
        </p:spPr>
        <p:txBody>
          <a:bodyPr/>
          <a:lstStyle>
            <a:lvl1pPr marL="0" indent="0">
              <a:buNone/>
              <a:defRPr>
                <a:solidFill>
                  <a:schemeClr val="bg1"/>
                </a:solidFill>
              </a:defRPr>
            </a:lvl1pPr>
          </a:lstStyle>
          <a:p>
            <a:r>
              <a:rPr lang="en-US"/>
              <a:t>Click to Edit Subtitle</a:t>
            </a:r>
          </a:p>
        </p:txBody>
      </p:sp>
    </p:spTree>
    <p:extLst>
      <p:ext uri="{BB962C8B-B14F-4D97-AF65-F5344CB8AC3E}">
        <p14:creationId xmlns:p14="http://schemas.microsoft.com/office/powerpoint/2010/main" val="2974634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81192" y="1983704"/>
            <a:ext cx="11029615" cy="3678303"/>
          </a:xfrm>
        </p:spPr>
        <p:txBody>
          <a:bodyPr/>
          <a:lstStyle>
            <a:lvl1pPr>
              <a:buClr>
                <a:schemeClr val="accent2"/>
              </a:buClr>
              <a:defRPr/>
            </a:lvl1pPr>
            <a:lvl2pPr>
              <a:buClr>
                <a:schemeClr val="accent2"/>
              </a:buClr>
              <a:defRPr/>
            </a:lvl2pPr>
          </a:lstStyle>
          <a:p>
            <a:pPr lvl="0"/>
            <a:r>
              <a:rPr lang="en-US"/>
              <a:t>Edit text (Click icon below if you want to add an object and alt text)</a:t>
            </a:r>
          </a:p>
          <a:p>
            <a:pPr lvl="1"/>
            <a:r>
              <a:rPr lang="en-US"/>
              <a:t>Second level</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12" name="Title Placeholder 1">
            <a:extLst>
              <a:ext uri="{FF2B5EF4-FFF2-40B4-BE49-F238E27FC236}">
                <a16:creationId xmlns:a16="http://schemas.microsoft.com/office/drawing/2014/main" id="{C182B34E-3313-2C43-86BF-3691D3D4D569}"/>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136354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 Whit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A94291-0D7B-DF48-96B6-72787D42DC2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grpSp>
        <p:nvGrpSpPr>
          <p:cNvPr id="8" name="Group 7">
            <a:extLst>
              <a:ext uri="{FF2B5EF4-FFF2-40B4-BE49-F238E27FC236}">
                <a16:creationId xmlns:a16="http://schemas.microsoft.com/office/drawing/2014/main" id="{E45A100A-AF11-1440-B501-CB828C32CFBF}"/>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1" name="Rectangle 10">
              <a:extLst>
                <a:ext uri="{FF2B5EF4-FFF2-40B4-BE49-F238E27FC236}">
                  <a16:creationId xmlns:a16="http://schemas.microsoft.com/office/drawing/2014/main" id="{A97ADA09-7AA8-9946-8964-3BAE3DAFE8A7}"/>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C53E8B6E-5452-1945-A23E-E23F194A7720}"/>
                </a:ext>
              </a:extLst>
            </p:cNvPr>
            <p:cNvGrpSpPr/>
            <p:nvPr userDrawn="1"/>
          </p:nvGrpSpPr>
          <p:grpSpPr>
            <a:xfrm>
              <a:off x="7591778" y="6478439"/>
              <a:ext cx="4147930" cy="97339"/>
              <a:chOff x="6119314" y="6478440"/>
              <a:chExt cx="5676839" cy="93810"/>
            </a:xfrm>
          </p:grpSpPr>
          <p:sp>
            <p:nvSpPr>
              <p:cNvPr id="13" name="Rectangle 12">
                <a:extLst>
                  <a:ext uri="{FF2B5EF4-FFF2-40B4-BE49-F238E27FC236}">
                    <a16:creationId xmlns:a16="http://schemas.microsoft.com/office/drawing/2014/main" id="{46B4ABAA-DE76-B845-9545-0E22FAC4168D}"/>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721FFA3-4CD2-D34C-8AC8-1FBC9CA8874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3DC3CF9-B3CD-F84B-84C5-050BDA996197}"/>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E3EAF89-8BF5-E54B-8E64-206C23A19461}"/>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80112BF-6169-0443-BAFE-839589130E31}"/>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092F185-164F-D14B-975A-D3FC195C497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10014D2-0B93-5D4D-9B80-7D172B8C5F11}"/>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0" name="Content Placeholder 2">
            <a:extLst>
              <a:ext uri="{FF2B5EF4-FFF2-40B4-BE49-F238E27FC236}">
                <a16:creationId xmlns:a16="http://schemas.microsoft.com/office/drawing/2014/main" id="{8B8C6E31-1339-4340-8E59-29B23D94A29D}"/>
              </a:ext>
            </a:extLst>
          </p:cNvPr>
          <p:cNvSpPr>
            <a:spLocks noGrp="1"/>
          </p:cNvSpPr>
          <p:nvPr>
            <p:ph idx="1" hasCustomPrompt="1"/>
          </p:nvPr>
        </p:nvSpPr>
        <p:spPr>
          <a:xfrm>
            <a:off x="581192" y="1983704"/>
            <a:ext cx="11029615" cy="3678303"/>
          </a:xfrm>
        </p:spPr>
        <p:txBody>
          <a:bodyPr/>
          <a:lstStyle>
            <a:lvl1pPr>
              <a:buClr>
                <a:schemeClr val="accent2"/>
              </a:buClr>
              <a:defRPr/>
            </a:lvl1pPr>
            <a:lvl2pPr>
              <a:buClr>
                <a:schemeClr val="accent2"/>
              </a:buClr>
              <a:defRPr/>
            </a:lvl2pPr>
          </a:lstStyle>
          <a:p>
            <a:pPr lvl="0"/>
            <a:r>
              <a:rPr lang="en-US"/>
              <a:t>Edit text (Click icon below if you want to add an object and alt text)</a:t>
            </a:r>
          </a:p>
          <a:p>
            <a:pPr lvl="1"/>
            <a:r>
              <a:rPr lang="en-US"/>
              <a:t>Second level</a:t>
            </a:r>
          </a:p>
        </p:txBody>
      </p:sp>
      <p:sp>
        <p:nvSpPr>
          <p:cNvPr id="21" name="Title Placeholder 1">
            <a:extLst>
              <a:ext uri="{FF2B5EF4-FFF2-40B4-BE49-F238E27FC236}">
                <a16:creationId xmlns:a16="http://schemas.microsoft.com/office/drawing/2014/main" id="{4BB03F69-996C-7949-A380-220A33315C8B}"/>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45998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 White Background">
    <p:spTree>
      <p:nvGrpSpPr>
        <p:cNvPr id="1" name=""/>
        <p:cNvGrpSpPr/>
        <p:nvPr/>
      </p:nvGrpSpPr>
      <p:grpSpPr>
        <a:xfrm>
          <a:off x="0" y="0"/>
          <a:ext cx="0" cy="0"/>
          <a:chOff x="0" y="0"/>
          <a:chExt cx="0" cy="0"/>
        </a:xfrm>
      </p:grpSpPr>
      <p:pic>
        <p:nvPicPr>
          <p:cNvPr id="22" name="Picture Placeholder 6">
            <a:extLst>
              <a:ext uri="{FF2B5EF4-FFF2-40B4-BE49-F238E27FC236}">
                <a16:creationId xmlns:a16="http://schemas.microsoft.com/office/drawing/2014/main" id="{C0690D05-77F5-874C-90A5-A3879851326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rgbClr val="61A5D6"/>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rgbClr val="61A5D6"/>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rgbClr val="61A5D6"/>
                </a:solidFill>
              </a:defRPr>
            </a:lvl1pPr>
          </a:lstStyle>
          <a:p>
            <a:fld id="{D57F1E4F-1CFF-5643-939E-217C01CDF565}" type="slidenum">
              <a:rPr lang="en-US" smtClean="0"/>
              <a:pPr/>
              <a:t>‹#›</a:t>
            </a:fld>
            <a:endParaRPr lang="en-US"/>
          </a:p>
        </p:txBody>
      </p:sp>
      <p:grpSp>
        <p:nvGrpSpPr>
          <p:cNvPr id="8" name="Group 7">
            <a:extLst>
              <a:ext uri="{FF2B5EF4-FFF2-40B4-BE49-F238E27FC236}">
                <a16:creationId xmlns:a16="http://schemas.microsoft.com/office/drawing/2014/main" id="{E45A100A-AF11-1440-B501-CB828C32CFBF}"/>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1" name="Rectangle 10">
              <a:extLst>
                <a:ext uri="{FF2B5EF4-FFF2-40B4-BE49-F238E27FC236}">
                  <a16:creationId xmlns:a16="http://schemas.microsoft.com/office/drawing/2014/main" id="{A97ADA09-7AA8-9946-8964-3BAE3DAFE8A7}"/>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C53E8B6E-5452-1945-A23E-E23F194A7720}"/>
                </a:ext>
              </a:extLst>
            </p:cNvPr>
            <p:cNvGrpSpPr/>
            <p:nvPr userDrawn="1"/>
          </p:nvGrpSpPr>
          <p:grpSpPr>
            <a:xfrm>
              <a:off x="7591778" y="6478439"/>
              <a:ext cx="4147930" cy="97339"/>
              <a:chOff x="6119314" y="6478440"/>
              <a:chExt cx="5676839" cy="93810"/>
            </a:xfrm>
          </p:grpSpPr>
          <p:sp>
            <p:nvSpPr>
              <p:cNvPr id="13" name="Rectangle 12">
                <a:extLst>
                  <a:ext uri="{FF2B5EF4-FFF2-40B4-BE49-F238E27FC236}">
                    <a16:creationId xmlns:a16="http://schemas.microsoft.com/office/drawing/2014/main" id="{46B4ABAA-DE76-B845-9545-0E22FAC4168D}"/>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721FFA3-4CD2-D34C-8AC8-1FBC9CA8874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3DC3CF9-B3CD-F84B-84C5-050BDA996197}"/>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E3EAF89-8BF5-E54B-8E64-206C23A19461}"/>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80112BF-6169-0443-BAFE-839589130E31}"/>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092F185-164F-D14B-975A-D3FC195C497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10014D2-0B93-5D4D-9B80-7D172B8C5F11}"/>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0" name="Content Placeholder 2">
            <a:extLst>
              <a:ext uri="{FF2B5EF4-FFF2-40B4-BE49-F238E27FC236}">
                <a16:creationId xmlns:a16="http://schemas.microsoft.com/office/drawing/2014/main" id="{8B8C6E31-1339-4340-8E59-29B23D94A29D}"/>
              </a:ext>
            </a:extLst>
          </p:cNvPr>
          <p:cNvSpPr>
            <a:spLocks noGrp="1"/>
          </p:cNvSpPr>
          <p:nvPr>
            <p:ph idx="1" hasCustomPrompt="1"/>
          </p:nvPr>
        </p:nvSpPr>
        <p:spPr>
          <a:xfrm>
            <a:off x="581192" y="1983704"/>
            <a:ext cx="11029615" cy="3678303"/>
          </a:xfrm>
        </p:spPr>
        <p:txBody>
          <a:bodyPr/>
          <a:lstStyle>
            <a:lvl1pPr>
              <a:buClr>
                <a:srgbClr val="569FD3"/>
              </a:buClr>
              <a:defRPr>
                <a:solidFill>
                  <a:schemeClr val="bg1"/>
                </a:solidFill>
              </a:defRPr>
            </a:lvl1pPr>
            <a:lvl2pPr>
              <a:buClr>
                <a:srgbClr val="569FD3"/>
              </a:buClr>
              <a:defRPr>
                <a:solidFill>
                  <a:schemeClr val="bg1"/>
                </a:solidFill>
              </a:defRPr>
            </a:lvl2pPr>
          </a:lstStyle>
          <a:p>
            <a:pPr lvl="0"/>
            <a:r>
              <a:rPr lang="en-US"/>
              <a:t>Edit text (Click icon below if you want to add an object and alt text)</a:t>
            </a:r>
          </a:p>
          <a:p>
            <a:pPr lvl="1"/>
            <a:r>
              <a:rPr lang="en-US"/>
              <a:t>Second level</a:t>
            </a:r>
          </a:p>
        </p:txBody>
      </p:sp>
      <p:sp>
        <p:nvSpPr>
          <p:cNvPr id="21" name="Title Placeholder 1">
            <a:extLst>
              <a:ext uri="{FF2B5EF4-FFF2-40B4-BE49-F238E27FC236}">
                <a16:creationId xmlns:a16="http://schemas.microsoft.com/office/drawing/2014/main" id="{4BB03F69-996C-7949-A380-220A33315C8B}"/>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75751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a:t>Click to Edit Master Title Style</a:t>
            </a:r>
            <a:endParaRPr/>
          </a:p>
        </p:txBody>
      </p:sp>
    </p:spTree>
    <p:extLst>
      <p:ext uri="{BB962C8B-B14F-4D97-AF65-F5344CB8AC3E}">
        <p14:creationId xmlns:p14="http://schemas.microsoft.com/office/powerpoint/2010/main" val="4085981932"/>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Monito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57362C-F154-7D42-A27E-269034EA1A1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grpSp>
        <p:nvGrpSpPr>
          <p:cNvPr id="11" name="Group 10" descr="a computer monitor showing a blank screen">
            <a:extLst>
              <a:ext uri="{FF2B5EF4-FFF2-40B4-BE49-F238E27FC236}">
                <a16:creationId xmlns:a16="http://schemas.microsoft.com/office/drawing/2014/main" id="{3E129725-2537-AD44-8285-ACDFB4CDB669}"/>
              </a:ext>
              <a:ext uri="{C183D7F6-B498-43B3-948B-1728B52AA6E4}">
                <adec:decorative xmlns:adec="http://schemas.microsoft.com/office/drawing/2017/decorative" val="0"/>
              </a:ext>
            </a:extLst>
          </p:cNvPr>
          <p:cNvGrpSpPr/>
          <p:nvPr userDrawn="1"/>
        </p:nvGrpSpPr>
        <p:grpSpPr>
          <a:xfrm>
            <a:off x="3775094" y="-157655"/>
            <a:ext cx="8758717" cy="7377760"/>
            <a:chOff x="5579652" y="1229787"/>
            <a:chExt cx="6151483" cy="5181600"/>
          </a:xfrm>
        </p:grpSpPr>
        <p:pic>
          <p:nvPicPr>
            <p:cNvPr id="12" name="Picture 11">
              <a:extLst>
                <a:ext uri="{FF2B5EF4-FFF2-40B4-BE49-F238E27FC236}">
                  <a16:creationId xmlns:a16="http://schemas.microsoft.com/office/drawing/2014/main" id="{E23C55B2-DB9A-2F42-BDCB-89B3EB22C2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9652" y="1229787"/>
              <a:ext cx="6151483" cy="5181600"/>
            </a:xfrm>
            <a:prstGeom prst="rect">
              <a:avLst/>
            </a:prstGeom>
          </p:spPr>
        </p:pic>
        <p:sp>
          <p:nvSpPr>
            <p:cNvPr id="13" name="Rectangle 12">
              <a:extLst>
                <a:ext uri="{FF2B5EF4-FFF2-40B4-BE49-F238E27FC236}">
                  <a16:creationId xmlns:a16="http://schemas.microsoft.com/office/drawing/2014/main" id="{B686BA26-D746-2A4A-A333-467EBEC10956}"/>
                </a:ext>
              </a:extLst>
            </p:cNvPr>
            <p:cNvSpPr/>
            <p:nvPr/>
          </p:nvSpPr>
          <p:spPr>
            <a:xfrm>
              <a:off x="6095999" y="1614488"/>
              <a:ext cx="5262564" cy="3243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grpSp>
      <p:sp>
        <p:nvSpPr>
          <p:cNvPr id="3" name="Content Placeholder 2"/>
          <p:cNvSpPr>
            <a:spLocks noGrp="1"/>
          </p:cNvSpPr>
          <p:nvPr>
            <p:ph idx="1" hasCustomPrompt="1"/>
          </p:nvPr>
        </p:nvSpPr>
        <p:spPr>
          <a:xfrm>
            <a:off x="581192" y="2727025"/>
            <a:ext cx="3193902" cy="2849554"/>
          </a:xfrm>
        </p:spPr>
        <p:txBody>
          <a:bodyPr/>
          <a:lstStyle>
            <a:lvl1pPr marL="0" indent="0">
              <a:buNone/>
              <a:defRPr/>
            </a:lvl1pPr>
            <a:lvl2pPr marL="324000" indent="0">
              <a:buNone/>
              <a:defRPr/>
            </a:lvl2pPr>
          </a:lstStyle>
          <a:p>
            <a:pPr lvl="0"/>
            <a:r>
              <a:rPr lang="en-US"/>
              <a:t>Edit text (Click icon below if you want to add an object and alt text)</a:t>
            </a:r>
          </a:p>
        </p:txBody>
      </p:sp>
      <p:sp>
        <p:nvSpPr>
          <p:cNvPr id="2" name="Title 1"/>
          <p:cNvSpPr>
            <a:spLocks noGrp="1"/>
          </p:cNvSpPr>
          <p:nvPr>
            <p:ph type="title"/>
          </p:nvPr>
        </p:nvSpPr>
        <p:spPr>
          <a:xfrm>
            <a:off x="581192" y="702155"/>
            <a:ext cx="3193902" cy="1714473"/>
          </a:xfrm>
        </p:spPr>
        <p:txBody>
          <a:bodyPr/>
          <a:lstStyle/>
          <a:p>
            <a:r>
              <a:rPr lang="en-US"/>
              <a:t>Click to edit Master title style</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grpSp>
        <p:nvGrpSpPr>
          <p:cNvPr id="14" name="Group 13">
            <a:extLst>
              <a:ext uri="{FF2B5EF4-FFF2-40B4-BE49-F238E27FC236}">
                <a16:creationId xmlns:a16="http://schemas.microsoft.com/office/drawing/2014/main" id="{235F0ACF-4A9A-4E4F-816B-880B93CF75D7}"/>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5" name="Rectangle 14">
              <a:extLst>
                <a:ext uri="{FF2B5EF4-FFF2-40B4-BE49-F238E27FC236}">
                  <a16:creationId xmlns:a16="http://schemas.microsoft.com/office/drawing/2014/main" id="{88A47762-69AF-D245-933F-B3E5D24A8D31}"/>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6" name="Group 15">
              <a:extLst>
                <a:ext uri="{FF2B5EF4-FFF2-40B4-BE49-F238E27FC236}">
                  <a16:creationId xmlns:a16="http://schemas.microsoft.com/office/drawing/2014/main" id="{16F90E8F-326A-5043-B77F-161D9A6E9A8D}"/>
                </a:ext>
              </a:extLst>
            </p:cNvPr>
            <p:cNvGrpSpPr/>
            <p:nvPr userDrawn="1"/>
          </p:nvGrpSpPr>
          <p:grpSpPr>
            <a:xfrm>
              <a:off x="7591778" y="6478439"/>
              <a:ext cx="4147930" cy="97339"/>
              <a:chOff x="6119314" y="6478440"/>
              <a:chExt cx="5676839" cy="93810"/>
            </a:xfrm>
          </p:grpSpPr>
          <p:sp>
            <p:nvSpPr>
              <p:cNvPr id="17" name="Rectangle 16">
                <a:extLst>
                  <a:ext uri="{FF2B5EF4-FFF2-40B4-BE49-F238E27FC236}">
                    <a16:creationId xmlns:a16="http://schemas.microsoft.com/office/drawing/2014/main" id="{957E1F57-BD3F-C84E-B83A-5411F1EF31F8}"/>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F877B155-07AD-D44A-915B-AAD5C5996AA2}"/>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F31F4708-7193-2B49-A3A3-B2643AABEACC}"/>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779FB51-4A11-4344-A831-A0DD1A6D3ED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D784CACD-1E2A-9745-A70E-305356DEED79}"/>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7D1DC963-1D73-E84D-8AC4-38F48E327F7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D1B50029-2B45-6142-AA12-1A0515E3F55E}"/>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785093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Photo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EE80-8067-D748-858F-5D3F727CE848}"/>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lvl1pPr>
            <a:lvl2pPr>
              <a:buClr>
                <a:schemeClr val="accent2"/>
              </a:buClr>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lvl1pPr>
          </a:lstStyle>
          <a:p>
            <a:endParaRPr lang="en-US"/>
          </a:p>
        </p:txBody>
      </p:sp>
    </p:spTree>
    <p:extLst>
      <p:ext uri="{BB962C8B-B14F-4D97-AF65-F5344CB8AC3E}">
        <p14:creationId xmlns:p14="http://schemas.microsoft.com/office/powerpoint/2010/main" val="29288820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nd Photo | No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A8AA52-BE70-2A49-B825-CC6D958E3963}"/>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7257742-4C72-6046-868E-389F0B4EBEC6}"/>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1" name="Rectangle 10">
              <a:extLst>
                <a:ext uri="{FF2B5EF4-FFF2-40B4-BE49-F238E27FC236}">
                  <a16:creationId xmlns:a16="http://schemas.microsoft.com/office/drawing/2014/main" id="{0A1A1C36-0D4A-6E4D-8A7B-847AC46C40F0}"/>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F1A97328-671B-904B-BCAC-E2F21650A7BB}"/>
                </a:ext>
              </a:extLst>
            </p:cNvPr>
            <p:cNvGrpSpPr/>
            <p:nvPr userDrawn="1"/>
          </p:nvGrpSpPr>
          <p:grpSpPr>
            <a:xfrm>
              <a:off x="7591778" y="6478439"/>
              <a:ext cx="4147930" cy="97339"/>
              <a:chOff x="6119314" y="6478440"/>
              <a:chExt cx="5676839" cy="93810"/>
            </a:xfrm>
          </p:grpSpPr>
          <p:sp>
            <p:nvSpPr>
              <p:cNvPr id="13" name="Rectangle 12">
                <a:extLst>
                  <a:ext uri="{FF2B5EF4-FFF2-40B4-BE49-F238E27FC236}">
                    <a16:creationId xmlns:a16="http://schemas.microsoft.com/office/drawing/2014/main" id="{5F4D588F-71F4-3244-B662-F02F5F1A3B3F}"/>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499B61-02F2-CD48-A014-F29A03E0F778}"/>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12A051B-3BDC-6344-91E4-A9FECF665F43}"/>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1961133-5347-A440-9ACE-9B6C1C8EBDA9}"/>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92759E1-3160-A44B-A914-7FF6454A6E62}"/>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1C0D229-EE6A-6446-BBC0-DE6E217317C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FB12873D-A9DC-1141-8BDB-8A07BA70CA4E}"/>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 name="Title 1">
            <a:extLst>
              <a:ext uri="{FF2B5EF4-FFF2-40B4-BE49-F238E27FC236}">
                <a16:creationId xmlns:a16="http://schemas.microsoft.com/office/drawing/2014/main" id="{D27EEE80-8067-D748-858F-5D3F727CE848}"/>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lvl1pPr>
            <a:lvl2pPr>
              <a:buClr>
                <a:schemeClr val="accent2"/>
              </a:buClr>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lvl1pPr>
          </a:lstStyle>
          <a:p>
            <a:endParaRPr lang="en-US"/>
          </a:p>
        </p:txBody>
      </p:sp>
    </p:spTree>
    <p:extLst>
      <p:ext uri="{BB962C8B-B14F-4D97-AF65-F5344CB8AC3E}">
        <p14:creationId xmlns:p14="http://schemas.microsoft.com/office/powerpoint/2010/main" val="16318791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nd Photo Dark">
    <p:spTree>
      <p:nvGrpSpPr>
        <p:cNvPr id="1" name=""/>
        <p:cNvGrpSpPr/>
        <p:nvPr/>
      </p:nvGrpSpPr>
      <p:grpSpPr>
        <a:xfrm>
          <a:off x="0" y="0"/>
          <a:ext cx="0" cy="0"/>
          <a:chOff x="0" y="0"/>
          <a:chExt cx="0" cy="0"/>
        </a:xfrm>
      </p:grpSpPr>
      <p:pic>
        <p:nvPicPr>
          <p:cNvPr id="23" name="Picture Placeholder 6">
            <a:extLst>
              <a:ext uri="{FF2B5EF4-FFF2-40B4-BE49-F238E27FC236}">
                <a16:creationId xmlns:a16="http://schemas.microsoft.com/office/drawing/2014/main" id="{97021876-7EF9-964E-90D9-1D61EA8C2E2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10" name="Rectangle 9">
            <a:extLst>
              <a:ext uri="{FF2B5EF4-FFF2-40B4-BE49-F238E27FC236}">
                <a16:creationId xmlns:a16="http://schemas.microsoft.com/office/drawing/2014/main" id="{171F6306-09F1-ED47-9BD5-2E35ABF05B06}"/>
              </a:ext>
              <a:ext uri="{C183D7F6-B498-43B3-948B-1728B52AA6E4}">
                <adec:decorative xmlns:adec="http://schemas.microsoft.com/office/drawing/2017/decorative" val="1"/>
              </a:ext>
            </a:extLst>
          </p:cNvPr>
          <p:cNvSpPr>
            <a:spLocks noChangeAspect="1"/>
          </p:cNvSpPr>
          <p:nvPr userDrawn="1"/>
        </p:nvSpPr>
        <p:spPr>
          <a:xfrm>
            <a:off x="0" y="5856288"/>
            <a:ext cx="12191999" cy="1001712"/>
          </a:xfrm>
          <a:prstGeom prst="rect">
            <a:avLst/>
          </a:prstGeom>
          <a:solidFill>
            <a:schemeClr val="accent1">
              <a:alpha val="3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bg1"/>
                </a:solidFill>
              </a:defRPr>
            </a:lvl1pPr>
            <a:lvl2pPr>
              <a:buClr>
                <a:schemeClr val="accent2"/>
              </a:buClr>
              <a:defRPr>
                <a:solidFill>
                  <a:schemeClr val="bg1"/>
                </a:solidFill>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grpSp>
        <p:nvGrpSpPr>
          <p:cNvPr id="11" name="Group 10">
            <a:extLst>
              <a:ext uri="{FF2B5EF4-FFF2-40B4-BE49-F238E27FC236}">
                <a16:creationId xmlns:a16="http://schemas.microsoft.com/office/drawing/2014/main" id="{BECC0B22-A25E-D04E-8EB7-4204DA88A4C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E80F2FC8-4AE7-2F48-B252-220C170D80E9}"/>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3" name="Group 12">
              <a:extLst>
                <a:ext uri="{FF2B5EF4-FFF2-40B4-BE49-F238E27FC236}">
                  <a16:creationId xmlns:a16="http://schemas.microsoft.com/office/drawing/2014/main" id="{9F37D483-C84E-1B45-A2EA-43833AD99BE3}"/>
                </a:ext>
              </a:extLst>
            </p:cNvPr>
            <p:cNvGrpSpPr/>
            <p:nvPr userDrawn="1"/>
          </p:nvGrpSpPr>
          <p:grpSpPr>
            <a:xfrm>
              <a:off x="7591778" y="6478439"/>
              <a:ext cx="4147930" cy="97339"/>
              <a:chOff x="6119314" y="6478440"/>
              <a:chExt cx="5676839" cy="93810"/>
            </a:xfrm>
          </p:grpSpPr>
          <p:sp>
            <p:nvSpPr>
              <p:cNvPr id="14" name="Rectangle 13">
                <a:extLst>
                  <a:ext uri="{FF2B5EF4-FFF2-40B4-BE49-F238E27FC236}">
                    <a16:creationId xmlns:a16="http://schemas.microsoft.com/office/drawing/2014/main" id="{6D9E4AC5-DC14-BF44-BBDF-5BCC8EA2F280}"/>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18A6466-37D1-AB49-9451-703D190D1FEB}"/>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6E78E76A-B813-E049-9CF2-F722301FF6EE}"/>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C8A179CC-1480-5641-8E75-CBEFEED854F0}"/>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616927B7-3094-B649-9EBA-68905D3CADAC}"/>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7224AA6-4E24-8641-8E91-0729B210249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DDF838A-1D95-3E42-88BA-E9F25C2BF1A7}"/>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11000731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 of Contents Blank">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11" name="Text Placeholder 4">
            <a:extLst>
              <a:ext uri="{FF2B5EF4-FFF2-40B4-BE49-F238E27FC236}">
                <a16:creationId xmlns:a16="http://schemas.microsoft.com/office/drawing/2014/main" id="{368F0240-0948-B644-9751-5E477B1A36F5}"/>
              </a:ext>
            </a:extLst>
          </p:cNvPr>
          <p:cNvSpPr>
            <a:spLocks noGrp="1"/>
          </p:cNvSpPr>
          <p:nvPr>
            <p:ph type="body" sz="quarter" idx="14" hasCustomPrompt="1"/>
          </p:nvPr>
        </p:nvSpPr>
        <p:spPr>
          <a:xfrm>
            <a:off x="1060877" y="1290835"/>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2 Label Sample</a:t>
            </a:r>
          </a:p>
        </p:txBody>
      </p:sp>
      <p:sp>
        <p:nvSpPr>
          <p:cNvPr id="12" name="Text Placeholder 4">
            <a:extLst>
              <a:ext uri="{FF2B5EF4-FFF2-40B4-BE49-F238E27FC236}">
                <a16:creationId xmlns:a16="http://schemas.microsoft.com/office/drawing/2014/main" id="{E9611DE0-ADB4-FE41-906B-CC44E7759B56}"/>
              </a:ext>
            </a:extLst>
          </p:cNvPr>
          <p:cNvSpPr>
            <a:spLocks noGrp="1"/>
          </p:cNvSpPr>
          <p:nvPr>
            <p:ph type="body" sz="quarter" idx="15" hasCustomPrompt="1"/>
          </p:nvPr>
        </p:nvSpPr>
        <p:spPr>
          <a:xfrm>
            <a:off x="1060877" y="2044932"/>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3 Label Sample</a:t>
            </a:r>
          </a:p>
        </p:txBody>
      </p:sp>
      <p:sp>
        <p:nvSpPr>
          <p:cNvPr id="13" name="Text Placeholder 4">
            <a:extLst>
              <a:ext uri="{FF2B5EF4-FFF2-40B4-BE49-F238E27FC236}">
                <a16:creationId xmlns:a16="http://schemas.microsoft.com/office/drawing/2014/main" id="{3F41E907-508A-7B44-AA9B-7039E0F68A77}"/>
              </a:ext>
            </a:extLst>
          </p:cNvPr>
          <p:cNvSpPr>
            <a:spLocks noGrp="1"/>
          </p:cNvSpPr>
          <p:nvPr>
            <p:ph type="body" sz="quarter" idx="16" hasCustomPrompt="1"/>
          </p:nvPr>
        </p:nvSpPr>
        <p:spPr>
          <a:xfrm>
            <a:off x="1060877" y="2799029"/>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4 Label Sample</a:t>
            </a:r>
          </a:p>
        </p:txBody>
      </p:sp>
      <p:sp>
        <p:nvSpPr>
          <p:cNvPr id="14" name="Text Placeholder 4">
            <a:extLst>
              <a:ext uri="{FF2B5EF4-FFF2-40B4-BE49-F238E27FC236}">
                <a16:creationId xmlns:a16="http://schemas.microsoft.com/office/drawing/2014/main" id="{2EDABD83-1BAF-7643-BACC-BB9FE3E1D953}"/>
              </a:ext>
            </a:extLst>
          </p:cNvPr>
          <p:cNvSpPr>
            <a:spLocks noGrp="1"/>
          </p:cNvSpPr>
          <p:nvPr>
            <p:ph type="body" sz="quarter" idx="17" hasCustomPrompt="1"/>
          </p:nvPr>
        </p:nvSpPr>
        <p:spPr>
          <a:xfrm>
            <a:off x="1060877" y="3553126"/>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5 Label Sample</a:t>
            </a:r>
          </a:p>
        </p:txBody>
      </p:sp>
      <p:sp>
        <p:nvSpPr>
          <p:cNvPr id="15" name="Text Placeholder 4">
            <a:extLst>
              <a:ext uri="{FF2B5EF4-FFF2-40B4-BE49-F238E27FC236}">
                <a16:creationId xmlns:a16="http://schemas.microsoft.com/office/drawing/2014/main" id="{23D01885-6092-704F-9B5C-42D82B59ACA5}"/>
              </a:ext>
            </a:extLst>
          </p:cNvPr>
          <p:cNvSpPr>
            <a:spLocks noGrp="1"/>
          </p:cNvSpPr>
          <p:nvPr>
            <p:ph type="body" sz="quarter" idx="18" hasCustomPrompt="1"/>
          </p:nvPr>
        </p:nvSpPr>
        <p:spPr>
          <a:xfrm>
            <a:off x="1060877" y="4307223"/>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6 Label Sample</a:t>
            </a:r>
          </a:p>
        </p:txBody>
      </p:sp>
      <p:sp>
        <p:nvSpPr>
          <p:cNvPr id="17" name="Text Placeholder 4">
            <a:extLst>
              <a:ext uri="{FF2B5EF4-FFF2-40B4-BE49-F238E27FC236}">
                <a16:creationId xmlns:a16="http://schemas.microsoft.com/office/drawing/2014/main" id="{BBF4FA7B-81B4-CA46-9FF5-2DE06C8CCBD7}"/>
              </a:ext>
            </a:extLst>
          </p:cNvPr>
          <p:cNvSpPr>
            <a:spLocks noGrp="1"/>
          </p:cNvSpPr>
          <p:nvPr>
            <p:ph type="body" sz="quarter" idx="20" hasCustomPrompt="1"/>
          </p:nvPr>
        </p:nvSpPr>
        <p:spPr>
          <a:xfrm>
            <a:off x="1060877" y="5061321"/>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7 Label Sample</a:t>
            </a:r>
          </a:p>
        </p:txBody>
      </p:sp>
      <p:sp>
        <p:nvSpPr>
          <p:cNvPr id="3" name="Title 2">
            <a:extLst>
              <a:ext uri="{FF2B5EF4-FFF2-40B4-BE49-F238E27FC236}">
                <a16:creationId xmlns:a16="http://schemas.microsoft.com/office/drawing/2014/main" id="{4DADCE28-1B4C-493D-943D-595CB56ABF8E}"/>
              </a:ext>
            </a:extLst>
          </p:cNvPr>
          <p:cNvSpPr>
            <a:spLocks noGrp="1"/>
          </p:cNvSpPr>
          <p:nvPr>
            <p:ph type="title" hasCustomPrompt="1"/>
          </p:nvPr>
        </p:nvSpPr>
        <p:spPr>
          <a:xfrm>
            <a:off x="1060877" y="531629"/>
            <a:ext cx="8413750" cy="630936"/>
          </a:xfrm>
        </p:spPr>
        <p:txBody>
          <a:bodyPr vert="horz" lIns="91440" tIns="45720" rIns="91440" bIns="45720" rtlCol="0" anchor="ctr">
            <a:normAutofit/>
          </a:bodyPr>
          <a:lstStyle>
            <a:lvl1pPr>
              <a:defRPr lang="en-US" sz="2000">
                <a:solidFill>
                  <a:srgbClr val="122C41"/>
                </a:solidFill>
                <a:latin typeface="+mn-lt"/>
                <a:ea typeface="+mn-ea"/>
              </a:defRPr>
            </a:lvl1pPr>
          </a:lstStyle>
          <a:p>
            <a:pPr marL="0" lvl="0" indent="0">
              <a:spcBef>
                <a:spcPct val="20000"/>
              </a:spcBef>
              <a:spcAft>
                <a:spcPts val="600"/>
              </a:spcAft>
              <a:buClr>
                <a:schemeClr val="accent2"/>
              </a:buClr>
              <a:buSzPct val="92000"/>
              <a:buFont typeface="Arial"/>
            </a:pPr>
            <a:r>
              <a:rPr lang="en-US"/>
              <a:t>Section 1 Label Sample</a:t>
            </a:r>
          </a:p>
        </p:txBody>
      </p:sp>
    </p:spTree>
    <p:extLst>
      <p:ext uri="{BB962C8B-B14F-4D97-AF65-F5344CB8AC3E}">
        <p14:creationId xmlns:p14="http://schemas.microsoft.com/office/powerpoint/2010/main" val="1678452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of Contents Cus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70AAE9-6387-4E7E-B1D8-BE08BA6CCAB8}"/>
              </a:ext>
            </a:extLst>
          </p:cNvPr>
          <p:cNvSpPr>
            <a:spLocks noGrp="1"/>
          </p:cNvSpPr>
          <p:nvPr>
            <p:ph type="title" hasCustomPrompt="1"/>
          </p:nvPr>
        </p:nvSpPr>
        <p:spPr>
          <a:xfrm>
            <a:off x="1062976" y="547812"/>
            <a:ext cx="8411651" cy="630936"/>
          </a:xfrm>
        </p:spPr>
        <p:txBody>
          <a:bodyPr vert="horz" lIns="91440" tIns="45720" rIns="91440" bIns="45720" rtlCol="0" anchor="ctr">
            <a:normAutofit/>
          </a:bodyPr>
          <a:lstStyle>
            <a:lvl1pPr>
              <a:defRPr lang="en-US" sz="2000">
                <a:solidFill>
                  <a:srgbClr val="122C41"/>
                </a:solidFill>
                <a:latin typeface="+mn-lt"/>
                <a:ea typeface="+mn-ea"/>
              </a:defRPr>
            </a:lvl1pPr>
          </a:lstStyle>
          <a:p>
            <a:pPr marL="0" lvl="0" indent="0">
              <a:spcBef>
                <a:spcPct val="20000"/>
              </a:spcBef>
              <a:spcAft>
                <a:spcPts val="600"/>
              </a:spcAft>
              <a:buClr>
                <a:schemeClr val="accent2"/>
              </a:buClr>
              <a:buSzPct val="92000"/>
              <a:buFont typeface="Arial"/>
            </a:pPr>
            <a:r>
              <a:rPr lang="en-US"/>
              <a:t>Section 1 Label Sample Table of Contents</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11" name="Text Placeholder 4">
            <a:extLst>
              <a:ext uri="{FF2B5EF4-FFF2-40B4-BE49-F238E27FC236}">
                <a16:creationId xmlns:a16="http://schemas.microsoft.com/office/drawing/2014/main" id="{368F0240-0948-B644-9751-5E477B1A36F5}"/>
              </a:ext>
            </a:extLst>
          </p:cNvPr>
          <p:cNvSpPr>
            <a:spLocks noGrp="1"/>
          </p:cNvSpPr>
          <p:nvPr>
            <p:ph type="body" sz="quarter" idx="14" hasCustomPrompt="1"/>
          </p:nvPr>
        </p:nvSpPr>
        <p:spPr>
          <a:xfrm>
            <a:off x="1060877" y="1290835"/>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2 Label Sample</a:t>
            </a:r>
          </a:p>
        </p:txBody>
      </p:sp>
      <p:sp>
        <p:nvSpPr>
          <p:cNvPr id="12" name="Text Placeholder 4">
            <a:extLst>
              <a:ext uri="{FF2B5EF4-FFF2-40B4-BE49-F238E27FC236}">
                <a16:creationId xmlns:a16="http://schemas.microsoft.com/office/drawing/2014/main" id="{E9611DE0-ADB4-FE41-906B-CC44E7759B56}"/>
              </a:ext>
            </a:extLst>
          </p:cNvPr>
          <p:cNvSpPr>
            <a:spLocks noGrp="1"/>
          </p:cNvSpPr>
          <p:nvPr>
            <p:ph type="body" sz="quarter" idx="15" hasCustomPrompt="1"/>
          </p:nvPr>
        </p:nvSpPr>
        <p:spPr>
          <a:xfrm>
            <a:off x="1060877" y="2044932"/>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3 Label Sample</a:t>
            </a:r>
          </a:p>
        </p:txBody>
      </p:sp>
      <p:sp>
        <p:nvSpPr>
          <p:cNvPr id="13" name="Text Placeholder 4">
            <a:extLst>
              <a:ext uri="{FF2B5EF4-FFF2-40B4-BE49-F238E27FC236}">
                <a16:creationId xmlns:a16="http://schemas.microsoft.com/office/drawing/2014/main" id="{3F41E907-508A-7B44-AA9B-7039E0F68A77}"/>
              </a:ext>
            </a:extLst>
          </p:cNvPr>
          <p:cNvSpPr>
            <a:spLocks noGrp="1"/>
          </p:cNvSpPr>
          <p:nvPr>
            <p:ph type="body" sz="quarter" idx="16" hasCustomPrompt="1"/>
          </p:nvPr>
        </p:nvSpPr>
        <p:spPr>
          <a:xfrm>
            <a:off x="1060877" y="2799029"/>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4 Label Sample</a:t>
            </a:r>
          </a:p>
        </p:txBody>
      </p:sp>
      <p:sp>
        <p:nvSpPr>
          <p:cNvPr id="14" name="Text Placeholder 4">
            <a:extLst>
              <a:ext uri="{FF2B5EF4-FFF2-40B4-BE49-F238E27FC236}">
                <a16:creationId xmlns:a16="http://schemas.microsoft.com/office/drawing/2014/main" id="{2EDABD83-1BAF-7643-BACC-BB9FE3E1D953}"/>
              </a:ext>
            </a:extLst>
          </p:cNvPr>
          <p:cNvSpPr>
            <a:spLocks noGrp="1"/>
          </p:cNvSpPr>
          <p:nvPr>
            <p:ph type="body" sz="quarter" idx="17" hasCustomPrompt="1"/>
          </p:nvPr>
        </p:nvSpPr>
        <p:spPr>
          <a:xfrm>
            <a:off x="1060877" y="3553126"/>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5 Label Sample</a:t>
            </a:r>
          </a:p>
        </p:txBody>
      </p:sp>
      <p:sp>
        <p:nvSpPr>
          <p:cNvPr id="15" name="Text Placeholder 4">
            <a:extLst>
              <a:ext uri="{FF2B5EF4-FFF2-40B4-BE49-F238E27FC236}">
                <a16:creationId xmlns:a16="http://schemas.microsoft.com/office/drawing/2014/main" id="{23D01885-6092-704F-9B5C-42D82B59ACA5}"/>
              </a:ext>
            </a:extLst>
          </p:cNvPr>
          <p:cNvSpPr>
            <a:spLocks noGrp="1"/>
          </p:cNvSpPr>
          <p:nvPr>
            <p:ph type="body" sz="quarter" idx="18" hasCustomPrompt="1"/>
          </p:nvPr>
        </p:nvSpPr>
        <p:spPr>
          <a:xfrm>
            <a:off x="1060877" y="4307223"/>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6 Label Sample</a:t>
            </a:r>
          </a:p>
        </p:txBody>
      </p:sp>
      <p:sp>
        <p:nvSpPr>
          <p:cNvPr id="17" name="Text Placeholder 4">
            <a:extLst>
              <a:ext uri="{FF2B5EF4-FFF2-40B4-BE49-F238E27FC236}">
                <a16:creationId xmlns:a16="http://schemas.microsoft.com/office/drawing/2014/main" id="{BBF4FA7B-81B4-CA46-9FF5-2DE06C8CCBD7}"/>
              </a:ext>
            </a:extLst>
          </p:cNvPr>
          <p:cNvSpPr>
            <a:spLocks noGrp="1"/>
          </p:cNvSpPr>
          <p:nvPr>
            <p:ph type="body" sz="quarter" idx="20" hasCustomPrompt="1"/>
          </p:nvPr>
        </p:nvSpPr>
        <p:spPr>
          <a:xfrm>
            <a:off x="1060877" y="5061321"/>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7 Label Sample</a:t>
            </a:r>
          </a:p>
        </p:txBody>
      </p:sp>
    </p:spTree>
    <p:extLst>
      <p:ext uri="{BB962C8B-B14F-4D97-AF65-F5344CB8AC3E}">
        <p14:creationId xmlns:p14="http://schemas.microsoft.com/office/powerpoint/2010/main" val="33371366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Slide Ligh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0" y="5141974"/>
            <a:ext cx="12192000" cy="1716026"/>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accent2"/>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2"/>
                </a:solidFill>
              </a:defRPr>
            </a:lvl1pPr>
          </a:lstStyle>
          <a:p>
            <a:endParaRPr lang="en-US"/>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all">
                <a:solidFill>
                  <a:srgbClr val="122C41"/>
                </a:solidFill>
              </a:defRPr>
            </a:lvl1pPr>
          </a:lstStyle>
          <a:p>
            <a:r>
              <a:rPr lang="en-US"/>
              <a:t>Click to edit title</a:t>
            </a:r>
          </a:p>
        </p:txBody>
      </p:sp>
      <p:grpSp>
        <p:nvGrpSpPr>
          <p:cNvPr id="19" name="Group 18">
            <a:extLst>
              <a:ext uri="{FF2B5EF4-FFF2-40B4-BE49-F238E27FC236}">
                <a16:creationId xmlns:a16="http://schemas.microsoft.com/office/drawing/2014/main" id="{F648660D-AA2D-8C4F-9DE4-9D6BAA38664C}"/>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20" name="Rectangle 19">
              <a:extLst>
                <a:ext uri="{FF2B5EF4-FFF2-40B4-BE49-F238E27FC236}">
                  <a16:creationId xmlns:a16="http://schemas.microsoft.com/office/drawing/2014/main" id="{EAEBD816-AFF2-624E-BF41-B4183889DD47}"/>
                </a:ext>
              </a:extLst>
            </p:cNvPr>
            <p:cNvSpPr/>
            <p:nvPr userDrawn="1"/>
          </p:nvSpPr>
          <p:spPr>
            <a:xfrm>
              <a:off x="446534" y="6478060"/>
              <a:ext cx="7205216" cy="977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grpSp>
          <p:nvGrpSpPr>
            <p:cNvPr id="21" name="Group 20">
              <a:extLst>
                <a:ext uri="{FF2B5EF4-FFF2-40B4-BE49-F238E27FC236}">
                  <a16:creationId xmlns:a16="http://schemas.microsoft.com/office/drawing/2014/main" id="{E451D0A6-C019-7F49-84DE-8632ADBE6C46}"/>
                </a:ext>
              </a:extLst>
            </p:cNvPr>
            <p:cNvGrpSpPr/>
            <p:nvPr userDrawn="1"/>
          </p:nvGrpSpPr>
          <p:grpSpPr>
            <a:xfrm>
              <a:off x="7591778" y="6478439"/>
              <a:ext cx="4147930" cy="97339"/>
              <a:chOff x="6119314" y="6478440"/>
              <a:chExt cx="5676839" cy="93810"/>
            </a:xfrm>
          </p:grpSpPr>
          <p:sp>
            <p:nvSpPr>
              <p:cNvPr id="22" name="Rectangle 21">
                <a:extLst>
                  <a:ext uri="{FF2B5EF4-FFF2-40B4-BE49-F238E27FC236}">
                    <a16:creationId xmlns:a16="http://schemas.microsoft.com/office/drawing/2014/main" id="{ADAD7DCF-21D5-F440-806F-1A9A5198EE1E}"/>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E70B862-A71D-FD40-9D45-B53C9B6E8C83}"/>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8E1FAD9D-CCB1-4949-B5BE-FF26168C583E}"/>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A979192A-C3F0-7945-BE57-7E2E6BB6B945}"/>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D1403439-58AA-214A-A096-16B0755DEB8A}"/>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C4A4F6B9-9570-7A4D-854F-E997EF509690}"/>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45F7CD07-89E6-3C4B-8C70-A1E7C043A1FA}"/>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9" name="Text Placeholder 8">
            <a:extLst>
              <a:ext uri="{FF2B5EF4-FFF2-40B4-BE49-F238E27FC236}">
                <a16:creationId xmlns:a16="http://schemas.microsoft.com/office/drawing/2014/main" id="{39A9BD35-3A0F-BF44-9F46-1BE9DA472C2D}"/>
              </a:ext>
            </a:extLst>
          </p:cNvPr>
          <p:cNvSpPr>
            <a:spLocks noGrp="1"/>
          </p:cNvSpPr>
          <p:nvPr>
            <p:ph type="body" sz="quarter" idx="13"/>
          </p:nvPr>
        </p:nvSpPr>
        <p:spPr>
          <a:xfrm>
            <a:off x="581025" y="5313613"/>
            <a:ext cx="11029782" cy="469900"/>
          </a:xfrm>
        </p:spPr>
        <p:txBody>
          <a:bodyPr>
            <a:noAutofit/>
          </a:bodyPr>
          <a:lstStyle>
            <a:lvl1pPr marL="0" indent="0">
              <a:buNone/>
              <a:defRPr sz="1400" b="1">
                <a:solidFill>
                  <a:schemeClr val="bg1"/>
                </a:solidFill>
              </a:defRPr>
            </a:lvl1pPr>
            <a:lvl2pPr>
              <a:defRPr sz="1400"/>
            </a:lvl2pPr>
            <a:lvl3pPr>
              <a:defRPr sz="1400"/>
            </a:lvl3pPr>
            <a:lvl4pPr>
              <a:defRPr sz="1400"/>
            </a:lvl4pPr>
            <a:lvl5pPr>
              <a:defRPr sz="1400"/>
            </a:lvl5pPr>
          </a:lstStyle>
          <a:p>
            <a:pPr lvl="0"/>
            <a:endParaRPr lang="en-US"/>
          </a:p>
        </p:txBody>
      </p:sp>
    </p:spTree>
    <p:extLst>
      <p:ext uri="{BB962C8B-B14F-4D97-AF65-F5344CB8AC3E}">
        <p14:creationId xmlns:p14="http://schemas.microsoft.com/office/powerpoint/2010/main" val="12697021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Slide Dark">
    <p:spTree>
      <p:nvGrpSpPr>
        <p:cNvPr id="1" name=""/>
        <p:cNvGrpSpPr/>
        <p:nvPr/>
      </p:nvGrpSpPr>
      <p:grpSpPr>
        <a:xfrm>
          <a:off x="0" y="0"/>
          <a:ext cx="0" cy="0"/>
          <a:chOff x="0" y="0"/>
          <a:chExt cx="0" cy="0"/>
        </a:xfrm>
      </p:grpSpPr>
      <p:pic>
        <p:nvPicPr>
          <p:cNvPr id="33" name="Picture Placeholder 6">
            <a:extLst>
              <a:ext uri="{FF2B5EF4-FFF2-40B4-BE49-F238E27FC236}">
                <a16:creationId xmlns:a16="http://schemas.microsoft.com/office/drawing/2014/main" id="{5E56F3D2-8148-FC42-9EC6-3017257788B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21" name="Rectangle 20">
            <a:extLst>
              <a:ext uri="{FF2B5EF4-FFF2-40B4-BE49-F238E27FC236}">
                <a16:creationId xmlns:a16="http://schemas.microsoft.com/office/drawing/2014/main" id="{2FF94D12-CE4E-424B-A36F-8DC3F5B3F432}"/>
              </a:ext>
              <a:ext uri="{C183D7F6-B498-43B3-948B-1728B52AA6E4}">
                <adec:decorative xmlns:adec="http://schemas.microsoft.com/office/drawing/2017/decorative" val="1"/>
              </a:ext>
            </a:extLst>
          </p:cNvPr>
          <p:cNvSpPr>
            <a:spLocks noChangeAspect="1"/>
          </p:cNvSpPr>
          <p:nvPr userDrawn="1"/>
        </p:nvSpPr>
        <p:spPr>
          <a:xfrm>
            <a:off x="0" y="5141974"/>
            <a:ext cx="12191999" cy="1716026"/>
          </a:xfrm>
          <a:prstGeom prst="rect">
            <a:avLst/>
          </a:prstGeom>
          <a:solidFill>
            <a:schemeClr val="accent1">
              <a:alpha val="3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all">
                <a:solidFill>
                  <a:schemeClr val="bg1"/>
                </a:solidFill>
              </a:defRPr>
            </a:lvl1pPr>
          </a:lstStyle>
          <a:p>
            <a:r>
              <a:rPr lang="en-US"/>
              <a:t>Click to edit title</a:t>
            </a:r>
          </a:p>
        </p:txBody>
      </p:sp>
      <p:grpSp>
        <p:nvGrpSpPr>
          <p:cNvPr id="22" name="Group 21">
            <a:extLst>
              <a:ext uri="{FF2B5EF4-FFF2-40B4-BE49-F238E27FC236}">
                <a16:creationId xmlns:a16="http://schemas.microsoft.com/office/drawing/2014/main" id="{C17221AF-7CDD-3844-BF45-63CE2B93BF41}"/>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23" name="Rectangle 22">
              <a:extLst>
                <a:ext uri="{FF2B5EF4-FFF2-40B4-BE49-F238E27FC236}">
                  <a16:creationId xmlns:a16="http://schemas.microsoft.com/office/drawing/2014/main" id="{E8C26E6F-74D3-DE45-BB40-EF212AFAF107}"/>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4" name="Group 23">
              <a:extLst>
                <a:ext uri="{FF2B5EF4-FFF2-40B4-BE49-F238E27FC236}">
                  <a16:creationId xmlns:a16="http://schemas.microsoft.com/office/drawing/2014/main" id="{B0919877-BA56-4C44-AF93-061DC60958DD}"/>
                </a:ext>
              </a:extLst>
            </p:cNvPr>
            <p:cNvGrpSpPr/>
            <p:nvPr userDrawn="1"/>
          </p:nvGrpSpPr>
          <p:grpSpPr>
            <a:xfrm>
              <a:off x="7591778" y="6478439"/>
              <a:ext cx="4147930" cy="97339"/>
              <a:chOff x="6119314" y="6478440"/>
              <a:chExt cx="5676839" cy="93810"/>
            </a:xfrm>
          </p:grpSpPr>
          <p:sp>
            <p:nvSpPr>
              <p:cNvPr id="25" name="Rectangle 24">
                <a:extLst>
                  <a:ext uri="{FF2B5EF4-FFF2-40B4-BE49-F238E27FC236}">
                    <a16:creationId xmlns:a16="http://schemas.microsoft.com/office/drawing/2014/main" id="{17D706F8-84FA-C94C-9ACD-6BF7C5441586}"/>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01EA5F4C-DE3B-184A-98BE-1D1D81D8DCA3}"/>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50AD3837-4338-E845-87AA-11922D5FBEC0}"/>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08ABAF80-5151-2D48-B761-41495E5CD0AD}"/>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897043F0-9664-4A48-9404-48364FBEC7DF}"/>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91098450-41D5-7A4F-BDCC-C90CF94EE6B1}"/>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DF6359A2-4FA6-8B4C-8577-AEBB5CFD8FBF}"/>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32" name="Text Placeholder 8">
            <a:extLst>
              <a:ext uri="{FF2B5EF4-FFF2-40B4-BE49-F238E27FC236}">
                <a16:creationId xmlns:a16="http://schemas.microsoft.com/office/drawing/2014/main" id="{04A3D4CE-A837-D94C-A31D-645888585B16}"/>
              </a:ext>
            </a:extLst>
          </p:cNvPr>
          <p:cNvSpPr>
            <a:spLocks noGrp="1"/>
          </p:cNvSpPr>
          <p:nvPr>
            <p:ph type="body" sz="quarter" idx="13"/>
          </p:nvPr>
        </p:nvSpPr>
        <p:spPr>
          <a:xfrm>
            <a:off x="581024" y="5313613"/>
            <a:ext cx="11029783" cy="469900"/>
          </a:xfrm>
        </p:spPr>
        <p:txBody>
          <a:bodyPr>
            <a:noAutofit/>
          </a:bodyPr>
          <a:lstStyle>
            <a:lvl1pPr marL="0" indent="0">
              <a:buNone/>
              <a:defRPr sz="1400" b="1">
                <a:solidFill>
                  <a:schemeClr val="bg1"/>
                </a:solidFill>
              </a:defRPr>
            </a:lvl1pPr>
            <a:lvl2pPr>
              <a:defRPr sz="1400"/>
            </a:lvl2pPr>
            <a:lvl3pPr>
              <a:defRPr sz="1400"/>
            </a:lvl3pPr>
            <a:lvl4pPr>
              <a:defRPr sz="1400"/>
            </a:lvl4pPr>
            <a:lvl5pPr>
              <a:defRPr sz="1400"/>
            </a:lvl5pPr>
          </a:lstStyle>
          <a:p>
            <a:pPr lvl="0"/>
            <a:endParaRPr lang="en-US"/>
          </a:p>
        </p:txBody>
      </p:sp>
    </p:spTree>
    <p:extLst>
      <p:ext uri="{BB962C8B-B14F-4D97-AF65-F5344CB8AC3E}">
        <p14:creationId xmlns:p14="http://schemas.microsoft.com/office/powerpoint/2010/main" val="7394821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Image">
    <p:spTree>
      <p:nvGrpSpPr>
        <p:cNvPr id="1" name=""/>
        <p:cNvGrpSpPr/>
        <p:nvPr/>
      </p:nvGrpSpPr>
      <p:grpSpPr>
        <a:xfrm>
          <a:off x="0" y="0"/>
          <a:ext cx="0" cy="0"/>
          <a:chOff x="0" y="0"/>
          <a:chExt cx="0" cy="0"/>
        </a:xfrm>
      </p:grpSpPr>
      <p:sp>
        <p:nvSpPr>
          <p:cNvPr id="8" name="Picture Placeholder 7" descr="enter alt text">
            <a:extLst>
              <a:ext uri="{FF2B5EF4-FFF2-40B4-BE49-F238E27FC236}">
                <a16:creationId xmlns:a16="http://schemas.microsoft.com/office/drawing/2014/main" id="{904A2ED6-C1D3-1746-A759-DC4FDE999987}"/>
              </a:ext>
              <a:ext uri="{C183D7F6-B498-43B3-948B-1728B52AA6E4}">
                <adec:decorative xmlns:adec="http://schemas.microsoft.com/office/drawing/2017/decorative" val="0"/>
              </a:ext>
            </a:extLst>
          </p:cNvPr>
          <p:cNvSpPr>
            <a:spLocks noGrp="1"/>
          </p:cNvSpPr>
          <p:nvPr>
            <p:ph type="pic" sz="quarter" idx="13" hasCustomPrompt="1"/>
          </p:nvPr>
        </p:nvSpPr>
        <p:spPr>
          <a:xfrm>
            <a:off x="0" y="0"/>
            <a:ext cx="12192000" cy="6858000"/>
          </a:xfr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lvl1pPr>
          </a:lstStyle>
          <a:p>
            <a:r>
              <a:rPr lang="en-US"/>
              <a:t>Click icon below to add Picture and Alt Text</a:t>
            </a:r>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accent2"/>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2"/>
                </a:solidFill>
              </a:defRPr>
            </a:lvl1pPr>
          </a:lstStyle>
          <a:p>
            <a:endParaRPr lang="en-US"/>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all">
                <a:solidFill>
                  <a:schemeClr val="tx1"/>
                </a:solidFill>
              </a:defRPr>
            </a:lvl1pPr>
          </a:lstStyle>
          <a:p>
            <a:r>
              <a:rPr lang="en-US"/>
              <a:t>Click to edit title</a:t>
            </a:r>
          </a:p>
        </p:txBody>
      </p:sp>
      <p:sp>
        <p:nvSpPr>
          <p:cNvPr id="10" name="Text Placeholder 8">
            <a:extLst>
              <a:ext uri="{FF2B5EF4-FFF2-40B4-BE49-F238E27FC236}">
                <a16:creationId xmlns:a16="http://schemas.microsoft.com/office/drawing/2014/main" id="{5AB23BB5-B346-C841-925B-DEA74F5BE63F}"/>
              </a:ext>
            </a:extLst>
          </p:cNvPr>
          <p:cNvSpPr>
            <a:spLocks noGrp="1"/>
          </p:cNvSpPr>
          <p:nvPr>
            <p:ph type="body" sz="quarter" idx="14"/>
          </p:nvPr>
        </p:nvSpPr>
        <p:spPr>
          <a:xfrm>
            <a:off x="581025" y="5313613"/>
            <a:ext cx="11029614" cy="469900"/>
          </a:xfrm>
        </p:spPr>
        <p:txBody>
          <a:bodyPr>
            <a:noAutofit/>
          </a:bodyPr>
          <a:lstStyle>
            <a:lvl1pPr marL="0" indent="0">
              <a:buNone/>
              <a:defRPr sz="1400" b="1">
                <a:solidFill>
                  <a:schemeClr val="bg1"/>
                </a:solidFill>
              </a:defRPr>
            </a:lvl1pPr>
            <a:lvl2pPr>
              <a:defRPr sz="1400"/>
            </a:lvl2pPr>
            <a:lvl3pPr>
              <a:defRPr sz="1400"/>
            </a:lvl3pPr>
            <a:lvl4pPr>
              <a:defRPr sz="1400"/>
            </a:lvl4pPr>
            <a:lvl5pPr>
              <a:defRPr sz="1400"/>
            </a:lvl5pPr>
          </a:lstStyle>
          <a:p>
            <a:pPr lvl="0"/>
            <a:endParaRPr lang="en-US"/>
          </a:p>
        </p:txBody>
      </p:sp>
    </p:spTree>
    <p:extLst>
      <p:ext uri="{BB962C8B-B14F-4D97-AF65-F5344CB8AC3E}">
        <p14:creationId xmlns:p14="http://schemas.microsoft.com/office/powerpoint/2010/main" val="17327822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lvl1pPr>
              <a:defRPr>
                <a:solidFill>
                  <a:schemeClr val="accent2"/>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2"/>
                </a:solidFill>
              </a:defRPr>
            </a:lvl1pPr>
          </a:lstStyle>
          <a:p>
            <a:endParaRPr lang="en-US"/>
          </a:p>
        </p:txBody>
      </p:sp>
      <p:sp>
        <p:nvSpPr>
          <p:cNvPr id="4" name="Content Placeholder 3"/>
          <p:cNvSpPr>
            <a:spLocks noGrp="1"/>
          </p:cNvSpPr>
          <p:nvPr>
            <p:ph sz="half" idx="2" hasCustomPrompt="1"/>
          </p:nvPr>
        </p:nvSpPr>
        <p:spPr>
          <a:xfrm>
            <a:off x="6188417" y="2228003"/>
            <a:ext cx="5422392" cy="3633047"/>
          </a:xfrm>
        </p:spPr>
        <p:txBody>
          <a:bodyPr>
            <a:normAutofit/>
          </a:bodyPr>
          <a:lstStyle>
            <a:lvl1pPr>
              <a:buClr>
                <a:schemeClr val="accent2"/>
              </a:buClr>
              <a:defRPr/>
            </a:lvl1pPr>
            <a:lvl2pPr>
              <a:buClr>
                <a:schemeClr val="accent2"/>
              </a:buClr>
              <a:defRPr/>
            </a:lvl2pPr>
            <a:lvl3pPr>
              <a:buClr>
                <a:schemeClr val="accent2"/>
              </a:buClr>
              <a:defRPr/>
            </a:lvl3pPr>
          </a:lstStyle>
          <a:p>
            <a:pPr lvl="0"/>
            <a:r>
              <a:rPr lang="en-US"/>
              <a:t>Edit text (Click icon below if you want to add an object and alt text)</a:t>
            </a:r>
          </a:p>
          <a:p>
            <a:pPr lvl="1"/>
            <a:r>
              <a:rPr lang="en-US"/>
              <a:t>Second level</a:t>
            </a:r>
          </a:p>
          <a:p>
            <a:pPr lvl="2"/>
            <a:endParaRPr lang="en-US"/>
          </a:p>
        </p:txBody>
      </p:sp>
      <p:sp>
        <p:nvSpPr>
          <p:cNvPr id="3" name="Content Placeholder 2"/>
          <p:cNvSpPr>
            <a:spLocks noGrp="1"/>
          </p:cNvSpPr>
          <p:nvPr>
            <p:ph sz="half" idx="1" hasCustomPrompt="1"/>
          </p:nvPr>
        </p:nvSpPr>
        <p:spPr>
          <a:xfrm>
            <a:off x="581193" y="2228003"/>
            <a:ext cx="5422390" cy="3633047"/>
          </a:xfrm>
        </p:spPr>
        <p:txBody>
          <a:bodyPr>
            <a:normAutofit/>
          </a:bodyPr>
          <a:lstStyle>
            <a:lvl1pPr>
              <a:buClr>
                <a:schemeClr val="accent2"/>
              </a:buClr>
              <a:defRPr/>
            </a:lvl1pPr>
            <a:lvl2pPr>
              <a:buClr>
                <a:schemeClr val="accent2"/>
              </a:buClr>
              <a:defRPr/>
            </a:lvl2pPr>
            <a:lvl3pPr>
              <a:buClr>
                <a:schemeClr val="accent2"/>
              </a:buClr>
              <a:defRPr/>
            </a:lvl3pPr>
          </a:lstStyle>
          <a:p>
            <a:pPr lvl="0"/>
            <a:r>
              <a:rPr lang="en-US"/>
              <a:t>Edit text (Click icon below if you want to add an object and alt text)</a:t>
            </a:r>
          </a:p>
          <a:p>
            <a:pPr lvl="1"/>
            <a:r>
              <a:rPr lang="en-US"/>
              <a:t>Second level</a:t>
            </a:r>
          </a:p>
          <a:p>
            <a:pPr lvl="2"/>
            <a:endParaRPr lang="en-US"/>
          </a:p>
        </p:txBody>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Tree>
    <p:extLst>
      <p:ext uri="{BB962C8B-B14F-4D97-AF65-F5344CB8AC3E}">
        <p14:creationId xmlns:p14="http://schemas.microsoft.com/office/powerpoint/2010/main" val="2095381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4347E-9045-46F8-A6A5-E74A4773DF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8C97AC-9CF6-4348-8CD3-57670437D9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B568F-600B-4A59-83E6-972BC441155D}"/>
              </a:ext>
            </a:extLst>
          </p:cNvPr>
          <p:cNvSpPr>
            <a:spLocks noGrp="1"/>
          </p:cNvSpPr>
          <p:nvPr>
            <p:ph type="dt" sz="half" idx="10"/>
          </p:nvPr>
        </p:nvSpPr>
        <p:spPr/>
        <p:txBody>
          <a:bodyPr/>
          <a:lstStyle/>
          <a:p>
            <a:fld id="{CF34E073-70EE-4534-B1D0-C074AE09FE18}" type="datetimeFigureOut">
              <a:rPr lang="en-US" smtClean="0"/>
              <a:t>1/26/2022</a:t>
            </a:fld>
            <a:endParaRPr lang="en-US"/>
          </a:p>
        </p:txBody>
      </p:sp>
      <p:sp>
        <p:nvSpPr>
          <p:cNvPr id="5" name="Footer Placeholder 4">
            <a:extLst>
              <a:ext uri="{FF2B5EF4-FFF2-40B4-BE49-F238E27FC236}">
                <a16:creationId xmlns:a16="http://schemas.microsoft.com/office/drawing/2014/main" id="{E3EA0619-4B33-4D76-AA6F-A8A02C825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D0388-7E62-4D80-94FB-23DCCAD47CEC}"/>
              </a:ext>
            </a:extLst>
          </p:cNvPr>
          <p:cNvSpPr>
            <a:spLocks noGrp="1"/>
          </p:cNvSpPr>
          <p:nvPr>
            <p:ph type="sldNum" sz="quarter" idx="12"/>
          </p:nvPr>
        </p:nvSpPr>
        <p:spPr/>
        <p:txBody>
          <a:bodyPr/>
          <a:lstStyle/>
          <a:p>
            <a:fld id="{AEA8FA63-1747-4803-A48D-C336E96DB77D}" type="slidenum">
              <a:rPr lang="en-US" smtClean="0"/>
              <a:t>‹#›</a:t>
            </a:fld>
            <a:endParaRPr lang="en-US"/>
          </a:p>
        </p:txBody>
      </p:sp>
    </p:spTree>
    <p:extLst>
      <p:ext uri="{BB962C8B-B14F-4D97-AF65-F5344CB8AC3E}">
        <p14:creationId xmlns:p14="http://schemas.microsoft.com/office/powerpoint/2010/main" val="4041739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7" name="Date Placeholder 6"/>
          <p:cNvSpPr>
            <a:spLocks noGrp="1"/>
          </p:cNvSpPr>
          <p:nvPr>
            <p:ph type="dt" sz="half" idx="10"/>
          </p:nvPr>
        </p:nvSpPr>
        <p:spPr/>
        <p:txBody>
          <a:bodyPr/>
          <a:lstStyle>
            <a:lvl1pPr>
              <a:defRPr>
                <a:solidFill>
                  <a:schemeClr val="accent2"/>
                </a:solidFill>
              </a:defRPr>
            </a:lvl1pPr>
          </a:lstStyle>
          <a:p>
            <a:endParaRPr lang="en-US"/>
          </a:p>
        </p:txBody>
      </p:sp>
      <p:sp>
        <p:nvSpPr>
          <p:cNvPr id="8" name="Footer Placeholder 7"/>
          <p:cNvSpPr>
            <a:spLocks noGrp="1"/>
          </p:cNvSpPr>
          <p:nvPr>
            <p:ph type="ftr" sz="quarter" idx="11"/>
          </p:nvPr>
        </p:nvSpPr>
        <p:spPr/>
        <p:txBody>
          <a:bodyPr/>
          <a:lstStyle>
            <a:lvl1pPr>
              <a:defRPr>
                <a:solidFill>
                  <a:schemeClr val="accent2"/>
                </a:solidFill>
              </a:defRPr>
            </a:lvl1pPr>
          </a:lstStyle>
          <a:p>
            <a:endParaRPr lang="en-US"/>
          </a:p>
        </p:txBody>
      </p:sp>
      <p:sp>
        <p:nvSpPr>
          <p:cNvPr id="6" name="Content Placeholder 5"/>
          <p:cNvSpPr>
            <a:spLocks noGrp="1"/>
          </p:cNvSpPr>
          <p:nvPr>
            <p:ph sz="quarter" idx="4" hasCustomPrompt="1"/>
          </p:nvPr>
        </p:nvSpPr>
        <p:spPr>
          <a:xfrm>
            <a:off x="6217709" y="2672057"/>
            <a:ext cx="5393100" cy="2934999"/>
          </a:xfrm>
        </p:spPr>
        <p:txBody>
          <a:bodyPr anchor="t">
            <a:normAutofit/>
          </a:bodyPr>
          <a:lstStyle>
            <a:lvl1pPr>
              <a:buClr>
                <a:schemeClr val="accent2"/>
              </a:buClr>
              <a:defRPr/>
            </a:lvl1pPr>
            <a:lvl2pPr>
              <a:buClr>
                <a:schemeClr val="accent2"/>
              </a:buClr>
              <a:defRPr/>
            </a:lvl2pPr>
            <a:lvl3pPr>
              <a:buClr>
                <a:schemeClr val="accent2"/>
              </a:buClr>
              <a:defRPr/>
            </a:lvl3pPr>
          </a:lstStyle>
          <a:p>
            <a:pPr lvl="0"/>
            <a:r>
              <a:rPr lang="en-US"/>
              <a:t>Edit text (Click icon below if you want to add an object and alt text)</a:t>
            </a:r>
          </a:p>
          <a:p>
            <a:pPr lvl="1"/>
            <a:r>
              <a:rPr lang="en-US"/>
              <a:t>Second level</a:t>
            </a:r>
          </a:p>
          <a:p>
            <a:pPr lvl="2"/>
            <a:endParaRPr lang="en-US"/>
          </a:p>
        </p:txBody>
      </p:sp>
      <p:sp>
        <p:nvSpPr>
          <p:cNvPr id="5" name="Text Placeholder 4"/>
          <p:cNvSpPr>
            <a:spLocks noGrp="1"/>
          </p:cNvSpPr>
          <p:nvPr>
            <p:ph type="body" sz="quarter" idx="3" hasCustomPrompt="1"/>
          </p:nvPr>
        </p:nvSpPr>
        <p:spPr>
          <a:xfrm>
            <a:off x="6202002" y="1996897"/>
            <a:ext cx="5087073" cy="553373"/>
          </a:xfr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subtitle</a:t>
            </a:r>
          </a:p>
        </p:txBody>
      </p:sp>
      <p:sp>
        <p:nvSpPr>
          <p:cNvPr id="4" name="Content Placeholder 3"/>
          <p:cNvSpPr>
            <a:spLocks noGrp="1"/>
          </p:cNvSpPr>
          <p:nvPr>
            <p:ph sz="half" idx="2" hasCustomPrompt="1"/>
          </p:nvPr>
        </p:nvSpPr>
        <p:spPr>
          <a:xfrm>
            <a:off x="581194" y="2672057"/>
            <a:ext cx="5393100" cy="2934999"/>
          </a:xfrm>
        </p:spPr>
        <p:txBody>
          <a:bodyPr anchor="t">
            <a:normAutofit/>
          </a:bodyPr>
          <a:lstStyle>
            <a:lvl1pPr>
              <a:buClr>
                <a:schemeClr val="accent2"/>
              </a:buClr>
              <a:defRPr/>
            </a:lvl1pPr>
            <a:lvl2pPr>
              <a:buClr>
                <a:schemeClr val="accent2"/>
              </a:buClr>
              <a:defRPr/>
            </a:lvl2pPr>
          </a:lstStyle>
          <a:p>
            <a:pPr lvl="0"/>
            <a:r>
              <a:rPr lang="en-US"/>
              <a:t>Edit text (Click icon below if you want to add an object and alt text)</a:t>
            </a:r>
          </a:p>
          <a:p>
            <a:pPr lvl="1"/>
            <a:r>
              <a:rPr lang="en-US"/>
              <a:t>Second level</a:t>
            </a:r>
          </a:p>
        </p:txBody>
      </p:sp>
      <p:sp>
        <p:nvSpPr>
          <p:cNvPr id="3" name="Text Placeholder 2"/>
          <p:cNvSpPr>
            <a:spLocks noGrp="1"/>
          </p:cNvSpPr>
          <p:nvPr>
            <p:ph type="body" idx="1" hasCustomPrompt="1"/>
          </p:nvPr>
        </p:nvSpPr>
        <p:spPr>
          <a:xfrm>
            <a:off x="582419" y="1996897"/>
            <a:ext cx="5087075" cy="536005"/>
          </a:xfr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subtitle</a:t>
            </a:r>
          </a:p>
        </p:txBody>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Tree>
    <p:extLst>
      <p:ext uri="{BB962C8B-B14F-4D97-AF65-F5344CB8AC3E}">
        <p14:creationId xmlns:p14="http://schemas.microsoft.com/office/powerpoint/2010/main" val="10926277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3" name="Date Placeholder 2"/>
          <p:cNvSpPr>
            <a:spLocks noGrp="1"/>
          </p:cNvSpPr>
          <p:nvPr>
            <p:ph type="dt" sz="half" idx="10"/>
          </p:nvPr>
        </p:nvSpPr>
        <p:spPr/>
        <p:txBody>
          <a:bodyPr/>
          <a:lstStyle>
            <a:lvl1pPr>
              <a:defRPr>
                <a:solidFill>
                  <a:schemeClr val="accent2"/>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accent2"/>
                </a:solidFill>
              </a:defRPr>
            </a:lvl1pPr>
          </a:lstStyle>
          <a:p>
            <a:endParaRPr lang="en-US"/>
          </a:p>
        </p:txBody>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36210651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2" name="Date Placeholder 1"/>
          <p:cNvSpPr>
            <a:spLocks noGrp="1"/>
          </p:cNvSpPr>
          <p:nvPr>
            <p:ph type="dt" sz="half" idx="10"/>
          </p:nvPr>
        </p:nvSpPr>
        <p:spPr/>
        <p:txBody>
          <a:bodyPr/>
          <a:lstStyle>
            <a:lvl1pPr>
              <a:defRPr>
                <a:solidFill>
                  <a:schemeClr val="accent2"/>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accent2"/>
                </a:solidFill>
              </a:defRPr>
            </a:lvl1pPr>
          </a:lstStyle>
          <a:p>
            <a:endParaRPr lang="en-US"/>
          </a:p>
        </p:txBody>
      </p:sp>
      <p:sp>
        <p:nvSpPr>
          <p:cNvPr id="5" name="Title 4">
            <a:extLst>
              <a:ext uri="{FF2B5EF4-FFF2-40B4-BE49-F238E27FC236}">
                <a16:creationId xmlns:a16="http://schemas.microsoft.com/office/drawing/2014/main" id="{5DB9CE9B-DAED-41FA-9F9A-7E5369768EA4}"/>
              </a:ext>
            </a:extLst>
          </p:cNvPr>
          <p:cNvSpPr>
            <a:spLocks noGrp="1"/>
          </p:cNvSpPr>
          <p:nvPr>
            <p:ph type="title"/>
          </p:nvPr>
        </p:nvSpPr>
        <p:spPr/>
        <p:txBody>
          <a:bodyPr>
            <a:normAutofit/>
          </a:bodyPr>
          <a:lstStyle>
            <a:lvl1pPr algn="ctr">
              <a:defRPr sz="1800"/>
            </a:lvl1pPr>
          </a:lstStyle>
          <a:p>
            <a:r>
              <a:rPr lang="en-US"/>
              <a:t>Click to edit Master title style</a:t>
            </a:r>
          </a:p>
        </p:txBody>
      </p:sp>
    </p:spTree>
    <p:extLst>
      <p:ext uri="{BB962C8B-B14F-4D97-AF65-F5344CB8AC3E}">
        <p14:creationId xmlns:p14="http://schemas.microsoft.com/office/powerpoint/2010/main" val="22936334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7DEDE8-E670-6E4A-9B5B-1EA16269621E}"/>
              </a:ext>
              <a:ext uri="{C183D7F6-B498-43B3-948B-1728B52AA6E4}">
                <adec:decorative xmlns:adec="http://schemas.microsoft.com/office/drawing/2017/decorative" val="1"/>
              </a:ext>
            </a:extLst>
          </p:cNvPr>
          <p:cNvSpPr>
            <a:spLocks noChangeAspect="1"/>
          </p:cNvSpPr>
          <p:nvPr userDrawn="1"/>
        </p:nvSpPr>
        <p:spPr>
          <a:xfrm>
            <a:off x="0" y="5141974"/>
            <a:ext cx="12192000" cy="1716026"/>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lvl1pPr>
              <a:defRPr>
                <a:solidFill>
                  <a:schemeClr val="accent2"/>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2"/>
                </a:solidFill>
              </a:defRPr>
            </a:lvl1pPr>
          </a:lstStyle>
          <a:p>
            <a:endParaRPr lang="en-US"/>
          </a:p>
        </p:txBody>
      </p:sp>
      <p:sp>
        <p:nvSpPr>
          <p:cNvPr id="4" name="Text Placeholder 3"/>
          <p:cNvSpPr>
            <a:spLocks noGrp="1"/>
          </p:cNvSpPr>
          <p:nvPr>
            <p:ph type="body" sz="half" idx="2" hasCustomPrompt="1"/>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text</a:t>
            </a:r>
          </a:p>
        </p:txBody>
      </p:sp>
      <p:sp>
        <p:nvSpPr>
          <p:cNvPr id="2" name="Title 1"/>
          <p:cNvSpPr>
            <a:spLocks noGrp="1"/>
          </p:cNvSpPr>
          <p:nvPr>
            <p:ph type="title" hasCustomPrompt="1"/>
          </p:nvPr>
        </p:nvSpPr>
        <p:spPr>
          <a:xfrm>
            <a:off x="581192" y="5262296"/>
            <a:ext cx="4909445" cy="689514"/>
          </a:xfrm>
        </p:spPr>
        <p:txBody>
          <a:bodyPr anchor="ctr"/>
          <a:lstStyle>
            <a:lvl1pPr algn="l">
              <a:defRPr sz="2000" b="0">
                <a:solidFill>
                  <a:schemeClr val="bg1"/>
                </a:solidFill>
              </a:defRPr>
            </a:lvl1pPr>
          </a:lstStyle>
          <a:p>
            <a:r>
              <a:rPr lang="en-US"/>
              <a:t>Click to edit title</a:t>
            </a:r>
          </a:p>
        </p:txBody>
      </p:sp>
      <p:sp>
        <p:nvSpPr>
          <p:cNvPr id="3" name="Content Placeholder 2"/>
          <p:cNvSpPr>
            <a:spLocks noGrp="1"/>
          </p:cNvSpPr>
          <p:nvPr>
            <p:ph idx="1" hasCustomPrompt="1"/>
          </p:nvPr>
        </p:nvSpPr>
        <p:spPr>
          <a:xfrm>
            <a:off x="447816" y="601200"/>
            <a:ext cx="11292840" cy="4204800"/>
          </a:xfrm>
        </p:spPr>
        <p:txBody>
          <a:bodyPr anchor="ctr">
            <a:normAutofit/>
          </a:bodyPr>
          <a:lstStyle>
            <a:lvl1pPr>
              <a:buClr>
                <a:schemeClr val="accent2"/>
              </a:buClr>
              <a:defRPr sz="2000">
                <a:solidFill>
                  <a:schemeClr val="tx1"/>
                </a:solidFill>
              </a:defRPr>
            </a:lvl1pPr>
            <a:lvl2pPr>
              <a:buClr>
                <a:schemeClr val="accent2"/>
              </a:buClr>
              <a:defRPr sz="1800">
                <a:solidFill>
                  <a:schemeClr val="tx1"/>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text (Click icon below if you want to add an object and alt text)</a:t>
            </a:r>
          </a:p>
          <a:p>
            <a:pPr lvl="1"/>
            <a:r>
              <a:rPr lang="en-US"/>
              <a:t>Second level</a:t>
            </a:r>
          </a:p>
        </p:txBody>
      </p:sp>
      <p:grpSp>
        <p:nvGrpSpPr>
          <p:cNvPr id="21" name="Group 20">
            <a:extLst>
              <a:ext uri="{FF2B5EF4-FFF2-40B4-BE49-F238E27FC236}">
                <a16:creationId xmlns:a16="http://schemas.microsoft.com/office/drawing/2014/main" id="{579AA7BB-974F-E84A-B566-05869773E31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22" name="Rectangle 21">
              <a:extLst>
                <a:ext uri="{FF2B5EF4-FFF2-40B4-BE49-F238E27FC236}">
                  <a16:creationId xmlns:a16="http://schemas.microsoft.com/office/drawing/2014/main" id="{356847A6-EA62-864C-8F73-8D4F22CF3C63}"/>
                </a:ext>
              </a:extLst>
            </p:cNvPr>
            <p:cNvSpPr/>
            <p:nvPr userDrawn="1"/>
          </p:nvSpPr>
          <p:spPr>
            <a:xfrm>
              <a:off x="446534" y="6478060"/>
              <a:ext cx="7205216" cy="977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3" name="Group 22">
              <a:extLst>
                <a:ext uri="{FF2B5EF4-FFF2-40B4-BE49-F238E27FC236}">
                  <a16:creationId xmlns:a16="http://schemas.microsoft.com/office/drawing/2014/main" id="{F7EDF027-5635-9C4D-A299-A4E3F4715C5A}"/>
                </a:ext>
              </a:extLst>
            </p:cNvPr>
            <p:cNvGrpSpPr/>
            <p:nvPr userDrawn="1"/>
          </p:nvGrpSpPr>
          <p:grpSpPr>
            <a:xfrm>
              <a:off x="7591778" y="6478439"/>
              <a:ext cx="4147930" cy="97339"/>
              <a:chOff x="6119314" y="6478440"/>
              <a:chExt cx="5676839" cy="93810"/>
            </a:xfrm>
          </p:grpSpPr>
          <p:sp>
            <p:nvSpPr>
              <p:cNvPr id="24" name="Rectangle 23">
                <a:extLst>
                  <a:ext uri="{FF2B5EF4-FFF2-40B4-BE49-F238E27FC236}">
                    <a16:creationId xmlns:a16="http://schemas.microsoft.com/office/drawing/2014/main" id="{DCD1339F-5D50-D841-AF07-18072EAA1C2F}"/>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069AEA2-8ACF-364D-9BA5-16153A5A3366}"/>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3D3ED226-CF0C-5F4D-88F8-82C5BE86F9B3}"/>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C761B2A3-9A47-354B-840D-75377C2D3A91}"/>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CE9C2DBE-9B02-044C-A30C-6E75562E8333}"/>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5EBD1FEB-E29D-8C41-B7B9-1BFE020C1D1B}"/>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97284B2B-4025-AC47-988F-FEEDE2C99495}"/>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42683502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lvl1pPr>
              <a:defRPr>
                <a:solidFill>
                  <a:schemeClr val="accent2"/>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2"/>
                </a:solidFill>
              </a:defRPr>
            </a:lvl1pPr>
          </a:lstStyle>
          <a:p>
            <a:endParaRPr lang="en-US"/>
          </a:p>
        </p:txBody>
      </p:sp>
      <p:sp>
        <p:nvSpPr>
          <p:cNvPr id="4" name="Text Placeholder 3"/>
          <p:cNvSpPr>
            <a:spLocks noGrp="1"/>
          </p:cNvSpPr>
          <p:nvPr>
            <p:ph type="body" sz="half" idx="2" hasCustomPrompt="1"/>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text</a:t>
            </a:r>
          </a:p>
        </p:txBody>
      </p:sp>
      <p:sp>
        <p:nvSpPr>
          <p:cNvPr id="2" name="Title 1"/>
          <p:cNvSpPr>
            <a:spLocks noGrp="1"/>
          </p:cNvSpPr>
          <p:nvPr>
            <p:ph type="title" hasCustomPrompt="1"/>
          </p:nvPr>
        </p:nvSpPr>
        <p:spPr>
          <a:xfrm>
            <a:off x="581193" y="4693389"/>
            <a:ext cx="11029616" cy="566738"/>
          </a:xfrm>
        </p:spPr>
        <p:txBody>
          <a:bodyPr anchor="b">
            <a:normAutofit/>
          </a:bodyPr>
          <a:lstStyle>
            <a:lvl1pPr algn="l">
              <a:defRPr sz="2400" b="0">
                <a:solidFill>
                  <a:schemeClr val="accent2"/>
                </a:solidFill>
              </a:defRPr>
            </a:lvl1pPr>
          </a:lstStyle>
          <a:p>
            <a:r>
              <a:rPr lang="en-US"/>
              <a:t>Click to edit title</a:t>
            </a:r>
          </a:p>
        </p:txBody>
      </p:sp>
      <p:sp>
        <p:nvSpPr>
          <p:cNvPr id="3" name="Picture Placeholder 2" descr="enter alt text"/>
          <p:cNvSpPr>
            <a:spLocks noGrp="1" noChangeAspect="1"/>
          </p:cNvSpPr>
          <p:nvPr>
            <p:ph type="pic" idx="1" hasCustomPrompt="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below if you want to add an object and alt text)</a:t>
            </a:r>
          </a:p>
        </p:txBody>
      </p:sp>
    </p:spTree>
    <p:extLst>
      <p:ext uri="{BB962C8B-B14F-4D97-AF65-F5344CB8AC3E}">
        <p14:creationId xmlns:p14="http://schemas.microsoft.com/office/powerpoint/2010/main" val="14691754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0286" y="614407"/>
            <a:ext cx="11309338" cy="1189298"/>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3" name="Vertical Text Placeholder 2"/>
          <p:cNvSpPr>
            <a:spLocks noGrp="1"/>
          </p:cNvSpPr>
          <p:nvPr>
            <p:ph type="body" orient="vert" idx="1" hasCustomPrompt="1"/>
          </p:nvPr>
        </p:nvSpPr>
        <p:spPr/>
        <p:txBody>
          <a:bodyPr vert="horz" anchor="t"/>
          <a:lstStyle>
            <a:lvl1pPr algn="l">
              <a:buClr>
                <a:schemeClr val="accent2"/>
              </a:buClr>
              <a:defRPr/>
            </a:lvl1pPr>
            <a:lvl2pPr algn="l">
              <a:buClr>
                <a:schemeClr val="accent2"/>
              </a:buClr>
              <a:defRPr/>
            </a:lvl2pPr>
            <a:lvl3pPr algn="l">
              <a:defRPr/>
            </a:lvl3pPr>
            <a:lvl4pPr algn="l">
              <a:defRPr/>
            </a:lvl4pPr>
            <a:lvl5pPr algn="l">
              <a:defRPr/>
            </a:lvl5pPr>
          </a:lstStyle>
          <a:p>
            <a:pPr lvl="0"/>
            <a:r>
              <a:rPr lang="en-US"/>
              <a:t>Edit Master text styles</a:t>
            </a:r>
          </a:p>
          <a:p>
            <a:pPr lvl="1"/>
            <a:r>
              <a:rPr lang="en-US"/>
              <a:t>Second level</a:t>
            </a:r>
          </a:p>
        </p:txBody>
      </p:sp>
      <p:sp>
        <p:nvSpPr>
          <p:cNvPr id="9" name="Title 1"/>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2855259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8839201" y="599725"/>
            <a:ext cx="2906817"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3" name="Vertical Text Placeholder 2"/>
          <p:cNvSpPr>
            <a:spLocks noGrp="1"/>
          </p:cNvSpPr>
          <p:nvPr>
            <p:ph type="body" orient="vert" idx="1" hasCustomPrompt="1"/>
          </p:nvPr>
        </p:nvSpPr>
        <p:spPr>
          <a:xfrm>
            <a:off x="774923" y="675726"/>
            <a:ext cx="7896279" cy="5183073"/>
          </a:xfrm>
        </p:spPr>
        <p:txBody>
          <a:bodyPr vert="eaVert" anchor="t"/>
          <a:lstStyle>
            <a:lvl1pPr>
              <a:buClr>
                <a:schemeClr val="accent2"/>
              </a:buClr>
              <a:defRPr/>
            </a:lvl1pPr>
            <a:lvl2pPr>
              <a:buClr>
                <a:schemeClr val="accent2"/>
              </a:buClr>
              <a:defRPr/>
            </a:lvl2pPr>
            <a:lvl3pPr marL="630000" indent="0">
              <a:buNone/>
              <a:defRPr/>
            </a:lvl3pPr>
          </a:lstStyle>
          <a:p>
            <a:pPr lvl="0"/>
            <a:r>
              <a:rPr lang="en-US"/>
              <a:t>Edit Master text styles</a:t>
            </a:r>
          </a:p>
          <a:p>
            <a:pPr lvl="1"/>
            <a:r>
              <a:rPr lang="en-US"/>
              <a:t>Second level</a:t>
            </a:r>
          </a:p>
        </p:txBody>
      </p:sp>
      <p:sp>
        <p:nvSpPr>
          <p:cNvPr id="2" name="Vertical Title 1"/>
          <p:cNvSpPr>
            <a:spLocks noGrp="1"/>
          </p:cNvSpPr>
          <p:nvPr>
            <p:ph type="title" orient="vert"/>
          </p:nvPr>
        </p:nvSpPr>
        <p:spPr>
          <a:xfrm>
            <a:off x="8839201" y="675726"/>
            <a:ext cx="2004164" cy="5183073"/>
          </a:xfrm>
        </p:spPr>
        <p:txBody>
          <a:bodyPr vert="eaVert"/>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948249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676B9A7-9EE8-1A40-98DD-55FA942803D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77"/>
            <a:ext cx="12192000" cy="6858001"/>
          </a:xfrm>
          <a:prstGeom prst="rect">
            <a:avLst/>
          </a:prstGeom>
        </p:spPr>
      </p:pic>
      <p:grpSp>
        <p:nvGrpSpPr>
          <p:cNvPr id="9" name="Group 8">
            <a:extLst>
              <a:ext uri="{FF2B5EF4-FFF2-40B4-BE49-F238E27FC236}">
                <a16:creationId xmlns:a16="http://schemas.microsoft.com/office/drawing/2014/main" id="{CDB39E14-C10F-1A4C-BBA9-5707425BDC76}"/>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0" name="Rectangle 9">
              <a:extLst>
                <a:ext uri="{FF2B5EF4-FFF2-40B4-BE49-F238E27FC236}">
                  <a16:creationId xmlns:a16="http://schemas.microsoft.com/office/drawing/2014/main" id="{2342F3CA-8BE7-6C46-9231-A0F21535A382}"/>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1" name="Group 10">
              <a:extLst>
                <a:ext uri="{FF2B5EF4-FFF2-40B4-BE49-F238E27FC236}">
                  <a16:creationId xmlns:a16="http://schemas.microsoft.com/office/drawing/2014/main" id="{7A15B212-BE9B-D04B-9E6E-6E8A726A7B31}"/>
                </a:ext>
              </a:extLst>
            </p:cNvPr>
            <p:cNvGrpSpPr/>
            <p:nvPr userDrawn="1"/>
          </p:nvGrpSpPr>
          <p:grpSpPr>
            <a:xfrm>
              <a:off x="7591778" y="6478439"/>
              <a:ext cx="4147930" cy="97339"/>
              <a:chOff x="6119314" y="6478440"/>
              <a:chExt cx="5676839" cy="93810"/>
            </a:xfrm>
          </p:grpSpPr>
          <p:sp>
            <p:nvSpPr>
              <p:cNvPr id="12" name="Rectangle 11">
                <a:extLst>
                  <a:ext uri="{FF2B5EF4-FFF2-40B4-BE49-F238E27FC236}">
                    <a16:creationId xmlns:a16="http://schemas.microsoft.com/office/drawing/2014/main" id="{E34160D9-6DC8-6E48-A822-A968B35D9826}"/>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D4AB920F-2F5F-794D-A5E9-5798C65168FE}"/>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6E2BC88-0031-4448-97B4-F484A8E7F51F}"/>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9079317-44E3-6746-9798-4EF78E8122D7}"/>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B269A3DB-C704-C042-8A1E-5019EFADBA57}"/>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6352A8EC-AD9F-6A45-B914-983B9B7DC3BB}"/>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64C6FEF1-5AB1-714B-A739-0F9475AEAE9C}"/>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2" name="Title 1">
            <a:extLst>
              <a:ext uri="{FF2B5EF4-FFF2-40B4-BE49-F238E27FC236}">
                <a16:creationId xmlns:a16="http://schemas.microsoft.com/office/drawing/2014/main" id="{D17468E6-D528-1A44-96BC-C6FACE49C6DA}"/>
              </a:ext>
            </a:extLst>
          </p:cNvPr>
          <p:cNvSpPr>
            <a:spLocks noGrp="1"/>
          </p:cNvSpPr>
          <p:nvPr>
            <p:ph type="ctrTitle" hasCustomPrompt="1"/>
          </p:nvPr>
        </p:nvSpPr>
        <p:spPr>
          <a:xfrm>
            <a:off x="581191" y="326335"/>
            <a:ext cx="10993549" cy="911157"/>
          </a:xfrm>
          <a:effectLst/>
        </p:spPr>
        <p:txBody>
          <a:bodyPr anchor="ctr">
            <a:noAutofit/>
          </a:bodyPr>
          <a:lstStyle>
            <a:lvl1pPr algn="ctr">
              <a:defRPr sz="4000">
                <a:solidFill>
                  <a:schemeClr val="bg1"/>
                </a:solidFill>
              </a:defRPr>
            </a:lvl1pPr>
          </a:lstStyle>
          <a:p>
            <a:r>
              <a:rPr lang="en-US"/>
              <a:t>Questions?</a:t>
            </a:r>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bg1"/>
                </a:solidFill>
              </a:defRPr>
            </a:lvl1pPr>
          </a:lstStyle>
          <a:p>
            <a:endParaRPr lang="en-US"/>
          </a:p>
        </p:txBody>
      </p:sp>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8367423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ank You Blank">
    <p:spTree>
      <p:nvGrpSpPr>
        <p:cNvPr id="1" name=""/>
        <p:cNvGrpSpPr/>
        <p:nvPr/>
      </p:nvGrpSpPr>
      <p:grpSpPr>
        <a:xfrm>
          <a:off x="0" y="0"/>
          <a:ext cx="0" cy="0"/>
          <a:chOff x="0" y="0"/>
          <a:chExt cx="0" cy="0"/>
        </a:xfrm>
      </p:grpSpPr>
      <p:sp>
        <p:nvSpPr>
          <p:cNvPr id="10" name="Picture Placeholder 15" descr="enter alt text">
            <a:extLst>
              <a:ext uri="{FF2B5EF4-FFF2-40B4-BE49-F238E27FC236}">
                <a16:creationId xmlns:a16="http://schemas.microsoft.com/office/drawing/2014/main" id="{B638F703-54A0-2243-88E9-F1007EA7C30D}"/>
              </a:ext>
              <a:ext uri="{C183D7F6-B498-43B3-948B-1728B52AA6E4}">
                <adec:decorative xmlns:adec="http://schemas.microsoft.com/office/drawing/2017/decorative" val="0"/>
              </a:ext>
            </a:extLst>
          </p:cNvPr>
          <p:cNvSpPr>
            <a:spLocks noGrp="1" noChangeAspect="1"/>
          </p:cNvSpPr>
          <p:nvPr>
            <p:ph type="pic" sz="quarter" idx="14" hasCustomPrompt="1"/>
          </p:nvPr>
        </p:nvSpPr>
        <p:spPr>
          <a:xfrm>
            <a:off x="0" y="0"/>
            <a:ext cx="12192000" cy="6858001"/>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chemeClr val="tx1"/>
                </a:solidFill>
              </a:defRPr>
            </a:lvl1pPr>
          </a:lstStyle>
          <a:p>
            <a:r>
              <a:rPr lang="en-US"/>
              <a:t>Click icon below to add Picture and Alt Text</a:t>
            </a:r>
          </a:p>
        </p:txBody>
      </p:sp>
      <p:sp>
        <p:nvSpPr>
          <p:cNvPr id="15" name="TextBox 14">
            <a:extLst>
              <a:ext uri="{FF2B5EF4-FFF2-40B4-BE49-F238E27FC236}">
                <a16:creationId xmlns:a16="http://schemas.microsoft.com/office/drawing/2014/main" id="{0DB7A519-5240-4551-A833-B8B263CD047B}"/>
              </a:ext>
            </a:extLst>
          </p:cNvPr>
          <p:cNvSpPr txBox="1"/>
          <p:nvPr userDrawn="1"/>
        </p:nvSpPr>
        <p:spPr>
          <a:xfrm>
            <a:off x="536343" y="5142395"/>
            <a:ext cx="9381850" cy="7842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solidFill>
                <a:schemeClr val="tx1"/>
              </a:solidFill>
            </a:endParaRPr>
          </a:p>
          <a:p>
            <a:pPr lvl="0">
              <a:lnSpc>
                <a:spcPct val="150000"/>
              </a:lnSpc>
            </a:pPr>
            <a:r>
              <a:rPr lang="en-US" sz="1100" b="1">
                <a:solidFill>
                  <a:schemeClr val="tx1"/>
                </a:solidFill>
              </a:rPr>
              <a:t>National Center for Chronic Disease Prevention and Health Promotion</a:t>
            </a:r>
          </a:p>
          <a:p>
            <a:pPr lvl="0">
              <a:lnSpc>
                <a:spcPct val="150000"/>
              </a:lnSpc>
            </a:pPr>
            <a:endParaRPr lang="en-US" sz="1100" b="1">
              <a:solidFill>
                <a:schemeClr val="tx1"/>
              </a:solidFill>
            </a:endParaRPr>
          </a:p>
        </p:txBody>
      </p:sp>
      <p:sp>
        <p:nvSpPr>
          <p:cNvPr id="14" name="Division Name">
            <a:extLst>
              <a:ext uri="{FF2B5EF4-FFF2-40B4-BE49-F238E27FC236}">
                <a16:creationId xmlns:a16="http://schemas.microsoft.com/office/drawing/2014/main" id="{8FC52C7A-FBD7-4AFD-A3D7-3E9FB48CFB24}"/>
              </a:ext>
            </a:extLst>
          </p:cNvPr>
          <p:cNvSpPr>
            <a:spLocks noGrp="1"/>
          </p:cNvSpPr>
          <p:nvPr>
            <p:ph type="body" sz="quarter" idx="13" hasCustomPrompt="1"/>
          </p:nvPr>
        </p:nvSpPr>
        <p:spPr>
          <a:xfrm>
            <a:off x="536343" y="5856405"/>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3" name="Subtitle 2"/>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1" y="2941966"/>
            <a:ext cx="10993549" cy="1475013"/>
          </a:xfrm>
          <a:effectLst/>
        </p:spPr>
        <p:txBody>
          <a:bodyPr anchor="ctr">
            <a:normAutofit/>
          </a:bodyPr>
          <a:lstStyle>
            <a:lvl1pPr>
              <a:defRPr sz="4000">
                <a:solidFill>
                  <a:srgbClr val="122C41"/>
                </a:solidFill>
              </a:defRPr>
            </a:lvl1pPr>
          </a:lstStyle>
          <a:p>
            <a:r>
              <a:rPr lang="en-US"/>
              <a:t>Thank you</a:t>
            </a:r>
          </a:p>
        </p:txBody>
      </p:sp>
      <p:pic>
        <p:nvPicPr>
          <p:cNvPr id="8" name="Picture 7" descr="logo: USDHHS (United States Department of Health and Human Services), CDC (Centers for Disease Control and Prevention)">
            <a:extLst>
              <a:ext uri="{FF2B5EF4-FFF2-40B4-BE49-F238E27FC236}">
                <a16:creationId xmlns:a16="http://schemas.microsoft.com/office/drawing/2014/main" id="{5122E1EC-A369-F941-AC89-30EEA10453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Tree>
    <p:extLst>
      <p:ext uri="{BB962C8B-B14F-4D97-AF65-F5344CB8AC3E}">
        <p14:creationId xmlns:p14="http://schemas.microsoft.com/office/powerpoint/2010/main" val="28927028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ank You | Dynamic">
    <p:spTree>
      <p:nvGrpSpPr>
        <p:cNvPr id="1" name=""/>
        <p:cNvGrpSpPr/>
        <p:nvPr/>
      </p:nvGrpSpPr>
      <p:grpSpPr>
        <a:xfrm>
          <a:off x="0" y="0"/>
          <a:ext cx="0" cy="0"/>
          <a:chOff x="0" y="0"/>
          <a:chExt cx="0" cy="0"/>
        </a:xfrm>
      </p:grpSpPr>
      <p:pic>
        <p:nvPicPr>
          <p:cNvPr id="32" name="Picture Placeholder 6">
            <a:extLst>
              <a:ext uri="{FF2B5EF4-FFF2-40B4-BE49-F238E27FC236}">
                <a16:creationId xmlns:a16="http://schemas.microsoft.com/office/drawing/2014/main" id="{2A0C75C6-01E6-F241-9DD4-C7944C6F45F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8"/>
            <a:ext cx="12192000" cy="6897518"/>
          </a:xfrm>
          <a:prstGeom prst="rect">
            <a:avLst/>
          </a:prstGeom>
        </p:spPr>
      </p:pic>
      <p:sp>
        <p:nvSpPr>
          <p:cNvPr id="4" name="Rectangle 3">
            <a:extLst>
              <a:ext uri="{FF2B5EF4-FFF2-40B4-BE49-F238E27FC236}">
                <a16:creationId xmlns:a16="http://schemas.microsoft.com/office/drawing/2014/main" id="{68465E3F-D3D8-784D-9594-5387D18B7A3F}"/>
              </a:ext>
            </a:extLst>
          </p:cNvPr>
          <p:cNvSpPr/>
          <p:nvPr userDrawn="1"/>
        </p:nvSpPr>
        <p:spPr>
          <a:xfrm>
            <a:off x="546479" y="6425541"/>
            <a:ext cx="9567091" cy="274370"/>
          </a:xfrm>
          <a:prstGeom prst="rect">
            <a:avLst/>
          </a:prstGeom>
        </p:spPr>
        <p:txBody>
          <a:bodyPr wrap="square">
            <a:spAutoFit/>
          </a:bodyPr>
          <a:lstStyle/>
          <a:p>
            <a:pPr marL="0" marR="0" lvl="0" indent="0" algn="l"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The findings and conclusions in this report are those of the authors and do not necessarily represent the official position of the Centers for Disease Control and Prevention.</a:t>
            </a:r>
          </a:p>
        </p:txBody>
      </p:sp>
      <p:sp>
        <p:nvSpPr>
          <p:cNvPr id="23" name="Division Name">
            <a:extLst>
              <a:ext uri="{FF2B5EF4-FFF2-40B4-BE49-F238E27FC236}">
                <a16:creationId xmlns:a16="http://schemas.microsoft.com/office/drawing/2014/main" id="{D96A8A8A-53AB-5341-BC32-077C7FA52649}"/>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6" name="TextBox 25">
            <a:extLst>
              <a:ext uri="{FF2B5EF4-FFF2-40B4-BE49-F238E27FC236}">
                <a16:creationId xmlns:a16="http://schemas.microsoft.com/office/drawing/2014/main" id="{92B0B59C-449C-BD4A-BD34-8FC104D599F8}"/>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pic>
        <p:nvPicPr>
          <p:cNvPr id="27" name="Picture 26">
            <a:extLst>
              <a:ext uri="{FF2B5EF4-FFF2-40B4-BE49-F238E27FC236}">
                <a16:creationId xmlns:a16="http://schemas.microsoft.com/office/drawing/2014/main" id="{8228C9C5-244B-134A-83C1-51763FBE940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8" name="Picture 27" descr="logo: USDHHS (United States Department of Health and Human Services), CDC (Centers for Disease Control and Prevention)">
            <a:extLst>
              <a:ext uri="{FF2B5EF4-FFF2-40B4-BE49-F238E27FC236}">
                <a16:creationId xmlns:a16="http://schemas.microsoft.com/office/drawing/2014/main" id="{EAD35374-BE52-9946-8889-63CF823DEF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30" name="Subtitle 2">
            <a:extLst>
              <a:ext uri="{FF2B5EF4-FFF2-40B4-BE49-F238E27FC236}">
                <a16:creationId xmlns:a16="http://schemas.microsoft.com/office/drawing/2014/main" id="{CFF97FF9-BFB2-D84E-BB2C-319E7229E16C}"/>
              </a:ext>
            </a:extLst>
          </p:cNvPr>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31" name="Title 1">
            <a:extLst>
              <a:ext uri="{FF2B5EF4-FFF2-40B4-BE49-F238E27FC236}">
                <a16:creationId xmlns:a16="http://schemas.microsoft.com/office/drawing/2014/main" id="{C9612B66-5ED1-5041-80CA-B2B293AEED14}"/>
              </a:ext>
            </a:extLst>
          </p:cNvPr>
          <p:cNvSpPr>
            <a:spLocks noGrp="1"/>
          </p:cNvSpPr>
          <p:nvPr>
            <p:ph type="ctrTitle" hasCustomPrompt="1"/>
          </p:nvPr>
        </p:nvSpPr>
        <p:spPr>
          <a:xfrm>
            <a:off x="581191" y="2941966"/>
            <a:ext cx="10993549" cy="1475013"/>
          </a:xfrm>
          <a:effectLst/>
        </p:spPr>
        <p:txBody>
          <a:bodyPr anchor="ctr">
            <a:normAutofit/>
          </a:bodyPr>
          <a:lstStyle>
            <a:lvl1pPr>
              <a:defRPr sz="4000">
                <a:solidFill>
                  <a:schemeClr val="bg1"/>
                </a:solidFill>
              </a:defRPr>
            </a:lvl1pPr>
          </a:lstStyle>
          <a:p>
            <a:r>
              <a:rPr lang="en-US"/>
              <a:t>Thank you</a:t>
            </a:r>
          </a:p>
        </p:txBody>
      </p:sp>
    </p:spTree>
    <p:extLst>
      <p:ext uri="{BB962C8B-B14F-4D97-AF65-F5344CB8AC3E}">
        <p14:creationId xmlns:p14="http://schemas.microsoft.com/office/powerpoint/2010/main" val="63474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image" Target="../media/image37.jpeg"/><Relationship Id="rId5" Type="http://schemas.openxmlformats.org/officeDocument/2006/relationships/theme" Target="../theme/theme10.xml"/><Relationship Id="rId4"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theme" Target="../theme/theme11.xml"/><Relationship Id="rId1"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theme" Target="../theme/theme12.xml"/><Relationship Id="rId5" Type="http://schemas.openxmlformats.org/officeDocument/2006/relationships/slideLayout" Target="../slideLayouts/slideLayout111.xml"/><Relationship Id="rId4"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4.xml"/><Relationship Id="rId7" Type="http://schemas.openxmlformats.org/officeDocument/2006/relationships/image" Target="../media/image45.png"/><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theme" Target="../theme/theme13.xml"/><Relationship Id="rId5" Type="http://schemas.openxmlformats.org/officeDocument/2006/relationships/slideLayout" Target="../slideLayouts/slideLayout116.xml"/><Relationship Id="rId4" Type="http://schemas.openxmlformats.org/officeDocument/2006/relationships/slideLayout" Target="../slideLayouts/slideLayout115.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119.xml"/><Relationship Id="rId7" Type="http://schemas.openxmlformats.org/officeDocument/2006/relationships/theme" Target="../theme/theme14.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5.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1.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6.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image" Target="../media/image12.jpe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1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image" Target="../media/image14.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image" Target="../media/image26.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endParaRPr/>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2330863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90" r:id="rId3"/>
    <p:sldLayoutId id="2147483685" r:id="rId4"/>
    <p:sldLayoutId id="2147483686" r:id="rId5"/>
    <p:sldLayoutId id="2147483687" r:id="rId6"/>
    <p:sldLayoutId id="2147483689" r:id="rId7"/>
    <p:sldLayoutId id="2147484013" r:id="rId8"/>
    <p:sldLayoutId id="2147484014" r:id="rId9"/>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2436" y="78807"/>
            <a:ext cx="11785600" cy="83559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12436" y="996778"/>
            <a:ext cx="11785600" cy="49823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603" y="6062221"/>
            <a:ext cx="3972791" cy="665606"/>
          </a:xfrm>
          <a:prstGeom prst="rect">
            <a:avLst/>
          </a:prstGeom>
        </p:spPr>
      </p:pic>
    </p:spTree>
    <p:extLst>
      <p:ext uri="{BB962C8B-B14F-4D97-AF65-F5344CB8AC3E}">
        <p14:creationId xmlns:p14="http://schemas.microsoft.com/office/powerpoint/2010/main" val="2051505467"/>
      </p:ext>
    </p:extLst>
  </p:cSld>
  <p:clrMap bg1="lt1" tx1="dk1" bg2="lt2" tx2="dk2" accent1="accent1" accent2="accent2" accent3="accent3" accent4="accent4" accent5="accent5" accent6="accent6" hlink="hlink" folHlink="folHlink"/>
  <p:sldLayoutIdLst>
    <p:sldLayoutId id="2147483988" r:id="rId1"/>
    <p:sldLayoutId id="2147484015" r:id="rId2"/>
    <p:sldLayoutId id="2147484016" r:id="rId3"/>
    <p:sldLayoutId id="2147483987" r:id="rId4"/>
  </p:sldLayoutIdLst>
  <p:txStyles>
    <p:titleStyle>
      <a:lvl1pPr algn="ctr" defTabSz="914400" rtl="0" eaLnBrk="1" latinLnBrk="0" hangingPunct="1">
        <a:lnSpc>
          <a:spcPct val="90000"/>
        </a:lnSpc>
        <a:spcBef>
          <a:spcPct val="0"/>
        </a:spcBef>
        <a:buNone/>
        <a:defRPr sz="44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1196" y="6127181"/>
            <a:ext cx="3125835" cy="652647"/>
          </a:xfrm>
          <a:prstGeom prst="rect">
            <a:avLst/>
          </a:prstGeom>
        </p:spPr>
      </p:pic>
      <p:sp>
        <p:nvSpPr>
          <p:cNvPr id="4" name="Text Placeholder 3"/>
          <p:cNvSpPr>
            <a:spLocks noGrp="1"/>
          </p:cNvSpPr>
          <p:nvPr>
            <p:ph type="body" idx="1"/>
          </p:nvPr>
        </p:nvSpPr>
        <p:spPr>
          <a:xfrm>
            <a:off x="612911" y="1868556"/>
            <a:ext cx="10850220" cy="390939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p:cNvSpPr>
            <a:spLocks noGrp="1"/>
          </p:cNvSpPr>
          <p:nvPr>
            <p:ph type="title"/>
          </p:nvPr>
        </p:nvSpPr>
        <p:spPr>
          <a:xfrm>
            <a:off x="604780" y="425001"/>
            <a:ext cx="10898107" cy="611449"/>
          </a:xfrm>
          <a:prstGeom prst="rect">
            <a:avLst/>
          </a:prstGeom>
        </p:spPr>
        <p:txBody>
          <a:bodyPr vert="horz" wrap="square" lIns="91440" tIns="45720" rIns="91440" bIns="45720" rtlCol="0" anchor="t" anchorCtr="0">
            <a:noAutofit/>
          </a:bodyPr>
          <a:lstStyle/>
          <a:p>
            <a:r>
              <a:rPr lang="en-US"/>
              <a:t>Slide Title Here</a:t>
            </a:r>
          </a:p>
        </p:txBody>
      </p:sp>
      <p:sp>
        <p:nvSpPr>
          <p:cNvPr id="11" name="Footer Placeholder 5"/>
          <p:cNvSpPr>
            <a:spLocks noGrp="1"/>
          </p:cNvSpPr>
          <p:nvPr>
            <p:ph type="ftr" sz="quarter" idx="3"/>
          </p:nvPr>
        </p:nvSpPr>
        <p:spPr>
          <a:xfrm>
            <a:off x="730867" y="6384513"/>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a:t>
            </a:r>
          </a:p>
        </p:txBody>
      </p:sp>
      <p:sp>
        <p:nvSpPr>
          <p:cNvPr id="12" name="Slide Number Placeholder 6"/>
          <p:cNvSpPr>
            <a:spLocks noGrp="1"/>
          </p:cNvSpPr>
          <p:nvPr>
            <p:ph type="sldNum" sz="quarter" idx="4"/>
          </p:nvPr>
        </p:nvSpPr>
        <p:spPr>
          <a:xfrm>
            <a:off x="362808" y="6367889"/>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a:p>
        </p:txBody>
      </p:sp>
      <p:cxnSp>
        <p:nvCxnSpPr>
          <p:cNvPr id="9" name="Straight Connector 8"/>
          <p:cNvCxnSpPr/>
          <p:nvPr userDrawn="1"/>
        </p:nvCxnSpPr>
        <p:spPr>
          <a:xfrm>
            <a:off x="370417" y="6024008"/>
            <a:ext cx="11460480" cy="0"/>
          </a:xfrm>
          <a:prstGeom prst="line">
            <a:avLst/>
          </a:prstGeom>
          <a:noFill/>
          <a:ln w="3175" cap="flat">
            <a:solidFill>
              <a:schemeClr val="bg1">
                <a:lumMod val="50000"/>
              </a:schemeClr>
            </a:solidFill>
            <a:prstDash val="solid"/>
            <a:miter lim="800000"/>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85" r:id="rId1"/>
  </p:sldLayoutIdLst>
  <p:transition>
    <p:fade/>
  </p:transition>
  <p:hf hdr="0"/>
  <p:txStyles>
    <p:titleStyle>
      <a:lvl1pPr algn="l" defTabSz="1219170" rtl="0" eaLnBrk="1" latinLnBrk="0" hangingPunct="1">
        <a:lnSpc>
          <a:spcPct val="85000"/>
        </a:lnSpc>
        <a:spcBef>
          <a:spcPct val="0"/>
        </a:spcBef>
        <a:buNone/>
        <a:defRPr lang="en-US" sz="3700" b="0" kern="1200" cap="none" spc="0" baseline="0" dirty="0" smtClean="0">
          <a:solidFill>
            <a:schemeClr val="tx1"/>
          </a:solidFill>
          <a:latin typeface="+mj-lt"/>
          <a:ea typeface="+mj-ea"/>
          <a:cs typeface="Arial" pitchFamily="34" charset="0"/>
        </a:defRPr>
      </a:lvl1pPr>
    </p:titleStyle>
    <p:bodyStyle>
      <a:lvl1pPr marL="393690" indent="-393690" algn="l" defTabSz="853419" rtl="0" eaLnBrk="1" latinLnBrk="0" hangingPunct="1">
        <a:lnSpc>
          <a:spcPct val="100000"/>
        </a:lnSpc>
        <a:spcBef>
          <a:spcPts val="0"/>
        </a:spcBef>
        <a:spcAft>
          <a:spcPts val="1333"/>
        </a:spcAft>
        <a:buClr>
          <a:schemeClr val="accent1"/>
        </a:buClr>
        <a:buSzPct val="80000"/>
        <a:buFont typeface="Wingdings" charset="2"/>
        <a:buChar char="§"/>
        <a:tabLst/>
        <a:defRPr lang="en-US" sz="2900" b="0" kern="1200" dirty="0" smtClean="0">
          <a:solidFill>
            <a:schemeClr val="tx1"/>
          </a:solidFill>
          <a:latin typeface="+mn-lt"/>
          <a:ea typeface="+mn-ea"/>
          <a:cs typeface="+mn-cs"/>
        </a:defRPr>
      </a:lvl1pPr>
      <a:lvl2pPr marL="772565" indent="-378875" algn="l" defTabSz="853419" rtl="0" eaLnBrk="1" latinLnBrk="0" hangingPunct="1">
        <a:lnSpc>
          <a:spcPct val="100000"/>
        </a:lnSpc>
        <a:spcBef>
          <a:spcPts val="0"/>
        </a:spcBef>
        <a:spcAft>
          <a:spcPts val="1333"/>
        </a:spcAft>
        <a:buClr>
          <a:schemeClr val="accent5">
            <a:lumMod val="50000"/>
          </a:schemeClr>
        </a:buClr>
        <a:buSzPct val="100000"/>
        <a:buFont typeface=".AppleSystemUIFont" charset="0"/>
        <a:buChar char="-"/>
        <a:tabLst/>
        <a:defRPr lang="en-US" sz="2700" b="0" kern="1200" dirty="0" smtClean="0">
          <a:solidFill>
            <a:schemeClr val="tx1"/>
          </a:solidFill>
          <a:latin typeface="+mn-lt"/>
          <a:ea typeface="+mn-ea"/>
          <a:cs typeface="+mn-cs"/>
        </a:defRPr>
      </a:lvl2pPr>
      <a:lvl3pPr marL="1075240" indent="-302676" algn="l" defTabSz="853419" rtl="0" eaLnBrk="1" latinLnBrk="0" hangingPunct="1">
        <a:lnSpc>
          <a:spcPct val="100000"/>
        </a:lnSpc>
        <a:spcBef>
          <a:spcPts val="0"/>
        </a:spcBef>
        <a:spcAft>
          <a:spcPts val="1333"/>
        </a:spcAft>
        <a:buClr>
          <a:schemeClr val="accent1"/>
        </a:buClr>
        <a:buSzPct val="80000"/>
        <a:buFont typeface="Wingdings" charset="2"/>
        <a:buChar char="§"/>
        <a:tabLst/>
        <a:defRPr lang="en-US" sz="2400" b="0" kern="1200" dirty="0" smtClean="0">
          <a:solidFill>
            <a:schemeClr val="tx1"/>
          </a:solidFill>
          <a:latin typeface="+mn-lt"/>
          <a:ea typeface="+mn-ea"/>
          <a:cs typeface="+mn-cs"/>
        </a:defRPr>
      </a:lvl3pPr>
      <a:lvl4pPr marL="1371566" indent="-296326" algn="l" defTabSz="853419" rtl="0" eaLnBrk="1" latinLnBrk="0" hangingPunct="1">
        <a:lnSpc>
          <a:spcPct val="100000"/>
        </a:lnSpc>
        <a:spcBef>
          <a:spcPts val="0"/>
        </a:spcBef>
        <a:spcAft>
          <a:spcPts val="1333"/>
        </a:spcAft>
        <a:buClr>
          <a:schemeClr val="accent5">
            <a:lumMod val="50000"/>
          </a:schemeClr>
        </a:buClr>
        <a:buSzPct val="100000"/>
        <a:buFont typeface=".AppleSystemUIFont" charset="0"/>
        <a:buChar char="-"/>
        <a:tabLst/>
        <a:defRPr lang="en-US" sz="2100" b="0" kern="1200" dirty="0" smtClean="0">
          <a:solidFill>
            <a:schemeClr val="tx1"/>
          </a:solidFill>
          <a:latin typeface="+mn-lt"/>
          <a:ea typeface="+mn-ea"/>
          <a:cs typeface="+mn-cs"/>
        </a:defRPr>
      </a:lvl4pPr>
      <a:lvl5pPr marL="1750440" indent="-302676" algn="l" defTabSz="853419" rtl="0" eaLnBrk="1" latinLnBrk="0" hangingPunct="1">
        <a:lnSpc>
          <a:spcPct val="100000"/>
        </a:lnSpc>
        <a:spcBef>
          <a:spcPts val="0"/>
        </a:spcBef>
        <a:spcAft>
          <a:spcPts val="1333"/>
        </a:spcAft>
        <a:buClr>
          <a:schemeClr val="accent1"/>
        </a:buClr>
        <a:buSzPct val="80000"/>
        <a:buFont typeface="Wingdings" charset="2"/>
        <a:buChar char="§"/>
        <a:defRPr lang="en-US" sz="1900" b="0" kern="1200" dirty="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4A891-92BD-8240-B8C1-F6C8AB9E427B}"/>
              </a:ext>
            </a:extLst>
          </p:cNvPr>
          <p:cNvSpPr>
            <a:spLocks noGrp="1"/>
          </p:cNvSpPr>
          <p:nvPr>
            <p:ph type="title"/>
          </p:nvPr>
        </p:nvSpPr>
        <p:spPr>
          <a:xfrm>
            <a:off x="1517060" y="456084"/>
            <a:ext cx="9356368" cy="390523"/>
          </a:xfrm>
          <a:prstGeom prst="rect">
            <a:avLst/>
          </a:prstGeom>
        </p:spPr>
        <p:txBody>
          <a:bodyPr vert="horz" lIns="0" tIns="45720" rIns="0" bIns="45720" rtlCol="0" anchor="t" anchorCtr="0">
            <a:noAutofit/>
          </a:bodyPr>
          <a:lstStyle/>
          <a:p>
            <a:endParaRPr lang="en-US"/>
          </a:p>
        </p:txBody>
      </p:sp>
      <p:sp>
        <p:nvSpPr>
          <p:cNvPr id="3" name="Text Placeholder 2">
            <a:extLst>
              <a:ext uri="{FF2B5EF4-FFF2-40B4-BE49-F238E27FC236}">
                <a16:creationId xmlns:a16="http://schemas.microsoft.com/office/drawing/2014/main" id="{F1545E5F-B0CD-8940-8C99-2737B49D59C3}"/>
              </a:ext>
            </a:extLst>
          </p:cNvPr>
          <p:cNvSpPr>
            <a:spLocks noGrp="1"/>
          </p:cNvSpPr>
          <p:nvPr>
            <p:ph type="body" idx="1"/>
          </p:nvPr>
        </p:nvSpPr>
        <p:spPr>
          <a:xfrm>
            <a:off x="1535554" y="1379099"/>
            <a:ext cx="9337874" cy="4866717"/>
          </a:xfrm>
          <a:prstGeom prst="rect">
            <a:avLst/>
          </a:prstGeom>
        </p:spPr>
        <p:txBody>
          <a:bodyPr vert="horz" lIns="0" tIns="0" rIns="91440" bIns="0" rtlCol="0">
            <a:normAutofit/>
          </a:bodyPr>
          <a:lstStyle/>
          <a:p>
            <a:pPr lvl="0"/>
            <a:r>
              <a:rPr lang="en-US"/>
              <a:t>Click to edit master text and other stuff that goes here </a:t>
            </a:r>
          </a:p>
          <a:p>
            <a:pPr lvl="1"/>
            <a:r>
              <a:rPr lang="en-US"/>
              <a:t>Second level and some more stuff that goes on until we reach a second line</a:t>
            </a:r>
          </a:p>
          <a:p>
            <a:pPr lvl="2"/>
            <a:r>
              <a:rPr lang="en-US"/>
              <a:t>Third level and some more stuff that goes on until we reach a second line</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4">
            <a:extLst>
              <a:ext uri="{FF2B5EF4-FFF2-40B4-BE49-F238E27FC236}">
                <a16:creationId xmlns:a16="http://schemas.microsoft.com/office/drawing/2014/main" id="{7C794D1C-9BB7-6947-B0BC-FCC1B9E9A669}"/>
              </a:ext>
            </a:extLst>
          </p:cNvPr>
          <p:cNvSpPr>
            <a:spLocks noGrp="1"/>
          </p:cNvSpPr>
          <p:nvPr>
            <p:ph type="ftr" sz="quarter" idx="3"/>
          </p:nvPr>
        </p:nvSpPr>
        <p:spPr>
          <a:xfrm>
            <a:off x="3517436" y="6356350"/>
            <a:ext cx="5392388" cy="365125"/>
          </a:xfrm>
          <a:prstGeom prst="rect">
            <a:avLst/>
          </a:prstGeom>
        </p:spPr>
        <p:txBody>
          <a:bodyPr vert="horz" lIns="91440" tIns="45720" rIns="91440" bIns="45720" rtlCol="0" anchor="ctr"/>
          <a:lstStyle>
            <a:lvl1pPr algn="l">
              <a:defRPr sz="1100" b="0" i="0">
                <a:solidFill>
                  <a:schemeClr val="tx1">
                    <a:tint val="75000"/>
                  </a:schemeClr>
                </a:solidFill>
                <a:latin typeface="Metropolis" pitchFamily="2" charset="77"/>
              </a:defRPr>
            </a:lvl1pPr>
          </a:lstStyle>
          <a:p>
            <a:endParaRPr lang="en-US"/>
          </a:p>
        </p:txBody>
      </p:sp>
      <p:sp>
        <p:nvSpPr>
          <p:cNvPr id="6" name="Slide Number Placeholder 5">
            <a:extLst>
              <a:ext uri="{FF2B5EF4-FFF2-40B4-BE49-F238E27FC236}">
                <a16:creationId xmlns:a16="http://schemas.microsoft.com/office/drawing/2014/main" id="{13475685-D08C-EF45-9ED7-3B8353EB6AB4}"/>
              </a:ext>
            </a:extLst>
          </p:cNvPr>
          <p:cNvSpPr>
            <a:spLocks noGrp="1"/>
          </p:cNvSpPr>
          <p:nvPr>
            <p:ph type="sldNum" sz="quarter" idx="4"/>
          </p:nvPr>
        </p:nvSpPr>
        <p:spPr>
          <a:xfrm>
            <a:off x="9172862" y="6356350"/>
            <a:ext cx="2743200" cy="365125"/>
          </a:xfrm>
          <a:prstGeom prst="rect">
            <a:avLst/>
          </a:prstGeom>
        </p:spPr>
        <p:txBody>
          <a:bodyPr vert="horz" lIns="91440" tIns="45720" rIns="91440" bIns="45720" rtlCol="0" anchor="ctr"/>
          <a:lstStyle>
            <a:lvl1pPr algn="r">
              <a:defRPr sz="1100" b="0" i="0">
                <a:solidFill>
                  <a:schemeClr val="accent5"/>
                </a:solidFill>
                <a:latin typeface="Metropolis" pitchFamily="2" charset="77"/>
              </a:defRPr>
            </a:lvl1pPr>
          </a:lstStyle>
          <a:p>
            <a:fld id="{96ACBB43-5C7B-084B-877B-5EF90931306D}" type="slidenum">
              <a:rPr lang="en-US" smtClean="0"/>
              <a:pPr/>
              <a:t>‹#›</a:t>
            </a:fld>
            <a:endParaRPr lang="en-US"/>
          </a:p>
        </p:txBody>
      </p:sp>
    </p:spTree>
    <p:extLst>
      <p:ext uri="{BB962C8B-B14F-4D97-AF65-F5344CB8AC3E}">
        <p14:creationId xmlns:p14="http://schemas.microsoft.com/office/powerpoint/2010/main" val="2525622990"/>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Lst>
  <p:hf sldNum="0" hdr="0" ftr="0" dt="0"/>
  <p:txStyles>
    <p:titleStyle>
      <a:lvl1pPr algn="l" defTabSz="914400" rtl="0" eaLnBrk="1" latinLnBrk="0" hangingPunct="1">
        <a:lnSpc>
          <a:spcPct val="90000"/>
        </a:lnSpc>
        <a:spcBef>
          <a:spcPct val="0"/>
        </a:spcBef>
        <a:buNone/>
        <a:defRPr sz="2400" b="0" i="0" kern="1200" spc="200" baseline="0">
          <a:solidFill>
            <a:schemeClr val="tx2">
              <a:lumMod val="60000"/>
              <a:lumOff val="40000"/>
            </a:schemeClr>
          </a:solidFill>
          <a:latin typeface="Metropolis Medium" pitchFamily="2" charset="77"/>
          <a:ea typeface="+mj-ea"/>
          <a:cs typeface="+mj-cs"/>
        </a:defRPr>
      </a:lvl1pPr>
    </p:titleStyle>
    <p:bodyStyle>
      <a:lvl1pPr marL="571500" indent="-571500" algn="l" defTabSz="914400" rtl="0" eaLnBrk="1" fontAlgn="ctr" latinLnBrk="0" hangingPunct="1">
        <a:lnSpc>
          <a:spcPct val="112000"/>
        </a:lnSpc>
        <a:spcBef>
          <a:spcPts val="0"/>
        </a:spcBef>
        <a:spcAft>
          <a:spcPts val="600"/>
        </a:spcAft>
        <a:buClr>
          <a:schemeClr val="accent1"/>
        </a:buClr>
        <a:buSzPct val="120000"/>
        <a:buFont typeface="Arial" panose="020B0604020202020204" pitchFamily="34" charset="0"/>
        <a:buChar char="•"/>
        <a:defRPr sz="3600" b="1" i="0" kern="1200">
          <a:solidFill>
            <a:schemeClr val="tx1">
              <a:lumMod val="90000"/>
              <a:lumOff val="10000"/>
            </a:schemeClr>
          </a:solidFill>
          <a:latin typeface="Metropolis Light" pitchFamily="2" charset="77"/>
          <a:ea typeface="+mn-ea"/>
          <a:cs typeface="+mn-cs"/>
        </a:defRPr>
      </a:lvl1pPr>
      <a:lvl2pPr marL="788670" indent="-514350" algn="l" defTabSz="914400" rtl="0" eaLnBrk="1" latinLnBrk="0" hangingPunct="1">
        <a:lnSpc>
          <a:spcPct val="112000"/>
        </a:lnSpc>
        <a:spcBef>
          <a:spcPts val="500"/>
        </a:spcBef>
        <a:buClr>
          <a:schemeClr val="accent1"/>
        </a:buClr>
        <a:buSzPct val="120000"/>
        <a:buFont typeface="Arial" panose="020B0604020202020204" pitchFamily="34" charset="0"/>
        <a:buChar char="•"/>
        <a:defRPr sz="2700" b="0" i="0" kern="1200">
          <a:solidFill>
            <a:schemeClr val="tx1">
              <a:lumMod val="90000"/>
              <a:lumOff val="10000"/>
            </a:schemeClr>
          </a:solidFill>
          <a:latin typeface="Metropolis Light" pitchFamily="2" charset="77"/>
          <a:ea typeface="+mn-ea"/>
          <a:cs typeface="+mn-cs"/>
        </a:defRPr>
      </a:lvl2pPr>
      <a:lvl3pPr marL="914400" indent="-365760" algn="l" defTabSz="914400" rtl="0" eaLnBrk="1" latinLnBrk="0" hangingPunct="1">
        <a:lnSpc>
          <a:spcPct val="112000"/>
        </a:lnSpc>
        <a:spcBef>
          <a:spcPts val="500"/>
        </a:spcBef>
        <a:buClr>
          <a:schemeClr val="accent1"/>
        </a:buClr>
        <a:buSzPct val="120000"/>
        <a:buFont typeface="Arial" panose="020B0604020202020204" pitchFamily="34" charset="0"/>
        <a:buChar char="•"/>
        <a:defRPr sz="2200" b="0" i="0" kern="1200">
          <a:solidFill>
            <a:schemeClr val="tx1">
              <a:lumMod val="90000"/>
              <a:lumOff val="10000"/>
            </a:schemeClr>
          </a:solidFill>
          <a:latin typeface="Metropolis Light" pitchFamily="2" charset="77"/>
          <a:ea typeface="+mn-ea"/>
          <a:cs typeface="+mn-cs"/>
        </a:defRPr>
      </a:lvl3pPr>
      <a:lvl4pPr marL="1074420" indent="-342900" algn="l" defTabSz="914400" rtl="0" eaLnBrk="1" latinLnBrk="0" hangingPunct="1">
        <a:lnSpc>
          <a:spcPct val="112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4pPr>
      <a:lvl5pPr marL="1257300" indent="-292608" algn="l" defTabSz="914400" rtl="0" eaLnBrk="1" latinLnBrk="0" hangingPunct="1">
        <a:lnSpc>
          <a:spcPct val="112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5pPr>
      <a:lvl6pPr marL="1440180" indent="-292608" algn="l" defTabSz="914400" rtl="0" eaLnBrk="1" latinLnBrk="0" hangingPunct="1">
        <a:lnSpc>
          <a:spcPct val="90000"/>
        </a:lnSpc>
        <a:spcBef>
          <a:spcPts val="6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6pPr>
      <a:lvl7pPr marL="1623060" indent="-292608"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7pPr>
      <a:lvl8pPr marL="1897380" indent="-292608"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8pPr>
      <a:lvl9pPr marL="2171700" indent="-292608"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084058"/>
            <a:ext cx="12192000" cy="7739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018060"/>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88523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320801"/>
            <a:ext cx="10058400" cy="4548294"/>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7280" y="6094449"/>
            <a:ext cx="4509655" cy="755553"/>
          </a:xfrm>
          <a:prstGeom prst="rect">
            <a:avLst/>
          </a:prstGeom>
        </p:spPr>
      </p:pic>
    </p:spTree>
    <p:extLst>
      <p:ext uri="{BB962C8B-B14F-4D97-AF65-F5344CB8AC3E}">
        <p14:creationId xmlns:p14="http://schemas.microsoft.com/office/powerpoint/2010/main" val="1935563338"/>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097"/>
            <a:ext cx="10972800" cy="62517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52295" y="6356351"/>
            <a:ext cx="2844800" cy="365125"/>
          </a:xfrm>
          <a:prstGeom prst="rect">
            <a:avLst/>
          </a:prstGeom>
        </p:spPr>
        <p:txBody>
          <a:bodyPr vert="horz" lIns="91440" tIns="45720" rIns="91440" bIns="45720" rtlCol="0" anchor="ctr"/>
          <a:lstStyle>
            <a:lvl1pPr algn="l">
              <a:defRPr sz="820">
                <a:solidFill>
                  <a:schemeClr val="tx1">
                    <a:tint val="75000"/>
                  </a:schemeClr>
                </a:solidFill>
                <a:latin typeface="Arial"/>
                <a:cs typeface="Arial"/>
              </a:defRPr>
            </a:lvl1pPr>
          </a:lstStyle>
          <a:p>
            <a:fld id="{13D477DC-68EA-480A-A227-2D9890AAA9EE}" type="datetimeFigureOut">
              <a:rPr lang="en-US" smtClean="0"/>
              <a:t>1/26/2022</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820">
                <a:solidFill>
                  <a:schemeClr val="tx1">
                    <a:tint val="75000"/>
                  </a:schemeClr>
                </a:solidFill>
                <a:latin typeface="Arial"/>
                <a:cs typeface="Arial"/>
              </a:defRPr>
            </a:lvl1pPr>
          </a:lstStyle>
          <a:p>
            <a:fld id="{B23E862B-AA6A-4BB3-96E3-B208D47018F3}" type="slidenum">
              <a:rPr lang="en-US" smtClean="0"/>
              <a:t>‹#›</a:t>
            </a:fld>
            <a:endParaRPr lang="en-US"/>
          </a:p>
        </p:txBody>
      </p:sp>
      <p:sp>
        <p:nvSpPr>
          <p:cNvPr id="7" name="Footer Placeholder 4"/>
          <p:cNvSpPr>
            <a:spLocks noGrp="1"/>
          </p:cNvSpPr>
          <p:nvPr>
            <p:ph type="ftr" sz="quarter" idx="3"/>
          </p:nvPr>
        </p:nvSpPr>
        <p:spPr>
          <a:xfrm>
            <a:off x="609600" y="6356351"/>
            <a:ext cx="3860800" cy="365125"/>
          </a:xfrm>
          <a:prstGeom prst="rect">
            <a:avLst/>
          </a:prstGeom>
        </p:spPr>
        <p:txBody>
          <a:bodyPr vert="horz" lIns="91440" tIns="45720" rIns="91440" bIns="45720" rtlCol="0" anchor="ctr"/>
          <a:lstStyle>
            <a:lvl1pPr algn="l">
              <a:defRPr sz="820">
                <a:solidFill>
                  <a:schemeClr val="tx1">
                    <a:tint val="75000"/>
                  </a:schemeClr>
                </a:solidFill>
                <a:latin typeface="Arial"/>
                <a:cs typeface="Arial"/>
              </a:defRPr>
            </a:lvl1pPr>
          </a:lstStyle>
          <a:p>
            <a:endParaRPr lang="en-US"/>
          </a:p>
        </p:txBody>
      </p:sp>
      <p:pic>
        <p:nvPicPr>
          <p:cNvPr id="9" name="Picture 8" descr="pptback-02.jpg"/>
          <p:cNvPicPr>
            <a:picLocks noChangeAspect="1"/>
          </p:cNvPicPr>
          <p:nvPr/>
        </p:nvPicPr>
        <p:blipFill>
          <a:blip r:embed="rId8"/>
          <a:stretch>
            <a:fillRect/>
          </a:stretch>
        </p:blipFill>
        <p:spPr>
          <a:xfrm>
            <a:off x="-6096" y="6721475"/>
            <a:ext cx="12204192" cy="146450"/>
          </a:xfrm>
          <a:prstGeom prst="rect">
            <a:avLst/>
          </a:prstGeom>
        </p:spPr>
      </p:pic>
    </p:spTree>
    <p:extLst>
      <p:ext uri="{BB962C8B-B14F-4D97-AF65-F5344CB8AC3E}">
        <p14:creationId xmlns:p14="http://schemas.microsoft.com/office/powerpoint/2010/main" val="1219809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457200" rtl="0" eaLnBrk="1" latinLnBrk="0" hangingPunct="1">
        <a:spcBef>
          <a:spcPct val="0"/>
        </a:spcBef>
        <a:buNone/>
        <a:defRPr sz="2000" b="1" kern="1200">
          <a:solidFill>
            <a:schemeClr val="accent1"/>
          </a:solidFill>
          <a:latin typeface="Times New Roman"/>
          <a:ea typeface="+mj-ea"/>
          <a:cs typeface="Times New Roman"/>
        </a:defRPr>
      </a:lvl1pPr>
    </p:titleStyle>
    <p:bodyStyle>
      <a:lvl1pPr marL="342900" indent="-342900" algn="l" defTabSz="457200" rtl="0" eaLnBrk="1" latinLnBrk="0" hangingPunct="1">
        <a:spcBef>
          <a:spcPct val="20000"/>
        </a:spcBef>
        <a:buSzPct val="70000"/>
        <a:buFont typeface="Lucida Grande"/>
        <a:buChar char="▶"/>
        <a:defRPr sz="180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92B8BA-A532-4AFE-8C01-93FBB0562AEC}" type="datetimeFigureOut">
              <a:rPr lang="en-US" smtClean="0"/>
              <a:t>1/26/2022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8D73D-4B77-4AB5-940C-6BDE418107BF}" type="slidenum">
              <a:rPr lang="en-US" smtClean="0"/>
              <a:t>‹#›</a:t>
            </a:fld>
            <a:endParaRPr lang="en-US"/>
          </a:p>
        </p:txBody>
      </p:sp>
    </p:spTree>
    <p:extLst>
      <p:ext uri="{BB962C8B-B14F-4D97-AF65-F5344CB8AC3E}">
        <p14:creationId xmlns:p14="http://schemas.microsoft.com/office/powerpoint/2010/main" val="2151894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275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15565-90B7-4B48-82A9-E3239121F5E1}" type="datetimeFigureOut">
              <a:rPr lang="en-US" smtClean="0"/>
              <a:t>1/26/2022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207020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0"/>
            <a:ext cx="10972800" cy="42472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90E34-D6B9-C048-9708-6D40DDC11ECC}" type="datetimeFigureOut">
              <a:rPr lang="en-US" smtClean="0"/>
              <a:t>1/26/2022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15279488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8280633" cy="1143000"/>
          </a:xfrm>
          <a:prstGeom prst="rect">
            <a:avLst/>
          </a:prstGeom>
        </p:spPr>
        <p:txBody>
          <a:bodyPr vert="horz" lIns="91440" tIns="45720" rIns="91440" bIns="45720" rtlCol="0" anchor="t">
            <a:normAutofit/>
          </a:bodyPr>
          <a:lstStyle/>
          <a:p>
            <a:r>
              <a:rPr lang="en-US"/>
              <a:t>Click to edit Master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EB74A-5FC3-4344-8FF7-EF1167397809}" type="datetimeFigureOut">
              <a:rPr lang="en-US" smtClean="0"/>
              <a:t>1/26/2022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41881-8612-0842-B2F9-5029B026B246}" type="slidenum">
              <a:rPr lang="en-US" smtClean="0"/>
              <a:t>‹#›</a:t>
            </a:fld>
            <a:endParaRPr lang="en-US"/>
          </a:p>
        </p:txBody>
      </p:sp>
    </p:spTree>
    <p:extLst>
      <p:ext uri="{BB962C8B-B14F-4D97-AF65-F5344CB8AC3E}">
        <p14:creationId xmlns:p14="http://schemas.microsoft.com/office/powerpoint/2010/main" val="206363639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BE8ED132-DFFE-479F-8CBF-550D65F9F1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66996C89-A01A-4CDE-9576-812410D676C6}"/>
              </a:ext>
            </a:extLst>
          </p:cNvPr>
          <p:cNvSpPr>
            <a:spLocks noGrp="1"/>
          </p:cNvSpPr>
          <p:nvPr>
            <p:ph type="body" idx="1"/>
          </p:nvPr>
        </p:nvSpPr>
        <p:spPr bwMode="auto">
          <a:xfrm>
            <a:off x="609600" y="1600200"/>
            <a:ext cx="109728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48F430-2ED1-47E7-AA13-1C8A0290B90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AE5275C-F72E-4F97-B04C-D47FA838BFEE}" type="datetimeFigureOut">
              <a:rPr lang="en-US"/>
              <a:pPr>
                <a:defRPr/>
              </a:pPr>
              <a:t>1/26/2022</a:t>
            </a:fld>
            <a:endParaRPr lang="en-US"/>
          </a:p>
        </p:txBody>
      </p:sp>
      <p:sp>
        <p:nvSpPr>
          <p:cNvPr id="5" name="Footer Placeholder 4">
            <a:extLst>
              <a:ext uri="{FF2B5EF4-FFF2-40B4-BE49-F238E27FC236}">
                <a16:creationId xmlns:a16="http://schemas.microsoft.com/office/drawing/2014/main" id="{66EC1DAF-C2C6-410D-8CE0-85B5E9390C1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103463525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Lst>
  <p:txStyles>
    <p:titleStyle>
      <a:lvl1pPr algn="l" defTabSz="457200" rtl="0" eaLnBrk="0" fontAlgn="base" hangingPunct="0">
        <a:spcBef>
          <a:spcPct val="0"/>
        </a:spcBef>
        <a:spcAft>
          <a:spcPct val="0"/>
        </a:spcAft>
        <a:defRPr sz="4400" kern="12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panose="020B0604020202020204" pitchFamily="34" charset="0"/>
        </a:defRPr>
      </a:lvl2pPr>
      <a:lvl3pPr algn="l" defTabSz="457200" rtl="0" eaLnBrk="0" fontAlgn="base" hangingPunct="0">
        <a:spcBef>
          <a:spcPct val="0"/>
        </a:spcBef>
        <a:spcAft>
          <a:spcPct val="0"/>
        </a:spcAft>
        <a:defRPr sz="4400">
          <a:solidFill>
            <a:schemeClr val="tx1"/>
          </a:solidFill>
          <a:latin typeface="Arial" panose="020B0604020202020204" pitchFamily="34" charset="0"/>
        </a:defRPr>
      </a:lvl3pPr>
      <a:lvl4pPr algn="l" defTabSz="457200" rtl="0" eaLnBrk="0" fontAlgn="base" hangingPunct="0">
        <a:spcBef>
          <a:spcPct val="0"/>
        </a:spcBef>
        <a:spcAft>
          <a:spcPct val="0"/>
        </a:spcAft>
        <a:defRPr sz="4400">
          <a:solidFill>
            <a:schemeClr val="tx1"/>
          </a:solidFill>
          <a:latin typeface="Arial" panose="020B0604020202020204" pitchFamily="34" charset="0"/>
        </a:defRPr>
      </a:lvl4pPr>
      <a:lvl5pPr algn="l"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l" defTabSz="457200" rtl="0" fontAlgn="base">
        <a:spcBef>
          <a:spcPct val="0"/>
        </a:spcBef>
        <a:spcAft>
          <a:spcPct val="0"/>
        </a:spcAft>
        <a:defRPr sz="4400">
          <a:solidFill>
            <a:schemeClr val="tx1"/>
          </a:solidFill>
          <a:latin typeface="Arial" panose="020B0604020202020204" pitchFamily="34" charset="0"/>
        </a:defRPr>
      </a:lvl6pPr>
      <a:lvl7pPr marL="914400" algn="l" defTabSz="457200" rtl="0" fontAlgn="base">
        <a:spcBef>
          <a:spcPct val="0"/>
        </a:spcBef>
        <a:spcAft>
          <a:spcPct val="0"/>
        </a:spcAft>
        <a:defRPr sz="4400">
          <a:solidFill>
            <a:schemeClr val="tx1"/>
          </a:solidFill>
          <a:latin typeface="Arial" panose="020B0604020202020204" pitchFamily="34" charset="0"/>
        </a:defRPr>
      </a:lvl7pPr>
      <a:lvl8pPr marL="1371600" algn="l" defTabSz="457200" rtl="0" fontAlgn="base">
        <a:spcBef>
          <a:spcPct val="0"/>
        </a:spcBef>
        <a:spcAft>
          <a:spcPct val="0"/>
        </a:spcAft>
        <a:defRPr sz="4400">
          <a:solidFill>
            <a:schemeClr val="tx1"/>
          </a:solidFill>
          <a:latin typeface="Arial" panose="020B0604020202020204" pitchFamily="34" charset="0"/>
        </a:defRPr>
      </a:lvl8pPr>
      <a:lvl9pPr marL="1828800" algn="l"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Arial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Footer</a:t>
            </a:r>
          </a:p>
        </p:txBody>
      </p:sp>
      <p:sp>
        <p:nvSpPr>
          <p:cNvPr id="6" name="Slide Number Placeholder 5"/>
          <p:cNvSpPr>
            <a:spLocks noGrp="1"/>
          </p:cNvSpPr>
          <p:nvPr>
            <p:ph type="sldNum" sz="quarter" idx="4"/>
          </p:nvPr>
        </p:nvSpPr>
        <p:spPr>
          <a:xfrm>
            <a:off x="11698941" y="5771958"/>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64571414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18" r:id="rId3"/>
    <p:sldLayoutId id="2147483807" r:id="rId4"/>
    <p:sldLayoutId id="2147484017" r:id="rId5"/>
  </p:sldLayoutIdLst>
  <p:txStyles>
    <p:titleStyle>
      <a:lvl1pPr algn="l" defTabSz="914400" rtl="0" eaLnBrk="1" latinLnBrk="0" hangingPunct="1">
        <a:lnSpc>
          <a:spcPct val="90000"/>
        </a:lnSpc>
        <a:spcBef>
          <a:spcPct val="0"/>
        </a:spcBef>
        <a:buNone/>
        <a:defRPr sz="4400" kern="1200" baseline="0">
          <a:solidFill>
            <a:schemeClr val="accent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45D8B6-A859-6A4F-B004-6B2145ABF0B7}"/>
              </a:ext>
            </a:extLst>
          </p:cNvPr>
          <p:cNvSpPr>
            <a:spLocks noGrp="1"/>
          </p:cNvSpPr>
          <p:nvPr>
            <p:ph type="title"/>
          </p:nvPr>
        </p:nvSpPr>
        <p:spPr>
          <a:xfrm>
            <a:off x="838201" y="365126"/>
            <a:ext cx="10515600" cy="1325563"/>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A8EC40-E41A-CA40-B193-83B310BE5D5C}"/>
              </a:ext>
            </a:extLst>
          </p:cNvPr>
          <p:cNvSpPr>
            <a:spLocks noGrp="1"/>
          </p:cNvSpPr>
          <p:nvPr>
            <p:ph type="body" idx="1"/>
          </p:nvPr>
        </p:nvSpPr>
        <p:spPr>
          <a:xfrm>
            <a:off x="838201" y="1825625"/>
            <a:ext cx="10515600" cy="4351339"/>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CDEB2-119F-294D-9E36-F22B2EAE89BF}"/>
              </a:ext>
            </a:extLst>
          </p:cNvPr>
          <p:cNvSpPr>
            <a:spLocks noGrp="1"/>
          </p:cNvSpPr>
          <p:nvPr>
            <p:ph type="dt" sz="half" idx="2"/>
          </p:nvPr>
        </p:nvSpPr>
        <p:spPr>
          <a:xfrm>
            <a:off x="838200" y="6356352"/>
            <a:ext cx="27432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FD1FBE10-F469-B647-AC01-6A14ADCF8C4E}" type="datetimeFigureOut">
              <a:rPr lang="en-US" smtClean="0"/>
              <a:t>1/26/2022</a:t>
            </a:fld>
            <a:endParaRPr lang="en-US"/>
          </a:p>
        </p:txBody>
      </p:sp>
      <p:sp>
        <p:nvSpPr>
          <p:cNvPr id="5" name="Footer Placeholder 4">
            <a:extLst>
              <a:ext uri="{FF2B5EF4-FFF2-40B4-BE49-F238E27FC236}">
                <a16:creationId xmlns:a16="http://schemas.microsoft.com/office/drawing/2014/main" id="{E51790CD-DBE2-3446-B068-0D83FC4443A4}"/>
              </a:ext>
            </a:extLst>
          </p:cNvPr>
          <p:cNvSpPr>
            <a:spLocks noGrp="1"/>
          </p:cNvSpPr>
          <p:nvPr>
            <p:ph type="ftr" sz="quarter" idx="3"/>
          </p:nvPr>
        </p:nvSpPr>
        <p:spPr>
          <a:xfrm>
            <a:off x="4038601" y="6356352"/>
            <a:ext cx="4114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0AB02F-C285-5647-84D4-59E412D7BD37}"/>
              </a:ext>
            </a:extLst>
          </p:cNvPr>
          <p:cNvSpPr>
            <a:spLocks noGrp="1"/>
          </p:cNvSpPr>
          <p:nvPr>
            <p:ph type="sldNum" sz="quarter" idx="4"/>
          </p:nvPr>
        </p:nvSpPr>
        <p:spPr>
          <a:xfrm>
            <a:off x="8610600" y="6356352"/>
            <a:ext cx="27432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E1F70B77-70C6-5440-A263-8C9BA35DDA3E}" type="slidenum">
              <a:rPr lang="en-US" smtClean="0"/>
              <a:t>‹#›</a:t>
            </a:fld>
            <a:endParaRPr lang="en-US"/>
          </a:p>
        </p:txBody>
      </p:sp>
      <p:pic>
        <p:nvPicPr>
          <p:cNvPr id="1026" name="Picture 2" descr="U:\QIL logo.jpg"/>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b="16115"/>
          <a:stretch/>
        </p:blipFill>
        <p:spPr bwMode="auto">
          <a:xfrm>
            <a:off x="9599792" y="5616132"/>
            <a:ext cx="2451494" cy="12418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userDrawn="1"/>
        </p:nvPicPr>
        <p:blipFill rotWithShape="1">
          <a:blip r:embed="rId22">
            <a:extLst>
              <a:ext uri="{28A0092B-C50C-407E-A947-70E740481C1C}">
                <a14:useLocalDpi xmlns:a14="http://schemas.microsoft.com/office/drawing/2010/main" val="0"/>
              </a:ext>
            </a:extLst>
          </a:blip>
          <a:srcRect t="20751" b="12771"/>
          <a:stretch/>
        </p:blipFill>
        <p:spPr bwMode="auto">
          <a:xfrm>
            <a:off x="57044" y="5845908"/>
            <a:ext cx="1516066" cy="1012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83539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Lst>
  <p:txStyles>
    <p:titleStyle>
      <a:lvl1pPr algn="ctr" defTabSz="1218987" rtl="0" eaLnBrk="1" latinLnBrk="0" hangingPunct="1">
        <a:lnSpc>
          <a:spcPct val="90000"/>
        </a:lnSpc>
        <a:spcBef>
          <a:spcPct val="0"/>
        </a:spcBef>
        <a:buNone/>
        <a:defRPr sz="5900" kern="1200">
          <a:solidFill>
            <a:schemeClr val="tx2">
              <a:lumMod val="75000"/>
            </a:schemeClr>
          </a:solidFill>
          <a:latin typeface="+mj-lt"/>
          <a:ea typeface="+mj-ea"/>
          <a:cs typeface="+mj-cs"/>
        </a:defRPr>
      </a:lvl1pPr>
    </p:titleStyle>
    <p:bodyStyle>
      <a:lvl1pPr marL="304747" indent="-304747" algn="l" defTabSz="1218987" rtl="0" eaLnBrk="1" latinLnBrk="0" hangingPunct="1">
        <a:lnSpc>
          <a:spcPct val="90000"/>
        </a:lnSpc>
        <a:spcBef>
          <a:spcPts val="1333"/>
        </a:spcBef>
        <a:buFont typeface="Arial" panose="020B0604020202020204" pitchFamily="34" charset="0"/>
        <a:buChar char="•"/>
        <a:defRPr sz="3700" kern="1200">
          <a:solidFill>
            <a:schemeClr val="tx2">
              <a:lumMod val="75000"/>
            </a:schemeClr>
          </a:solidFill>
          <a:latin typeface="+mn-lt"/>
          <a:ea typeface="+mn-ea"/>
          <a:cs typeface="+mn-cs"/>
        </a:defRPr>
      </a:lvl1pPr>
      <a:lvl2pPr marL="914240" indent="-304747" algn="l" defTabSz="1218987" rtl="0" eaLnBrk="1" latinLnBrk="0" hangingPunct="1">
        <a:lnSpc>
          <a:spcPct val="90000"/>
        </a:lnSpc>
        <a:spcBef>
          <a:spcPts val="667"/>
        </a:spcBef>
        <a:buFont typeface="Arial" panose="020B0604020202020204" pitchFamily="34" charset="0"/>
        <a:buChar char="•"/>
        <a:defRPr sz="3200" kern="1200">
          <a:solidFill>
            <a:schemeClr val="tx2">
              <a:lumMod val="75000"/>
            </a:schemeClr>
          </a:solidFill>
          <a:latin typeface="+mn-lt"/>
          <a:ea typeface="+mn-ea"/>
          <a:cs typeface="+mn-cs"/>
        </a:defRPr>
      </a:lvl2pPr>
      <a:lvl3pPr marL="1523733" indent="-304747" algn="l" defTabSz="1218987" rtl="0" eaLnBrk="1" latinLnBrk="0" hangingPunct="1">
        <a:lnSpc>
          <a:spcPct val="90000"/>
        </a:lnSpc>
        <a:spcBef>
          <a:spcPts val="667"/>
        </a:spcBef>
        <a:buFont typeface="Arial" panose="020B0604020202020204" pitchFamily="34" charset="0"/>
        <a:buChar char="•"/>
        <a:defRPr sz="2700" kern="1200">
          <a:solidFill>
            <a:schemeClr val="tx2">
              <a:lumMod val="75000"/>
            </a:schemeClr>
          </a:solidFill>
          <a:latin typeface="+mn-lt"/>
          <a:ea typeface="+mn-ea"/>
          <a:cs typeface="+mn-cs"/>
        </a:defRPr>
      </a:lvl3pPr>
      <a:lvl4pPr marL="2133227" indent="-304747" algn="l" defTabSz="1218987" rtl="0" eaLnBrk="1" latinLnBrk="0" hangingPunct="1">
        <a:lnSpc>
          <a:spcPct val="90000"/>
        </a:lnSpc>
        <a:spcBef>
          <a:spcPts val="667"/>
        </a:spcBef>
        <a:buFont typeface="Arial" panose="020B0604020202020204" pitchFamily="34" charset="0"/>
        <a:buChar char="•"/>
        <a:defRPr sz="2400" kern="1200">
          <a:solidFill>
            <a:schemeClr val="tx2">
              <a:lumMod val="75000"/>
            </a:schemeClr>
          </a:solidFill>
          <a:latin typeface="+mn-lt"/>
          <a:ea typeface="+mn-ea"/>
          <a:cs typeface="+mn-cs"/>
        </a:defRPr>
      </a:lvl4pPr>
      <a:lvl5pPr marL="2742720" indent="-304747" algn="l" defTabSz="1218987" rtl="0" eaLnBrk="1" latinLnBrk="0" hangingPunct="1">
        <a:lnSpc>
          <a:spcPct val="90000"/>
        </a:lnSpc>
        <a:spcBef>
          <a:spcPts val="667"/>
        </a:spcBef>
        <a:buFont typeface="Arial" panose="020B0604020202020204" pitchFamily="34" charset="0"/>
        <a:buChar char="•"/>
        <a:defRPr sz="2400" kern="1200">
          <a:solidFill>
            <a:schemeClr val="tx2">
              <a:lumMod val="75000"/>
            </a:schemeClr>
          </a:solidFill>
          <a:latin typeface="+mn-lt"/>
          <a:ea typeface="+mn-ea"/>
          <a:cs typeface="+mn-cs"/>
        </a:defRPr>
      </a:lvl5pPr>
      <a:lvl6pPr marL="3352213"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707"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200"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693"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BC3BCCE-CA9E-401B-B760-FC5084F9EADF}"/>
              </a:ext>
            </a:extLst>
          </p:cNvPr>
          <p:cNvSpPr txBox="1"/>
          <p:nvPr userDrawn="1"/>
        </p:nvSpPr>
        <p:spPr>
          <a:xfrm>
            <a:off x="1101858" y="6246229"/>
            <a:ext cx="9228093" cy="256545"/>
          </a:xfrm>
          <a:prstGeom prst="rect">
            <a:avLst/>
          </a:prstGeom>
          <a:noFill/>
        </p:spPr>
        <p:txBody>
          <a:bodyPr wrap="square">
            <a:spAutoFit/>
          </a:bodyPr>
          <a:lstStyle/>
          <a:p>
            <a:pPr algn="r" defTabSz="1219170" fontAlgn="base">
              <a:spcBef>
                <a:spcPct val="0"/>
              </a:spcBef>
              <a:spcAft>
                <a:spcPct val="0"/>
              </a:spcAft>
              <a:defRPr/>
            </a:pPr>
            <a:r>
              <a:rPr lang="en-US" sz="1067" b="1" i="0">
                <a:solidFill>
                  <a:schemeClr val="tx1">
                    <a:lumMod val="50000"/>
                    <a:lumOff val="50000"/>
                  </a:schemeClr>
                </a:solidFill>
                <a:latin typeface="Arial"/>
                <a:ea typeface="ＭＳ Ｐゴシック"/>
                <a:cs typeface="Arial"/>
              </a:rPr>
              <a:t>|  </a:t>
            </a:r>
            <a:fld id="{DE87642C-B7C1-4B57-8C95-0170592CB734}" type="slidenum">
              <a:rPr lang="en-US" sz="1067" b="1" i="0" smtClean="0">
                <a:solidFill>
                  <a:schemeClr val="tx1">
                    <a:lumMod val="50000"/>
                    <a:lumOff val="50000"/>
                  </a:schemeClr>
                </a:solidFill>
                <a:latin typeface="Arial"/>
                <a:ea typeface="ＭＳ Ｐゴシック"/>
                <a:cs typeface="Arial"/>
              </a:rPr>
              <a:pPr algn="r" defTabSz="1219170" fontAlgn="base">
                <a:spcBef>
                  <a:spcPct val="0"/>
                </a:spcBef>
                <a:spcAft>
                  <a:spcPct val="0"/>
                </a:spcAft>
                <a:defRPr/>
              </a:pPr>
              <a:t>‹#›</a:t>
            </a:fld>
            <a:endParaRPr lang="en-US" sz="1067" b="1">
              <a:solidFill>
                <a:schemeClr val="tx1">
                  <a:lumMod val="50000"/>
                  <a:lumOff val="50000"/>
                </a:schemeClr>
              </a:solidFill>
              <a:latin typeface="Arial"/>
              <a:ea typeface="ＭＳ Ｐゴシック"/>
              <a:cs typeface="Arial"/>
            </a:endParaRPr>
          </a:p>
        </p:txBody>
      </p:sp>
      <p:pic>
        <p:nvPicPr>
          <p:cNvPr id="5" name="Picture 4">
            <a:extLst>
              <a:ext uri="{FF2B5EF4-FFF2-40B4-BE49-F238E27FC236}">
                <a16:creationId xmlns:a16="http://schemas.microsoft.com/office/drawing/2014/main" id="{A221EA8F-680D-4359-984A-658EE5CBF7E1}"/>
              </a:ext>
            </a:extLst>
          </p:cNvPr>
          <p:cNvPicPr>
            <a:picLocks noChangeAspect="1" noChangeArrowheads="1"/>
          </p:cNvPicPr>
          <p:nvPr userDrawn="1"/>
        </p:nvPicPr>
        <p:blipFill>
          <a:blip r:embed="rId29"/>
          <a:stretch>
            <a:fillRect/>
          </a:stretch>
        </p:blipFill>
        <p:spPr bwMode="auto">
          <a:xfrm>
            <a:off x="10383312" y="6117389"/>
            <a:ext cx="1256093" cy="51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02275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8" r:id="rId26"/>
    <p:sldLayoutId id="2147483869" r:id="rId2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EAB0093-9825-6A4D-A961-81E3373ED326}"/>
              </a:ext>
              <a:ext uri="{C183D7F6-B498-43B3-948B-1728B52AA6E4}">
                <adec:decorative xmlns:adec="http://schemas.microsoft.com/office/drawing/2017/decorative" val="1"/>
              </a:ext>
            </a:extLst>
          </p:cNvPr>
          <p:cNvPicPr>
            <a:picLocks noChangeAspect="1"/>
          </p:cNvPicPr>
          <p:nvPr userDrawn="1"/>
        </p:nvPicPr>
        <p:blipFill rotWithShape="1">
          <a:blip r:embed="rId31"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p:cNvSpPr>
            <a:spLocks noGrp="1"/>
          </p:cNvSpPr>
          <p:nvPr>
            <p:ph type="sldNum" sz="quarter" idx="4"/>
          </p:nvPr>
        </p:nvSpPr>
        <p:spPr>
          <a:xfrm>
            <a:off x="10558300" y="6023372"/>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2"/>
          </p:nvPr>
        </p:nvSpPr>
        <p:spPr>
          <a:xfrm>
            <a:off x="7605951" y="6023372"/>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6019046"/>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grpSp>
        <p:nvGrpSpPr>
          <p:cNvPr id="23" name="Group 22">
            <a:extLs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6" name="Rectangle 15"/>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8" name="Group 7"/>
            <p:cNvGrpSpPr/>
            <p:nvPr userDrawn="1"/>
          </p:nvGrpSpPr>
          <p:grpSpPr>
            <a:xfrm>
              <a:off x="7591778" y="6478439"/>
              <a:ext cx="4147930" cy="97339"/>
              <a:chOff x="6119314" y="6478440"/>
              <a:chExt cx="5676839" cy="93810"/>
            </a:xfrm>
          </p:grpSpPr>
          <p:sp>
            <p:nvSpPr>
              <p:cNvPr id="15" name="Rectangle 14"/>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3"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a:t>Edit text</a:t>
            </a:r>
          </a:p>
          <a:p>
            <a:pPr lvl="1"/>
            <a:r>
              <a:rPr lang="en-US"/>
              <a:t>Second level</a:t>
            </a:r>
          </a:p>
          <a:p>
            <a:pPr lvl="2"/>
            <a:endParaRPr lang="en-US"/>
          </a:p>
        </p:txBody>
      </p: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439740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 id="2147483891" r:id="rId21"/>
    <p:sldLayoutId id="2147483892" r:id="rId22"/>
    <p:sldLayoutId id="2147483893" r:id="rId23"/>
    <p:sldLayoutId id="2147483894" r:id="rId24"/>
    <p:sldLayoutId id="2147483895" r:id="rId25"/>
    <p:sldLayoutId id="2147483896" r:id="rId26"/>
    <p:sldLayoutId id="2147483897" r:id="rId27"/>
    <p:sldLayoutId id="2147483898" r:id="rId28"/>
    <p:sldLayoutId id="2147483899" r:id="rId29"/>
  </p:sldLayoutIdLst>
  <p:hf hdr="0" dt="0"/>
  <p:txStyles>
    <p:titleStyle>
      <a:lvl1pPr algn="l" defTabSz="457200" rtl="0" eaLnBrk="1" latinLnBrk="0" hangingPunct="1">
        <a:lnSpc>
          <a:spcPct val="90000"/>
        </a:lnSpc>
        <a:spcBef>
          <a:spcPct val="0"/>
        </a:spcBef>
        <a:buNone/>
        <a:defRPr sz="3200" b="0" kern="1200" cap="none">
          <a:solidFill>
            <a:schemeClr val="tx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2ugwbfWCbT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10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iZCe48_MtsE"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170.png"/></Relationships>
</file>

<file path=ppt/slides/_rels/slide10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72.svg"/></Relationships>
</file>

<file path=ppt/slides/_rels/slide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trello.com/c/Qk7c10zc/2-data-science-committee-charter" TargetMode="External"/><Relationship Id="rId3" Type="http://schemas.openxmlformats.org/officeDocument/2006/relationships/hyperlink" Target="https://docs.google.com/forms/d/e/1FAIpQLSdHuB67dAhFwXYBmFfe23xh-86096Oys9LrAT2gN7N14nm-7A/viewform" TargetMode="External"/><Relationship Id="rId7" Type="http://schemas.openxmlformats.org/officeDocument/2006/relationships/hyperlink" Target="https://trello.com/b/K5EUYxbf/updated-publications-committe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trello.com/c/nm7Ll9tt/1-qicharterpublicationscommitteepdf" TargetMode="External"/><Relationship Id="rId5" Type="http://schemas.openxmlformats.org/officeDocument/2006/relationships/hyperlink" Target="https://trello.com/b/4F3ABcug/clinical-leadership-committee" TargetMode="External"/><Relationship Id="rId4" Type="http://schemas.openxmlformats.org/officeDocument/2006/relationships/hyperlink" Target="https://trello.com/c/Z8oSM5Ui/36-charter" TargetMode="External"/><Relationship Id="rId9" Type="http://schemas.openxmlformats.org/officeDocument/2006/relationships/hyperlink" Target="https://trello.com/b/YmmgugBB/data-science-committe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4.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4.jpeg"/><Relationship Id="rId1" Type="http://schemas.openxmlformats.org/officeDocument/2006/relationships/slideLayout" Target="../slideLayouts/slideLayout128.xml"/><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24.xml"/><Relationship Id="rId4" Type="http://schemas.openxmlformats.org/officeDocument/2006/relationships/image" Target="../media/image108.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6.png"/><Relationship Id="rId2" Type="http://schemas.openxmlformats.org/officeDocument/2006/relationships/diagramData" Target="../diagrams/data1.xml"/><Relationship Id="rId1" Type="http://schemas.openxmlformats.org/officeDocument/2006/relationships/slideLayout" Target="../slideLayouts/slideLayout1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6.png"/><Relationship Id="rId2" Type="http://schemas.openxmlformats.org/officeDocument/2006/relationships/diagramData" Target="../diagrams/data2.xml"/><Relationship Id="rId1" Type="http://schemas.openxmlformats.org/officeDocument/2006/relationships/slideLayout" Target="../slideLayouts/slideLayout1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image" Target="../media/image96.png"/><Relationship Id="rId1" Type="http://schemas.openxmlformats.org/officeDocument/2006/relationships/slideLayout" Target="../slideLayouts/slideLayout124.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116.jpeg"/></Relationships>
</file>

<file path=ppt/slides/_rels/slide3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2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4.jpeg"/><Relationship Id="rId1" Type="http://schemas.openxmlformats.org/officeDocument/2006/relationships/slideLayout" Target="../slideLayouts/slideLayout1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29.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24.xml"/></Relationships>
</file>

<file path=ppt/slides/_rels/slide3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2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6.png"/><Relationship Id="rId2" Type="http://schemas.openxmlformats.org/officeDocument/2006/relationships/diagramData" Target="../diagrams/data5.xml"/><Relationship Id="rId1" Type="http://schemas.openxmlformats.org/officeDocument/2006/relationships/slideLayout" Target="../slideLayouts/slideLayout12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14.png"/><Relationship Id="rId7" Type="http://schemas.openxmlformats.org/officeDocument/2006/relationships/image" Target="../media/image134.jpeg"/><Relationship Id="rId2" Type="http://schemas.openxmlformats.org/officeDocument/2006/relationships/image" Target="../media/image130.png"/><Relationship Id="rId1" Type="http://schemas.openxmlformats.org/officeDocument/2006/relationships/slideLayout" Target="../slideLayouts/slideLayout128.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30.png"/><Relationship Id="rId1" Type="http://schemas.openxmlformats.org/officeDocument/2006/relationships/slideLayout" Target="../slideLayouts/slideLayout128.xml"/><Relationship Id="rId5" Type="http://schemas.openxmlformats.org/officeDocument/2006/relationships/image" Target="../media/image137.jpeg"/><Relationship Id="rId4" Type="http://schemas.openxmlformats.org/officeDocument/2006/relationships/image" Target="../media/image136.jpeg"/></Relationships>
</file>

<file path=ppt/slides/_rels/slide4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29.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96.png"/><Relationship Id="rId2" Type="http://schemas.openxmlformats.org/officeDocument/2006/relationships/diagramData" Target="../diagrams/data6.xml"/><Relationship Id="rId1" Type="http://schemas.openxmlformats.org/officeDocument/2006/relationships/slideLayout" Target="../slideLayouts/slideLayout12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129.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4.xml"/></Relationships>
</file>

<file path=ppt/slides/_rels/slide4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4.xml"/></Relationships>
</file>

<file path=ppt/slides/_rels/slide4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4.xml"/></Relationships>
</file>

<file path=ppt/slides/_rels/slide4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9.xml"/></Relationships>
</file>

<file path=ppt/slides/_rels/slide4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jpeg"/><Relationship Id="rId7" Type="http://schemas.openxmlformats.org/officeDocument/2006/relationships/image" Target="../media/image132.jpeg"/><Relationship Id="rId2" Type="http://schemas.openxmlformats.org/officeDocument/2006/relationships/image" Target="../media/image145.png"/><Relationship Id="rId1" Type="http://schemas.openxmlformats.org/officeDocument/2006/relationships/slideLayout" Target="../slideLayouts/slideLayout129.xml"/><Relationship Id="rId6" Type="http://schemas.openxmlformats.org/officeDocument/2006/relationships/image" Target="../media/image114.png"/><Relationship Id="rId11" Type="http://schemas.openxmlformats.org/officeDocument/2006/relationships/image" Target="../media/image151.png"/><Relationship Id="rId5" Type="http://schemas.openxmlformats.org/officeDocument/2006/relationships/image" Target="../media/image130.png"/><Relationship Id="rId10" Type="http://schemas.openxmlformats.org/officeDocument/2006/relationships/image" Target="../media/image150.jpeg"/><Relationship Id="rId4" Type="http://schemas.openxmlformats.org/officeDocument/2006/relationships/image" Target="../media/image147.jpeg"/><Relationship Id="rId9" Type="http://schemas.openxmlformats.org/officeDocument/2006/relationships/image" Target="../media/image149.png"/></Relationships>
</file>

<file path=ppt/slides/_rels/slide5.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jpeg"/><Relationship Id="rId2" Type="http://schemas.openxmlformats.org/officeDocument/2006/relationships/notesSlide" Target="../notesSlides/notesSlide4.xml"/><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jpeg"/><Relationship Id="rId1" Type="http://schemas.openxmlformats.org/officeDocument/2006/relationships/slideLayout" Target="../slideLayouts/slideLayout3.xml"/><Relationship Id="rId6" Type="http://schemas.openxmlformats.org/officeDocument/2006/relationships/image" Target="../media/image56.jpeg"/><Relationship Id="rId11" Type="http://schemas.openxmlformats.org/officeDocument/2006/relationships/image" Target="../media/image61.png"/><Relationship Id="rId24" Type="http://schemas.openxmlformats.org/officeDocument/2006/relationships/image" Target="../media/image74.png"/><Relationship Id="rId5" Type="http://schemas.openxmlformats.org/officeDocument/2006/relationships/image" Target="../media/image55.jpeg"/><Relationship Id="rId15" Type="http://schemas.openxmlformats.org/officeDocument/2006/relationships/image" Target="../media/image65.jpe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0.jpeg"/><Relationship Id="rId19" Type="http://schemas.openxmlformats.org/officeDocument/2006/relationships/image" Target="../media/image69.png"/><Relationship Id="rId31" Type="http://schemas.openxmlformats.org/officeDocument/2006/relationships/image" Target="../media/image81.png"/><Relationship Id="rId4" Type="http://schemas.openxmlformats.org/officeDocument/2006/relationships/image" Target="../media/image54.png"/><Relationship Id="rId9" Type="http://schemas.openxmlformats.org/officeDocument/2006/relationships/image" Target="../media/image59.jpe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s>
</file>

<file path=ppt/slides/_rels/slide50.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5.png"/><Relationship Id="rId2" Type="http://schemas.openxmlformats.org/officeDocument/2006/relationships/image" Target="../media/image146.jpeg"/><Relationship Id="rId1" Type="http://schemas.openxmlformats.org/officeDocument/2006/relationships/slideLayout" Target="../slideLayouts/slideLayout129.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96.png"/><Relationship Id="rId2" Type="http://schemas.openxmlformats.org/officeDocument/2006/relationships/diagramData" Target="../diagrams/data7.xml"/><Relationship Id="rId1" Type="http://schemas.openxmlformats.org/officeDocument/2006/relationships/slideLayout" Target="../slideLayouts/slideLayout1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3" Type="http://schemas.openxmlformats.org/officeDocument/2006/relationships/hyperlink" Target="mailto:Shivani.Agarwal@einsteinmed.org" TargetMode="External"/><Relationship Id="rId2" Type="http://schemas.openxmlformats.org/officeDocument/2006/relationships/image" Target="../media/image156.png"/><Relationship Id="rId1" Type="http://schemas.openxmlformats.org/officeDocument/2006/relationships/slideLayout" Target="../slideLayouts/slideLayout124.xml"/><Relationship Id="rId5" Type="http://schemas.openxmlformats.org/officeDocument/2006/relationships/image" Target="../media/image158.png"/><Relationship Id="rId4" Type="http://schemas.openxmlformats.org/officeDocument/2006/relationships/image" Target="../media/image1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6.jpeg"/><Relationship Id="rId3" Type="http://schemas.openxmlformats.org/officeDocument/2006/relationships/image" Target="../media/image82.png"/><Relationship Id="rId7" Type="http://schemas.openxmlformats.org/officeDocument/2006/relationships/image" Target="../media/image83.png"/><Relationship Id="rId12" Type="http://schemas.openxmlformats.org/officeDocument/2006/relationships/image" Target="../media/image77.png"/><Relationship Id="rId2" Type="http://schemas.openxmlformats.org/officeDocument/2006/relationships/notesSlide" Target="../notesSlides/notesSlide5.xml"/><Relationship Id="rId16" Type="http://schemas.openxmlformats.org/officeDocument/2006/relationships/image" Target="../media/image81.png"/><Relationship Id="rId1" Type="http://schemas.openxmlformats.org/officeDocument/2006/relationships/slideLayout" Target="../slideLayouts/slideLayout8.xml"/><Relationship Id="rId6" Type="http://schemas.openxmlformats.org/officeDocument/2006/relationships/image" Target="../media/image58.jpeg"/><Relationship Id="rId11" Type="http://schemas.openxmlformats.org/officeDocument/2006/relationships/image" Target="../media/image85.jpeg"/><Relationship Id="rId5" Type="http://schemas.openxmlformats.org/officeDocument/2006/relationships/image" Target="../media/image57.png"/><Relationship Id="rId15" Type="http://schemas.openxmlformats.org/officeDocument/2006/relationships/image" Target="../media/image87.jpeg"/><Relationship Id="rId10" Type="http://schemas.openxmlformats.org/officeDocument/2006/relationships/image" Target="../media/image69.png"/><Relationship Id="rId4" Type="http://schemas.openxmlformats.org/officeDocument/2006/relationships/image" Target="../media/image55.jpeg"/><Relationship Id="rId9" Type="http://schemas.openxmlformats.org/officeDocument/2006/relationships/image" Target="../media/image65.jpeg"/><Relationship Id="rId14" Type="http://schemas.openxmlformats.org/officeDocument/2006/relationships/image" Target="../media/image7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59.png"/><Relationship Id="rId1" Type="http://schemas.openxmlformats.org/officeDocument/2006/relationships/slideLayout" Target="../slideLayouts/slideLayout121.xml"/></Relationships>
</file>

<file path=ppt/slides/_rels/slide6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59.png"/><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1.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12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12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1.xml"/></Relationships>
</file>

<file path=ppt/slides/_rels/slide7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21.xml"/></Relationships>
</file>

<file path=ppt/slides/_rels/slide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xml"/><Relationship Id="rId1" Type="http://schemas.openxmlformats.org/officeDocument/2006/relationships/slideLayout" Target="../slideLayouts/slideLayout1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6.jpeg"/><Relationship Id="rId3" Type="http://schemas.openxmlformats.org/officeDocument/2006/relationships/image" Target="../media/image82.png"/><Relationship Id="rId7" Type="http://schemas.openxmlformats.org/officeDocument/2006/relationships/image" Target="../media/image83.png"/><Relationship Id="rId12" Type="http://schemas.openxmlformats.org/officeDocument/2006/relationships/image" Target="../media/image77.png"/><Relationship Id="rId2" Type="http://schemas.openxmlformats.org/officeDocument/2006/relationships/notesSlide" Target="../notesSlides/notesSlide23.xml"/><Relationship Id="rId16" Type="http://schemas.openxmlformats.org/officeDocument/2006/relationships/image" Target="../media/image81.png"/><Relationship Id="rId1" Type="http://schemas.openxmlformats.org/officeDocument/2006/relationships/slideLayout" Target="../slideLayouts/slideLayout8.xml"/><Relationship Id="rId6" Type="http://schemas.openxmlformats.org/officeDocument/2006/relationships/image" Target="../media/image58.jpeg"/><Relationship Id="rId11" Type="http://schemas.openxmlformats.org/officeDocument/2006/relationships/image" Target="../media/image85.jpeg"/><Relationship Id="rId5" Type="http://schemas.openxmlformats.org/officeDocument/2006/relationships/image" Target="../media/image57.png"/><Relationship Id="rId15" Type="http://schemas.openxmlformats.org/officeDocument/2006/relationships/image" Target="../media/image87.jpeg"/><Relationship Id="rId10" Type="http://schemas.openxmlformats.org/officeDocument/2006/relationships/image" Target="../media/image69.png"/><Relationship Id="rId4" Type="http://schemas.openxmlformats.org/officeDocument/2006/relationships/image" Target="../media/image55.jpeg"/><Relationship Id="rId9" Type="http://schemas.openxmlformats.org/officeDocument/2006/relationships/image" Target="../media/image65.jpeg"/><Relationship Id="rId14" Type="http://schemas.openxmlformats.org/officeDocument/2006/relationships/image" Target="../media/image79.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mailto:hhardison@t1dexchange.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jpeg"/></Relationships>
</file>

<file path=ppt/slides/_rels/slide9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D555F3-0E4C-451F-8C5E-AE234BBE8B0B}"/>
              </a:ext>
            </a:extLst>
          </p:cNvPr>
          <p:cNvSpPr>
            <a:spLocks noGrp="1"/>
          </p:cNvSpPr>
          <p:nvPr>
            <p:ph type="body" sz="quarter" idx="10"/>
          </p:nvPr>
        </p:nvSpPr>
        <p:spPr/>
        <p:txBody>
          <a:bodyPr lIns="45718" tIns="45718" rIns="45718" bIns="45718" anchor="t">
            <a:noAutofit/>
          </a:bodyPr>
          <a:lstStyle/>
          <a:p>
            <a:r>
              <a:rPr lang="en-US">
                <a:latin typeface="Montserrat SemiBold"/>
                <a:cs typeface="Hind"/>
              </a:rPr>
              <a:t>QI Collaborative Call, Adults</a:t>
            </a:r>
            <a:endParaRPr lang="en-US"/>
          </a:p>
        </p:txBody>
      </p:sp>
      <p:sp>
        <p:nvSpPr>
          <p:cNvPr id="5" name="Text Placeholder 4">
            <a:extLst>
              <a:ext uri="{FF2B5EF4-FFF2-40B4-BE49-F238E27FC236}">
                <a16:creationId xmlns:a16="http://schemas.microsoft.com/office/drawing/2014/main" id="{16C4CD57-3805-4F28-AC97-29A6A77D2E0D}"/>
              </a:ext>
            </a:extLst>
          </p:cNvPr>
          <p:cNvSpPr>
            <a:spLocks noGrp="1"/>
          </p:cNvSpPr>
          <p:nvPr>
            <p:ph type="body" sz="quarter" idx="11"/>
          </p:nvPr>
        </p:nvSpPr>
        <p:spPr/>
        <p:txBody>
          <a:bodyPr/>
          <a:lstStyle/>
          <a:p>
            <a:r>
              <a:rPr lang="en-US"/>
              <a:t>1/25/22</a:t>
            </a:r>
          </a:p>
          <a:p>
            <a:endParaRPr lang="en-US"/>
          </a:p>
        </p:txBody>
      </p:sp>
    </p:spTree>
    <p:extLst>
      <p:ext uri="{BB962C8B-B14F-4D97-AF65-F5344CB8AC3E}">
        <p14:creationId xmlns:p14="http://schemas.microsoft.com/office/powerpoint/2010/main" val="38536827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p:txBody>
          <a:bodyPr/>
          <a:lstStyle/>
          <a:p>
            <a:r>
              <a:rPr lang="en-US"/>
              <a:t>PI/Clinical Leadership Planning Session May 16-17 will be virtual, 11am-4pm EST </a:t>
            </a:r>
          </a:p>
        </p:txBody>
      </p:sp>
      <p:sp>
        <p:nvSpPr>
          <p:cNvPr id="3" name="Text Placeholder 2">
            <a:extLst>
              <a:ext uri="{FF2B5EF4-FFF2-40B4-BE49-F238E27FC236}">
                <a16:creationId xmlns:a16="http://schemas.microsoft.com/office/drawing/2014/main" id="{717AD93B-58C6-49C8-B151-60E1D66AB2BF}"/>
              </a:ext>
            </a:extLst>
          </p:cNvPr>
          <p:cNvSpPr>
            <a:spLocks noGrp="1"/>
          </p:cNvSpPr>
          <p:nvPr>
            <p:ph type="body" sz="quarter" idx="10"/>
          </p:nvPr>
        </p:nvSpPr>
        <p:spPr/>
        <p:txBody>
          <a:bodyPr/>
          <a:lstStyle/>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p>
          <a:p>
            <a:endParaRPr lang="en-US"/>
          </a:p>
        </p:txBody>
      </p:sp>
      <p:pic>
        <p:nvPicPr>
          <p:cNvPr id="230404" name="Picture 4" descr="group-hug • Studio 108 - Yoga &amp;amp; Beyond">
            <a:extLst>
              <a:ext uri="{FF2B5EF4-FFF2-40B4-BE49-F238E27FC236}">
                <a16:creationId xmlns:a16="http://schemas.microsoft.com/office/drawing/2014/main" id="{B0D08CC6-BE57-4F0E-81CE-C05A27614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5" y="1450509"/>
            <a:ext cx="8686800" cy="4886325"/>
          </a:xfrm>
          <a:prstGeom prst="rect">
            <a:avLst/>
          </a:prstGeom>
          <a:noFill/>
          <a:extLst>
            <a:ext uri="{909E8E84-426E-40DD-AFC4-6F175D3DCCD1}">
              <a14:hiddenFill xmlns:a14="http://schemas.microsoft.com/office/drawing/2010/main">
                <a:solidFill>
                  <a:srgbClr val="FFFFFF"/>
                </a:solidFill>
              </a14:hiddenFill>
            </a:ext>
          </a:extLst>
        </p:spPr>
      </p:pic>
      <p:pic>
        <p:nvPicPr>
          <p:cNvPr id="230406" name="Picture 6" descr="Loudly Crying Emoji [Free Download iPhone Emojis] | Emoji Island">
            <a:extLst>
              <a:ext uri="{FF2B5EF4-FFF2-40B4-BE49-F238E27FC236}">
                <a16:creationId xmlns:a16="http://schemas.microsoft.com/office/drawing/2014/main" id="{A631E9BC-0715-453A-8D2A-AA9A6F8E6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1759" y="1450514"/>
            <a:ext cx="1205294" cy="1232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0605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4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0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C58B2-994E-4A12-9932-4CBBC065DC11}"/>
              </a:ext>
            </a:extLst>
          </p:cNvPr>
          <p:cNvSpPr>
            <a:spLocks noGrp="1"/>
          </p:cNvSpPr>
          <p:nvPr>
            <p:ph type="title" idx="4294967295"/>
          </p:nvPr>
        </p:nvSpPr>
        <p:spPr>
          <a:xfrm>
            <a:off x="670559" y="251969"/>
            <a:ext cx="10972800" cy="744538"/>
          </a:xfrm>
        </p:spPr>
        <p:txBody>
          <a:bodyPr>
            <a:normAutofit/>
          </a:bodyPr>
          <a:lstStyle/>
          <a:p>
            <a:r>
              <a:rPr lang="en-US"/>
              <a:t>Adult Clinics - Pump Use</a:t>
            </a:r>
          </a:p>
        </p:txBody>
      </p:sp>
      <p:sp>
        <p:nvSpPr>
          <p:cNvPr id="10" name="Arrow: Up 1">
            <a:extLst>
              <a:ext uri="{FF2B5EF4-FFF2-40B4-BE49-F238E27FC236}">
                <a16:creationId xmlns:a16="http://schemas.microsoft.com/office/drawing/2014/main" id="{005E0805-E005-4C42-ACE8-FAE09BDE6A37}"/>
              </a:ext>
            </a:extLst>
          </p:cNvPr>
          <p:cNvSpPr/>
          <p:nvPr/>
        </p:nvSpPr>
        <p:spPr>
          <a:xfrm>
            <a:off x="9758894" y="973122"/>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11" name="Text Placeholder 5">
            <a:extLst>
              <a:ext uri="{FF2B5EF4-FFF2-40B4-BE49-F238E27FC236}">
                <a16:creationId xmlns:a16="http://schemas.microsoft.com/office/drawing/2014/main" id="{73186B14-13D8-4CFE-BA3D-CD88627634D6}"/>
              </a:ext>
            </a:extLst>
          </p:cNvPr>
          <p:cNvSpPr txBox="1">
            <a:spLocks/>
          </p:cNvSpPr>
          <p:nvPr/>
        </p:nvSpPr>
        <p:spPr>
          <a:xfrm>
            <a:off x="10340179" y="1204128"/>
            <a:ext cx="1504575" cy="1388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2000">
                <a:solidFill>
                  <a:schemeClr val="tx2"/>
                </a:solidFill>
              </a:rPr>
              <a:t>Lahey-P chart favorable direction</a:t>
            </a:r>
          </a:p>
        </p:txBody>
      </p:sp>
      <p:graphicFrame>
        <p:nvGraphicFramePr>
          <p:cNvPr id="9" name="sss">
            <a:extLst>
              <a:ext uri="{FF2B5EF4-FFF2-40B4-BE49-F238E27FC236}">
                <a16:creationId xmlns:a16="http://schemas.microsoft.com/office/drawing/2014/main" id="{E8E94E8E-4381-4382-B355-99AA23006CBC}"/>
              </a:ext>
            </a:extLst>
          </p:cNvPr>
          <p:cNvGraphicFramePr>
            <a:graphicFrameLocks/>
          </p:cNvGraphicFramePr>
          <p:nvPr/>
        </p:nvGraphicFramePr>
        <p:xfrm>
          <a:off x="346838" y="1064594"/>
          <a:ext cx="9054443" cy="33822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a:extLst>
              <a:ext uri="{FF2B5EF4-FFF2-40B4-BE49-F238E27FC236}">
                <a16:creationId xmlns:a16="http://schemas.microsoft.com/office/drawing/2014/main" id="{724A4003-3B2E-43E7-B00F-0B6921EA1115}"/>
              </a:ext>
            </a:extLst>
          </p:cNvPr>
          <p:cNvGraphicFramePr>
            <a:graphicFrameLocks noGrp="1"/>
          </p:cNvGraphicFramePr>
          <p:nvPr/>
        </p:nvGraphicFramePr>
        <p:xfrm>
          <a:off x="346838" y="4627578"/>
          <a:ext cx="11498324" cy="1257300"/>
        </p:xfrm>
        <a:graphic>
          <a:graphicData uri="http://schemas.openxmlformats.org/drawingml/2006/table">
            <a:tbl>
              <a:tblPr>
                <a:tableStyleId>{5940675A-B579-460E-94D1-54222C63F5DA}</a:tableStyleId>
              </a:tblPr>
              <a:tblGrid>
                <a:gridCol w="1133900">
                  <a:extLst>
                    <a:ext uri="{9D8B030D-6E8A-4147-A177-3AD203B41FA5}">
                      <a16:colId xmlns:a16="http://schemas.microsoft.com/office/drawing/2014/main" val="2840638733"/>
                    </a:ext>
                  </a:extLst>
                </a:gridCol>
                <a:gridCol w="609672">
                  <a:extLst>
                    <a:ext uri="{9D8B030D-6E8A-4147-A177-3AD203B41FA5}">
                      <a16:colId xmlns:a16="http://schemas.microsoft.com/office/drawing/2014/main" val="319482757"/>
                    </a:ext>
                  </a:extLst>
                </a:gridCol>
                <a:gridCol w="609672">
                  <a:extLst>
                    <a:ext uri="{9D8B030D-6E8A-4147-A177-3AD203B41FA5}">
                      <a16:colId xmlns:a16="http://schemas.microsoft.com/office/drawing/2014/main" val="3340454676"/>
                    </a:ext>
                  </a:extLst>
                </a:gridCol>
                <a:gridCol w="609672">
                  <a:extLst>
                    <a:ext uri="{9D8B030D-6E8A-4147-A177-3AD203B41FA5}">
                      <a16:colId xmlns:a16="http://schemas.microsoft.com/office/drawing/2014/main" val="264186727"/>
                    </a:ext>
                  </a:extLst>
                </a:gridCol>
                <a:gridCol w="609672">
                  <a:extLst>
                    <a:ext uri="{9D8B030D-6E8A-4147-A177-3AD203B41FA5}">
                      <a16:colId xmlns:a16="http://schemas.microsoft.com/office/drawing/2014/main" val="1963821167"/>
                    </a:ext>
                  </a:extLst>
                </a:gridCol>
                <a:gridCol w="609672">
                  <a:extLst>
                    <a:ext uri="{9D8B030D-6E8A-4147-A177-3AD203B41FA5}">
                      <a16:colId xmlns:a16="http://schemas.microsoft.com/office/drawing/2014/main" val="300088900"/>
                    </a:ext>
                  </a:extLst>
                </a:gridCol>
                <a:gridCol w="609672">
                  <a:extLst>
                    <a:ext uri="{9D8B030D-6E8A-4147-A177-3AD203B41FA5}">
                      <a16:colId xmlns:a16="http://schemas.microsoft.com/office/drawing/2014/main" val="1875036124"/>
                    </a:ext>
                  </a:extLst>
                </a:gridCol>
                <a:gridCol w="609672">
                  <a:extLst>
                    <a:ext uri="{9D8B030D-6E8A-4147-A177-3AD203B41FA5}">
                      <a16:colId xmlns:a16="http://schemas.microsoft.com/office/drawing/2014/main" val="3937831082"/>
                    </a:ext>
                  </a:extLst>
                </a:gridCol>
                <a:gridCol w="609672">
                  <a:extLst>
                    <a:ext uri="{9D8B030D-6E8A-4147-A177-3AD203B41FA5}">
                      <a16:colId xmlns:a16="http://schemas.microsoft.com/office/drawing/2014/main" val="1693383423"/>
                    </a:ext>
                  </a:extLst>
                </a:gridCol>
                <a:gridCol w="609672">
                  <a:extLst>
                    <a:ext uri="{9D8B030D-6E8A-4147-A177-3AD203B41FA5}">
                      <a16:colId xmlns:a16="http://schemas.microsoft.com/office/drawing/2014/main" val="3360068396"/>
                    </a:ext>
                  </a:extLst>
                </a:gridCol>
                <a:gridCol w="609672">
                  <a:extLst>
                    <a:ext uri="{9D8B030D-6E8A-4147-A177-3AD203B41FA5}">
                      <a16:colId xmlns:a16="http://schemas.microsoft.com/office/drawing/2014/main" val="3175341745"/>
                    </a:ext>
                  </a:extLst>
                </a:gridCol>
                <a:gridCol w="609672">
                  <a:extLst>
                    <a:ext uri="{9D8B030D-6E8A-4147-A177-3AD203B41FA5}">
                      <a16:colId xmlns:a16="http://schemas.microsoft.com/office/drawing/2014/main" val="4229097687"/>
                    </a:ext>
                  </a:extLst>
                </a:gridCol>
                <a:gridCol w="609672">
                  <a:extLst>
                    <a:ext uri="{9D8B030D-6E8A-4147-A177-3AD203B41FA5}">
                      <a16:colId xmlns:a16="http://schemas.microsoft.com/office/drawing/2014/main" val="3821006964"/>
                    </a:ext>
                  </a:extLst>
                </a:gridCol>
                <a:gridCol w="609672">
                  <a:extLst>
                    <a:ext uri="{9D8B030D-6E8A-4147-A177-3AD203B41FA5}">
                      <a16:colId xmlns:a16="http://schemas.microsoft.com/office/drawing/2014/main" val="3384185965"/>
                    </a:ext>
                  </a:extLst>
                </a:gridCol>
                <a:gridCol w="609672">
                  <a:extLst>
                    <a:ext uri="{9D8B030D-6E8A-4147-A177-3AD203B41FA5}">
                      <a16:colId xmlns:a16="http://schemas.microsoft.com/office/drawing/2014/main" val="678910596"/>
                    </a:ext>
                  </a:extLst>
                </a:gridCol>
                <a:gridCol w="609672">
                  <a:extLst>
                    <a:ext uri="{9D8B030D-6E8A-4147-A177-3AD203B41FA5}">
                      <a16:colId xmlns:a16="http://schemas.microsoft.com/office/drawing/2014/main" val="1480565128"/>
                    </a:ext>
                  </a:extLst>
                </a:gridCol>
                <a:gridCol w="609672">
                  <a:extLst>
                    <a:ext uri="{9D8B030D-6E8A-4147-A177-3AD203B41FA5}">
                      <a16:colId xmlns:a16="http://schemas.microsoft.com/office/drawing/2014/main" val="796683341"/>
                    </a:ext>
                  </a:extLst>
                </a:gridCol>
                <a:gridCol w="609672">
                  <a:extLst>
                    <a:ext uri="{9D8B030D-6E8A-4147-A177-3AD203B41FA5}">
                      <a16:colId xmlns:a16="http://schemas.microsoft.com/office/drawing/2014/main" val="2997249829"/>
                    </a:ext>
                  </a:extLst>
                </a:gridCol>
              </a:tblGrid>
              <a:tr h="95382">
                <a:tc>
                  <a:txBody>
                    <a:bodyPr/>
                    <a:lstStyle/>
                    <a:p>
                      <a:pPr algn="l" fontAlgn="b"/>
                      <a:endParaRPr lang="en-US" sz="1600" b="1" i="0" u="none" strike="noStrike">
                        <a:solidFill>
                          <a:schemeClr val="tx2"/>
                        </a:solidFill>
                        <a:effectLst/>
                        <a:latin typeface="Arial" panose="020B0604020202020204" pitchFamily="34" charset="0"/>
                      </a:endParaRPr>
                    </a:p>
                  </a:txBody>
                  <a:tcPr marL="9525" marR="9525" marT="9525" marB="0" anchor="b"/>
                </a:tc>
                <a:tc gridSpan="6">
                  <a:txBody>
                    <a:bodyPr/>
                    <a:lstStyle/>
                    <a:p>
                      <a:pPr algn="ctr" fontAlgn="b"/>
                      <a:r>
                        <a:rPr lang="en-US" sz="1600" b="1" i="0" u="none" strike="noStrike">
                          <a:solidFill>
                            <a:schemeClr val="tx2"/>
                          </a:solidFill>
                          <a:effectLst/>
                          <a:latin typeface="Arial" panose="020B0604020202020204" pitchFamily="34" charset="0"/>
                        </a:rPr>
                        <a:t>2020</a:t>
                      </a: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gridSpan="11">
                  <a:txBody>
                    <a:bodyPr/>
                    <a:lstStyle/>
                    <a:p>
                      <a:pPr algn="ctr" fontAlgn="b"/>
                      <a:r>
                        <a:rPr lang="en-US" sz="1600" b="1" i="0" u="none" strike="noStrike">
                          <a:solidFill>
                            <a:schemeClr val="tx2"/>
                          </a:solidFill>
                          <a:effectLst/>
                          <a:latin typeface="Arial" panose="020B0604020202020204" pitchFamily="34" charset="0"/>
                        </a:rPr>
                        <a:t>2021</a:t>
                      </a: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3136716920"/>
                  </a:ext>
                </a:extLst>
              </a:tr>
              <a:tr h="95382">
                <a:tc>
                  <a:txBody>
                    <a:bodyPr/>
                    <a:lstStyle/>
                    <a:p>
                      <a:pPr algn="l" fontAlgn="b"/>
                      <a:endParaRPr lang="en-US" sz="1600" b="1" i="0" u="none" strike="noStrike">
                        <a:solidFill>
                          <a:schemeClr val="tx2"/>
                        </a:solidFill>
                        <a:effectLst/>
                        <a:latin typeface="Arial" panose="020B0604020202020204" pitchFamily="34" charset="0"/>
                      </a:endParaRP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Jul</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Aug</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Sept</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Oct</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Nov</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Dec</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Jan</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Feb</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Mar</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Apr</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May</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Jun</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Jul</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Aug</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Sept</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Oct</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Nov</a:t>
                      </a:r>
                    </a:p>
                  </a:txBody>
                  <a:tcPr marL="9525" marR="9525" marT="9525" marB="0" anchor="b">
                    <a:noFill/>
                  </a:tcPr>
                </a:tc>
                <a:extLst>
                  <a:ext uri="{0D108BD9-81ED-4DB2-BD59-A6C34878D82A}">
                    <a16:rowId xmlns:a16="http://schemas.microsoft.com/office/drawing/2014/main" val="1197758473"/>
                  </a:ext>
                </a:extLst>
              </a:tr>
              <a:tr h="438619">
                <a:tc>
                  <a:txBody>
                    <a:bodyPr/>
                    <a:lstStyle/>
                    <a:p>
                      <a:pPr algn="l" fontAlgn="ctr"/>
                      <a:r>
                        <a:rPr lang="en-US" sz="1600" b="1" u="none" strike="noStrike">
                          <a:solidFill>
                            <a:schemeClr val="tx2"/>
                          </a:solidFill>
                          <a:effectLst/>
                        </a:rPr>
                        <a:t>T1D Population</a:t>
                      </a:r>
                      <a:endParaRPr lang="en-US" sz="1600" b="1" i="0" u="none" strike="noStrike">
                        <a:solidFill>
                          <a:schemeClr val="tx2"/>
                        </a:solidFill>
                        <a:effectLst/>
                        <a:latin typeface="Arial" panose="020B0604020202020204" pitchFamily="34" charset="0"/>
                      </a:endParaRPr>
                    </a:p>
                  </a:txBody>
                  <a:tcPr marL="9525" marR="9525" marT="9525"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969</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883</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878</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965</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776</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779</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612</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619</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621</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741</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294</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713</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755</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624</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590</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544</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473</a:t>
                      </a:r>
                    </a:p>
                  </a:txBody>
                  <a:tcPr marL="6350" marR="6350" marT="6350" marB="0" anchor="ctr"/>
                </a:tc>
                <a:extLst>
                  <a:ext uri="{0D108BD9-81ED-4DB2-BD59-A6C34878D82A}">
                    <a16:rowId xmlns:a16="http://schemas.microsoft.com/office/drawing/2014/main" val="308788568"/>
                  </a:ext>
                </a:extLst>
              </a:tr>
              <a:tr h="200025">
                <a:tc>
                  <a:txBody>
                    <a:bodyPr/>
                    <a:lstStyle/>
                    <a:p>
                      <a:pPr algn="l" fontAlgn="ctr"/>
                      <a:r>
                        <a:rPr lang="en-US" sz="1600" b="1" u="none" strike="noStrike">
                          <a:solidFill>
                            <a:schemeClr val="tx2"/>
                          </a:solidFill>
                          <a:effectLst/>
                        </a:rPr>
                        <a:t>Pump users</a:t>
                      </a:r>
                      <a:endParaRPr lang="en-US" sz="1600" b="1" i="0" u="none" strike="noStrike">
                        <a:solidFill>
                          <a:schemeClr val="tx2"/>
                        </a:solidFill>
                        <a:effectLst/>
                        <a:latin typeface="Arial" panose="020B0604020202020204" pitchFamily="34" charset="0"/>
                      </a:endParaRPr>
                    </a:p>
                  </a:txBody>
                  <a:tcPr marL="9525" marR="9525" marT="9525"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465</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419</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494</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546</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393</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359</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318</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356</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313</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316</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149</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361</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370</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344</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283</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263</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230</a:t>
                      </a:r>
                    </a:p>
                  </a:txBody>
                  <a:tcPr marL="6350" marR="6350" marT="6350" marB="0" anchor="ctr"/>
                </a:tc>
                <a:extLst>
                  <a:ext uri="{0D108BD9-81ED-4DB2-BD59-A6C34878D82A}">
                    <a16:rowId xmlns:a16="http://schemas.microsoft.com/office/drawing/2014/main" val="2667074574"/>
                  </a:ext>
                </a:extLst>
              </a:tr>
            </a:tbl>
          </a:graphicData>
        </a:graphic>
      </p:graphicFrame>
    </p:spTree>
    <p:extLst>
      <p:ext uri="{BB962C8B-B14F-4D97-AF65-F5344CB8AC3E}">
        <p14:creationId xmlns:p14="http://schemas.microsoft.com/office/powerpoint/2010/main" val="284409218"/>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85238-6621-47C0-96FF-DC6727149CB5}"/>
              </a:ext>
            </a:extLst>
          </p:cNvPr>
          <p:cNvSpPr>
            <a:spLocks noGrp="1"/>
          </p:cNvSpPr>
          <p:nvPr>
            <p:ph type="title"/>
          </p:nvPr>
        </p:nvSpPr>
        <p:spPr/>
        <p:txBody>
          <a:bodyPr>
            <a:normAutofit fontScale="90000"/>
          </a:bodyPr>
          <a:lstStyle/>
          <a:p>
            <a:r>
              <a:rPr lang="en-US"/>
              <a:t>Adult Clinics – Pump Use Summary</a:t>
            </a:r>
          </a:p>
        </p:txBody>
      </p:sp>
      <p:sp>
        <p:nvSpPr>
          <p:cNvPr id="2" name="Text Placeholder 1">
            <a:extLst>
              <a:ext uri="{FF2B5EF4-FFF2-40B4-BE49-F238E27FC236}">
                <a16:creationId xmlns:a16="http://schemas.microsoft.com/office/drawing/2014/main" id="{FCB3BE11-3E0A-49B2-B2DD-CA28477426E5}"/>
              </a:ext>
            </a:extLst>
          </p:cNvPr>
          <p:cNvSpPr>
            <a:spLocks noGrp="1"/>
          </p:cNvSpPr>
          <p:nvPr>
            <p:ph type="body" sz="quarter" idx="10"/>
          </p:nvPr>
        </p:nvSpPr>
        <p:spPr/>
        <p:txBody>
          <a:bodyPr>
            <a:normAutofit/>
          </a:bodyPr>
          <a:lstStyle/>
          <a:p>
            <a:r>
              <a:rPr lang="en-US" sz="2400" b="1">
                <a:solidFill>
                  <a:schemeClr val="tx2"/>
                </a:solidFill>
              </a:rPr>
              <a:t>QI Collaborative Goal: </a:t>
            </a:r>
            <a:r>
              <a:rPr lang="en-US" sz="2400">
                <a:solidFill>
                  <a:schemeClr val="tx2"/>
                </a:solidFill>
              </a:rPr>
              <a:t>65%</a:t>
            </a:r>
          </a:p>
          <a:p>
            <a:r>
              <a:rPr lang="en-US" sz="2400" b="1">
                <a:solidFill>
                  <a:schemeClr val="tx2"/>
                </a:solidFill>
              </a:rPr>
              <a:t>QI Collaborative Average: </a:t>
            </a:r>
            <a:r>
              <a:rPr lang="en-US" sz="2400">
                <a:solidFill>
                  <a:schemeClr val="tx2"/>
                </a:solidFill>
              </a:rPr>
              <a:t>45%</a:t>
            </a:r>
          </a:p>
          <a:p>
            <a:endParaRPr lang="en-US" sz="2400">
              <a:solidFill>
                <a:schemeClr val="tx2"/>
              </a:solidFill>
            </a:endParaRPr>
          </a:p>
          <a:p>
            <a:r>
              <a:rPr lang="en-US" sz="2400" b="1">
                <a:solidFill>
                  <a:schemeClr val="tx2"/>
                </a:solidFill>
              </a:rPr>
              <a:t>Sites that meet goal: </a:t>
            </a:r>
            <a:r>
              <a:rPr lang="en-US" sz="2400">
                <a:solidFill>
                  <a:schemeClr val="tx2"/>
                </a:solidFill>
              </a:rPr>
              <a:t>0/6</a:t>
            </a:r>
          </a:p>
          <a:p>
            <a:r>
              <a:rPr lang="en-US" sz="2400" b="1">
                <a:solidFill>
                  <a:schemeClr val="tx2"/>
                </a:solidFill>
              </a:rPr>
              <a:t>Top performers: </a:t>
            </a:r>
          </a:p>
          <a:p>
            <a:pPr marL="457200" lvl="3" indent="-457200">
              <a:buAutoNum type="arabicParenBoth"/>
            </a:pPr>
            <a:r>
              <a:rPr lang="en-US" sz="2400">
                <a:solidFill>
                  <a:schemeClr val="tx2"/>
                </a:solidFill>
              </a:rPr>
              <a:t>Penn State, 59%;</a:t>
            </a:r>
          </a:p>
          <a:p>
            <a:pPr marL="457200" lvl="3" indent="-457200">
              <a:buAutoNum type="arabicParenBoth"/>
            </a:pPr>
            <a:r>
              <a:rPr lang="en-US" sz="2400">
                <a:solidFill>
                  <a:schemeClr val="tx2"/>
                </a:solidFill>
              </a:rPr>
              <a:t>Wayne, 56%;</a:t>
            </a:r>
          </a:p>
          <a:p>
            <a:endParaRPr lang="en-US" sz="2400">
              <a:solidFill>
                <a:schemeClr val="tx2"/>
              </a:solidFill>
            </a:endParaRPr>
          </a:p>
          <a:p>
            <a:endParaRPr lang="en-US" sz="2400">
              <a:solidFill>
                <a:schemeClr val="tx2"/>
              </a:solidFill>
            </a:endParaRPr>
          </a:p>
        </p:txBody>
      </p:sp>
      <p:graphicFrame>
        <p:nvGraphicFramePr>
          <p:cNvPr id="5" name="Table 4">
            <a:extLst>
              <a:ext uri="{FF2B5EF4-FFF2-40B4-BE49-F238E27FC236}">
                <a16:creationId xmlns:a16="http://schemas.microsoft.com/office/drawing/2014/main" id="{9A32A892-72F3-4E00-A538-97D6E4602609}"/>
              </a:ext>
            </a:extLst>
          </p:cNvPr>
          <p:cNvGraphicFramePr>
            <a:graphicFrameLocks noGrp="1"/>
          </p:cNvGraphicFramePr>
          <p:nvPr/>
        </p:nvGraphicFramePr>
        <p:xfrm>
          <a:off x="7697246" y="877888"/>
          <a:ext cx="3824194" cy="2966720"/>
        </p:xfrm>
        <a:graphic>
          <a:graphicData uri="http://schemas.openxmlformats.org/drawingml/2006/table">
            <a:tbl>
              <a:tblPr firstRow="1" bandRow="1">
                <a:tableStyleId>{5940675A-B579-460E-94D1-54222C63F5DA}</a:tableStyleId>
              </a:tblPr>
              <a:tblGrid>
                <a:gridCol w="1912097">
                  <a:extLst>
                    <a:ext uri="{9D8B030D-6E8A-4147-A177-3AD203B41FA5}">
                      <a16:colId xmlns:a16="http://schemas.microsoft.com/office/drawing/2014/main" val="1105417818"/>
                    </a:ext>
                  </a:extLst>
                </a:gridCol>
                <a:gridCol w="1912097">
                  <a:extLst>
                    <a:ext uri="{9D8B030D-6E8A-4147-A177-3AD203B41FA5}">
                      <a16:colId xmlns:a16="http://schemas.microsoft.com/office/drawing/2014/main" val="27086691"/>
                    </a:ext>
                  </a:extLst>
                </a:gridCol>
              </a:tblGrid>
              <a:tr h="370840">
                <a:tc>
                  <a:txBody>
                    <a:bodyPr/>
                    <a:lstStyle/>
                    <a:p>
                      <a:r>
                        <a:rPr lang="en-US" sz="1800" b="1"/>
                        <a:t>Available data</a:t>
                      </a:r>
                    </a:p>
                  </a:txBody>
                  <a:tcPr>
                    <a:solidFill>
                      <a:schemeClr val="accent1"/>
                    </a:solidFill>
                  </a:tcPr>
                </a:tc>
                <a:tc>
                  <a:txBody>
                    <a:bodyPr/>
                    <a:lstStyle/>
                    <a:p>
                      <a:r>
                        <a:rPr lang="en-US" sz="1800" b="1"/>
                        <a:t>No data</a:t>
                      </a:r>
                    </a:p>
                  </a:txBody>
                  <a:tcPr>
                    <a:solidFill>
                      <a:schemeClr val="accent1"/>
                    </a:solidFill>
                  </a:tcPr>
                </a:tc>
                <a:extLst>
                  <a:ext uri="{0D108BD9-81ED-4DB2-BD59-A6C34878D82A}">
                    <a16:rowId xmlns:a16="http://schemas.microsoft.com/office/drawing/2014/main" val="1832412306"/>
                  </a:ext>
                </a:extLst>
              </a:tr>
              <a:tr h="370840">
                <a:tc>
                  <a:txBody>
                    <a:bodyPr/>
                    <a:lstStyle/>
                    <a:p>
                      <a:r>
                        <a:rPr lang="en-US" sz="1800"/>
                        <a:t>BDC</a:t>
                      </a:r>
                    </a:p>
                  </a:txBody>
                  <a:tcPr/>
                </a:tc>
                <a:tc>
                  <a:txBody>
                    <a:bodyPr/>
                    <a:lstStyle/>
                    <a:p>
                      <a:r>
                        <a:rPr lang="en-US" sz="1800"/>
                        <a:t>Albert Einstein</a:t>
                      </a:r>
                    </a:p>
                  </a:txBody>
                  <a:tcPr/>
                </a:tc>
                <a:extLst>
                  <a:ext uri="{0D108BD9-81ED-4DB2-BD59-A6C34878D82A}">
                    <a16:rowId xmlns:a16="http://schemas.microsoft.com/office/drawing/2014/main" val="3001978321"/>
                  </a:ext>
                </a:extLst>
              </a:tr>
              <a:tr h="370840">
                <a:tc>
                  <a:txBody>
                    <a:bodyPr/>
                    <a:lstStyle/>
                    <a:p>
                      <a:r>
                        <a:rPr lang="en-US" sz="1800"/>
                        <a:t>BMC</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800"/>
                        <a:t>Grady</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596414"/>
                  </a:ext>
                </a:extLst>
              </a:tr>
              <a:tr h="370840">
                <a:tc>
                  <a:txBody>
                    <a:bodyPr/>
                    <a:lstStyle/>
                    <a:p>
                      <a:r>
                        <a:rPr lang="en-US" sz="1800"/>
                        <a:t>Penn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Mt. Sinai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69501067"/>
                  </a:ext>
                </a:extLst>
              </a:tr>
              <a:tr h="370840">
                <a:tc>
                  <a:txBody>
                    <a:bodyPr/>
                    <a:lstStyle/>
                    <a:p>
                      <a:r>
                        <a:rPr lang="en-US" sz="1800"/>
                        <a:t>Stanford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Northwestern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1753670"/>
                  </a:ext>
                </a:extLst>
              </a:tr>
              <a:tr h="370840">
                <a:tc>
                  <a:txBody>
                    <a:bodyPr/>
                    <a:lstStyle/>
                    <a:p>
                      <a:r>
                        <a:rPr lang="en-US" sz="1800"/>
                        <a:t>SUNY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NYU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7275295"/>
                  </a:ext>
                </a:extLst>
              </a:tr>
              <a:tr h="370840">
                <a:tc>
                  <a:txBody>
                    <a:bodyPr/>
                    <a:lstStyle/>
                    <a:p>
                      <a:r>
                        <a:rPr lang="en-US" sz="1800"/>
                        <a:t>Wayne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UCSF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147402"/>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U of Miami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7248318"/>
                  </a:ext>
                </a:extLst>
              </a:tr>
            </a:tbl>
          </a:graphicData>
        </a:graphic>
      </p:graphicFrame>
    </p:spTree>
    <p:extLst>
      <p:ext uri="{BB962C8B-B14F-4D97-AF65-F5344CB8AC3E}">
        <p14:creationId xmlns:p14="http://schemas.microsoft.com/office/powerpoint/2010/main" val="2850073244"/>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C58B2-994E-4A12-9932-4CBBC065DC11}"/>
              </a:ext>
            </a:extLst>
          </p:cNvPr>
          <p:cNvSpPr>
            <a:spLocks noGrp="1"/>
          </p:cNvSpPr>
          <p:nvPr>
            <p:ph type="title" idx="4294967295"/>
          </p:nvPr>
        </p:nvSpPr>
        <p:spPr>
          <a:xfrm>
            <a:off x="670559" y="251969"/>
            <a:ext cx="10972800" cy="744538"/>
          </a:xfrm>
        </p:spPr>
        <p:txBody>
          <a:bodyPr>
            <a:normAutofit/>
          </a:bodyPr>
          <a:lstStyle/>
          <a:p>
            <a:r>
              <a:rPr lang="en-US"/>
              <a:t>Adult Clinics – Depression Screening</a:t>
            </a:r>
          </a:p>
        </p:txBody>
      </p:sp>
      <p:sp>
        <p:nvSpPr>
          <p:cNvPr id="10" name="Arrow: Up 1">
            <a:extLst>
              <a:ext uri="{FF2B5EF4-FFF2-40B4-BE49-F238E27FC236}">
                <a16:creationId xmlns:a16="http://schemas.microsoft.com/office/drawing/2014/main" id="{005E0805-E005-4C42-ACE8-FAE09BDE6A37}"/>
              </a:ext>
            </a:extLst>
          </p:cNvPr>
          <p:cNvSpPr/>
          <p:nvPr/>
        </p:nvSpPr>
        <p:spPr>
          <a:xfrm>
            <a:off x="9758894" y="973122"/>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11" name="Text Placeholder 5">
            <a:extLst>
              <a:ext uri="{FF2B5EF4-FFF2-40B4-BE49-F238E27FC236}">
                <a16:creationId xmlns:a16="http://schemas.microsoft.com/office/drawing/2014/main" id="{73186B14-13D8-4CFE-BA3D-CD88627634D6}"/>
              </a:ext>
            </a:extLst>
          </p:cNvPr>
          <p:cNvSpPr txBox="1">
            <a:spLocks/>
          </p:cNvSpPr>
          <p:nvPr/>
        </p:nvSpPr>
        <p:spPr>
          <a:xfrm>
            <a:off x="10340179" y="1204128"/>
            <a:ext cx="1504575" cy="1388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2000">
                <a:solidFill>
                  <a:schemeClr val="tx2"/>
                </a:solidFill>
              </a:rPr>
              <a:t>Lahey-P chart favorable direction</a:t>
            </a:r>
          </a:p>
        </p:txBody>
      </p:sp>
      <p:graphicFrame>
        <p:nvGraphicFramePr>
          <p:cNvPr id="12" name="Table 11">
            <a:extLst>
              <a:ext uri="{FF2B5EF4-FFF2-40B4-BE49-F238E27FC236}">
                <a16:creationId xmlns:a16="http://schemas.microsoft.com/office/drawing/2014/main" id="{724A4003-3B2E-43E7-B00F-0B6921EA1115}"/>
              </a:ext>
            </a:extLst>
          </p:cNvPr>
          <p:cNvGraphicFramePr>
            <a:graphicFrameLocks noGrp="1"/>
          </p:cNvGraphicFramePr>
          <p:nvPr/>
        </p:nvGraphicFramePr>
        <p:xfrm>
          <a:off x="346838" y="4522475"/>
          <a:ext cx="11498324" cy="1501140"/>
        </p:xfrm>
        <a:graphic>
          <a:graphicData uri="http://schemas.openxmlformats.org/drawingml/2006/table">
            <a:tbl>
              <a:tblPr>
                <a:tableStyleId>{5940675A-B579-460E-94D1-54222C63F5DA}</a:tableStyleId>
              </a:tblPr>
              <a:tblGrid>
                <a:gridCol w="1133900">
                  <a:extLst>
                    <a:ext uri="{9D8B030D-6E8A-4147-A177-3AD203B41FA5}">
                      <a16:colId xmlns:a16="http://schemas.microsoft.com/office/drawing/2014/main" val="2840638733"/>
                    </a:ext>
                  </a:extLst>
                </a:gridCol>
                <a:gridCol w="609672">
                  <a:extLst>
                    <a:ext uri="{9D8B030D-6E8A-4147-A177-3AD203B41FA5}">
                      <a16:colId xmlns:a16="http://schemas.microsoft.com/office/drawing/2014/main" val="319482757"/>
                    </a:ext>
                  </a:extLst>
                </a:gridCol>
                <a:gridCol w="609672">
                  <a:extLst>
                    <a:ext uri="{9D8B030D-6E8A-4147-A177-3AD203B41FA5}">
                      <a16:colId xmlns:a16="http://schemas.microsoft.com/office/drawing/2014/main" val="3340454676"/>
                    </a:ext>
                  </a:extLst>
                </a:gridCol>
                <a:gridCol w="609672">
                  <a:extLst>
                    <a:ext uri="{9D8B030D-6E8A-4147-A177-3AD203B41FA5}">
                      <a16:colId xmlns:a16="http://schemas.microsoft.com/office/drawing/2014/main" val="264186727"/>
                    </a:ext>
                  </a:extLst>
                </a:gridCol>
                <a:gridCol w="609672">
                  <a:extLst>
                    <a:ext uri="{9D8B030D-6E8A-4147-A177-3AD203B41FA5}">
                      <a16:colId xmlns:a16="http://schemas.microsoft.com/office/drawing/2014/main" val="1963821167"/>
                    </a:ext>
                  </a:extLst>
                </a:gridCol>
                <a:gridCol w="609672">
                  <a:extLst>
                    <a:ext uri="{9D8B030D-6E8A-4147-A177-3AD203B41FA5}">
                      <a16:colId xmlns:a16="http://schemas.microsoft.com/office/drawing/2014/main" val="300088900"/>
                    </a:ext>
                  </a:extLst>
                </a:gridCol>
                <a:gridCol w="609672">
                  <a:extLst>
                    <a:ext uri="{9D8B030D-6E8A-4147-A177-3AD203B41FA5}">
                      <a16:colId xmlns:a16="http://schemas.microsoft.com/office/drawing/2014/main" val="1875036124"/>
                    </a:ext>
                  </a:extLst>
                </a:gridCol>
                <a:gridCol w="609672">
                  <a:extLst>
                    <a:ext uri="{9D8B030D-6E8A-4147-A177-3AD203B41FA5}">
                      <a16:colId xmlns:a16="http://schemas.microsoft.com/office/drawing/2014/main" val="3937831082"/>
                    </a:ext>
                  </a:extLst>
                </a:gridCol>
                <a:gridCol w="609672">
                  <a:extLst>
                    <a:ext uri="{9D8B030D-6E8A-4147-A177-3AD203B41FA5}">
                      <a16:colId xmlns:a16="http://schemas.microsoft.com/office/drawing/2014/main" val="1693383423"/>
                    </a:ext>
                  </a:extLst>
                </a:gridCol>
                <a:gridCol w="609672">
                  <a:extLst>
                    <a:ext uri="{9D8B030D-6E8A-4147-A177-3AD203B41FA5}">
                      <a16:colId xmlns:a16="http://schemas.microsoft.com/office/drawing/2014/main" val="3360068396"/>
                    </a:ext>
                  </a:extLst>
                </a:gridCol>
                <a:gridCol w="609672">
                  <a:extLst>
                    <a:ext uri="{9D8B030D-6E8A-4147-A177-3AD203B41FA5}">
                      <a16:colId xmlns:a16="http://schemas.microsoft.com/office/drawing/2014/main" val="3175341745"/>
                    </a:ext>
                  </a:extLst>
                </a:gridCol>
                <a:gridCol w="609672">
                  <a:extLst>
                    <a:ext uri="{9D8B030D-6E8A-4147-A177-3AD203B41FA5}">
                      <a16:colId xmlns:a16="http://schemas.microsoft.com/office/drawing/2014/main" val="4229097687"/>
                    </a:ext>
                  </a:extLst>
                </a:gridCol>
                <a:gridCol w="609672">
                  <a:extLst>
                    <a:ext uri="{9D8B030D-6E8A-4147-A177-3AD203B41FA5}">
                      <a16:colId xmlns:a16="http://schemas.microsoft.com/office/drawing/2014/main" val="3821006964"/>
                    </a:ext>
                  </a:extLst>
                </a:gridCol>
                <a:gridCol w="609672">
                  <a:extLst>
                    <a:ext uri="{9D8B030D-6E8A-4147-A177-3AD203B41FA5}">
                      <a16:colId xmlns:a16="http://schemas.microsoft.com/office/drawing/2014/main" val="3384185965"/>
                    </a:ext>
                  </a:extLst>
                </a:gridCol>
                <a:gridCol w="609672">
                  <a:extLst>
                    <a:ext uri="{9D8B030D-6E8A-4147-A177-3AD203B41FA5}">
                      <a16:colId xmlns:a16="http://schemas.microsoft.com/office/drawing/2014/main" val="678910596"/>
                    </a:ext>
                  </a:extLst>
                </a:gridCol>
                <a:gridCol w="609672">
                  <a:extLst>
                    <a:ext uri="{9D8B030D-6E8A-4147-A177-3AD203B41FA5}">
                      <a16:colId xmlns:a16="http://schemas.microsoft.com/office/drawing/2014/main" val="1480565128"/>
                    </a:ext>
                  </a:extLst>
                </a:gridCol>
                <a:gridCol w="609672">
                  <a:extLst>
                    <a:ext uri="{9D8B030D-6E8A-4147-A177-3AD203B41FA5}">
                      <a16:colId xmlns:a16="http://schemas.microsoft.com/office/drawing/2014/main" val="796683341"/>
                    </a:ext>
                  </a:extLst>
                </a:gridCol>
                <a:gridCol w="609672">
                  <a:extLst>
                    <a:ext uri="{9D8B030D-6E8A-4147-A177-3AD203B41FA5}">
                      <a16:colId xmlns:a16="http://schemas.microsoft.com/office/drawing/2014/main" val="2997249829"/>
                    </a:ext>
                  </a:extLst>
                </a:gridCol>
              </a:tblGrid>
              <a:tr h="95382">
                <a:tc>
                  <a:txBody>
                    <a:bodyPr/>
                    <a:lstStyle/>
                    <a:p>
                      <a:pPr algn="l" fontAlgn="b"/>
                      <a:endParaRPr lang="en-US" sz="1600" b="1" i="0" u="none" strike="noStrike">
                        <a:solidFill>
                          <a:schemeClr val="tx2"/>
                        </a:solidFill>
                        <a:effectLst/>
                        <a:latin typeface="Arial" panose="020B0604020202020204" pitchFamily="34" charset="0"/>
                      </a:endParaRPr>
                    </a:p>
                  </a:txBody>
                  <a:tcPr marL="9525" marR="9525" marT="9525" marB="0" anchor="b"/>
                </a:tc>
                <a:tc gridSpan="6">
                  <a:txBody>
                    <a:bodyPr/>
                    <a:lstStyle/>
                    <a:p>
                      <a:pPr algn="ctr" fontAlgn="b"/>
                      <a:r>
                        <a:rPr lang="en-US" sz="1600" b="1" i="0" u="none" strike="noStrike">
                          <a:solidFill>
                            <a:schemeClr val="tx2"/>
                          </a:solidFill>
                          <a:effectLst/>
                          <a:latin typeface="Arial" panose="020B0604020202020204" pitchFamily="34" charset="0"/>
                        </a:rPr>
                        <a:t>2020</a:t>
                      </a: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gridSpan="11">
                  <a:txBody>
                    <a:bodyPr/>
                    <a:lstStyle/>
                    <a:p>
                      <a:pPr algn="ctr" fontAlgn="b"/>
                      <a:r>
                        <a:rPr lang="en-US" sz="1600" b="1" i="0" u="none" strike="noStrike">
                          <a:solidFill>
                            <a:schemeClr val="tx2"/>
                          </a:solidFill>
                          <a:effectLst/>
                          <a:latin typeface="Arial" panose="020B0604020202020204" pitchFamily="34" charset="0"/>
                        </a:rPr>
                        <a:t>2021</a:t>
                      </a: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3136716920"/>
                  </a:ext>
                </a:extLst>
              </a:tr>
              <a:tr h="95382">
                <a:tc>
                  <a:txBody>
                    <a:bodyPr/>
                    <a:lstStyle/>
                    <a:p>
                      <a:pPr algn="l" fontAlgn="b"/>
                      <a:endParaRPr lang="en-US" sz="1600" b="1" i="0" u="none" strike="noStrike">
                        <a:solidFill>
                          <a:schemeClr val="tx2"/>
                        </a:solidFill>
                        <a:effectLst/>
                        <a:latin typeface="Arial" panose="020B0604020202020204" pitchFamily="34" charset="0"/>
                      </a:endParaRP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Jul</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Aug</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Sept</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Oct</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Nov</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Dec</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Jan</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Feb</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Mar</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Apr</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May</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Jun</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Jul</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Aug</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Sept</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Oct</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Nov</a:t>
                      </a:r>
                    </a:p>
                  </a:txBody>
                  <a:tcPr marL="9525" marR="9525" marT="9525" marB="0" anchor="b">
                    <a:noFill/>
                  </a:tcPr>
                </a:tc>
                <a:extLst>
                  <a:ext uri="{0D108BD9-81ED-4DB2-BD59-A6C34878D82A}">
                    <a16:rowId xmlns:a16="http://schemas.microsoft.com/office/drawing/2014/main" val="1197758473"/>
                  </a:ext>
                </a:extLst>
              </a:tr>
              <a:tr h="438619">
                <a:tc>
                  <a:txBody>
                    <a:bodyPr/>
                    <a:lstStyle/>
                    <a:p>
                      <a:pPr algn="l" fontAlgn="ctr"/>
                      <a:r>
                        <a:rPr lang="en-US" sz="1600" b="1" u="none" strike="noStrike">
                          <a:solidFill>
                            <a:schemeClr val="tx2"/>
                          </a:solidFill>
                          <a:effectLst/>
                        </a:rPr>
                        <a:t>Eligible for screening</a:t>
                      </a:r>
                      <a:endParaRPr lang="en-US" sz="1600" b="1" i="0" u="none" strike="noStrike">
                        <a:solidFill>
                          <a:schemeClr val="tx2"/>
                        </a:solidFill>
                        <a:effectLst/>
                        <a:latin typeface="Arial" panose="020B0604020202020204" pitchFamily="34" charset="0"/>
                      </a:endParaRPr>
                    </a:p>
                  </a:txBody>
                  <a:tcPr marL="9525" marR="9525" marT="9525"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111</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117</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83</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99</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71</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48</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48</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43</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35</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30</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37</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34</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30</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111</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117</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83</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99</a:t>
                      </a:r>
                    </a:p>
                  </a:txBody>
                  <a:tcPr marL="6350" marR="6350" marT="6350" marB="0" anchor="ctr"/>
                </a:tc>
                <a:extLst>
                  <a:ext uri="{0D108BD9-81ED-4DB2-BD59-A6C34878D82A}">
                    <a16:rowId xmlns:a16="http://schemas.microsoft.com/office/drawing/2014/main" val="308788568"/>
                  </a:ext>
                </a:extLst>
              </a:tr>
              <a:tr h="200025">
                <a:tc>
                  <a:txBody>
                    <a:bodyPr/>
                    <a:lstStyle/>
                    <a:p>
                      <a:pPr algn="l" fontAlgn="ctr"/>
                      <a:r>
                        <a:rPr lang="en-US" sz="1600" b="1" u="none" strike="noStrike">
                          <a:solidFill>
                            <a:schemeClr val="tx2"/>
                          </a:solidFill>
                          <a:effectLst/>
                        </a:rPr>
                        <a:t>Received screening</a:t>
                      </a:r>
                      <a:endParaRPr lang="en-US" sz="1600" b="1" i="0" u="none" strike="noStrike">
                        <a:solidFill>
                          <a:schemeClr val="tx2"/>
                        </a:solidFill>
                        <a:effectLst/>
                        <a:latin typeface="Arial" panose="020B0604020202020204" pitchFamily="34" charset="0"/>
                      </a:endParaRPr>
                    </a:p>
                  </a:txBody>
                  <a:tcPr marL="9525" marR="9525" marT="9525"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52</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66</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48</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62</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39</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26</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26</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24</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15</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13</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14</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20</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15</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52</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66</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48</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62</a:t>
                      </a:r>
                    </a:p>
                  </a:txBody>
                  <a:tcPr marL="6350" marR="6350" marT="6350" marB="0" anchor="ctr"/>
                </a:tc>
                <a:extLst>
                  <a:ext uri="{0D108BD9-81ED-4DB2-BD59-A6C34878D82A}">
                    <a16:rowId xmlns:a16="http://schemas.microsoft.com/office/drawing/2014/main" val="2667074574"/>
                  </a:ext>
                </a:extLst>
              </a:tr>
            </a:tbl>
          </a:graphicData>
        </a:graphic>
      </p:graphicFrame>
      <p:graphicFrame>
        <p:nvGraphicFramePr>
          <p:cNvPr id="8" name="adultdepscrn">
            <a:extLst>
              <a:ext uri="{FF2B5EF4-FFF2-40B4-BE49-F238E27FC236}">
                <a16:creationId xmlns:a16="http://schemas.microsoft.com/office/drawing/2014/main" id="{7CA7B1B0-AA9A-4F90-B692-F8338B7DF409}"/>
              </a:ext>
            </a:extLst>
          </p:cNvPr>
          <p:cNvGraphicFramePr>
            <a:graphicFrameLocks/>
          </p:cNvGraphicFramePr>
          <p:nvPr/>
        </p:nvGraphicFramePr>
        <p:xfrm>
          <a:off x="346838" y="973122"/>
          <a:ext cx="9078566" cy="3473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3017868"/>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85238-6621-47C0-96FF-DC6727149CB5}"/>
              </a:ext>
            </a:extLst>
          </p:cNvPr>
          <p:cNvSpPr>
            <a:spLocks noGrp="1"/>
          </p:cNvSpPr>
          <p:nvPr>
            <p:ph type="title"/>
          </p:nvPr>
        </p:nvSpPr>
        <p:spPr/>
        <p:txBody>
          <a:bodyPr>
            <a:normAutofit fontScale="90000"/>
          </a:bodyPr>
          <a:lstStyle/>
          <a:p>
            <a:r>
              <a:rPr lang="en-US"/>
              <a:t>Adult Clinics – Depression Screening Summary</a:t>
            </a:r>
          </a:p>
        </p:txBody>
      </p:sp>
      <p:sp>
        <p:nvSpPr>
          <p:cNvPr id="2" name="Text Placeholder 1">
            <a:extLst>
              <a:ext uri="{FF2B5EF4-FFF2-40B4-BE49-F238E27FC236}">
                <a16:creationId xmlns:a16="http://schemas.microsoft.com/office/drawing/2014/main" id="{FCB3BE11-3E0A-49B2-B2DD-CA28477426E5}"/>
              </a:ext>
            </a:extLst>
          </p:cNvPr>
          <p:cNvSpPr>
            <a:spLocks noGrp="1"/>
          </p:cNvSpPr>
          <p:nvPr>
            <p:ph type="body" sz="quarter" idx="10"/>
          </p:nvPr>
        </p:nvSpPr>
        <p:spPr>
          <a:xfrm>
            <a:off x="549274" y="877888"/>
            <a:ext cx="11303335" cy="5132387"/>
          </a:xfrm>
        </p:spPr>
        <p:txBody>
          <a:bodyPr>
            <a:normAutofit/>
          </a:bodyPr>
          <a:lstStyle/>
          <a:p>
            <a:r>
              <a:rPr lang="en-US" sz="2400" b="1">
                <a:solidFill>
                  <a:schemeClr val="tx2"/>
                </a:solidFill>
              </a:rPr>
              <a:t>QI Collaborative Goal: </a:t>
            </a:r>
            <a:r>
              <a:rPr lang="en-US" sz="2400">
                <a:solidFill>
                  <a:schemeClr val="tx2"/>
                </a:solidFill>
              </a:rPr>
              <a:t>80%</a:t>
            </a:r>
          </a:p>
          <a:p>
            <a:r>
              <a:rPr lang="en-US" sz="2400" b="1">
                <a:solidFill>
                  <a:schemeClr val="tx2"/>
                </a:solidFill>
              </a:rPr>
              <a:t>QI Collaborative Average: </a:t>
            </a:r>
            <a:r>
              <a:rPr lang="en-US" sz="2400">
                <a:solidFill>
                  <a:schemeClr val="tx2"/>
                </a:solidFill>
              </a:rPr>
              <a:t>69%</a:t>
            </a:r>
          </a:p>
          <a:p>
            <a:endParaRPr lang="en-US" sz="2400">
              <a:solidFill>
                <a:schemeClr val="tx2"/>
              </a:solidFill>
            </a:endParaRPr>
          </a:p>
          <a:p>
            <a:r>
              <a:rPr lang="en-US" sz="2400" b="1">
                <a:solidFill>
                  <a:schemeClr val="tx2"/>
                </a:solidFill>
              </a:rPr>
              <a:t>Sites that meet goal: </a:t>
            </a:r>
            <a:r>
              <a:rPr lang="en-US" sz="2400">
                <a:solidFill>
                  <a:schemeClr val="tx2"/>
                </a:solidFill>
              </a:rPr>
              <a:t>1/4</a:t>
            </a:r>
          </a:p>
          <a:p>
            <a:r>
              <a:rPr lang="en-US" sz="2400" b="1">
                <a:solidFill>
                  <a:schemeClr val="tx2"/>
                </a:solidFill>
              </a:rPr>
              <a:t>Top performers: </a:t>
            </a:r>
          </a:p>
          <a:p>
            <a:pPr marL="457200" lvl="3" indent="-457200">
              <a:buAutoNum type="arabicParenBoth"/>
            </a:pPr>
            <a:r>
              <a:rPr lang="en-US" sz="2400">
                <a:solidFill>
                  <a:schemeClr val="tx2"/>
                </a:solidFill>
              </a:rPr>
              <a:t>SUNY, 88%</a:t>
            </a:r>
          </a:p>
          <a:p>
            <a:endParaRPr lang="en-US" sz="2400">
              <a:solidFill>
                <a:schemeClr val="tx2"/>
              </a:solidFill>
            </a:endParaRPr>
          </a:p>
          <a:p>
            <a:r>
              <a:rPr lang="en-US" sz="2400" b="1">
                <a:solidFill>
                  <a:schemeClr val="tx2"/>
                </a:solidFill>
              </a:rPr>
              <a:t>Improvement Range: </a:t>
            </a:r>
            <a:r>
              <a:rPr lang="en-US" sz="2400">
                <a:solidFill>
                  <a:schemeClr val="tx2"/>
                </a:solidFill>
              </a:rPr>
              <a:t>19%</a:t>
            </a:r>
          </a:p>
          <a:p>
            <a:endParaRPr lang="en-US" sz="2400">
              <a:solidFill>
                <a:schemeClr val="tx2"/>
              </a:solidFill>
            </a:endParaRPr>
          </a:p>
          <a:p>
            <a:endParaRPr lang="en-US" sz="2400">
              <a:solidFill>
                <a:schemeClr val="tx2"/>
              </a:solidFill>
            </a:endParaRPr>
          </a:p>
        </p:txBody>
      </p:sp>
      <p:graphicFrame>
        <p:nvGraphicFramePr>
          <p:cNvPr id="5" name="Table 4">
            <a:extLst>
              <a:ext uri="{FF2B5EF4-FFF2-40B4-BE49-F238E27FC236}">
                <a16:creationId xmlns:a16="http://schemas.microsoft.com/office/drawing/2014/main" id="{15BFE43F-686C-4163-B495-A2C1D15BA974}"/>
              </a:ext>
            </a:extLst>
          </p:cNvPr>
          <p:cNvGraphicFramePr>
            <a:graphicFrameLocks noGrp="1"/>
          </p:cNvGraphicFramePr>
          <p:nvPr/>
        </p:nvGraphicFramePr>
        <p:xfrm>
          <a:off x="7697246" y="877888"/>
          <a:ext cx="3824194" cy="4079240"/>
        </p:xfrm>
        <a:graphic>
          <a:graphicData uri="http://schemas.openxmlformats.org/drawingml/2006/table">
            <a:tbl>
              <a:tblPr firstRow="1" bandRow="1">
                <a:tableStyleId>{5940675A-B579-460E-94D1-54222C63F5DA}</a:tableStyleId>
              </a:tblPr>
              <a:tblGrid>
                <a:gridCol w="1912097">
                  <a:extLst>
                    <a:ext uri="{9D8B030D-6E8A-4147-A177-3AD203B41FA5}">
                      <a16:colId xmlns:a16="http://schemas.microsoft.com/office/drawing/2014/main" val="1105417818"/>
                    </a:ext>
                  </a:extLst>
                </a:gridCol>
                <a:gridCol w="1912097">
                  <a:extLst>
                    <a:ext uri="{9D8B030D-6E8A-4147-A177-3AD203B41FA5}">
                      <a16:colId xmlns:a16="http://schemas.microsoft.com/office/drawing/2014/main" val="27086691"/>
                    </a:ext>
                  </a:extLst>
                </a:gridCol>
              </a:tblGrid>
              <a:tr h="370840">
                <a:tc>
                  <a:txBody>
                    <a:bodyPr/>
                    <a:lstStyle/>
                    <a:p>
                      <a:r>
                        <a:rPr lang="en-US" sz="1800" b="1"/>
                        <a:t>Available data</a:t>
                      </a:r>
                    </a:p>
                  </a:txBody>
                  <a:tcPr>
                    <a:solidFill>
                      <a:schemeClr val="accent1"/>
                    </a:solidFill>
                  </a:tcPr>
                </a:tc>
                <a:tc>
                  <a:txBody>
                    <a:bodyPr/>
                    <a:lstStyle/>
                    <a:p>
                      <a:r>
                        <a:rPr lang="en-US" sz="1800" b="1"/>
                        <a:t>No data</a:t>
                      </a:r>
                    </a:p>
                  </a:txBody>
                  <a:tcPr>
                    <a:solidFill>
                      <a:schemeClr val="accent1"/>
                    </a:solidFill>
                  </a:tcPr>
                </a:tc>
                <a:extLst>
                  <a:ext uri="{0D108BD9-81ED-4DB2-BD59-A6C34878D82A}">
                    <a16:rowId xmlns:a16="http://schemas.microsoft.com/office/drawing/2014/main" val="1832412306"/>
                  </a:ext>
                </a:extLst>
              </a:tr>
              <a:tr h="37084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a:t>BMC</a:t>
                      </a:r>
                    </a:p>
                  </a:txBody>
                  <a:tcPr/>
                </a:tc>
                <a:tc>
                  <a:txBody>
                    <a:bodyPr/>
                    <a:lstStyle/>
                    <a:p>
                      <a:r>
                        <a:rPr lang="en-US" sz="1800"/>
                        <a:t>Albert Einstein</a:t>
                      </a:r>
                    </a:p>
                  </a:txBody>
                  <a:tcPr/>
                </a:tc>
                <a:extLst>
                  <a:ext uri="{0D108BD9-81ED-4DB2-BD59-A6C34878D82A}">
                    <a16:rowId xmlns:a16="http://schemas.microsoft.com/office/drawing/2014/main" val="3001978321"/>
                  </a:ext>
                </a:extLst>
              </a:tr>
              <a:tr h="370840">
                <a:tc>
                  <a:txBody>
                    <a:bodyPr/>
                    <a:lstStyle/>
                    <a:p>
                      <a:r>
                        <a:rPr lang="en-US" sz="1800"/>
                        <a:t>Grady</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800"/>
                        <a:t>BDC</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596414"/>
                  </a:ext>
                </a:extLst>
              </a:tr>
              <a:tr h="370840">
                <a:tc>
                  <a:txBody>
                    <a:bodyPr/>
                    <a:lstStyle/>
                    <a:p>
                      <a:r>
                        <a:rPr lang="en-US" sz="1800"/>
                        <a:t>SUNY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Mt. Sinai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9501067"/>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Northwestern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753670"/>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NYU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7275295"/>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Penn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147402"/>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Stanford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7248318"/>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UCSF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0409456"/>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U of Miami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3718109"/>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Wayne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5437991"/>
                  </a:ext>
                </a:extLst>
              </a:tr>
            </a:tbl>
          </a:graphicData>
        </a:graphic>
      </p:graphicFrame>
    </p:spTree>
    <p:extLst>
      <p:ext uri="{BB962C8B-B14F-4D97-AF65-F5344CB8AC3E}">
        <p14:creationId xmlns:p14="http://schemas.microsoft.com/office/powerpoint/2010/main" val="2797841572"/>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C58B2-994E-4A12-9932-4CBBC065DC11}"/>
              </a:ext>
            </a:extLst>
          </p:cNvPr>
          <p:cNvSpPr>
            <a:spLocks noGrp="1"/>
          </p:cNvSpPr>
          <p:nvPr>
            <p:ph type="title" idx="4294967295"/>
          </p:nvPr>
        </p:nvSpPr>
        <p:spPr>
          <a:xfrm>
            <a:off x="670559" y="251969"/>
            <a:ext cx="10972800" cy="744538"/>
          </a:xfrm>
        </p:spPr>
        <p:txBody>
          <a:bodyPr>
            <a:normAutofit/>
          </a:bodyPr>
          <a:lstStyle/>
          <a:p>
            <a:r>
              <a:rPr lang="en-US"/>
              <a:t>Adult Clinics – SDOH Screening</a:t>
            </a:r>
          </a:p>
        </p:txBody>
      </p:sp>
      <p:sp>
        <p:nvSpPr>
          <p:cNvPr id="10" name="Arrow: Up 1">
            <a:extLst>
              <a:ext uri="{FF2B5EF4-FFF2-40B4-BE49-F238E27FC236}">
                <a16:creationId xmlns:a16="http://schemas.microsoft.com/office/drawing/2014/main" id="{005E0805-E005-4C42-ACE8-FAE09BDE6A37}"/>
              </a:ext>
            </a:extLst>
          </p:cNvPr>
          <p:cNvSpPr/>
          <p:nvPr/>
        </p:nvSpPr>
        <p:spPr>
          <a:xfrm>
            <a:off x="9758894" y="973122"/>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11" name="Text Placeholder 5">
            <a:extLst>
              <a:ext uri="{FF2B5EF4-FFF2-40B4-BE49-F238E27FC236}">
                <a16:creationId xmlns:a16="http://schemas.microsoft.com/office/drawing/2014/main" id="{73186B14-13D8-4CFE-BA3D-CD88627634D6}"/>
              </a:ext>
            </a:extLst>
          </p:cNvPr>
          <p:cNvSpPr txBox="1">
            <a:spLocks/>
          </p:cNvSpPr>
          <p:nvPr/>
        </p:nvSpPr>
        <p:spPr>
          <a:xfrm>
            <a:off x="10340179" y="1204128"/>
            <a:ext cx="1504575" cy="1388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2000">
                <a:solidFill>
                  <a:schemeClr val="tx2"/>
                </a:solidFill>
              </a:rPr>
              <a:t>Lahey-P chart favorable direction</a:t>
            </a:r>
          </a:p>
        </p:txBody>
      </p:sp>
      <p:graphicFrame>
        <p:nvGraphicFramePr>
          <p:cNvPr id="12" name="Table 11">
            <a:extLst>
              <a:ext uri="{FF2B5EF4-FFF2-40B4-BE49-F238E27FC236}">
                <a16:creationId xmlns:a16="http://schemas.microsoft.com/office/drawing/2014/main" id="{724A4003-3B2E-43E7-B00F-0B6921EA1115}"/>
              </a:ext>
            </a:extLst>
          </p:cNvPr>
          <p:cNvGraphicFramePr>
            <a:graphicFrameLocks noGrp="1"/>
          </p:cNvGraphicFramePr>
          <p:nvPr/>
        </p:nvGraphicFramePr>
        <p:xfrm>
          <a:off x="346838" y="4627578"/>
          <a:ext cx="11498324" cy="1501140"/>
        </p:xfrm>
        <a:graphic>
          <a:graphicData uri="http://schemas.openxmlformats.org/drawingml/2006/table">
            <a:tbl>
              <a:tblPr>
                <a:tableStyleId>{5940675A-B579-460E-94D1-54222C63F5DA}</a:tableStyleId>
              </a:tblPr>
              <a:tblGrid>
                <a:gridCol w="1133900">
                  <a:extLst>
                    <a:ext uri="{9D8B030D-6E8A-4147-A177-3AD203B41FA5}">
                      <a16:colId xmlns:a16="http://schemas.microsoft.com/office/drawing/2014/main" val="2840638733"/>
                    </a:ext>
                  </a:extLst>
                </a:gridCol>
                <a:gridCol w="609672">
                  <a:extLst>
                    <a:ext uri="{9D8B030D-6E8A-4147-A177-3AD203B41FA5}">
                      <a16:colId xmlns:a16="http://schemas.microsoft.com/office/drawing/2014/main" val="319482757"/>
                    </a:ext>
                  </a:extLst>
                </a:gridCol>
                <a:gridCol w="609672">
                  <a:extLst>
                    <a:ext uri="{9D8B030D-6E8A-4147-A177-3AD203B41FA5}">
                      <a16:colId xmlns:a16="http://schemas.microsoft.com/office/drawing/2014/main" val="3340454676"/>
                    </a:ext>
                  </a:extLst>
                </a:gridCol>
                <a:gridCol w="609672">
                  <a:extLst>
                    <a:ext uri="{9D8B030D-6E8A-4147-A177-3AD203B41FA5}">
                      <a16:colId xmlns:a16="http://schemas.microsoft.com/office/drawing/2014/main" val="264186727"/>
                    </a:ext>
                  </a:extLst>
                </a:gridCol>
                <a:gridCol w="609672">
                  <a:extLst>
                    <a:ext uri="{9D8B030D-6E8A-4147-A177-3AD203B41FA5}">
                      <a16:colId xmlns:a16="http://schemas.microsoft.com/office/drawing/2014/main" val="1963821167"/>
                    </a:ext>
                  </a:extLst>
                </a:gridCol>
                <a:gridCol w="609672">
                  <a:extLst>
                    <a:ext uri="{9D8B030D-6E8A-4147-A177-3AD203B41FA5}">
                      <a16:colId xmlns:a16="http://schemas.microsoft.com/office/drawing/2014/main" val="300088900"/>
                    </a:ext>
                  </a:extLst>
                </a:gridCol>
                <a:gridCol w="609672">
                  <a:extLst>
                    <a:ext uri="{9D8B030D-6E8A-4147-A177-3AD203B41FA5}">
                      <a16:colId xmlns:a16="http://schemas.microsoft.com/office/drawing/2014/main" val="1875036124"/>
                    </a:ext>
                  </a:extLst>
                </a:gridCol>
                <a:gridCol w="609672">
                  <a:extLst>
                    <a:ext uri="{9D8B030D-6E8A-4147-A177-3AD203B41FA5}">
                      <a16:colId xmlns:a16="http://schemas.microsoft.com/office/drawing/2014/main" val="3937831082"/>
                    </a:ext>
                  </a:extLst>
                </a:gridCol>
                <a:gridCol w="609672">
                  <a:extLst>
                    <a:ext uri="{9D8B030D-6E8A-4147-A177-3AD203B41FA5}">
                      <a16:colId xmlns:a16="http://schemas.microsoft.com/office/drawing/2014/main" val="1693383423"/>
                    </a:ext>
                  </a:extLst>
                </a:gridCol>
                <a:gridCol w="609672">
                  <a:extLst>
                    <a:ext uri="{9D8B030D-6E8A-4147-A177-3AD203B41FA5}">
                      <a16:colId xmlns:a16="http://schemas.microsoft.com/office/drawing/2014/main" val="3360068396"/>
                    </a:ext>
                  </a:extLst>
                </a:gridCol>
                <a:gridCol w="609672">
                  <a:extLst>
                    <a:ext uri="{9D8B030D-6E8A-4147-A177-3AD203B41FA5}">
                      <a16:colId xmlns:a16="http://schemas.microsoft.com/office/drawing/2014/main" val="3175341745"/>
                    </a:ext>
                  </a:extLst>
                </a:gridCol>
                <a:gridCol w="609672">
                  <a:extLst>
                    <a:ext uri="{9D8B030D-6E8A-4147-A177-3AD203B41FA5}">
                      <a16:colId xmlns:a16="http://schemas.microsoft.com/office/drawing/2014/main" val="4229097687"/>
                    </a:ext>
                  </a:extLst>
                </a:gridCol>
                <a:gridCol w="609672">
                  <a:extLst>
                    <a:ext uri="{9D8B030D-6E8A-4147-A177-3AD203B41FA5}">
                      <a16:colId xmlns:a16="http://schemas.microsoft.com/office/drawing/2014/main" val="3821006964"/>
                    </a:ext>
                  </a:extLst>
                </a:gridCol>
                <a:gridCol w="609672">
                  <a:extLst>
                    <a:ext uri="{9D8B030D-6E8A-4147-A177-3AD203B41FA5}">
                      <a16:colId xmlns:a16="http://schemas.microsoft.com/office/drawing/2014/main" val="3384185965"/>
                    </a:ext>
                  </a:extLst>
                </a:gridCol>
                <a:gridCol w="609672">
                  <a:extLst>
                    <a:ext uri="{9D8B030D-6E8A-4147-A177-3AD203B41FA5}">
                      <a16:colId xmlns:a16="http://schemas.microsoft.com/office/drawing/2014/main" val="678910596"/>
                    </a:ext>
                  </a:extLst>
                </a:gridCol>
                <a:gridCol w="609672">
                  <a:extLst>
                    <a:ext uri="{9D8B030D-6E8A-4147-A177-3AD203B41FA5}">
                      <a16:colId xmlns:a16="http://schemas.microsoft.com/office/drawing/2014/main" val="1480565128"/>
                    </a:ext>
                  </a:extLst>
                </a:gridCol>
                <a:gridCol w="609672">
                  <a:extLst>
                    <a:ext uri="{9D8B030D-6E8A-4147-A177-3AD203B41FA5}">
                      <a16:colId xmlns:a16="http://schemas.microsoft.com/office/drawing/2014/main" val="796683341"/>
                    </a:ext>
                  </a:extLst>
                </a:gridCol>
                <a:gridCol w="609672">
                  <a:extLst>
                    <a:ext uri="{9D8B030D-6E8A-4147-A177-3AD203B41FA5}">
                      <a16:colId xmlns:a16="http://schemas.microsoft.com/office/drawing/2014/main" val="2997249829"/>
                    </a:ext>
                  </a:extLst>
                </a:gridCol>
              </a:tblGrid>
              <a:tr h="95382">
                <a:tc>
                  <a:txBody>
                    <a:bodyPr/>
                    <a:lstStyle/>
                    <a:p>
                      <a:pPr algn="l" fontAlgn="b"/>
                      <a:endParaRPr lang="en-US" sz="1600" b="1" i="0" u="none" strike="noStrike">
                        <a:solidFill>
                          <a:schemeClr val="tx2"/>
                        </a:solidFill>
                        <a:effectLst/>
                        <a:latin typeface="Arial" panose="020B0604020202020204" pitchFamily="34" charset="0"/>
                      </a:endParaRPr>
                    </a:p>
                  </a:txBody>
                  <a:tcPr marL="9525" marR="9525" marT="9525" marB="0" anchor="b"/>
                </a:tc>
                <a:tc gridSpan="6">
                  <a:txBody>
                    <a:bodyPr/>
                    <a:lstStyle/>
                    <a:p>
                      <a:pPr algn="ctr" fontAlgn="b"/>
                      <a:r>
                        <a:rPr lang="en-US" sz="1600" b="1" i="0" u="none" strike="noStrike">
                          <a:solidFill>
                            <a:schemeClr val="tx2"/>
                          </a:solidFill>
                          <a:effectLst/>
                          <a:latin typeface="Arial" panose="020B0604020202020204" pitchFamily="34" charset="0"/>
                        </a:rPr>
                        <a:t>2020</a:t>
                      </a: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gridSpan="11">
                  <a:txBody>
                    <a:bodyPr/>
                    <a:lstStyle/>
                    <a:p>
                      <a:pPr algn="ctr" fontAlgn="b"/>
                      <a:r>
                        <a:rPr lang="en-US" sz="1600" b="1" i="0" u="none" strike="noStrike">
                          <a:solidFill>
                            <a:schemeClr val="tx2"/>
                          </a:solidFill>
                          <a:effectLst/>
                          <a:latin typeface="Arial" panose="020B0604020202020204" pitchFamily="34" charset="0"/>
                        </a:rPr>
                        <a:t>2021</a:t>
                      </a: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3136716920"/>
                  </a:ext>
                </a:extLst>
              </a:tr>
              <a:tr h="95382">
                <a:tc>
                  <a:txBody>
                    <a:bodyPr/>
                    <a:lstStyle/>
                    <a:p>
                      <a:pPr algn="l" fontAlgn="b"/>
                      <a:endParaRPr lang="en-US" sz="1600" b="1" i="0" u="none" strike="noStrike">
                        <a:solidFill>
                          <a:schemeClr val="tx2"/>
                        </a:solidFill>
                        <a:effectLst/>
                        <a:latin typeface="Arial" panose="020B0604020202020204" pitchFamily="34" charset="0"/>
                      </a:endParaRP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Jul</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Aug</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Sept</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Oct</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Nov</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Dec</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Jan</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Feb</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Mar</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Apr</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May</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Jun</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Jul</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Aug</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Sept</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Oct</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Nov</a:t>
                      </a:r>
                    </a:p>
                  </a:txBody>
                  <a:tcPr marL="9525" marR="9525" marT="9525" marB="0" anchor="b">
                    <a:noFill/>
                  </a:tcPr>
                </a:tc>
                <a:extLst>
                  <a:ext uri="{0D108BD9-81ED-4DB2-BD59-A6C34878D82A}">
                    <a16:rowId xmlns:a16="http://schemas.microsoft.com/office/drawing/2014/main" val="1197758473"/>
                  </a:ext>
                </a:extLst>
              </a:tr>
              <a:tr h="438619">
                <a:tc>
                  <a:txBody>
                    <a:bodyPr/>
                    <a:lstStyle/>
                    <a:p>
                      <a:pPr algn="l" fontAlgn="ctr"/>
                      <a:r>
                        <a:rPr lang="en-US" sz="1600" b="1" u="none" strike="noStrike">
                          <a:solidFill>
                            <a:schemeClr val="tx2"/>
                          </a:solidFill>
                          <a:effectLst/>
                        </a:rPr>
                        <a:t>T1D Population</a:t>
                      </a:r>
                      <a:endParaRPr lang="en-US" sz="1600" b="1" i="0" u="none" strike="noStrike">
                        <a:solidFill>
                          <a:schemeClr val="tx2"/>
                        </a:solidFill>
                        <a:effectLst/>
                        <a:latin typeface="Arial" panose="020B0604020202020204" pitchFamily="34" charset="0"/>
                      </a:endParaRPr>
                    </a:p>
                  </a:txBody>
                  <a:tcPr marL="9525" marR="9525" marT="9525"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346</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348</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312</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298</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241</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253</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178</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132</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114</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146</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158</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146</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153</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180</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194</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209</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217</a:t>
                      </a:r>
                    </a:p>
                  </a:txBody>
                  <a:tcPr marL="6350" marR="6350" marT="6350" marB="0" anchor="ctr"/>
                </a:tc>
                <a:extLst>
                  <a:ext uri="{0D108BD9-81ED-4DB2-BD59-A6C34878D82A}">
                    <a16:rowId xmlns:a16="http://schemas.microsoft.com/office/drawing/2014/main" val="308788568"/>
                  </a:ext>
                </a:extLst>
              </a:tr>
              <a:tr h="200025">
                <a:tc>
                  <a:txBody>
                    <a:bodyPr/>
                    <a:lstStyle/>
                    <a:p>
                      <a:pPr algn="l" fontAlgn="ctr"/>
                      <a:r>
                        <a:rPr lang="en-US" sz="1600" b="1" u="none" strike="noStrike">
                          <a:solidFill>
                            <a:schemeClr val="tx2"/>
                          </a:solidFill>
                          <a:effectLst/>
                        </a:rPr>
                        <a:t>Received screening</a:t>
                      </a:r>
                      <a:endParaRPr lang="en-US" sz="1600" b="1" i="0" u="none" strike="noStrike">
                        <a:solidFill>
                          <a:schemeClr val="tx2"/>
                        </a:solidFill>
                        <a:effectLst/>
                        <a:latin typeface="Arial" panose="020B0604020202020204" pitchFamily="34" charset="0"/>
                      </a:endParaRPr>
                    </a:p>
                  </a:txBody>
                  <a:tcPr marL="9525" marR="9525" marT="9525"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0</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11</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11</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8</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12</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13</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15</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19</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18</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23</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16</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22</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12</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50</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56</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96</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132</a:t>
                      </a:r>
                    </a:p>
                  </a:txBody>
                  <a:tcPr marL="6350" marR="6350" marT="6350" marB="0" anchor="ctr"/>
                </a:tc>
                <a:extLst>
                  <a:ext uri="{0D108BD9-81ED-4DB2-BD59-A6C34878D82A}">
                    <a16:rowId xmlns:a16="http://schemas.microsoft.com/office/drawing/2014/main" val="2667074574"/>
                  </a:ext>
                </a:extLst>
              </a:tr>
            </a:tbl>
          </a:graphicData>
        </a:graphic>
      </p:graphicFrame>
      <p:graphicFrame>
        <p:nvGraphicFramePr>
          <p:cNvPr id="8" name="adultsdoh">
            <a:extLst>
              <a:ext uri="{FF2B5EF4-FFF2-40B4-BE49-F238E27FC236}">
                <a16:creationId xmlns:a16="http://schemas.microsoft.com/office/drawing/2014/main" id="{9F4F15A2-E820-43A5-BE80-59BAF1CC0506}"/>
              </a:ext>
            </a:extLst>
          </p:cNvPr>
          <p:cNvGraphicFramePr>
            <a:graphicFrameLocks/>
          </p:cNvGraphicFramePr>
          <p:nvPr/>
        </p:nvGraphicFramePr>
        <p:xfrm>
          <a:off x="346838" y="996507"/>
          <a:ext cx="9078566" cy="34503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6692571"/>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85238-6621-47C0-96FF-DC6727149CB5}"/>
              </a:ext>
            </a:extLst>
          </p:cNvPr>
          <p:cNvSpPr>
            <a:spLocks noGrp="1"/>
          </p:cNvSpPr>
          <p:nvPr>
            <p:ph type="title"/>
          </p:nvPr>
        </p:nvSpPr>
        <p:spPr/>
        <p:txBody>
          <a:bodyPr>
            <a:normAutofit fontScale="90000"/>
          </a:bodyPr>
          <a:lstStyle/>
          <a:p>
            <a:r>
              <a:rPr lang="en-US"/>
              <a:t>Adult Clinics – SDOH Screening Summary</a:t>
            </a:r>
          </a:p>
        </p:txBody>
      </p:sp>
      <p:sp>
        <p:nvSpPr>
          <p:cNvPr id="2" name="Text Placeholder 1">
            <a:extLst>
              <a:ext uri="{FF2B5EF4-FFF2-40B4-BE49-F238E27FC236}">
                <a16:creationId xmlns:a16="http://schemas.microsoft.com/office/drawing/2014/main" id="{FCB3BE11-3E0A-49B2-B2DD-CA28477426E5}"/>
              </a:ext>
            </a:extLst>
          </p:cNvPr>
          <p:cNvSpPr>
            <a:spLocks noGrp="1"/>
          </p:cNvSpPr>
          <p:nvPr>
            <p:ph type="body" sz="quarter" idx="10"/>
          </p:nvPr>
        </p:nvSpPr>
        <p:spPr/>
        <p:txBody>
          <a:bodyPr>
            <a:normAutofit/>
          </a:bodyPr>
          <a:lstStyle/>
          <a:p>
            <a:r>
              <a:rPr lang="en-US" sz="2400" b="1">
                <a:solidFill>
                  <a:schemeClr val="tx2"/>
                </a:solidFill>
              </a:rPr>
              <a:t>QI Collaborative Goal: </a:t>
            </a:r>
            <a:r>
              <a:rPr lang="en-US" sz="2400">
                <a:solidFill>
                  <a:schemeClr val="tx2"/>
                </a:solidFill>
              </a:rPr>
              <a:t>10%</a:t>
            </a:r>
          </a:p>
          <a:p>
            <a:r>
              <a:rPr lang="en-US" sz="2400" b="1">
                <a:solidFill>
                  <a:schemeClr val="tx2"/>
                </a:solidFill>
              </a:rPr>
              <a:t>QI Collaborative Average: </a:t>
            </a:r>
            <a:r>
              <a:rPr lang="en-US" sz="2400">
                <a:solidFill>
                  <a:schemeClr val="tx2"/>
                </a:solidFill>
              </a:rPr>
              <a:t>42%</a:t>
            </a:r>
          </a:p>
          <a:p>
            <a:endParaRPr lang="en-US" sz="2400">
              <a:solidFill>
                <a:schemeClr val="tx2"/>
              </a:solidFill>
            </a:endParaRPr>
          </a:p>
          <a:p>
            <a:r>
              <a:rPr lang="en-US" sz="2400" b="1">
                <a:solidFill>
                  <a:schemeClr val="tx2"/>
                </a:solidFill>
              </a:rPr>
              <a:t>Sites that meet goal: </a:t>
            </a:r>
            <a:r>
              <a:rPr lang="en-US" sz="2400">
                <a:solidFill>
                  <a:schemeClr val="tx2"/>
                </a:solidFill>
              </a:rPr>
              <a:t>3/3</a:t>
            </a:r>
          </a:p>
          <a:p>
            <a:r>
              <a:rPr lang="en-US" sz="2400" b="1">
                <a:solidFill>
                  <a:schemeClr val="tx2"/>
                </a:solidFill>
              </a:rPr>
              <a:t>Top performers: </a:t>
            </a:r>
          </a:p>
          <a:p>
            <a:pPr marL="457200" lvl="3" indent="-457200">
              <a:buAutoNum type="arabicParenBoth"/>
            </a:pPr>
            <a:r>
              <a:rPr lang="en-US" sz="2400">
                <a:solidFill>
                  <a:schemeClr val="tx2"/>
                </a:solidFill>
              </a:rPr>
              <a:t>SUNY, 50%;</a:t>
            </a:r>
          </a:p>
          <a:p>
            <a:pPr marL="457200" lvl="3" indent="-457200">
              <a:buAutoNum type="arabicParenBoth"/>
            </a:pPr>
            <a:r>
              <a:rPr lang="en-US" sz="2400">
                <a:solidFill>
                  <a:schemeClr val="tx2"/>
                </a:solidFill>
              </a:rPr>
              <a:t>BMC, 36%;</a:t>
            </a:r>
          </a:p>
          <a:p>
            <a:pPr marL="457200" lvl="3" indent="-457200">
              <a:buAutoNum type="arabicParenBoth"/>
            </a:pPr>
            <a:r>
              <a:rPr lang="en-US" sz="2400">
                <a:solidFill>
                  <a:schemeClr val="tx2"/>
                </a:solidFill>
              </a:rPr>
              <a:t>Grady, 28%</a:t>
            </a:r>
          </a:p>
          <a:p>
            <a:endParaRPr lang="en-US" sz="2400">
              <a:solidFill>
                <a:schemeClr val="tx2"/>
              </a:solidFill>
            </a:endParaRPr>
          </a:p>
          <a:p>
            <a:r>
              <a:rPr lang="en-US" sz="2400" b="1">
                <a:solidFill>
                  <a:schemeClr val="tx2"/>
                </a:solidFill>
              </a:rPr>
              <a:t>Improvement Range: </a:t>
            </a:r>
            <a:r>
              <a:rPr lang="en-US" sz="2400">
                <a:solidFill>
                  <a:schemeClr val="tx2"/>
                </a:solidFill>
              </a:rPr>
              <a:t>50%</a:t>
            </a:r>
          </a:p>
          <a:p>
            <a:endParaRPr lang="en-US" sz="2400">
              <a:solidFill>
                <a:schemeClr val="tx2"/>
              </a:solidFill>
            </a:endParaRPr>
          </a:p>
          <a:p>
            <a:endParaRPr lang="en-US" sz="2400">
              <a:solidFill>
                <a:schemeClr val="tx2"/>
              </a:solidFill>
            </a:endParaRPr>
          </a:p>
        </p:txBody>
      </p:sp>
      <p:graphicFrame>
        <p:nvGraphicFramePr>
          <p:cNvPr id="5" name="Table 4">
            <a:extLst>
              <a:ext uri="{FF2B5EF4-FFF2-40B4-BE49-F238E27FC236}">
                <a16:creationId xmlns:a16="http://schemas.microsoft.com/office/drawing/2014/main" id="{C6377599-E486-4AEB-A272-3AAC0D3EE5AA}"/>
              </a:ext>
            </a:extLst>
          </p:cNvPr>
          <p:cNvGraphicFramePr>
            <a:graphicFrameLocks noGrp="1"/>
          </p:cNvGraphicFramePr>
          <p:nvPr/>
        </p:nvGraphicFramePr>
        <p:xfrm>
          <a:off x="7697246" y="877888"/>
          <a:ext cx="3824194" cy="4079240"/>
        </p:xfrm>
        <a:graphic>
          <a:graphicData uri="http://schemas.openxmlformats.org/drawingml/2006/table">
            <a:tbl>
              <a:tblPr firstRow="1" bandRow="1">
                <a:tableStyleId>{5940675A-B579-460E-94D1-54222C63F5DA}</a:tableStyleId>
              </a:tblPr>
              <a:tblGrid>
                <a:gridCol w="1912097">
                  <a:extLst>
                    <a:ext uri="{9D8B030D-6E8A-4147-A177-3AD203B41FA5}">
                      <a16:colId xmlns:a16="http://schemas.microsoft.com/office/drawing/2014/main" val="1105417818"/>
                    </a:ext>
                  </a:extLst>
                </a:gridCol>
                <a:gridCol w="1912097">
                  <a:extLst>
                    <a:ext uri="{9D8B030D-6E8A-4147-A177-3AD203B41FA5}">
                      <a16:colId xmlns:a16="http://schemas.microsoft.com/office/drawing/2014/main" val="27086691"/>
                    </a:ext>
                  </a:extLst>
                </a:gridCol>
              </a:tblGrid>
              <a:tr h="370840">
                <a:tc>
                  <a:txBody>
                    <a:bodyPr/>
                    <a:lstStyle/>
                    <a:p>
                      <a:r>
                        <a:rPr lang="en-US" sz="1800" b="1"/>
                        <a:t>Available data</a:t>
                      </a:r>
                    </a:p>
                  </a:txBody>
                  <a:tcPr>
                    <a:solidFill>
                      <a:schemeClr val="accent1"/>
                    </a:solidFill>
                  </a:tcPr>
                </a:tc>
                <a:tc>
                  <a:txBody>
                    <a:bodyPr/>
                    <a:lstStyle/>
                    <a:p>
                      <a:r>
                        <a:rPr lang="en-US" sz="1800" b="1"/>
                        <a:t>No data</a:t>
                      </a:r>
                    </a:p>
                  </a:txBody>
                  <a:tcPr>
                    <a:solidFill>
                      <a:schemeClr val="accent1"/>
                    </a:solidFill>
                  </a:tcPr>
                </a:tc>
                <a:extLst>
                  <a:ext uri="{0D108BD9-81ED-4DB2-BD59-A6C34878D82A}">
                    <a16:rowId xmlns:a16="http://schemas.microsoft.com/office/drawing/2014/main" val="1832412306"/>
                  </a:ext>
                </a:extLst>
              </a:tr>
              <a:tr h="37084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a:t>BMC</a:t>
                      </a:r>
                    </a:p>
                  </a:txBody>
                  <a:tcPr/>
                </a:tc>
                <a:tc>
                  <a:txBody>
                    <a:bodyPr/>
                    <a:lstStyle/>
                    <a:p>
                      <a:r>
                        <a:rPr lang="en-US" sz="1800"/>
                        <a:t>Albert Einstein</a:t>
                      </a:r>
                    </a:p>
                  </a:txBody>
                  <a:tcPr/>
                </a:tc>
                <a:extLst>
                  <a:ext uri="{0D108BD9-81ED-4DB2-BD59-A6C34878D82A}">
                    <a16:rowId xmlns:a16="http://schemas.microsoft.com/office/drawing/2014/main" val="3001978321"/>
                  </a:ext>
                </a:extLst>
              </a:tr>
              <a:tr h="370840">
                <a:tc>
                  <a:txBody>
                    <a:bodyPr/>
                    <a:lstStyle/>
                    <a:p>
                      <a:r>
                        <a:rPr lang="en-US" sz="1800"/>
                        <a:t>Grady</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800"/>
                        <a:t>BDC</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596414"/>
                  </a:ext>
                </a:extLst>
              </a:tr>
              <a:tr h="370840">
                <a:tc>
                  <a:txBody>
                    <a:bodyPr/>
                    <a:lstStyle/>
                    <a:p>
                      <a:r>
                        <a:rPr lang="en-US" sz="1800"/>
                        <a:t>SUNY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Mt. Sinai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9501067"/>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Northwestern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753670"/>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NYU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7275295"/>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Penn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147402"/>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Stanford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7248318"/>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UCSF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0409456"/>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U of Miami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3718109"/>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Wayne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5437991"/>
                  </a:ext>
                </a:extLst>
              </a:tr>
            </a:tbl>
          </a:graphicData>
        </a:graphic>
      </p:graphicFrame>
    </p:spTree>
    <p:extLst>
      <p:ext uri="{BB962C8B-B14F-4D97-AF65-F5344CB8AC3E}">
        <p14:creationId xmlns:p14="http://schemas.microsoft.com/office/powerpoint/2010/main" val="352069612"/>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D0AD-B111-4E26-84F8-C87C9F86AF23}"/>
              </a:ext>
            </a:extLst>
          </p:cNvPr>
          <p:cNvSpPr>
            <a:spLocks noGrp="1"/>
          </p:cNvSpPr>
          <p:nvPr>
            <p:ph type="title"/>
          </p:nvPr>
        </p:nvSpPr>
        <p:spPr/>
        <p:txBody>
          <a:bodyPr/>
          <a:lstStyle/>
          <a:p>
            <a:r>
              <a:rPr lang="en-US" sz="4400" b="1"/>
              <a:t>Utilizing Data</a:t>
            </a:r>
          </a:p>
        </p:txBody>
      </p:sp>
    </p:spTree>
    <p:extLst>
      <p:ext uri="{BB962C8B-B14F-4D97-AF65-F5344CB8AC3E}">
        <p14:creationId xmlns:p14="http://schemas.microsoft.com/office/powerpoint/2010/main" val="3292534057"/>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35E7-A8E3-4076-9246-472353C4FFD5}"/>
              </a:ext>
            </a:extLst>
          </p:cNvPr>
          <p:cNvSpPr>
            <a:spLocks noGrp="1"/>
          </p:cNvSpPr>
          <p:nvPr>
            <p:ph type="title"/>
          </p:nvPr>
        </p:nvSpPr>
        <p:spPr/>
        <p:txBody>
          <a:bodyPr/>
          <a:lstStyle/>
          <a:p>
            <a:r>
              <a:rPr lang="en-US"/>
              <a:t>QI Portal</a:t>
            </a:r>
          </a:p>
        </p:txBody>
      </p:sp>
      <p:sp>
        <p:nvSpPr>
          <p:cNvPr id="3" name="Text Placeholder 2">
            <a:extLst>
              <a:ext uri="{FF2B5EF4-FFF2-40B4-BE49-F238E27FC236}">
                <a16:creationId xmlns:a16="http://schemas.microsoft.com/office/drawing/2014/main" id="{DA2B30D8-5BE4-45D0-9197-01F90A33BE3C}"/>
              </a:ext>
            </a:extLst>
          </p:cNvPr>
          <p:cNvSpPr>
            <a:spLocks noGrp="1"/>
          </p:cNvSpPr>
          <p:nvPr>
            <p:ph type="body" sz="quarter" idx="10"/>
          </p:nvPr>
        </p:nvSpPr>
        <p:spPr>
          <a:xfrm>
            <a:off x="549275" y="877888"/>
            <a:ext cx="3997325" cy="5132387"/>
          </a:xfrm>
        </p:spPr>
        <p:txBody>
          <a:bodyPr/>
          <a:lstStyle/>
          <a:p>
            <a:r>
              <a:rPr lang="en-US">
                <a:solidFill>
                  <a:schemeClr val="tx1"/>
                </a:solidFill>
              </a:rPr>
              <a:t>Available for ALL clinics</a:t>
            </a:r>
          </a:p>
          <a:p>
            <a:endParaRPr lang="en-US">
              <a:solidFill>
                <a:schemeClr val="tx1"/>
              </a:solidFill>
            </a:endParaRPr>
          </a:p>
          <a:p>
            <a:endParaRPr lang="en-US">
              <a:solidFill>
                <a:schemeClr val="tx1"/>
              </a:solidFill>
            </a:endParaRPr>
          </a:p>
          <a:p>
            <a:r>
              <a:rPr lang="en-US">
                <a:solidFill>
                  <a:schemeClr val="tx1"/>
                </a:solidFill>
              </a:rPr>
              <a:t>QI Portal offers benchmarking, charting, and library resources</a:t>
            </a:r>
          </a:p>
          <a:p>
            <a:endParaRPr lang="en-US"/>
          </a:p>
        </p:txBody>
      </p:sp>
      <p:pic>
        <p:nvPicPr>
          <p:cNvPr id="7" name="Picture 6">
            <a:extLst>
              <a:ext uri="{FF2B5EF4-FFF2-40B4-BE49-F238E27FC236}">
                <a16:creationId xmlns:a16="http://schemas.microsoft.com/office/drawing/2014/main" id="{0FDF41BD-86A1-402E-9B83-44FA7989A59D}"/>
              </a:ext>
            </a:extLst>
          </p:cNvPr>
          <p:cNvPicPr>
            <a:picLocks noChangeAspect="1"/>
          </p:cNvPicPr>
          <p:nvPr/>
        </p:nvPicPr>
        <p:blipFill>
          <a:blip r:embed="rId3"/>
          <a:stretch>
            <a:fillRect/>
          </a:stretch>
        </p:blipFill>
        <p:spPr>
          <a:xfrm>
            <a:off x="4546600" y="0"/>
            <a:ext cx="7566025" cy="6858411"/>
          </a:xfrm>
          <a:prstGeom prst="rect">
            <a:avLst/>
          </a:prstGeom>
        </p:spPr>
      </p:pic>
    </p:spTree>
    <p:extLst>
      <p:ext uri="{BB962C8B-B14F-4D97-AF65-F5344CB8AC3E}">
        <p14:creationId xmlns:p14="http://schemas.microsoft.com/office/powerpoint/2010/main" val="1259661943"/>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28F4-19AD-4E4B-861F-13118DE66B0A}"/>
              </a:ext>
            </a:extLst>
          </p:cNvPr>
          <p:cNvSpPr>
            <a:spLocks noGrp="1"/>
          </p:cNvSpPr>
          <p:nvPr>
            <p:ph type="title"/>
          </p:nvPr>
        </p:nvSpPr>
        <p:spPr/>
        <p:txBody>
          <a:bodyPr/>
          <a:lstStyle/>
          <a:p>
            <a:r>
              <a:rPr lang="en-US"/>
              <a:t>QI Portal Demo Video</a:t>
            </a:r>
          </a:p>
        </p:txBody>
      </p:sp>
      <p:sp>
        <p:nvSpPr>
          <p:cNvPr id="3" name="Content Placeholder 2">
            <a:extLst>
              <a:ext uri="{FF2B5EF4-FFF2-40B4-BE49-F238E27FC236}">
                <a16:creationId xmlns:a16="http://schemas.microsoft.com/office/drawing/2014/main" id="{3047947D-DA93-40ED-BB88-4977C32F52A3}"/>
              </a:ext>
            </a:extLst>
          </p:cNvPr>
          <p:cNvSpPr>
            <a:spLocks noGrp="1"/>
          </p:cNvSpPr>
          <p:nvPr>
            <p:ph sz="quarter" idx="10"/>
          </p:nvPr>
        </p:nvSpPr>
        <p:spPr>
          <a:xfrm>
            <a:off x="549274" y="914400"/>
            <a:ext cx="3413126" cy="4876800"/>
          </a:xfrm>
        </p:spPr>
        <p:txBody>
          <a:bodyPr/>
          <a:lstStyle/>
          <a:p>
            <a:r>
              <a:rPr lang="en-US">
                <a:solidFill>
                  <a:schemeClr val="tx1"/>
                </a:solidFill>
              </a:rPr>
              <a:t>Five-minute overview of all four Portal tabs. Or, select tab “chapters” for a quick refresher on a specific feature</a:t>
            </a:r>
          </a:p>
          <a:p>
            <a:endParaRPr lang="en-US">
              <a:solidFill>
                <a:schemeClr val="tx1"/>
              </a:solidFill>
            </a:endParaRPr>
          </a:p>
          <a:p>
            <a:r>
              <a:rPr lang="en-US">
                <a:solidFill>
                  <a:schemeClr val="tx1"/>
                </a:solidFill>
                <a:hlinkClick r:id="rId3"/>
              </a:rPr>
              <a:t>https://www.youtube.com/watch?v=iZCe48_MtsE</a:t>
            </a:r>
            <a:r>
              <a:rPr lang="en-US">
                <a:solidFill>
                  <a:schemeClr val="tx1"/>
                </a:solidFill>
              </a:rPr>
              <a:t> </a:t>
            </a:r>
          </a:p>
          <a:p>
            <a:endParaRPr lang="en-US"/>
          </a:p>
        </p:txBody>
      </p:sp>
      <p:sp>
        <p:nvSpPr>
          <p:cNvPr id="4" name="Content Placeholder 3">
            <a:extLst>
              <a:ext uri="{FF2B5EF4-FFF2-40B4-BE49-F238E27FC236}">
                <a16:creationId xmlns:a16="http://schemas.microsoft.com/office/drawing/2014/main" id="{94CCA205-2F7A-496E-A1CF-1EADE2CF7B62}"/>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988996F8-79EA-42E0-8040-1FC2B901226F}"/>
              </a:ext>
            </a:extLst>
          </p:cNvPr>
          <p:cNvPicPr>
            <a:picLocks noChangeAspect="1"/>
          </p:cNvPicPr>
          <p:nvPr/>
        </p:nvPicPr>
        <p:blipFill rotWithShape="1">
          <a:blip r:embed="rId4"/>
          <a:srcRect/>
          <a:stretch/>
        </p:blipFill>
        <p:spPr>
          <a:xfrm>
            <a:off x="4051300" y="914400"/>
            <a:ext cx="8039100" cy="4521994"/>
          </a:xfrm>
          <a:prstGeom prst="rect">
            <a:avLst/>
          </a:prstGeom>
        </p:spPr>
      </p:pic>
    </p:spTree>
    <p:extLst>
      <p:ext uri="{BB962C8B-B14F-4D97-AF65-F5344CB8AC3E}">
        <p14:creationId xmlns:p14="http://schemas.microsoft.com/office/powerpoint/2010/main" val="2886471246"/>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A605F0-7C46-43DC-8BDF-59BB9349717E}"/>
              </a:ext>
            </a:extLst>
          </p:cNvPr>
          <p:cNvSpPr>
            <a:spLocks noGrp="1"/>
          </p:cNvSpPr>
          <p:nvPr>
            <p:ph type="title"/>
          </p:nvPr>
        </p:nvSpPr>
        <p:spPr/>
        <p:txBody>
          <a:bodyPr>
            <a:normAutofit fontScale="90000"/>
          </a:bodyPr>
          <a:lstStyle/>
          <a:p>
            <a:r>
              <a:rPr lang="en-US"/>
              <a:t>Adult Clinic Insights</a:t>
            </a:r>
          </a:p>
        </p:txBody>
      </p:sp>
      <p:sp>
        <p:nvSpPr>
          <p:cNvPr id="2" name="Text Placeholder 1">
            <a:extLst>
              <a:ext uri="{FF2B5EF4-FFF2-40B4-BE49-F238E27FC236}">
                <a16:creationId xmlns:a16="http://schemas.microsoft.com/office/drawing/2014/main" id="{7517C9F6-5A1F-45CA-8DC3-79CE52ED43CC}"/>
              </a:ext>
            </a:extLst>
          </p:cNvPr>
          <p:cNvSpPr>
            <a:spLocks noGrp="1"/>
          </p:cNvSpPr>
          <p:nvPr>
            <p:ph type="body" sz="quarter" idx="10"/>
          </p:nvPr>
        </p:nvSpPr>
        <p:spPr>
          <a:xfrm>
            <a:off x="609600" y="674974"/>
            <a:ext cx="10972800" cy="688444"/>
          </a:xfrm>
        </p:spPr>
        <p:txBody>
          <a:bodyPr>
            <a:normAutofit/>
          </a:bodyPr>
          <a:lstStyle/>
          <a:p>
            <a:pPr marL="0" indent="0">
              <a:buNone/>
            </a:pPr>
            <a:r>
              <a:rPr lang="en-US" sz="2400">
                <a:solidFill>
                  <a:schemeClr val="tx1">
                    <a:lumMod val="50000"/>
                    <a:lumOff val="50000"/>
                  </a:schemeClr>
                </a:solidFill>
                <a:latin typeface="Montserrat" panose="00000500000000000000"/>
              </a:rPr>
              <a:t>Past (</a:t>
            </a:r>
            <a:r>
              <a:rPr lang="en-US" sz="2400">
                <a:solidFill>
                  <a:srgbClr val="00B050"/>
                </a:solidFill>
              </a:rPr>
              <a:t>✔</a:t>
            </a:r>
            <a:r>
              <a:rPr lang="en-US" sz="2400">
                <a:solidFill>
                  <a:schemeClr val="tx1">
                    <a:lumMod val="50000"/>
                    <a:lumOff val="50000"/>
                  </a:schemeClr>
                </a:solidFill>
                <a:latin typeface="Montserrat" panose="00000500000000000000"/>
              </a:rPr>
              <a:t>) and Current (</a:t>
            </a:r>
            <a:r>
              <a:rPr lang="en-US" sz="2400">
                <a:solidFill>
                  <a:schemeClr val="tx1">
                    <a:lumMod val="50000"/>
                    <a:lumOff val="50000"/>
                  </a:schemeClr>
                </a:solidFill>
                <a:latin typeface="Segoe UI Symbol" panose="020B0502040204020203" pitchFamily="34" charset="0"/>
                <a:ea typeface="Segoe UI Symbol" panose="020B0502040204020203" pitchFamily="34" charset="0"/>
              </a:rPr>
              <a:t>    )</a:t>
            </a:r>
            <a:r>
              <a:rPr lang="en-US" sz="2400">
                <a:solidFill>
                  <a:schemeClr val="tx1">
                    <a:lumMod val="50000"/>
                    <a:lumOff val="50000"/>
                  </a:schemeClr>
                </a:solidFill>
                <a:latin typeface="Montserrat" panose="00000500000000000000"/>
              </a:rPr>
              <a:t> Adult QI Projects</a:t>
            </a:r>
          </a:p>
          <a:p>
            <a:pPr marL="0" lvl="4" indent="0">
              <a:buNone/>
            </a:pPr>
            <a:endParaRPr lang="en-US" sz="2400">
              <a:solidFill>
                <a:schemeClr val="tx1">
                  <a:lumMod val="50000"/>
                  <a:lumOff val="50000"/>
                </a:schemeClr>
              </a:solidFill>
              <a:latin typeface="Montserrat" panose="00000500000000000000"/>
            </a:endParaRPr>
          </a:p>
        </p:txBody>
      </p:sp>
      <p:graphicFrame>
        <p:nvGraphicFramePr>
          <p:cNvPr id="4" name="Table 4">
            <a:extLst>
              <a:ext uri="{FF2B5EF4-FFF2-40B4-BE49-F238E27FC236}">
                <a16:creationId xmlns:a16="http://schemas.microsoft.com/office/drawing/2014/main" id="{151D5B5C-9D2A-420D-9E85-3CB226C05ED8}"/>
              </a:ext>
            </a:extLst>
          </p:cNvPr>
          <p:cNvGraphicFramePr>
            <a:graphicFrameLocks noGrp="1"/>
          </p:cNvGraphicFramePr>
          <p:nvPr/>
        </p:nvGraphicFramePr>
        <p:xfrm>
          <a:off x="609600" y="1212788"/>
          <a:ext cx="11327339" cy="5495647"/>
        </p:xfrm>
        <a:graphic>
          <a:graphicData uri="http://schemas.openxmlformats.org/drawingml/2006/table">
            <a:tbl>
              <a:tblPr firstRow="1" bandRow="1">
                <a:tableStyleId>{6E25E649-3F16-4E02-A733-19D2CDBF48F0}</a:tableStyleId>
              </a:tblPr>
              <a:tblGrid>
                <a:gridCol w="1409912">
                  <a:extLst>
                    <a:ext uri="{9D8B030D-6E8A-4147-A177-3AD203B41FA5}">
                      <a16:colId xmlns:a16="http://schemas.microsoft.com/office/drawing/2014/main" val="3521084069"/>
                    </a:ext>
                  </a:extLst>
                </a:gridCol>
                <a:gridCol w="762879">
                  <a:extLst>
                    <a:ext uri="{9D8B030D-6E8A-4147-A177-3AD203B41FA5}">
                      <a16:colId xmlns:a16="http://schemas.microsoft.com/office/drawing/2014/main" val="645202593"/>
                    </a:ext>
                  </a:extLst>
                </a:gridCol>
                <a:gridCol w="762879">
                  <a:extLst>
                    <a:ext uri="{9D8B030D-6E8A-4147-A177-3AD203B41FA5}">
                      <a16:colId xmlns:a16="http://schemas.microsoft.com/office/drawing/2014/main" val="3084477255"/>
                    </a:ext>
                  </a:extLst>
                </a:gridCol>
                <a:gridCol w="762879">
                  <a:extLst>
                    <a:ext uri="{9D8B030D-6E8A-4147-A177-3AD203B41FA5}">
                      <a16:colId xmlns:a16="http://schemas.microsoft.com/office/drawing/2014/main" val="1215510261"/>
                    </a:ext>
                  </a:extLst>
                </a:gridCol>
                <a:gridCol w="762879">
                  <a:extLst>
                    <a:ext uri="{9D8B030D-6E8A-4147-A177-3AD203B41FA5}">
                      <a16:colId xmlns:a16="http://schemas.microsoft.com/office/drawing/2014/main" val="617974975"/>
                    </a:ext>
                  </a:extLst>
                </a:gridCol>
                <a:gridCol w="762879">
                  <a:extLst>
                    <a:ext uri="{9D8B030D-6E8A-4147-A177-3AD203B41FA5}">
                      <a16:colId xmlns:a16="http://schemas.microsoft.com/office/drawing/2014/main" val="2984649079"/>
                    </a:ext>
                  </a:extLst>
                </a:gridCol>
                <a:gridCol w="762879">
                  <a:extLst>
                    <a:ext uri="{9D8B030D-6E8A-4147-A177-3AD203B41FA5}">
                      <a16:colId xmlns:a16="http://schemas.microsoft.com/office/drawing/2014/main" val="146204543"/>
                    </a:ext>
                  </a:extLst>
                </a:gridCol>
                <a:gridCol w="762879">
                  <a:extLst>
                    <a:ext uri="{9D8B030D-6E8A-4147-A177-3AD203B41FA5}">
                      <a16:colId xmlns:a16="http://schemas.microsoft.com/office/drawing/2014/main" val="3480105759"/>
                    </a:ext>
                  </a:extLst>
                </a:gridCol>
                <a:gridCol w="762879">
                  <a:extLst>
                    <a:ext uri="{9D8B030D-6E8A-4147-A177-3AD203B41FA5}">
                      <a16:colId xmlns:a16="http://schemas.microsoft.com/office/drawing/2014/main" val="980762381"/>
                    </a:ext>
                  </a:extLst>
                </a:gridCol>
                <a:gridCol w="762879">
                  <a:extLst>
                    <a:ext uri="{9D8B030D-6E8A-4147-A177-3AD203B41FA5}">
                      <a16:colId xmlns:a16="http://schemas.microsoft.com/office/drawing/2014/main" val="2881473333"/>
                    </a:ext>
                  </a:extLst>
                </a:gridCol>
                <a:gridCol w="762879">
                  <a:extLst>
                    <a:ext uri="{9D8B030D-6E8A-4147-A177-3AD203B41FA5}">
                      <a16:colId xmlns:a16="http://schemas.microsoft.com/office/drawing/2014/main" val="2391969232"/>
                    </a:ext>
                  </a:extLst>
                </a:gridCol>
                <a:gridCol w="762879">
                  <a:extLst>
                    <a:ext uri="{9D8B030D-6E8A-4147-A177-3AD203B41FA5}">
                      <a16:colId xmlns:a16="http://schemas.microsoft.com/office/drawing/2014/main" val="3070594796"/>
                    </a:ext>
                  </a:extLst>
                </a:gridCol>
                <a:gridCol w="762879">
                  <a:extLst>
                    <a:ext uri="{9D8B030D-6E8A-4147-A177-3AD203B41FA5}">
                      <a16:colId xmlns:a16="http://schemas.microsoft.com/office/drawing/2014/main" val="3021923099"/>
                    </a:ext>
                  </a:extLst>
                </a:gridCol>
                <a:gridCol w="762879">
                  <a:extLst>
                    <a:ext uri="{9D8B030D-6E8A-4147-A177-3AD203B41FA5}">
                      <a16:colId xmlns:a16="http://schemas.microsoft.com/office/drawing/2014/main" val="3021755165"/>
                    </a:ext>
                  </a:extLst>
                </a:gridCol>
              </a:tblGrid>
              <a:tr h="1329267">
                <a:tc>
                  <a:txBody>
                    <a:bodyPr/>
                    <a:lstStyle/>
                    <a:p>
                      <a:endParaRPr lang="en-US"/>
                    </a:p>
                  </a:txBody>
                  <a:tcPr/>
                </a:tc>
                <a:tc>
                  <a:txBody>
                    <a:bodyPr/>
                    <a:lstStyle/>
                    <a:p>
                      <a:pPr algn="ctr"/>
                      <a:r>
                        <a:rPr lang="en-US" sz="1400">
                          <a:solidFill>
                            <a:schemeClr val="tx2"/>
                          </a:solidFill>
                        </a:rPr>
                        <a:t>BDC</a:t>
                      </a:r>
                    </a:p>
                  </a:txBody>
                  <a:tcPr vert="vert270" anchor="ctr"/>
                </a:tc>
                <a:tc>
                  <a:txBody>
                    <a:bodyPr/>
                    <a:lstStyle/>
                    <a:p>
                      <a:pPr algn="ctr"/>
                      <a:r>
                        <a:rPr lang="en-US" sz="1400">
                          <a:solidFill>
                            <a:schemeClr val="tx2"/>
                          </a:solidFill>
                        </a:rPr>
                        <a:t>SUNY</a:t>
                      </a:r>
                    </a:p>
                  </a:txBody>
                  <a:tcPr vert="vert270" anchor="ctr"/>
                </a:tc>
                <a:tc>
                  <a:txBody>
                    <a:bodyPr/>
                    <a:lstStyle/>
                    <a:p>
                      <a:pPr algn="ctr"/>
                      <a:r>
                        <a:rPr lang="en-US" sz="1400">
                          <a:solidFill>
                            <a:schemeClr val="tx2"/>
                          </a:solidFill>
                        </a:rPr>
                        <a:t>Stanford</a:t>
                      </a:r>
                    </a:p>
                  </a:txBody>
                  <a:tcPr vert="vert270" anchor="ctr"/>
                </a:tc>
                <a:tc>
                  <a:txBody>
                    <a:bodyPr/>
                    <a:lstStyle/>
                    <a:p>
                      <a:pPr algn="ctr"/>
                      <a:r>
                        <a:rPr lang="en-US" sz="1400">
                          <a:solidFill>
                            <a:schemeClr val="tx2"/>
                          </a:solidFill>
                        </a:rPr>
                        <a:t>Penn</a:t>
                      </a:r>
                    </a:p>
                  </a:txBody>
                  <a:tcPr vert="vert270" anchor="ctr"/>
                </a:tc>
                <a:tc>
                  <a:txBody>
                    <a:bodyPr/>
                    <a:lstStyle/>
                    <a:p>
                      <a:pPr algn="ctr"/>
                      <a:r>
                        <a:rPr lang="en-US" sz="1400">
                          <a:solidFill>
                            <a:schemeClr val="tx2"/>
                          </a:solidFill>
                        </a:rPr>
                        <a:t>Wayne</a:t>
                      </a:r>
                    </a:p>
                  </a:txBody>
                  <a:tcPr vert="vert270" anchor="ctr"/>
                </a:tc>
                <a:tc>
                  <a:txBody>
                    <a:bodyPr/>
                    <a:lstStyle/>
                    <a:p>
                      <a:pPr algn="ctr"/>
                      <a:r>
                        <a:rPr lang="en-US" sz="1400">
                          <a:solidFill>
                            <a:schemeClr val="tx2"/>
                          </a:solidFill>
                        </a:rPr>
                        <a:t>Miami</a:t>
                      </a:r>
                    </a:p>
                  </a:txBody>
                  <a:tcPr vert="vert270" anchor="ctr"/>
                </a:tc>
                <a:tc>
                  <a:txBody>
                    <a:bodyPr/>
                    <a:lstStyle/>
                    <a:p>
                      <a:pPr algn="ctr"/>
                      <a:r>
                        <a:rPr lang="en-US" sz="1400">
                          <a:solidFill>
                            <a:schemeClr val="tx2"/>
                          </a:solidFill>
                        </a:rPr>
                        <a:t>NYU</a:t>
                      </a:r>
                    </a:p>
                  </a:txBody>
                  <a:tcPr vert="vert270" anchor="ctr"/>
                </a:tc>
                <a:tc>
                  <a:txBody>
                    <a:bodyPr/>
                    <a:lstStyle/>
                    <a:p>
                      <a:pPr algn="ctr"/>
                      <a:r>
                        <a:rPr lang="en-US" sz="1400">
                          <a:solidFill>
                            <a:schemeClr val="tx2"/>
                          </a:solidFill>
                        </a:rPr>
                        <a:t>Grady</a:t>
                      </a:r>
                    </a:p>
                  </a:txBody>
                  <a:tcPr vert="vert270" anchor="ctr"/>
                </a:tc>
                <a:tc>
                  <a:txBody>
                    <a:bodyPr/>
                    <a:lstStyle/>
                    <a:p>
                      <a:pPr algn="ctr"/>
                      <a:r>
                        <a:rPr lang="en-US" sz="1400">
                          <a:solidFill>
                            <a:schemeClr val="tx2"/>
                          </a:solidFill>
                        </a:rPr>
                        <a:t>Albert Einstein</a:t>
                      </a:r>
                    </a:p>
                  </a:txBody>
                  <a:tcPr vert="vert270" anchor="ctr"/>
                </a:tc>
                <a:tc>
                  <a:txBody>
                    <a:bodyPr/>
                    <a:lstStyle/>
                    <a:p>
                      <a:pPr algn="ctr"/>
                      <a:r>
                        <a:rPr lang="en-US" sz="1400">
                          <a:solidFill>
                            <a:schemeClr val="tx2"/>
                          </a:solidFill>
                        </a:rPr>
                        <a:t>UCSF</a:t>
                      </a:r>
                    </a:p>
                  </a:txBody>
                  <a:tcPr vert="vert270" anchor="ctr"/>
                </a:tc>
                <a:tc>
                  <a:txBody>
                    <a:bodyPr/>
                    <a:lstStyle/>
                    <a:p>
                      <a:pPr algn="ctr"/>
                      <a:r>
                        <a:rPr lang="en-US" sz="1400">
                          <a:solidFill>
                            <a:schemeClr val="tx2"/>
                          </a:solidFill>
                        </a:rPr>
                        <a:t>BMC</a:t>
                      </a:r>
                    </a:p>
                  </a:txBody>
                  <a:tcPr vert="vert270" anchor="ctr"/>
                </a:tc>
                <a:tc>
                  <a:txBody>
                    <a:bodyPr/>
                    <a:lstStyle/>
                    <a:p>
                      <a:pPr algn="ctr"/>
                      <a:r>
                        <a:rPr lang="en-US" sz="1400">
                          <a:solidFill>
                            <a:schemeClr val="tx2"/>
                          </a:solidFill>
                        </a:rPr>
                        <a:t>Mt. Sinai</a:t>
                      </a:r>
                    </a:p>
                  </a:txBody>
                  <a:tcPr vert="vert270" anchor="ctr"/>
                </a:tc>
                <a:tc>
                  <a:txBody>
                    <a:bodyPr/>
                    <a:lstStyle/>
                    <a:p>
                      <a:pPr algn="ctr"/>
                      <a:r>
                        <a:rPr lang="en-US" sz="1400">
                          <a:solidFill>
                            <a:schemeClr val="tx2"/>
                          </a:solidFill>
                        </a:rPr>
                        <a:t>Northwestern</a:t>
                      </a:r>
                    </a:p>
                  </a:txBody>
                  <a:tcPr vert="vert270" anchor="ctr"/>
                </a:tc>
                <a:extLst>
                  <a:ext uri="{0D108BD9-81ED-4DB2-BD59-A6C34878D82A}">
                    <a16:rowId xmlns:a16="http://schemas.microsoft.com/office/drawing/2014/main" val="2338514735"/>
                  </a:ext>
                </a:extLst>
              </a:tr>
              <a:tr h="427892">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a:t>A1c</a:t>
                      </a: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a:solidFill>
                            <a:srgbClr val="00B050"/>
                          </a:solidFill>
                        </a:rPr>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3200" b="1">
                        <a:solidFill>
                          <a:srgbClr val="ECA914"/>
                        </a:solidFill>
                      </a:endParaRPr>
                    </a:p>
                  </a:txBody>
                  <a:tcPr anchor="ctr"/>
                </a:tc>
                <a:tc>
                  <a:txBody>
                    <a:bodyPr/>
                    <a:lstStyle/>
                    <a:p>
                      <a:pPr algn="ctr"/>
                      <a:r>
                        <a:rPr lang="en-US" sz="2400">
                          <a:solidFill>
                            <a:srgbClr val="00B050"/>
                          </a:solidFill>
                        </a:rPr>
                        <a:t>✔</a:t>
                      </a: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extLst>
                  <a:ext uri="{0D108BD9-81ED-4DB2-BD59-A6C34878D82A}">
                    <a16:rowId xmlns:a16="http://schemas.microsoft.com/office/drawing/2014/main" val="1733255634"/>
                  </a:ext>
                </a:extLst>
              </a:tr>
              <a:tr h="427892">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a:t>CGM</a:t>
                      </a: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extLst>
                  <a:ext uri="{0D108BD9-81ED-4DB2-BD59-A6C34878D82A}">
                    <a16:rowId xmlns:a16="http://schemas.microsoft.com/office/drawing/2014/main" val="3641825521"/>
                  </a:ext>
                </a:extLst>
              </a:tr>
              <a:tr h="427892">
                <a:tc>
                  <a:txBody>
                    <a:bodyPr/>
                    <a:lstStyle/>
                    <a:p>
                      <a:r>
                        <a:rPr lang="en-US" sz="1600"/>
                        <a:t>Pump</a:t>
                      </a:r>
                    </a:p>
                  </a:txBody>
                  <a:tcPr anchor="ctr"/>
                </a:tc>
                <a:tc>
                  <a:txBody>
                    <a:bodyPr/>
                    <a:lstStyle/>
                    <a:p>
                      <a:pPr algn="ct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extLst>
                  <a:ext uri="{0D108BD9-81ED-4DB2-BD59-A6C34878D82A}">
                    <a16:rowId xmlns:a16="http://schemas.microsoft.com/office/drawing/2014/main" val="1573815290"/>
                  </a:ext>
                </a:extLst>
              </a:tr>
              <a:tr h="668215">
                <a:tc>
                  <a:txBody>
                    <a:bodyPr/>
                    <a:lstStyle/>
                    <a:p>
                      <a:r>
                        <a:rPr lang="en-US" sz="1600"/>
                        <a:t>Depression Screening</a:t>
                      </a: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a:solidFill>
                            <a:srgbClr val="00B050"/>
                          </a:solidFill>
                        </a:rPr>
                        <a:t>✔</a:t>
                      </a: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extLst>
                  <a:ext uri="{0D108BD9-81ED-4DB2-BD59-A6C34878D82A}">
                    <a16:rowId xmlns:a16="http://schemas.microsoft.com/office/drawing/2014/main" val="1854463278"/>
                  </a:ext>
                </a:extLst>
              </a:tr>
              <a:tr h="668215">
                <a:tc>
                  <a:txBody>
                    <a:bodyPr/>
                    <a:lstStyle/>
                    <a:p>
                      <a:r>
                        <a:rPr lang="en-US" sz="1600"/>
                        <a:t>SDOH Screening</a:t>
                      </a: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a:solidFill>
                            <a:srgbClr val="00B050"/>
                          </a:solidFill>
                        </a:rPr>
                        <a:t>✔</a:t>
                      </a: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extLst>
                  <a:ext uri="{0D108BD9-81ED-4DB2-BD59-A6C34878D82A}">
                    <a16:rowId xmlns:a16="http://schemas.microsoft.com/office/drawing/2014/main" val="551767184"/>
                  </a:ext>
                </a:extLst>
              </a:tr>
              <a:tr h="668215">
                <a:tc>
                  <a:txBody>
                    <a:bodyPr/>
                    <a:lstStyle/>
                    <a:p>
                      <a:r>
                        <a:rPr lang="en-US" sz="1600"/>
                        <a:t>Health Equity in devices</a:t>
                      </a: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extLst>
                  <a:ext uri="{0D108BD9-81ED-4DB2-BD59-A6C34878D82A}">
                    <a16:rowId xmlns:a16="http://schemas.microsoft.com/office/drawing/2014/main" val="3341296957"/>
                  </a:ext>
                </a:extLst>
              </a:tr>
              <a:tr h="668215">
                <a:tc>
                  <a:txBody>
                    <a:bodyPr/>
                    <a:lstStyle/>
                    <a:p>
                      <a:r>
                        <a:rPr lang="en-US" sz="1600"/>
                        <a:t>Data/ Infrastructure</a:t>
                      </a: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algn="ctr"/>
                      <a:endParaRPr lang="en-US" sz="2400">
                        <a:solidFill>
                          <a:schemeClr val="tx2"/>
                        </a:solidFill>
                      </a:endParaRPr>
                    </a:p>
                  </a:txBody>
                  <a:tcPr anchor="ctr"/>
                </a:tc>
                <a:tc>
                  <a:txBody>
                    <a:bodyPr/>
                    <a:lstStyle/>
                    <a:p>
                      <a:pPr algn="ctr"/>
                      <a:endParaRPr lang="en-US" sz="2400">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a:solidFill>
                          <a:schemeClr val="tx2"/>
                        </a:solidFill>
                      </a:endParaRPr>
                    </a:p>
                  </a:txBody>
                  <a:tcPr anchor="ctr"/>
                </a:tc>
                <a:extLst>
                  <a:ext uri="{0D108BD9-81ED-4DB2-BD59-A6C34878D82A}">
                    <a16:rowId xmlns:a16="http://schemas.microsoft.com/office/drawing/2014/main" val="2699268341"/>
                  </a:ext>
                </a:extLst>
              </a:tr>
            </a:tbl>
          </a:graphicData>
        </a:graphic>
      </p:graphicFrame>
      <p:pic>
        <p:nvPicPr>
          <p:cNvPr id="13" name="Graphic 12" descr="Repeat with solid fill">
            <a:extLst>
              <a:ext uri="{FF2B5EF4-FFF2-40B4-BE49-F238E27FC236}">
                <a16:creationId xmlns:a16="http://schemas.microsoft.com/office/drawing/2014/main" id="{5F13F9FD-272E-4D34-A36A-0A43B92B2D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3653" y="3119676"/>
            <a:ext cx="365760" cy="365760"/>
          </a:xfrm>
          <a:prstGeom prst="rect">
            <a:avLst/>
          </a:prstGeom>
        </p:spPr>
      </p:pic>
      <p:pic>
        <p:nvPicPr>
          <p:cNvPr id="15" name="Graphic 14" descr="Repeat with solid fill">
            <a:extLst>
              <a:ext uri="{FF2B5EF4-FFF2-40B4-BE49-F238E27FC236}">
                <a16:creationId xmlns:a16="http://schemas.microsoft.com/office/drawing/2014/main" id="{57C721FB-6620-49B3-BB38-7D40E87FB7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5653" y="2629846"/>
            <a:ext cx="365760" cy="365760"/>
          </a:xfrm>
          <a:prstGeom prst="rect">
            <a:avLst/>
          </a:prstGeom>
        </p:spPr>
      </p:pic>
      <p:pic>
        <p:nvPicPr>
          <p:cNvPr id="16" name="Graphic 15" descr="Repeat with solid fill">
            <a:extLst>
              <a:ext uri="{FF2B5EF4-FFF2-40B4-BE49-F238E27FC236}">
                <a16:creationId xmlns:a16="http://schemas.microsoft.com/office/drawing/2014/main" id="{FC21F198-7C4B-45B0-AB02-0A689AA3EA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8153" y="3599085"/>
            <a:ext cx="365760" cy="365760"/>
          </a:xfrm>
          <a:prstGeom prst="rect">
            <a:avLst/>
          </a:prstGeom>
        </p:spPr>
      </p:pic>
      <p:pic>
        <p:nvPicPr>
          <p:cNvPr id="17" name="Graphic 16" descr="Repeat with solid fill">
            <a:extLst>
              <a:ext uri="{FF2B5EF4-FFF2-40B4-BE49-F238E27FC236}">
                <a16:creationId xmlns:a16="http://schemas.microsoft.com/office/drawing/2014/main" id="{AF32DA68-729E-46D6-9739-5F73636207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9720" y="766414"/>
            <a:ext cx="365760" cy="365760"/>
          </a:xfrm>
          <a:prstGeom prst="rect">
            <a:avLst/>
          </a:prstGeom>
        </p:spPr>
      </p:pic>
      <p:pic>
        <p:nvPicPr>
          <p:cNvPr id="18" name="Graphic 17" descr="Repeat with solid fill">
            <a:extLst>
              <a:ext uri="{FF2B5EF4-FFF2-40B4-BE49-F238E27FC236}">
                <a16:creationId xmlns:a16="http://schemas.microsoft.com/office/drawing/2014/main" id="{92D052D1-95DA-45CE-9568-85805261BC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3653" y="4843296"/>
            <a:ext cx="365760" cy="365760"/>
          </a:xfrm>
          <a:prstGeom prst="rect">
            <a:avLst/>
          </a:prstGeom>
        </p:spPr>
      </p:pic>
      <p:pic>
        <p:nvPicPr>
          <p:cNvPr id="19" name="Graphic 18" descr="Repeat with solid fill">
            <a:extLst>
              <a:ext uri="{FF2B5EF4-FFF2-40B4-BE49-F238E27FC236}">
                <a16:creationId xmlns:a16="http://schemas.microsoft.com/office/drawing/2014/main" id="{A2A2841B-2A6F-49C2-A45C-083EB76A0F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3653" y="5485173"/>
            <a:ext cx="365760" cy="365760"/>
          </a:xfrm>
          <a:prstGeom prst="rect">
            <a:avLst/>
          </a:prstGeom>
        </p:spPr>
      </p:pic>
      <p:pic>
        <p:nvPicPr>
          <p:cNvPr id="20" name="Graphic 19" descr="Repeat with solid fill">
            <a:extLst>
              <a:ext uri="{FF2B5EF4-FFF2-40B4-BE49-F238E27FC236}">
                <a16:creationId xmlns:a16="http://schemas.microsoft.com/office/drawing/2014/main" id="{AD16A6AE-4494-4523-9505-B8F7E2EEE1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7693" y="3599085"/>
            <a:ext cx="365760" cy="365760"/>
          </a:xfrm>
          <a:prstGeom prst="rect">
            <a:avLst/>
          </a:prstGeom>
        </p:spPr>
      </p:pic>
      <p:pic>
        <p:nvPicPr>
          <p:cNvPr id="21" name="Graphic 20" descr="Repeat with solid fill">
            <a:extLst>
              <a:ext uri="{FF2B5EF4-FFF2-40B4-BE49-F238E27FC236}">
                <a16:creationId xmlns:a16="http://schemas.microsoft.com/office/drawing/2014/main" id="{0AC5246F-4EFF-4991-B152-39A28EEC6E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8185" y="5485173"/>
            <a:ext cx="365760" cy="365760"/>
          </a:xfrm>
          <a:prstGeom prst="rect">
            <a:avLst/>
          </a:prstGeom>
        </p:spPr>
      </p:pic>
      <p:pic>
        <p:nvPicPr>
          <p:cNvPr id="22" name="Graphic 21" descr="Repeat with solid fill">
            <a:extLst>
              <a:ext uri="{FF2B5EF4-FFF2-40B4-BE49-F238E27FC236}">
                <a16:creationId xmlns:a16="http://schemas.microsoft.com/office/drawing/2014/main" id="{97E59B15-7B27-433A-9BE9-0C09F8721A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52036" y="3599085"/>
            <a:ext cx="365760" cy="365760"/>
          </a:xfrm>
          <a:prstGeom prst="rect">
            <a:avLst/>
          </a:prstGeom>
        </p:spPr>
      </p:pic>
      <p:pic>
        <p:nvPicPr>
          <p:cNvPr id="23" name="Graphic 22" descr="Repeat with solid fill">
            <a:extLst>
              <a:ext uri="{FF2B5EF4-FFF2-40B4-BE49-F238E27FC236}">
                <a16:creationId xmlns:a16="http://schemas.microsoft.com/office/drawing/2014/main" id="{48303679-D6E0-434F-A35E-EF260C1847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8185" y="3169825"/>
            <a:ext cx="365760" cy="365760"/>
          </a:xfrm>
          <a:prstGeom prst="rect">
            <a:avLst/>
          </a:prstGeom>
        </p:spPr>
      </p:pic>
      <p:pic>
        <p:nvPicPr>
          <p:cNvPr id="24" name="Graphic 23" descr="Repeat with solid fill">
            <a:extLst>
              <a:ext uri="{FF2B5EF4-FFF2-40B4-BE49-F238E27FC236}">
                <a16:creationId xmlns:a16="http://schemas.microsoft.com/office/drawing/2014/main" id="{2AA89743-A448-44E7-B312-56372E0EF9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8185" y="3599085"/>
            <a:ext cx="365760" cy="365760"/>
          </a:xfrm>
          <a:prstGeom prst="rect">
            <a:avLst/>
          </a:prstGeom>
        </p:spPr>
      </p:pic>
      <p:pic>
        <p:nvPicPr>
          <p:cNvPr id="25" name="Graphic 24" descr="Repeat with solid fill">
            <a:extLst>
              <a:ext uri="{FF2B5EF4-FFF2-40B4-BE49-F238E27FC236}">
                <a16:creationId xmlns:a16="http://schemas.microsoft.com/office/drawing/2014/main" id="{1A33319B-E328-496B-9075-3DC084B3C6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3653" y="3619958"/>
            <a:ext cx="365760" cy="365760"/>
          </a:xfrm>
          <a:prstGeom prst="rect">
            <a:avLst/>
          </a:prstGeom>
        </p:spPr>
      </p:pic>
      <p:pic>
        <p:nvPicPr>
          <p:cNvPr id="26" name="Graphic 25" descr="Repeat with solid fill">
            <a:extLst>
              <a:ext uri="{FF2B5EF4-FFF2-40B4-BE49-F238E27FC236}">
                <a16:creationId xmlns:a16="http://schemas.microsoft.com/office/drawing/2014/main" id="{ADE37CC4-F015-4E99-8F32-8A0F1A610C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9248" y="2632206"/>
            <a:ext cx="365760" cy="365760"/>
          </a:xfrm>
          <a:prstGeom prst="rect">
            <a:avLst/>
          </a:prstGeom>
        </p:spPr>
      </p:pic>
      <p:pic>
        <p:nvPicPr>
          <p:cNvPr id="27" name="Graphic 26" descr="Repeat with solid fill">
            <a:extLst>
              <a:ext uri="{FF2B5EF4-FFF2-40B4-BE49-F238E27FC236}">
                <a16:creationId xmlns:a16="http://schemas.microsoft.com/office/drawing/2014/main" id="{679539A0-39DB-4CCE-AAF9-79DE02B32D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6405" y="6177642"/>
            <a:ext cx="365760" cy="365760"/>
          </a:xfrm>
          <a:prstGeom prst="rect">
            <a:avLst/>
          </a:prstGeom>
        </p:spPr>
      </p:pic>
      <p:pic>
        <p:nvPicPr>
          <p:cNvPr id="28" name="Graphic 27" descr="Repeat with solid fill">
            <a:extLst>
              <a:ext uri="{FF2B5EF4-FFF2-40B4-BE49-F238E27FC236}">
                <a16:creationId xmlns:a16="http://schemas.microsoft.com/office/drawing/2014/main" id="{D1C889EF-39C9-4D21-8B95-596ED94B0B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8982" y="6177642"/>
            <a:ext cx="365760" cy="365760"/>
          </a:xfrm>
          <a:prstGeom prst="rect">
            <a:avLst/>
          </a:prstGeom>
        </p:spPr>
      </p:pic>
      <p:pic>
        <p:nvPicPr>
          <p:cNvPr id="29" name="Graphic 28" descr="Repeat with solid fill">
            <a:extLst>
              <a:ext uri="{FF2B5EF4-FFF2-40B4-BE49-F238E27FC236}">
                <a16:creationId xmlns:a16="http://schemas.microsoft.com/office/drawing/2014/main" id="{E855BCDB-3B81-46B7-BE3F-524D0AA819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9488" y="6177642"/>
            <a:ext cx="365760" cy="365760"/>
          </a:xfrm>
          <a:prstGeom prst="rect">
            <a:avLst/>
          </a:prstGeom>
        </p:spPr>
      </p:pic>
      <p:pic>
        <p:nvPicPr>
          <p:cNvPr id="30" name="Graphic 29" descr="Repeat with solid fill">
            <a:extLst>
              <a:ext uri="{FF2B5EF4-FFF2-40B4-BE49-F238E27FC236}">
                <a16:creationId xmlns:a16="http://schemas.microsoft.com/office/drawing/2014/main" id="{BC1E4F34-F0A4-4644-B443-F3A8D6EBDD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40253" y="6177642"/>
            <a:ext cx="365760" cy="365760"/>
          </a:xfrm>
          <a:prstGeom prst="rect">
            <a:avLst/>
          </a:prstGeom>
        </p:spPr>
      </p:pic>
    </p:spTree>
    <p:extLst>
      <p:ext uri="{BB962C8B-B14F-4D97-AF65-F5344CB8AC3E}">
        <p14:creationId xmlns:p14="http://schemas.microsoft.com/office/powerpoint/2010/main" val="5287764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a:xfrm>
            <a:off x="564316" y="493722"/>
            <a:ext cx="10972800" cy="457200"/>
          </a:xfrm>
        </p:spPr>
        <p:txBody>
          <a:bodyPr/>
          <a:lstStyle/>
          <a:p>
            <a:r>
              <a:rPr lang="en-US"/>
              <a:t>T1D Exchange Website will have a password protected space for Collaborative, beginning 3/1/22</a:t>
            </a:r>
          </a:p>
        </p:txBody>
      </p:sp>
      <p:sp>
        <p:nvSpPr>
          <p:cNvPr id="3" name="Text Placeholder 2">
            <a:extLst>
              <a:ext uri="{FF2B5EF4-FFF2-40B4-BE49-F238E27FC236}">
                <a16:creationId xmlns:a16="http://schemas.microsoft.com/office/drawing/2014/main" id="{717AD93B-58C6-49C8-B151-60E1D66AB2BF}"/>
              </a:ext>
            </a:extLst>
          </p:cNvPr>
          <p:cNvSpPr>
            <a:spLocks noGrp="1"/>
          </p:cNvSpPr>
          <p:nvPr>
            <p:ph type="body" sz="quarter" idx="10"/>
          </p:nvPr>
        </p:nvSpPr>
        <p:spPr>
          <a:xfrm>
            <a:off x="820272" y="5284694"/>
            <a:ext cx="8538882" cy="1573306"/>
          </a:xfrm>
        </p:spPr>
        <p:txBody>
          <a:bodyPr>
            <a:normAutofit fontScale="92500" lnSpcReduction="10000"/>
          </a:bodyPr>
          <a:lstStyle/>
          <a:p>
            <a:r>
              <a:rPr lang="en-US" sz="2100">
                <a:latin typeface="Montserrat Medium" panose="00000600000000000000" pitchFamily="2" charset="0"/>
              </a:rPr>
              <a:t>We will use the protected space to:</a:t>
            </a:r>
          </a:p>
          <a:p>
            <a:pPr marL="342900" indent="-342900">
              <a:buFont typeface="Arial" panose="020B0604020202020204" pitchFamily="34" charset="0"/>
              <a:buChar char="•"/>
            </a:pPr>
            <a:r>
              <a:rPr lang="en-US" sz="2100">
                <a:latin typeface="Montserrat Medium" panose="00000600000000000000" pitchFamily="2" charset="0"/>
              </a:rPr>
              <a:t>Share work in progress, including emerging case studies and interventions</a:t>
            </a:r>
          </a:p>
          <a:p>
            <a:pPr marL="342900" indent="-342900">
              <a:buFont typeface="Arial" panose="020B0604020202020204" pitchFamily="34" charset="0"/>
              <a:buChar char="•"/>
            </a:pPr>
            <a:r>
              <a:rPr lang="en-US" sz="2100">
                <a:latin typeface="Montserrat Medium" panose="00000600000000000000" pitchFamily="2" charset="0"/>
              </a:rPr>
              <a:t>Ask questions to the Collaborative network with the ability to view archived threads and responses</a:t>
            </a:r>
          </a:p>
        </p:txBody>
      </p:sp>
      <p:pic>
        <p:nvPicPr>
          <p:cNvPr id="5" name="Picture 4">
            <a:extLst>
              <a:ext uri="{FF2B5EF4-FFF2-40B4-BE49-F238E27FC236}">
                <a16:creationId xmlns:a16="http://schemas.microsoft.com/office/drawing/2014/main" id="{4739BF66-DD6C-4025-948D-EFE9077A6AEE}"/>
              </a:ext>
            </a:extLst>
          </p:cNvPr>
          <p:cNvPicPr>
            <a:picLocks noChangeAspect="1"/>
          </p:cNvPicPr>
          <p:nvPr/>
        </p:nvPicPr>
        <p:blipFill>
          <a:blip r:embed="rId3"/>
          <a:stretch>
            <a:fillRect/>
          </a:stretch>
        </p:blipFill>
        <p:spPr>
          <a:xfrm>
            <a:off x="0" y="1784380"/>
            <a:ext cx="12192000" cy="3289239"/>
          </a:xfrm>
          <a:prstGeom prst="rect">
            <a:avLst/>
          </a:prstGeom>
        </p:spPr>
      </p:pic>
    </p:spTree>
    <p:extLst>
      <p:ext uri="{BB962C8B-B14F-4D97-AF65-F5344CB8AC3E}">
        <p14:creationId xmlns:p14="http://schemas.microsoft.com/office/powerpoint/2010/main" val="2143057988"/>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A38224-E373-43C6-8346-9F9BBB6921F6}"/>
              </a:ext>
            </a:extLst>
          </p:cNvPr>
          <p:cNvSpPr>
            <a:spLocks noGrp="1"/>
          </p:cNvSpPr>
          <p:nvPr>
            <p:ph type="title"/>
          </p:nvPr>
        </p:nvSpPr>
        <p:spPr/>
        <p:txBody>
          <a:bodyPr>
            <a:normAutofit fontScale="90000"/>
          </a:bodyPr>
          <a:lstStyle/>
          <a:p>
            <a:r>
              <a:rPr lang="en-US"/>
              <a:t>Resources Available</a:t>
            </a:r>
          </a:p>
        </p:txBody>
      </p:sp>
      <p:sp>
        <p:nvSpPr>
          <p:cNvPr id="2" name="Text Placeholder 1">
            <a:extLst>
              <a:ext uri="{FF2B5EF4-FFF2-40B4-BE49-F238E27FC236}">
                <a16:creationId xmlns:a16="http://schemas.microsoft.com/office/drawing/2014/main" id="{5B594DD4-2BD0-4FC1-B2A5-1C5DF0ECD582}"/>
              </a:ext>
            </a:extLst>
          </p:cNvPr>
          <p:cNvSpPr>
            <a:spLocks noGrp="1"/>
          </p:cNvSpPr>
          <p:nvPr>
            <p:ph type="body" sz="quarter" idx="10"/>
          </p:nvPr>
        </p:nvSpPr>
        <p:spPr/>
        <p:txBody>
          <a:bodyPr>
            <a:normAutofit/>
          </a:bodyPr>
          <a:lstStyle/>
          <a:p>
            <a:pPr marL="342900" indent="-342900">
              <a:buFont typeface="Arial" panose="020B0604020202020204" pitchFamily="34" charset="0"/>
              <a:buChar char="•"/>
            </a:pPr>
            <a:r>
              <a:rPr lang="en-US" sz="2800">
                <a:solidFill>
                  <a:schemeClr val="tx2"/>
                </a:solidFill>
                <a:latin typeface="Montserrat" panose="00000500000000000000"/>
              </a:rPr>
              <a:t>Monthly Collaborative Calls</a:t>
            </a:r>
          </a:p>
          <a:p>
            <a:pPr marL="342900" indent="-342900">
              <a:buFont typeface="Arial" panose="020B0604020202020204" pitchFamily="34" charset="0"/>
              <a:buChar char="•"/>
            </a:pPr>
            <a:r>
              <a:rPr lang="en-US" sz="2800">
                <a:solidFill>
                  <a:schemeClr val="tx2"/>
                </a:solidFill>
                <a:latin typeface="Montserrat" panose="00000500000000000000"/>
              </a:rPr>
              <a:t>Coaching Calls with Ori/Ann</a:t>
            </a:r>
          </a:p>
          <a:p>
            <a:pPr marL="342900" indent="-342900">
              <a:buFont typeface="Arial" panose="020B0604020202020204" pitchFamily="34" charset="0"/>
              <a:buChar char="•"/>
            </a:pPr>
            <a:r>
              <a:rPr lang="en-US" sz="2800">
                <a:solidFill>
                  <a:schemeClr val="tx2"/>
                </a:solidFill>
                <a:latin typeface="Montserrat" panose="00000500000000000000"/>
              </a:rPr>
              <a:t>QI Portal and Dashboards</a:t>
            </a:r>
          </a:p>
          <a:p>
            <a:pPr marL="342900" indent="-342900">
              <a:buFont typeface="Arial" panose="020B0604020202020204" pitchFamily="34" charset="0"/>
              <a:buChar char="•"/>
            </a:pPr>
            <a:r>
              <a:rPr lang="en-US" sz="2800">
                <a:solidFill>
                  <a:schemeClr val="tx2"/>
                </a:solidFill>
                <a:latin typeface="Montserrat" panose="00000500000000000000"/>
              </a:rPr>
              <a:t>IHI Open School Courses</a:t>
            </a:r>
          </a:p>
          <a:p>
            <a:pPr marL="342900" indent="-342900">
              <a:buFont typeface="Arial" panose="020B0604020202020204" pitchFamily="34" charset="0"/>
              <a:buChar char="•"/>
            </a:pPr>
            <a:r>
              <a:rPr lang="en-US" sz="2800">
                <a:solidFill>
                  <a:schemeClr val="tx2"/>
                </a:solidFill>
                <a:latin typeface="Montserrat" panose="00000500000000000000"/>
              </a:rPr>
              <a:t>PDSA cycle documentation in </a:t>
            </a:r>
            <a:r>
              <a:rPr lang="en-US" sz="2800" err="1">
                <a:solidFill>
                  <a:schemeClr val="tx2"/>
                </a:solidFill>
                <a:latin typeface="Montserrat" panose="00000500000000000000"/>
              </a:rPr>
              <a:t>LifeQI</a:t>
            </a:r>
            <a:endParaRPr lang="en-US" sz="2800">
              <a:solidFill>
                <a:schemeClr val="tx2"/>
              </a:solidFill>
              <a:latin typeface="Montserrat" panose="00000500000000000000"/>
            </a:endParaRPr>
          </a:p>
          <a:p>
            <a:pPr marL="342900" indent="-342900">
              <a:buFont typeface="Arial" panose="020B0604020202020204" pitchFamily="34" charset="0"/>
              <a:buChar char="•"/>
            </a:pPr>
            <a:r>
              <a:rPr lang="en-US" sz="2800">
                <a:solidFill>
                  <a:schemeClr val="tx2"/>
                </a:solidFill>
                <a:latin typeface="Montserrat" panose="00000500000000000000"/>
              </a:rPr>
              <a:t>T1Dx QIC Trello page</a:t>
            </a:r>
          </a:p>
          <a:p>
            <a:pPr marL="342900" indent="-342900">
              <a:buFont typeface="Arial" panose="020B0604020202020204" pitchFamily="34" charset="0"/>
              <a:buChar char="•"/>
            </a:pPr>
            <a:r>
              <a:rPr lang="en-US" sz="2800">
                <a:solidFill>
                  <a:schemeClr val="tx2"/>
                </a:solidFill>
                <a:latin typeface="Montserrat" panose="00000500000000000000"/>
              </a:rPr>
              <a:t>Case Studies and Change Packages</a:t>
            </a:r>
          </a:p>
        </p:txBody>
      </p:sp>
    </p:spTree>
    <p:extLst>
      <p:ext uri="{BB962C8B-B14F-4D97-AF65-F5344CB8AC3E}">
        <p14:creationId xmlns:p14="http://schemas.microsoft.com/office/powerpoint/2010/main" val="3749731455"/>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3D4CEA-5AEC-40CB-A954-B647C6D6427E}"/>
              </a:ext>
            </a:extLst>
          </p:cNvPr>
          <p:cNvSpPr>
            <a:spLocks noGrp="1"/>
          </p:cNvSpPr>
          <p:nvPr>
            <p:ph type="body" sz="half" idx="4294967295"/>
          </p:nvPr>
        </p:nvSpPr>
        <p:spPr>
          <a:xfrm>
            <a:off x="661988" y="801688"/>
            <a:ext cx="11448732" cy="4305300"/>
          </a:xfrm>
        </p:spPr>
        <p:txBody>
          <a:bodyPr>
            <a:normAutofit/>
          </a:bodyPr>
          <a:lstStyle/>
          <a:p>
            <a:pPr marL="342900" indent="-342900">
              <a:buFont typeface="Arial" panose="020B0604020202020204" pitchFamily="34" charset="0"/>
              <a:buChar char="•"/>
            </a:pPr>
            <a:r>
              <a:rPr lang="en-US" sz="2400">
                <a:solidFill>
                  <a:schemeClr val="tx2"/>
                </a:solidFill>
              </a:rPr>
              <a:t>If not already, identify a QI project for the next 4-6 months</a:t>
            </a:r>
          </a:p>
          <a:p>
            <a:pPr marL="342900" indent="-342900">
              <a:buFont typeface="Arial" panose="020B0604020202020204" pitchFamily="34" charset="0"/>
              <a:buChar char="•"/>
            </a:pPr>
            <a:r>
              <a:rPr lang="en-US" sz="2400">
                <a:solidFill>
                  <a:schemeClr val="tx2"/>
                </a:solidFill>
              </a:rPr>
              <a:t>If not already, provide Phase 1 measures</a:t>
            </a:r>
          </a:p>
          <a:p>
            <a:pPr marL="342900" indent="-342900">
              <a:buFont typeface="Arial" panose="020B0604020202020204" pitchFamily="34" charset="0"/>
              <a:buChar char="•"/>
            </a:pPr>
            <a:r>
              <a:rPr lang="en-US" sz="2400">
                <a:solidFill>
                  <a:schemeClr val="tx2"/>
                </a:solidFill>
              </a:rPr>
              <a:t>If collecting Phase 1, begin collection on Phase 2 measures</a:t>
            </a:r>
          </a:p>
          <a:p>
            <a:pPr marL="342900" indent="-342900">
              <a:buFont typeface="Arial" panose="020B0604020202020204" pitchFamily="34" charset="0"/>
              <a:buChar char="•"/>
            </a:pPr>
            <a:r>
              <a:rPr lang="en-US" sz="2400">
                <a:solidFill>
                  <a:schemeClr val="tx2"/>
                </a:solidFill>
              </a:rPr>
              <a:t>Utilize the QI Portal for data trending, benchmarking, and creating notifications, and resources</a:t>
            </a:r>
          </a:p>
          <a:p>
            <a:pPr marL="342900" indent="-342900">
              <a:buFont typeface="Arial" panose="020B0604020202020204" pitchFamily="34" charset="0"/>
              <a:buChar char="•"/>
            </a:pPr>
            <a:r>
              <a:rPr lang="en-US" sz="2400">
                <a:solidFill>
                  <a:schemeClr val="tx2"/>
                </a:solidFill>
              </a:rPr>
              <a:t>Take IHI Open School courses</a:t>
            </a:r>
          </a:p>
          <a:p>
            <a:pPr marL="342900" indent="-342900">
              <a:buFont typeface="Arial" panose="020B0604020202020204" pitchFamily="34" charset="0"/>
              <a:buChar char="•"/>
            </a:pPr>
            <a:r>
              <a:rPr lang="en-US" sz="2400">
                <a:solidFill>
                  <a:schemeClr val="tx2"/>
                </a:solidFill>
              </a:rPr>
              <a:t>Document PDSAs in </a:t>
            </a:r>
            <a:r>
              <a:rPr lang="en-US" sz="2400" err="1">
                <a:solidFill>
                  <a:schemeClr val="tx2"/>
                </a:solidFill>
              </a:rPr>
              <a:t>LifeQI</a:t>
            </a:r>
            <a:endParaRPr lang="en-US" sz="2400">
              <a:solidFill>
                <a:schemeClr val="tx2"/>
              </a:solidFill>
            </a:endParaRPr>
          </a:p>
          <a:p>
            <a:pPr marL="342900" indent="-342900">
              <a:buFont typeface="Arial" panose="020B0604020202020204" pitchFamily="34" charset="0"/>
              <a:buChar char="•"/>
            </a:pPr>
            <a:r>
              <a:rPr lang="en-US" sz="2400">
                <a:solidFill>
                  <a:schemeClr val="tx2"/>
                </a:solidFill>
              </a:rPr>
              <a:t>Engage other faculty members in your improvement efforts by discussing/sharing these insights</a:t>
            </a:r>
          </a:p>
          <a:p>
            <a:pPr marL="342900" indent="-342900">
              <a:buFont typeface="Arial" panose="020B0604020202020204" pitchFamily="34" charset="0"/>
              <a:buChar char="•"/>
            </a:pPr>
            <a:r>
              <a:rPr lang="en-US" sz="2400">
                <a:solidFill>
                  <a:schemeClr val="tx2"/>
                </a:solidFill>
              </a:rPr>
              <a:t>Consider submitting an abstract for your improvement work</a:t>
            </a:r>
          </a:p>
          <a:p>
            <a:endParaRPr lang="en-US" sz="2400">
              <a:solidFill>
                <a:schemeClr val="tx2"/>
              </a:solidFill>
            </a:endParaRPr>
          </a:p>
        </p:txBody>
      </p:sp>
      <p:sp>
        <p:nvSpPr>
          <p:cNvPr id="3" name="Title 2">
            <a:extLst>
              <a:ext uri="{FF2B5EF4-FFF2-40B4-BE49-F238E27FC236}">
                <a16:creationId xmlns:a16="http://schemas.microsoft.com/office/drawing/2014/main" id="{630E550C-6893-40DF-B9C7-98DFE36AFCC3}"/>
              </a:ext>
            </a:extLst>
          </p:cNvPr>
          <p:cNvSpPr>
            <a:spLocks noGrp="1"/>
          </p:cNvSpPr>
          <p:nvPr>
            <p:ph type="title" idx="4294967295"/>
          </p:nvPr>
        </p:nvSpPr>
        <p:spPr>
          <a:xfrm>
            <a:off x="363582" y="0"/>
            <a:ext cx="11747138" cy="801688"/>
          </a:xfrm>
        </p:spPr>
        <p:txBody>
          <a:bodyPr>
            <a:normAutofit/>
          </a:bodyPr>
          <a:lstStyle/>
          <a:p>
            <a:r>
              <a:rPr lang="en-US"/>
              <a:t>Recommendations for next 1/2 year (through June 2022)</a:t>
            </a:r>
          </a:p>
        </p:txBody>
      </p:sp>
    </p:spTree>
    <p:extLst>
      <p:ext uri="{BB962C8B-B14F-4D97-AF65-F5344CB8AC3E}">
        <p14:creationId xmlns:p14="http://schemas.microsoft.com/office/powerpoint/2010/main" val="3335013355"/>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80C2945F-3FFE-4CF1-A0A6-F8369596791E}"/>
              </a:ext>
            </a:extLst>
          </p:cNvPr>
          <p:cNvPicPr>
            <a:picLocks noChangeAspect="1"/>
          </p:cNvPicPr>
          <p:nvPr/>
        </p:nvPicPr>
        <p:blipFill rotWithShape="1">
          <a:blip r:embed="rId2"/>
          <a:srcRect r="36964"/>
          <a:stretch/>
        </p:blipFill>
        <p:spPr>
          <a:xfrm>
            <a:off x="643467" y="2875496"/>
            <a:ext cx="4483704" cy="1351456"/>
          </a:xfrm>
          <a:prstGeom prst="rect">
            <a:avLst/>
          </a:prstGeom>
        </p:spPr>
      </p:pic>
      <p:pic>
        <p:nvPicPr>
          <p:cNvPr id="2" name="Picture 1" descr="Graphical user interface, text, application&#10;&#10;Description automatically generated">
            <a:extLst>
              <a:ext uri="{FF2B5EF4-FFF2-40B4-BE49-F238E27FC236}">
                <a16:creationId xmlns:a16="http://schemas.microsoft.com/office/drawing/2014/main" id="{032FE04D-34D2-4D82-8351-95D95E4BFAE1}"/>
              </a:ext>
            </a:extLst>
          </p:cNvPr>
          <p:cNvPicPr>
            <a:picLocks noChangeAspect="1"/>
          </p:cNvPicPr>
          <p:nvPr/>
        </p:nvPicPr>
        <p:blipFill>
          <a:blip r:embed="rId3"/>
          <a:stretch>
            <a:fillRect/>
          </a:stretch>
        </p:blipFill>
        <p:spPr>
          <a:xfrm>
            <a:off x="5725886" y="2057443"/>
            <a:ext cx="6062132" cy="2743114"/>
          </a:xfrm>
          <a:prstGeom prst="rect">
            <a:avLst/>
          </a:prstGeom>
        </p:spPr>
      </p:pic>
    </p:spTree>
    <p:extLst>
      <p:ext uri="{BB962C8B-B14F-4D97-AF65-F5344CB8AC3E}">
        <p14:creationId xmlns:p14="http://schemas.microsoft.com/office/powerpoint/2010/main" val="4012329694"/>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921403"/>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p:txBody>
          <a:bodyPr/>
          <a:lstStyle/>
          <a:p>
            <a:r>
              <a:rPr lang="en-US"/>
              <a:t>Next Adult Collaborative Call (combo with peds!)</a:t>
            </a:r>
          </a:p>
        </p:txBody>
      </p:sp>
      <p:sp>
        <p:nvSpPr>
          <p:cNvPr id="3" name="Text Placeholder 2">
            <a:extLst>
              <a:ext uri="{FF2B5EF4-FFF2-40B4-BE49-F238E27FC236}">
                <a16:creationId xmlns:a16="http://schemas.microsoft.com/office/drawing/2014/main" id="{497F7E4D-0E64-4940-8587-37731E0D72B9}"/>
              </a:ext>
            </a:extLst>
          </p:cNvPr>
          <p:cNvSpPr>
            <a:spLocks noGrp="1"/>
          </p:cNvSpPr>
          <p:nvPr>
            <p:ph type="body" sz="quarter" idx="10"/>
          </p:nvPr>
        </p:nvSpPr>
        <p:spPr/>
        <p:txBody>
          <a:bodyPr>
            <a:normAutofit/>
          </a:bodyPr>
          <a:lstStyle/>
          <a:p>
            <a:r>
              <a:rPr lang="en-US" sz="2800"/>
              <a:t>Thursday March 24th, 11:00-12:30 PM EST </a:t>
            </a:r>
          </a:p>
        </p:txBody>
      </p:sp>
    </p:spTree>
    <p:extLst>
      <p:ext uri="{BB962C8B-B14F-4D97-AF65-F5344CB8AC3E}">
        <p14:creationId xmlns:p14="http://schemas.microsoft.com/office/powerpoint/2010/main" val="651940467"/>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5FC8-F370-4755-B969-42DEB5E8593A}"/>
              </a:ext>
            </a:extLst>
          </p:cNvPr>
          <p:cNvSpPr>
            <a:spLocks noGrp="1"/>
          </p:cNvSpPr>
          <p:nvPr>
            <p:ph type="title"/>
          </p:nvPr>
        </p:nvSpPr>
        <p:spPr/>
        <p:txBody>
          <a:bodyPr/>
          <a:lstStyle/>
          <a:p>
            <a:r>
              <a:rPr lang="en-US"/>
              <a:t>Questions from the Collaborative</a:t>
            </a:r>
          </a:p>
        </p:txBody>
      </p:sp>
    </p:spTree>
    <p:extLst>
      <p:ext uri="{BB962C8B-B14F-4D97-AF65-F5344CB8AC3E}">
        <p14:creationId xmlns:p14="http://schemas.microsoft.com/office/powerpoint/2010/main" val="235374471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5FC8-F370-4755-B969-42DEB5E8593A}"/>
              </a:ext>
            </a:extLst>
          </p:cNvPr>
          <p:cNvSpPr>
            <a:spLocks noGrp="1"/>
          </p:cNvSpPr>
          <p:nvPr>
            <p:ph type="title"/>
          </p:nvPr>
        </p:nvSpPr>
        <p:spPr/>
        <p:txBody>
          <a:bodyPr/>
          <a:lstStyle/>
          <a:p>
            <a:r>
              <a:rPr lang="en-US"/>
              <a:t>T1DX-QI Committee Chair Roles</a:t>
            </a:r>
          </a:p>
        </p:txBody>
      </p:sp>
    </p:spTree>
    <p:extLst>
      <p:ext uri="{BB962C8B-B14F-4D97-AF65-F5344CB8AC3E}">
        <p14:creationId xmlns:p14="http://schemas.microsoft.com/office/powerpoint/2010/main" val="33220915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5B871-09B9-4971-83E4-48D8DF59C23B}"/>
              </a:ext>
            </a:extLst>
          </p:cNvPr>
          <p:cNvSpPr>
            <a:spLocks noGrp="1"/>
          </p:cNvSpPr>
          <p:nvPr>
            <p:ph type="title"/>
          </p:nvPr>
        </p:nvSpPr>
        <p:spPr/>
        <p:txBody>
          <a:bodyPr/>
          <a:lstStyle/>
          <a:p>
            <a:r>
              <a:rPr lang="en-US"/>
              <a:t>T1DX-QI Is looking for new committee chairs</a:t>
            </a:r>
          </a:p>
        </p:txBody>
      </p:sp>
      <p:sp>
        <p:nvSpPr>
          <p:cNvPr id="4" name="Text Placeholder 3">
            <a:extLst>
              <a:ext uri="{FF2B5EF4-FFF2-40B4-BE49-F238E27FC236}">
                <a16:creationId xmlns:a16="http://schemas.microsoft.com/office/drawing/2014/main" id="{FE564B82-3D21-408A-981E-CE92ADD74F5D}"/>
              </a:ext>
            </a:extLst>
          </p:cNvPr>
          <p:cNvSpPr>
            <a:spLocks noGrp="1"/>
          </p:cNvSpPr>
          <p:nvPr>
            <p:ph type="body" sz="quarter" idx="10"/>
          </p:nvPr>
        </p:nvSpPr>
        <p:spPr/>
        <p:txBody>
          <a:bodyPr>
            <a:normAutofit lnSpcReduction="10000"/>
          </a:bodyPr>
          <a:lstStyle/>
          <a:p>
            <a:pPr marL="0" marR="0">
              <a:spcBef>
                <a:spcPts val="0"/>
              </a:spcBef>
              <a:spcAft>
                <a:spcPts val="0"/>
              </a:spcAft>
            </a:pPr>
            <a:r>
              <a:rPr lang="en-US">
                <a:effectLst/>
                <a:latin typeface="Montserrat" panose="00000500000000000000" pitchFamily="2" charset="0"/>
                <a:ea typeface="Calibri" panose="020F0502020204030204" pitchFamily="34" charset="0"/>
              </a:rPr>
              <a:t>We are looking for new Co-Chairs to help us lead the committees. </a:t>
            </a:r>
          </a:p>
          <a:p>
            <a:pPr marL="0" marR="0">
              <a:spcBef>
                <a:spcPts val="0"/>
              </a:spcBef>
              <a:spcAft>
                <a:spcPts val="0"/>
              </a:spcAft>
            </a:pPr>
            <a:endParaRPr lang="en-US">
              <a:effectLst/>
              <a:latin typeface="Montserrat" panose="00000500000000000000" pitchFamily="2" charset="0"/>
              <a:ea typeface="Calibri" panose="020F0502020204030204" pitchFamily="34" charset="0"/>
            </a:endParaRPr>
          </a:p>
          <a:p>
            <a:pPr marL="0" marR="0">
              <a:spcBef>
                <a:spcPts val="0"/>
              </a:spcBef>
              <a:spcAft>
                <a:spcPts val="0"/>
              </a:spcAft>
            </a:pPr>
            <a:r>
              <a:rPr lang="en-US">
                <a:effectLst/>
                <a:latin typeface="Montserrat" panose="00000500000000000000" pitchFamily="2" charset="0"/>
                <a:ea typeface="Calibri" panose="020F0502020204030204" pitchFamily="34" charset="0"/>
              </a:rPr>
              <a:t>Terms last for twenty-four (24 months) and the new term will begin 6/1/2022. </a:t>
            </a:r>
          </a:p>
          <a:p>
            <a:pPr marL="0" marR="0">
              <a:spcBef>
                <a:spcPts val="0"/>
              </a:spcBef>
              <a:spcAft>
                <a:spcPts val="0"/>
              </a:spcAft>
            </a:pPr>
            <a:endParaRPr lang="en-US">
              <a:latin typeface="Montserrat" panose="00000500000000000000" pitchFamily="2" charset="0"/>
              <a:ea typeface="Calibri" panose="020F0502020204030204" pitchFamily="34" charset="0"/>
            </a:endParaRPr>
          </a:p>
          <a:p>
            <a:pPr marL="0" marR="0">
              <a:spcBef>
                <a:spcPts val="0"/>
              </a:spcBef>
              <a:spcAft>
                <a:spcPts val="0"/>
              </a:spcAft>
            </a:pPr>
            <a:r>
              <a:rPr lang="en-US">
                <a:effectLst/>
                <a:latin typeface="Montserrat" panose="00000500000000000000" pitchFamily="2" charset="0"/>
                <a:ea typeface="Calibri" panose="020F0502020204030204" pitchFamily="34" charset="0"/>
              </a:rPr>
              <a:t>Each committee has two co-chairs from a pediatric and adult clinic. </a:t>
            </a:r>
          </a:p>
          <a:p>
            <a:pPr marL="0" marR="0">
              <a:spcBef>
                <a:spcPts val="0"/>
              </a:spcBef>
              <a:spcAft>
                <a:spcPts val="0"/>
              </a:spcAft>
            </a:pPr>
            <a:endParaRPr lang="en-US">
              <a:latin typeface="Montserrat" panose="00000500000000000000" pitchFamily="2" charset="0"/>
              <a:ea typeface="Calibri" panose="020F0502020204030204" pitchFamily="34" charset="0"/>
            </a:endParaRPr>
          </a:p>
          <a:p>
            <a:pPr marL="0" marR="0">
              <a:spcBef>
                <a:spcPts val="0"/>
              </a:spcBef>
              <a:spcAft>
                <a:spcPts val="0"/>
              </a:spcAft>
            </a:pPr>
            <a:r>
              <a:rPr lang="en-US">
                <a:latin typeface="Montserrat" panose="00000500000000000000" pitchFamily="2" charset="0"/>
                <a:ea typeface="Calibri" panose="020F0502020204030204" pitchFamily="34" charset="0"/>
              </a:rPr>
              <a:t>Expectations* of Committee Chairs:</a:t>
            </a:r>
          </a:p>
          <a:p>
            <a:pPr marL="285750" marR="0" indent="-285750">
              <a:spcBef>
                <a:spcPts val="0"/>
              </a:spcBef>
              <a:spcAft>
                <a:spcPts val="0"/>
              </a:spcAft>
              <a:buFont typeface="Arial" panose="020B0604020202020204" pitchFamily="34" charset="0"/>
              <a:buChar char="•"/>
            </a:pPr>
            <a:r>
              <a:rPr lang="en-US">
                <a:latin typeface="Montserrat" panose="00000500000000000000" pitchFamily="2" charset="0"/>
                <a:ea typeface="Calibri" panose="020F0502020204030204" pitchFamily="34" charset="0"/>
              </a:rPr>
              <a:t>F</a:t>
            </a:r>
            <a:r>
              <a:rPr lang="en-US">
                <a:effectLst/>
                <a:latin typeface="Montserrat" panose="00000500000000000000" pitchFamily="2" charset="0"/>
                <a:ea typeface="Calibri" panose="020F0502020204030204" pitchFamily="34" charset="0"/>
              </a:rPr>
              <a:t>acilitate quarterly committee meetings</a:t>
            </a:r>
          </a:p>
          <a:p>
            <a:pPr marL="285750" marR="0" indent="-285750">
              <a:spcBef>
                <a:spcPts val="0"/>
              </a:spcBef>
              <a:spcAft>
                <a:spcPts val="0"/>
              </a:spcAft>
              <a:buFont typeface="Arial" panose="020B0604020202020204" pitchFamily="34" charset="0"/>
              <a:buChar char="•"/>
            </a:pPr>
            <a:r>
              <a:rPr lang="en-US">
                <a:latin typeface="Montserrat" panose="00000500000000000000" pitchFamily="2" charset="0"/>
                <a:ea typeface="Calibri" panose="020F0502020204030204" pitchFamily="34" charset="0"/>
              </a:rPr>
              <a:t>C</a:t>
            </a:r>
            <a:r>
              <a:rPr lang="en-US">
                <a:effectLst/>
                <a:latin typeface="Montserrat" panose="00000500000000000000" pitchFamily="2" charset="0"/>
                <a:ea typeface="Calibri" panose="020F0502020204030204" pitchFamily="34" charset="0"/>
              </a:rPr>
              <a:t>reate the vision for the future direction of the committee and its impact on the QI Collaborative’s future</a:t>
            </a:r>
          </a:p>
          <a:p>
            <a:pPr marL="285750" marR="0" indent="-285750">
              <a:spcBef>
                <a:spcPts val="0"/>
              </a:spcBef>
              <a:spcAft>
                <a:spcPts val="0"/>
              </a:spcAft>
              <a:buFont typeface="Arial" panose="020B0604020202020204" pitchFamily="34" charset="0"/>
              <a:buChar char="•"/>
            </a:pPr>
            <a:r>
              <a:rPr lang="en-US">
                <a:latin typeface="Montserrat" panose="00000500000000000000" pitchFamily="2" charset="0"/>
                <a:ea typeface="Calibri" panose="020F0502020204030204" pitchFamily="34" charset="0"/>
              </a:rPr>
              <a:t>P</a:t>
            </a:r>
            <a:r>
              <a:rPr lang="en-US">
                <a:effectLst/>
                <a:latin typeface="Montserrat" panose="00000500000000000000" pitchFamily="2" charset="0"/>
                <a:ea typeface="Calibri" panose="020F0502020204030204" pitchFamily="34" charset="0"/>
              </a:rPr>
              <a:t>articipate in one planning meeting with their co-chair and with the T1DX-QI coordinating center staff for 30 or 60 minutes</a:t>
            </a:r>
          </a:p>
          <a:p>
            <a:pPr marL="285750" marR="0" indent="-285750">
              <a:spcBef>
                <a:spcPts val="0"/>
              </a:spcBef>
              <a:spcAft>
                <a:spcPts val="0"/>
              </a:spcAft>
              <a:buFont typeface="Arial" panose="020B0604020202020204" pitchFamily="34" charset="0"/>
              <a:buChar char="•"/>
            </a:pPr>
            <a:r>
              <a:rPr lang="en-US">
                <a:latin typeface="Montserrat" panose="00000500000000000000" pitchFamily="2" charset="0"/>
                <a:ea typeface="Calibri" panose="020F0502020204030204" pitchFamily="34" charset="0"/>
              </a:rPr>
              <a:t>F</a:t>
            </a:r>
            <a:r>
              <a:rPr lang="en-US">
                <a:effectLst/>
                <a:latin typeface="Montserrat" panose="00000500000000000000" pitchFamily="2" charset="0"/>
                <a:ea typeface="Calibri" panose="020F0502020204030204" pitchFamily="34" charset="0"/>
              </a:rPr>
              <a:t>acilitate or co-facilitate committee meetings</a:t>
            </a:r>
          </a:p>
          <a:p>
            <a:pPr marL="285750" marR="0" indent="-285750">
              <a:spcBef>
                <a:spcPts val="0"/>
              </a:spcBef>
              <a:spcAft>
                <a:spcPts val="0"/>
              </a:spcAft>
              <a:buFont typeface="Arial" panose="020B0604020202020204" pitchFamily="34" charset="0"/>
              <a:buChar char="•"/>
            </a:pPr>
            <a:r>
              <a:rPr lang="en-US">
                <a:latin typeface="Montserrat" panose="00000500000000000000" pitchFamily="2" charset="0"/>
                <a:ea typeface="Calibri" panose="020F0502020204030204" pitchFamily="34" charset="0"/>
              </a:rPr>
              <a:t>P</a:t>
            </a:r>
            <a:r>
              <a:rPr lang="en-US">
                <a:effectLst/>
                <a:latin typeface="Montserrat" panose="00000500000000000000" pitchFamily="2" charset="0"/>
                <a:ea typeface="Calibri" panose="020F0502020204030204" pitchFamily="34" charset="0"/>
              </a:rPr>
              <a:t>articipate in the development of content related to the committees. </a:t>
            </a:r>
          </a:p>
          <a:p>
            <a:pPr marL="285750" marR="0" indent="-285750">
              <a:spcBef>
                <a:spcPts val="0"/>
              </a:spcBef>
              <a:spcAft>
                <a:spcPts val="0"/>
              </a:spcAft>
              <a:buFont typeface="Arial" panose="020B0604020202020204" pitchFamily="34" charset="0"/>
              <a:buChar char="•"/>
            </a:pPr>
            <a:r>
              <a:rPr lang="en-US">
                <a:effectLst/>
                <a:latin typeface="Montserrat" panose="00000500000000000000" pitchFamily="2" charset="0"/>
                <a:ea typeface="Calibri" panose="020F0502020204030204" pitchFamily="34" charset="0"/>
              </a:rPr>
              <a:t>*In addition to these tasks, Publications Committee Co-Chairs also review and edit abstracts and manuscripts that are written by the Collaborative.</a:t>
            </a:r>
          </a:p>
          <a:p>
            <a:pPr marL="0" marR="0">
              <a:spcBef>
                <a:spcPts val="0"/>
              </a:spcBef>
              <a:spcAft>
                <a:spcPts val="0"/>
              </a:spcAft>
            </a:pPr>
            <a:r>
              <a:rPr lang="en-US">
                <a:effectLst/>
                <a:latin typeface="Montserrat" panose="00000500000000000000" pitchFamily="2" charset="0"/>
                <a:ea typeface="Calibri" panose="020F0502020204030204" pitchFamily="34" charset="0"/>
              </a:rPr>
              <a:t> </a:t>
            </a:r>
          </a:p>
          <a:p>
            <a:endParaRPr lang="en-US"/>
          </a:p>
        </p:txBody>
      </p:sp>
    </p:spTree>
    <p:extLst>
      <p:ext uri="{BB962C8B-B14F-4D97-AF65-F5344CB8AC3E}">
        <p14:creationId xmlns:p14="http://schemas.microsoft.com/office/powerpoint/2010/main" val="429198988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5B871-09B9-4971-83E4-48D8DF59C23B}"/>
              </a:ext>
            </a:extLst>
          </p:cNvPr>
          <p:cNvSpPr>
            <a:spLocks noGrp="1"/>
          </p:cNvSpPr>
          <p:nvPr>
            <p:ph type="title"/>
          </p:nvPr>
        </p:nvSpPr>
        <p:spPr/>
        <p:txBody>
          <a:bodyPr/>
          <a:lstStyle/>
          <a:p>
            <a:r>
              <a:rPr lang="en-US"/>
              <a:t>T1DX-QI Is looking for new committee chairs</a:t>
            </a:r>
          </a:p>
        </p:txBody>
      </p:sp>
      <p:sp>
        <p:nvSpPr>
          <p:cNvPr id="4" name="Text Placeholder 3">
            <a:extLst>
              <a:ext uri="{FF2B5EF4-FFF2-40B4-BE49-F238E27FC236}">
                <a16:creationId xmlns:a16="http://schemas.microsoft.com/office/drawing/2014/main" id="{FE564B82-3D21-408A-981E-CE92ADD74F5D}"/>
              </a:ext>
            </a:extLst>
          </p:cNvPr>
          <p:cNvSpPr>
            <a:spLocks noGrp="1"/>
          </p:cNvSpPr>
          <p:nvPr>
            <p:ph type="body" sz="quarter" idx="10"/>
          </p:nvPr>
        </p:nvSpPr>
        <p:spPr/>
        <p:txBody>
          <a:bodyPr>
            <a:normAutofit/>
          </a:bodyPr>
          <a:lstStyle/>
          <a:p>
            <a:pPr marL="0" marR="0">
              <a:spcBef>
                <a:spcPts val="0"/>
              </a:spcBef>
              <a:spcAft>
                <a:spcPts val="0"/>
              </a:spcAft>
            </a:pPr>
            <a:r>
              <a:rPr lang="en-US">
                <a:effectLst/>
                <a:latin typeface="Montserrat" panose="00000500000000000000" pitchFamily="2" charset="0"/>
                <a:ea typeface="Calibri" panose="020F0502020204030204" pitchFamily="34" charset="0"/>
              </a:rPr>
              <a:t>T1DX-QI Chair terms are ending in June 2022. </a:t>
            </a:r>
          </a:p>
          <a:p>
            <a:pPr marL="0" marR="0">
              <a:spcBef>
                <a:spcPts val="0"/>
              </a:spcBef>
              <a:spcAft>
                <a:spcPts val="0"/>
              </a:spcAft>
            </a:pPr>
            <a:endParaRPr lang="en-US">
              <a:effectLst/>
              <a:latin typeface="Montserrat" panose="00000500000000000000" pitchFamily="2" charset="0"/>
              <a:ea typeface="Calibri" panose="020F0502020204030204" pitchFamily="34" charset="0"/>
            </a:endParaRPr>
          </a:p>
          <a:p>
            <a:pPr marL="0" marR="0">
              <a:spcBef>
                <a:spcPts val="0"/>
              </a:spcBef>
              <a:spcAft>
                <a:spcPts val="0"/>
              </a:spcAft>
            </a:pPr>
            <a:r>
              <a:rPr lang="en-US">
                <a:effectLst/>
                <a:latin typeface="Montserrat" panose="00000500000000000000" pitchFamily="2" charset="0"/>
                <a:ea typeface="Calibri" panose="020F0502020204030204" pitchFamily="34" charset="0"/>
              </a:rPr>
              <a:t>Please use </a:t>
            </a:r>
            <a:r>
              <a:rPr lang="en-US">
                <a:effectLst/>
                <a:latin typeface="Montserrat" panose="00000500000000000000" pitchFamily="2" charset="0"/>
                <a:ea typeface="Calibri" panose="020F0502020204030204" pitchFamily="34" charset="0"/>
                <a:hlinkClick r:id="rId3"/>
              </a:rPr>
              <a:t>this form </a:t>
            </a:r>
            <a:r>
              <a:rPr lang="en-US">
                <a:effectLst/>
                <a:latin typeface="Montserrat" panose="00000500000000000000" pitchFamily="2" charset="0"/>
                <a:ea typeface="Calibri" panose="020F0502020204030204" pitchFamily="34" charset="0"/>
              </a:rPr>
              <a:t>to nominate yourself for a T1DX-QI Committee Chair position for the 2022-2024 period or share with a colleague who you think would be a good match.</a:t>
            </a:r>
          </a:p>
          <a:p>
            <a:pPr marL="0" marR="0">
              <a:spcBef>
                <a:spcPts val="0"/>
              </a:spcBef>
              <a:spcAft>
                <a:spcPts val="0"/>
              </a:spcAft>
            </a:pPr>
            <a:r>
              <a:rPr lang="en-US">
                <a:effectLst/>
                <a:latin typeface="Montserrat" panose="00000500000000000000" pitchFamily="2" charset="0"/>
                <a:ea typeface="Calibri" panose="020F0502020204030204" pitchFamily="34" charset="0"/>
              </a:rPr>
              <a:t> </a:t>
            </a:r>
          </a:p>
          <a:p>
            <a:pPr marL="0" marR="0">
              <a:spcBef>
                <a:spcPts val="0"/>
              </a:spcBef>
              <a:spcAft>
                <a:spcPts val="0"/>
              </a:spcAft>
            </a:pPr>
            <a:r>
              <a:rPr lang="en-US">
                <a:effectLst/>
                <a:latin typeface="Montserrat" panose="00000500000000000000" pitchFamily="2" charset="0"/>
                <a:ea typeface="Calibri" panose="020F0502020204030204" pitchFamily="34" charset="0"/>
              </a:rPr>
              <a:t>If you are interested in applying for one of the committee roles, please complete the Nomination Form before Monday February 28</a:t>
            </a:r>
            <a:r>
              <a:rPr lang="en-US" baseline="30000">
                <a:effectLst/>
                <a:latin typeface="Montserrat" panose="00000500000000000000" pitchFamily="2" charset="0"/>
                <a:ea typeface="Calibri" panose="020F0502020204030204" pitchFamily="34" charset="0"/>
              </a:rPr>
              <a:t>th</a:t>
            </a:r>
            <a:r>
              <a:rPr lang="en-US">
                <a:effectLst/>
                <a:latin typeface="Montserrat" panose="00000500000000000000" pitchFamily="2" charset="0"/>
                <a:ea typeface="Calibri" panose="020F0502020204030204" pitchFamily="34" charset="0"/>
              </a:rPr>
              <a:t>. </a:t>
            </a:r>
          </a:p>
          <a:p>
            <a:pPr marL="0" marR="0">
              <a:spcBef>
                <a:spcPts val="0"/>
              </a:spcBef>
              <a:spcAft>
                <a:spcPts val="0"/>
              </a:spcAft>
            </a:pPr>
            <a:r>
              <a:rPr lang="en-US">
                <a:effectLst/>
                <a:latin typeface="Montserrat" panose="00000500000000000000" pitchFamily="2" charset="0"/>
                <a:ea typeface="Calibri" panose="020F0502020204030204" pitchFamily="34" charset="0"/>
              </a:rPr>
              <a:t> </a:t>
            </a:r>
          </a:p>
          <a:p>
            <a:pPr marL="0" marR="0">
              <a:spcBef>
                <a:spcPts val="0"/>
              </a:spcBef>
              <a:spcAft>
                <a:spcPts val="0"/>
              </a:spcAft>
            </a:pPr>
            <a:r>
              <a:rPr lang="en-US">
                <a:effectLst/>
                <a:latin typeface="Montserrat" panose="00000500000000000000" pitchFamily="2" charset="0"/>
                <a:ea typeface="Calibri" panose="020F0502020204030204" pitchFamily="34" charset="0"/>
              </a:rPr>
              <a:t>To learn more about the committees, please visit these Trello pages:</a:t>
            </a:r>
          </a:p>
          <a:p>
            <a:pPr marL="0" marR="0">
              <a:spcBef>
                <a:spcPts val="0"/>
              </a:spcBef>
              <a:spcAft>
                <a:spcPts val="0"/>
              </a:spcAft>
            </a:pPr>
            <a:r>
              <a:rPr lang="en-US" u="sng">
                <a:solidFill>
                  <a:srgbClr val="0563C1"/>
                </a:solidFill>
                <a:effectLst/>
                <a:latin typeface="Montserrat" panose="00000500000000000000" pitchFamily="2" charset="0"/>
                <a:ea typeface="Calibri" panose="020F0502020204030204" pitchFamily="34" charset="0"/>
                <a:hlinkClick r:id="rId4"/>
              </a:rPr>
              <a:t>Clinical Leadership</a:t>
            </a:r>
            <a:r>
              <a:rPr lang="en-US">
                <a:effectLst/>
                <a:latin typeface="Montserrat" panose="00000500000000000000" pitchFamily="2" charset="0"/>
                <a:ea typeface="Calibri" panose="020F0502020204030204" pitchFamily="34" charset="0"/>
              </a:rPr>
              <a:t>: </a:t>
            </a:r>
            <a:r>
              <a:rPr lang="en-US" u="sng">
                <a:solidFill>
                  <a:srgbClr val="0563C1"/>
                </a:solidFill>
                <a:effectLst/>
                <a:latin typeface="Montserrat" panose="00000500000000000000" pitchFamily="2" charset="0"/>
                <a:ea typeface="Calibri" panose="020F0502020204030204" pitchFamily="34" charset="0"/>
                <a:hlinkClick r:id="rId5"/>
              </a:rPr>
              <a:t>https://trello.com/b/4F3ABcug/clinical-leadership-committee</a:t>
            </a:r>
            <a:endParaRPr lang="en-US">
              <a:effectLst/>
              <a:latin typeface="Montserrat" panose="00000500000000000000" pitchFamily="2" charset="0"/>
              <a:ea typeface="Calibri" panose="020F0502020204030204" pitchFamily="34" charset="0"/>
            </a:endParaRPr>
          </a:p>
          <a:p>
            <a:pPr marL="0" marR="0">
              <a:spcBef>
                <a:spcPts val="0"/>
              </a:spcBef>
              <a:spcAft>
                <a:spcPts val="0"/>
              </a:spcAft>
            </a:pPr>
            <a:r>
              <a:rPr lang="en-US" u="sng">
                <a:solidFill>
                  <a:srgbClr val="0563C1"/>
                </a:solidFill>
                <a:effectLst/>
                <a:latin typeface="Montserrat" panose="00000500000000000000" pitchFamily="2" charset="0"/>
                <a:ea typeface="Calibri" panose="020F0502020204030204" pitchFamily="34" charset="0"/>
                <a:hlinkClick r:id="rId6"/>
              </a:rPr>
              <a:t>Publications</a:t>
            </a:r>
            <a:r>
              <a:rPr lang="en-US">
                <a:effectLst/>
                <a:latin typeface="Montserrat" panose="00000500000000000000" pitchFamily="2" charset="0"/>
                <a:ea typeface="Calibri" panose="020F0502020204030204" pitchFamily="34" charset="0"/>
              </a:rPr>
              <a:t>: </a:t>
            </a:r>
            <a:r>
              <a:rPr lang="en-US" u="sng">
                <a:solidFill>
                  <a:srgbClr val="0563C1"/>
                </a:solidFill>
                <a:effectLst/>
                <a:latin typeface="Montserrat" panose="00000500000000000000" pitchFamily="2" charset="0"/>
                <a:ea typeface="Calibri" panose="020F0502020204030204" pitchFamily="34" charset="0"/>
                <a:hlinkClick r:id="rId7"/>
              </a:rPr>
              <a:t>https://trello.com/b/K5EUYxbf/updated-publications-committee</a:t>
            </a:r>
            <a:endParaRPr lang="en-US">
              <a:effectLst/>
              <a:latin typeface="Montserrat" panose="00000500000000000000" pitchFamily="2" charset="0"/>
              <a:ea typeface="Calibri" panose="020F0502020204030204" pitchFamily="34" charset="0"/>
            </a:endParaRPr>
          </a:p>
          <a:p>
            <a:pPr marL="0" marR="0">
              <a:spcBef>
                <a:spcPts val="0"/>
              </a:spcBef>
              <a:spcAft>
                <a:spcPts val="0"/>
              </a:spcAft>
            </a:pPr>
            <a:r>
              <a:rPr lang="en-US" u="sng">
                <a:solidFill>
                  <a:srgbClr val="0563C1"/>
                </a:solidFill>
                <a:effectLst/>
                <a:latin typeface="Montserrat" panose="00000500000000000000" pitchFamily="2" charset="0"/>
                <a:ea typeface="Calibri" panose="020F0502020204030204" pitchFamily="34" charset="0"/>
                <a:hlinkClick r:id="rId8"/>
              </a:rPr>
              <a:t>Data Science</a:t>
            </a:r>
            <a:r>
              <a:rPr lang="en-US">
                <a:effectLst/>
                <a:latin typeface="Montserrat" panose="00000500000000000000" pitchFamily="2" charset="0"/>
                <a:ea typeface="Calibri" panose="020F0502020204030204" pitchFamily="34" charset="0"/>
              </a:rPr>
              <a:t>: </a:t>
            </a:r>
            <a:r>
              <a:rPr lang="en-US" u="sng">
                <a:solidFill>
                  <a:srgbClr val="0563C1"/>
                </a:solidFill>
                <a:effectLst/>
                <a:latin typeface="Montserrat" panose="00000500000000000000" pitchFamily="2" charset="0"/>
                <a:ea typeface="Calibri" panose="020F0502020204030204" pitchFamily="34" charset="0"/>
                <a:hlinkClick r:id="rId9"/>
              </a:rPr>
              <a:t>https://trello.com/b/YmmgugBB/data-science-committee</a:t>
            </a:r>
            <a:endParaRPr lang="en-US">
              <a:effectLst/>
              <a:latin typeface="Montserrat" panose="00000500000000000000" pitchFamily="2" charset="0"/>
              <a:ea typeface="Calibri" panose="020F0502020204030204" pitchFamily="34" charset="0"/>
            </a:endParaRPr>
          </a:p>
          <a:p>
            <a:pPr marL="0" marR="0">
              <a:spcBef>
                <a:spcPts val="0"/>
              </a:spcBef>
              <a:spcAft>
                <a:spcPts val="0"/>
              </a:spcAft>
            </a:pPr>
            <a:r>
              <a:rPr lang="en-US">
                <a:effectLst/>
                <a:latin typeface="Montserrat" panose="00000500000000000000" pitchFamily="2" charset="0"/>
                <a:ea typeface="Calibri" panose="020F0502020204030204" pitchFamily="34" charset="0"/>
              </a:rPr>
              <a:t> </a:t>
            </a:r>
          </a:p>
          <a:p>
            <a:endParaRPr lang="en-US"/>
          </a:p>
        </p:txBody>
      </p:sp>
    </p:spTree>
    <p:extLst>
      <p:ext uri="{BB962C8B-B14F-4D97-AF65-F5344CB8AC3E}">
        <p14:creationId xmlns:p14="http://schemas.microsoft.com/office/powerpoint/2010/main" val="301237050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5FC8-F370-4755-B969-42DEB5E8593A}"/>
              </a:ext>
            </a:extLst>
          </p:cNvPr>
          <p:cNvSpPr>
            <a:spLocks noGrp="1"/>
          </p:cNvSpPr>
          <p:nvPr>
            <p:ph type="title"/>
          </p:nvPr>
        </p:nvSpPr>
        <p:spPr/>
        <p:txBody>
          <a:bodyPr/>
          <a:lstStyle/>
          <a:p>
            <a:r>
              <a:rPr lang="en-US"/>
              <a:t>Clinical Presentation: Albert Einstein</a:t>
            </a:r>
          </a:p>
        </p:txBody>
      </p:sp>
    </p:spTree>
    <p:extLst>
      <p:ext uri="{BB962C8B-B14F-4D97-AF65-F5344CB8AC3E}">
        <p14:creationId xmlns:p14="http://schemas.microsoft.com/office/powerpoint/2010/main" val="226915571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7020" y="333223"/>
            <a:ext cx="10519953" cy="1554071"/>
          </a:xfrm>
        </p:spPr>
        <p:txBody>
          <a:bodyPr>
            <a:normAutofit fontScale="90000"/>
          </a:bodyPr>
          <a:lstStyle/>
          <a:p>
            <a:br>
              <a:rPr lang="en-US" b="1" dirty="0">
                <a:latin typeface="Arial" panose="020B0604020202020204" pitchFamily="34" charset="0"/>
                <a:cs typeface="Arial" panose="020B0604020202020204" pitchFamily="34" charset="0"/>
              </a:rPr>
            </a:br>
            <a:r>
              <a:rPr lang="en-US" b="1" dirty="0">
                <a:solidFill>
                  <a:schemeClr val="bg1"/>
                </a:solidFill>
                <a:latin typeface="Arial"/>
                <a:cs typeface="Arial"/>
              </a:rPr>
              <a:t> </a:t>
            </a:r>
            <a:br>
              <a:rPr lang="en-US" b="1" dirty="0">
                <a:latin typeface="Arial" panose="020B0604020202020204" pitchFamily="34" charset="0"/>
                <a:cs typeface="Arial" panose="020B0604020202020204" pitchFamily="34" charset="0"/>
              </a:rPr>
            </a:br>
            <a:r>
              <a:rPr lang="en-US" b="1" dirty="0">
                <a:solidFill>
                  <a:schemeClr val="bg1"/>
                </a:solidFill>
                <a:latin typeface="Arial"/>
                <a:cs typeface="Arial"/>
              </a:rPr>
              <a:t>Learning Objectives</a:t>
            </a:r>
            <a:br>
              <a:rPr lang="en-US" b="1" dirty="0">
                <a:latin typeface="Arial" panose="020B0604020202020204" pitchFamily="34" charset="0"/>
                <a:cs typeface="Arial" panose="020B0604020202020204" pitchFamily="34" charset="0"/>
              </a:rPr>
            </a:br>
            <a:endParaRPr lang="en-US" b="1">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687916" y="2139190"/>
            <a:ext cx="12160249" cy="4192247"/>
          </a:xfrm>
        </p:spPr>
        <p:txBody>
          <a:bodyPr vert="horz" lIns="91440" tIns="45720" rIns="91440" bIns="45720" rtlCol="0" anchor="t">
            <a:normAutofit/>
          </a:bodyPr>
          <a:lstStyle/>
          <a:p>
            <a:pPr marL="2343150" lvl="4" indent="-514350" algn="l">
              <a:buAutoNum type="arabicPeriod"/>
            </a:pPr>
            <a:r>
              <a:rPr lang="en-US" sz="3200" dirty="0">
                <a:ea typeface="+mn-lt"/>
                <a:cs typeface="+mn-lt"/>
              </a:rPr>
              <a:t>Understand the various challenges that young adults with type 1 diabetes face that interfere with diabetes self-management and attainment of glycemic goals </a:t>
            </a:r>
            <a:endParaRPr lang="en-US">
              <a:cs typeface="Calibri" panose="020F0502020204030204"/>
            </a:endParaRPr>
          </a:p>
          <a:p>
            <a:pPr marL="2343150" lvl="4" indent="-514350" algn="l">
              <a:buAutoNum type="arabicPeriod"/>
            </a:pPr>
            <a:endParaRPr lang="en-US" sz="3200" dirty="0">
              <a:ea typeface="+mn-lt"/>
              <a:cs typeface="+mn-lt"/>
            </a:endParaRPr>
          </a:p>
          <a:p>
            <a:pPr marL="2171700" lvl="4" indent="-514350" algn="l">
              <a:buAutoNum type="arabicPeriod"/>
            </a:pPr>
            <a:r>
              <a:rPr lang="en-US" sz="3200" dirty="0">
                <a:ea typeface="+mn-lt"/>
                <a:cs typeface="+mn-lt"/>
              </a:rPr>
              <a:t>Learn about innovative clinical models that can address racial-ethnic disparities in outcomes among young adults with type 1 diabetes </a:t>
            </a:r>
            <a:endParaRPr lang="en-US" dirty="0">
              <a:cs typeface="Calibri" panose="020F0502020204030204"/>
            </a:endParaRPr>
          </a:p>
          <a:p>
            <a:pPr lvl="4" algn="l"/>
            <a:endParaRPr lang="en-US" sz="3200" dirty="0">
              <a:cs typeface="Calibri" panose="020F0502020204030204"/>
            </a:endParaRPr>
          </a:p>
          <a:p>
            <a:pPr algn="r"/>
            <a:endParaRPr lang="en-US"/>
          </a:p>
        </p:txBody>
      </p:sp>
    </p:spTree>
    <p:extLst>
      <p:ext uri="{BB962C8B-B14F-4D97-AF65-F5344CB8AC3E}">
        <p14:creationId xmlns:p14="http://schemas.microsoft.com/office/powerpoint/2010/main" val="1430726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4103" y="2090056"/>
            <a:ext cx="10519953" cy="2347821"/>
          </a:xfrm>
        </p:spPr>
        <p:txBody>
          <a:bodyPr>
            <a:normAutofit fontScale="90000"/>
          </a:bodyPr>
          <a:lstStyle/>
          <a:p>
            <a:br>
              <a:rPr lang="en-US" b="1">
                <a:solidFill>
                  <a:schemeClr val="bg1"/>
                </a:solidFill>
                <a:latin typeface="Arial" panose="020B0604020202020204" pitchFamily="34" charset="0"/>
                <a:cs typeface="Arial" panose="020B0604020202020204" pitchFamily="34" charset="0"/>
              </a:rPr>
            </a:br>
            <a:br>
              <a:rPr lang="en-US" b="1">
                <a:solidFill>
                  <a:schemeClr val="bg1"/>
                </a:solidFill>
                <a:latin typeface="Arial" panose="020B0604020202020204" pitchFamily="34" charset="0"/>
                <a:cs typeface="Arial" panose="020B0604020202020204" pitchFamily="34" charset="0"/>
              </a:rPr>
            </a:br>
            <a:r>
              <a:rPr lang="en-US" b="1">
                <a:solidFill>
                  <a:schemeClr val="bg1"/>
                </a:solidFill>
                <a:latin typeface="Arial" panose="020B0604020202020204" pitchFamily="34" charset="0"/>
                <a:cs typeface="Arial" panose="020B0604020202020204" pitchFamily="34" charset="0"/>
              </a:rPr>
              <a:t>Supporting Emerging Adults with Type 1 Diabetes</a:t>
            </a:r>
            <a:br>
              <a:rPr lang="en-US" b="1">
                <a:solidFill>
                  <a:schemeClr val="bg1"/>
                </a:solidFill>
                <a:latin typeface="Arial" panose="020B0604020202020204" pitchFamily="34" charset="0"/>
                <a:cs typeface="Arial" panose="020B0604020202020204" pitchFamily="34" charset="0"/>
              </a:rPr>
            </a:br>
            <a:r>
              <a:rPr lang="en-US" b="1">
                <a:solidFill>
                  <a:schemeClr val="bg1"/>
                </a:solidFill>
                <a:latin typeface="Arial" panose="020B0604020202020204" pitchFamily="34" charset="0"/>
                <a:cs typeface="Arial" panose="020B0604020202020204" pitchFamily="34" charset="0"/>
              </a:rPr>
              <a:t> </a:t>
            </a:r>
            <a:br>
              <a:rPr lang="en-US" b="1">
                <a:solidFill>
                  <a:schemeClr val="bg1"/>
                </a:solidFill>
                <a:latin typeface="Arial" panose="020B0604020202020204" pitchFamily="34" charset="0"/>
                <a:cs typeface="Arial" panose="020B0604020202020204" pitchFamily="34" charset="0"/>
              </a:rPr>
            </a:br>
            <a:r>
              <a:rPr lang="en-US" b="1">
                <a:solidFill>
                  <a:schemeClr val="bg1"/>
                </a:solidFill>
                <a:latin typeface="Arial" panose="020B0604020202020204" pitchFamily="34" charset="0"/>
                <a:cs typeface="Arial" panose="020B0604020202020204" pitchFamily="34" charset="0"/>
              </a:rPr>
              <a:t>The SEAD program </a:t>
            </a:r>
            <a:br>
              <a:rPr lang="en-US" b="1">
                <a:solidFill>
                  <a:schemeClr val="bg1"/>
                </a:solidFill>
                <a:latin typeface="Arial" panose="020B0604020202020204" pitchFamily="34" charset="0"/>
                <a:cs typeface="Arial" panose="020B0604020202020204" pitchFamily="34" charset="0"/>
              </a:rPr>
            </a:br>
            <a:endParaRPr lang="en-US" b="1">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24000" y="4202940"/>
            <a:ext cx="9144000" cy="1810997"/>
          </a:xfrm>
        </p:spPr>
        <p:txBody>
          <a:bodyPr>
            <a:normAutofit fontScale="70000" lnSpcReduction="20000"/>
          </a:bodyPr>
          <a:lstStyle/>
          <a:p>
            <a:pPr algn="r"/>
            <a:r>
              <a:rPr lang="en-US" sz="3900" b="1">
                <a:solidFill>
                  <a:schemeClr val="bg1"/>
                </a:solidFill>
              </a:rPr>
              <a:t>Shivani Agarwal MD, MPH</a:t>
            </a:r>
          </a:p>
          <a:p>
            <a:pPr algn="r"/>
            <a:br>
              <a:rPr lang="en-US" sz="3900">
                <a:solidFill>
                  <a:schemeClr val="bg1"/>
                </a:solidFill>
              </a:rPr>
            </a:br>
            <a:r>
              <a:rPr lang="en-US" sz="3200">
                <a:solidFill>
                  <a:schemeClr val="bg1"/>
                </a:solidFill>
              </a:rPr>
              <a:t>Assistant Professor of Medicine-Endocrinology</a:t>
            </a:r>
          </a:p>
          <a:p>
            <a:pPr algn="r"/>
            <a:r>
              <a:rPr lang="en-US" sz="3200">
                <a:solidFill>
                  <a:schemeClr val="bg1"/>
                </a:solidFill>
              </a:rPr>
              <a:t>Albert Einstein College of Medicine-Montefiore Medical Center</a:t>
            </a:r>
          </a:p>
          <a:p>
            <a:pPr algn="r"/>
            <a:r>
              <a:rPr lang="en-US" sz="3200">
                <a:solidFill>
                  <a:schemeClr val="bg1"/>
                </a:solidFill>
              </a:rPr>
              <a:t>Bronx, NY </a:t>
            </a:r>
          </a:p>
        </p:txBody>
      </p:sp>
      <p:pic>
        <p:nvPicPr>
          <p:cNvPr id="5" name="Picture 4">
            <a:extLst>
              <a:ext uri="{FF2B5EF4-FFF2-40B4-BE49-F238E27FC236}">
                <a16:creationId xmlns:a16="http://schemas.microsoft.com/office/drawing/2014/main" id="{D25D40AD-B7ED-7446-8A49-960623C28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05" y="4202940"/>
            <a:ext cx="2221189" cy="2484490"/>
          </a:xfrm>
          <a:prstGeom prst="rect">
            <a:avLst/>
          </a:prstGeom>
        </p:spPr>
      </p:pic>
    </p:spTree>
    <p:extLst>
      <p:ext uri="{BB962C8B-B14F-4D97-AF65-F5344CB8AC3E}">
        <p14:creationId xmlns:p14="http://schemas.microsoft.com/office/powerpoint/2010/main" val="1833156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F4A1E7-4E67-2247-8A2E-923D1F59182C}"/>
              </a:ext>
            </a:extLst>
          </p:cNvPr>
          <p:cNvPicPr>
            <a:picLocks noChangeAspect="1"/>
          </p:cNvPicPr>
          <p:nvPr/>
        </p:nvPicPr>
        <p:blipFill>
          <a:blip r:embed="rId2"/>
          <a:stretch>
            <a:fillRect/>
          </a:stretch>
        </p:blipFill>
        <p:spPr>
          <a:xfrm>
            <a:off x="3373563" y="1518406"/>
            <a:ext cx="5194300" cy="762000"/>
          </a:xfrm>
          <a:prstGeom prst="rect">
            <a:avLst/>
          </a:prstGeom>
        </p:spPr>
      </p:pic>
      <p:sp>
        <p:nvSpPr>
          <p:cNvPr id="29" name="Date Placeholder 4">
            <a:extLst>
              <a:ext uri="{FF2B5EF4-FFF2-40B4-BE49-F238E27FC236}">
                <a16:creationId xmlns:a16="http://schemas.microsoft.com/office/drawing/2014/main" id="{63C1B0E3-8EF9-8244-87E3-1850344571E0}"/>
              </a:ext>
            </a:extLst>
          </p:cNvPr>
          <p:cNvSpPr>
            <a:spLocks noGrp="1"/>
          </p:cNvSpPr>
          <p:nvPr>
            <p:ph type="dt" sz="half" idx="11"/>
          </p:nvPr>
        </p:nvSpPr>
        <p:spPr>
          <a:xfrm>
            <a:off x="91632" y="6484786"/>
            <a:ext cx="2565400" cy="266700"/>
          </a:xfrm>
        </p:spPr>
        <p:txBody>
          <a:bodyPr/>
          <a:lstStyle/>
          <a:p>
            <a:pPr>
              <a:defRPr/>
            </a:pPr>
            <a:r>
              <a:rPr lang="en-US" altLang="en-US">
                <a:solidFill>
                  <a:schemeClr val="bg1"/>
                </a:solidFill>
              </a:rPr>
              <a:t>Arnett. Emerging Adulthood. 2000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76" y="2386920"/>
            <a:ext cx="10058400" cy="4097866"/>
          </a:xfrm>
          <a:prstGeom prst="rect">
            <a:avLst/>
          </a:prstGeom>
        </p:spPr>
      </p:pic>
      <p:sp>
        <p:nvSpPr>
          <p:cNvPr id="8" name="Title 1">
            <a:extLst>
              <a:ext uri="{FF2B5EF4-FFF2-40B4-BE49-F238E27FC236}">
                <a16:creationId xmlns:a16="http://schemas.microsoft.com/office/drawing/2014/main" id="{2BBC9125-4447-E048-8872-CD3C69F38B10}"/>
              </a:ext>
            </a:extLst>
          </p:cNvPr>
          <p:cNvSpPr>
            <a:spLocks noGrp="1"/>
          </p:cNvSpPr>
          <p:nvPr>
            <p:ph type="title"/>
          </p:nvPr>
        </p:nvSpPr>
        <p:spPr>
          <a:xfrm>
            <a:off x="2008313" y="489706"/>
            <a:ext cx="7924800" cy="1028700"/>
          </a:xfrm>
        </p:spPr>
        <p:txBody>
          <a:bodyPr/>
          <a:lstStyle/>
          <a:p>
            <a:pPr algn="ctr"/>
            <a:r>
              <a:rPr lang="en-US" altLang="en-US" sz="3200" b="1" u="sng">
                <a:solidFill>
                  <a:schemeClr val="bg1"/>
                </a:solidFill>
              </a:rPr>
              <a:t>Challenge #1: Development from Child to Adult</a:t>
            </a:r>
            <a:br>
              <a:rPr lang="en-US" altLang="en-US" sz="3200" b="1" u="sng">
                <a:solidFill>
                  <a:schemeClr val="bg1"/>
                </a:solidFill>
              </a:rPr>
            </a:br>
            <a:endParaRPr lang="en-US" sz="3200" b="1" u="sng">
              <a:solidFill>
                <a:schemeClr val="bg1"/>
              </a:solidFill>
            </a:endParaRPr>
          </a:p>
        </p:txBody>
      </p:sp>
    </p:spTree>
    <p:extLst>
      <p:ext uri="{BB962C8B-B14F-4D97-AF65-F5344CB8AC3E}">
        <p14:creationId xmlns:p14="http://schemas.microsoft.com/office/powerpoint/2010/main" val="618768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0417" name="Picture 2">
            <a:extLst>
              <a:ext uri="{FF2B5EF4-FFF2-40B4-BE49-F238E27FC236}">
                <a16:creationId xmlns:a16="http://schemas.microsoft.com/office/drawing/2014/main" id="{8B4DA33E-62D7-DF40-923C-CF1DAAF6B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1" y="1898650"/>
            <a:ext cx="631507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2">
            <a:extLst>
              <a:ext uri="{FF2B5EF4-FFF2-40B4-BE49-F238E27FC236}">
                <a16:creationId xmlns:a16="http://schemas.microsoft.com/office/drawing/2014/main" id="{6AF3D20A-5412-674C-A19A-AB517F1C3881}"/>
              </a:ext>
            </a:extLst>
          </p:cNvPr>
          <p:cNvSpPr txBox="1">
            <a:spLocks noChangeArrowheads="1"/>
          </p:cNvSpPr>
          <p:nvPr/>
        </p:nvSpPr>
        <p:spPr bwMode="auto">
          <a:xfrm>
            <a:off x="0" y="6550223"/>
            <a:ext cx="21561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solidFill>
                  <a:schemeClr val="bg1"/>
                </a:solidFill>
              </a:rPr>
              <a:t>Lyons et al. JCEM 2015</a:t>
            </a:r>
          </a:p>
        </p:txBody>
      </p:sp>
      <p:sp>
        <p:nvSpPr>
          <p:cNvPr id="4" name="Title 1">
            <a:extLst>
              <a:ext uri="{FF2B5EF4-FFF2-40B4-BE49-F238E27FC236}">
                <a16:creationId xmlns:a16="http://schemas.microsoft.com/office/drawing/2014/main" id="{2BBC9125-4447-E048-8872-CD3C69F38B10}"/>
              </a:ext>
            </a:extLst>
          </p:cNvPr>
          <p:cNvSpPr>
            <a:spLocks noGrp="1"/>
          </p:cNvSpPr>
          <p:nvPr>
            <p:ph type="title"/>
          </p:nvPr>
        </p:nvSpPr>
        <p:spPr>
          <a:xfrm>
            <a:off x="2057400" y="800100"/>
            <a:ext cx="7924800" cy="1028700"/>
          </a:xfrm>
        </p:spPr>
        <p:txBody>
          <a:bodyPr/>
          <a:lstStyle/>
          <a:p>
            <a:pPr algn="ctr"/>
            <a:r>
              <a:rPr lang="en-US" altLang="en-US" sz="3200" b="1" u="sng">
                <a:solidFill>
                  <a:schemeClr val="bg1"/>
                </a:solidFill>
              </a:rPr>
              <a:t>Challenge #2: Healthcare Transition</a:t>
            </a:r>
            <a:br>
              <a:rPr lang="en-US" altLang="en-US" sz="3200" b="1" u="sng">
                <a:solidFill>
                  <a:schemeClr val="bg1"/>
                </a:solidFill>
              </a:rPr>
            </a:br>
            <a:endParaRPr lang="en-US" sz="3200" b="1" u="sng">
              <a:solidFill>
                <a:schemeClr val="bg1"/>
              </a:solidFill>
            </a:endParaRPr>
          </a:p>
        </p:txBody>
      </p:sp>
    </p:spTree>
    <p:extLst>
      <p:ext uri="{BB962C8B-B14F-4D97-AF65-F5344CB8AC3E}">
        <p14:creationId xmlns:p14="http://schemas.microsoft.com/office/powerpoint/2010/main" val="2025033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697480"/>
            <a:ext cx="879348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a:ln>
                  <a:noFill/>
                </a:ln>
                <a:solidFill>
                  <a:srgbClr val="696F70"/>
                </a:solidFill>
                <a:effectLst/>
                <a:uFillTx/>
                <a:latin typeface="Hind Bold"/>
                <a:ea typeface="Hind Bold"/>
                <a:cs typeface="Hind Bold"/>
                <a:sym typeface="Hind Bold"/>
              </a:rPr>
              <a:t>Welcome &amp; introductions</a:t>
            </a:r>
          </a:p>
        </p:txBody>
      </p:sp>
    </p:spTree>
    <p:extLst>
      <p:ext uri="{BB962C8B-B14F-4D97-AF65-F5344CB8AC3E}">
        <p14:creationId xmlns:p14="http://schemas.microsoft.com/office/powerpoint/2010/main" val="410915973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03708" y="21119"/>
            <a:ext cx="5219256" cy="6836881"/>
          </a:xfrm>
          <a:prstGeom prst="rect">
            <a:avLst/>
          </a:prstGeom>
        </p:spPr>
      </p:pic>
      <p:sp>
        <p:nvSpPr>
          <p:cNvPr id="5" name="TextBox 4"/>
          <p:cNvSpPr txBox="1"/>
          <p:nvPr/>
        </p:nvSpPr>
        <p:spPr>
          <a:xfrm>
            <a:off x="0" y="6581005"/>
            <a:ext cx="1953416"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chemeClr val="bg1"/>
                </a:solidFill>
                <a:effectLst/>
                <a:uFillTx/>
                <a:latin typeface="Hind Bold"/>
                <a:ea typeface="Hind Bold"/>
                <a:cs typeface="Hind Bold"/>
                <a:sym typeface="Hind Bold"/>
              </a:rPr>
              <a:t>Agarwal</a:t>
            </a:r>
            <a:r>
              <a:rPr kumimoji="0" lang="en-US" sz="1200" b="0" i="0" u="none" strike="noStrike" cap="none" spc="0" normalizeH="0">
                <a:ln>
                  <a:noFill/>
                </a:ln>
                <a:solidFill>
                  <a:schemeClr val="bg1"/>
                </a:solidFill>
                <a:effectLst/>
                <a:uFillTx/>
                <a:latin typeface="Hind Bold"/>
                <a:ea typeface="Hind Bold"/>
                <a:cs typeface="Hind Bold"/>
                <a:sym typeface="Hind Bold"/>
              </a:rPr>
              <a:t> et. al,</a:t>
            </a:r>
            <a:r>
              <a:rPr kumimoji="0" lang="en-US" sz="1200" b="0" i="0" u="none" strike="noStrike" cap="none" spc="0" normalizeH="0" baseline="0">
                <a:ln>
                  <a:noFill/>
                </a:ln>
                <a:solidFill>
                  <a:schemeClr val="bg1"/>
                </a:solidFill>
                <a:effectLst/>
                <a:uFillTx/>
                <a:latin typeface="Hind Bold"/>
                <a:ea typeface="Hind Bold"/>
                <a:cs typeface="Hind Bold"/>
                <a:sym typeface="Hind Bold"/>
              </a:rPr>
              <a:t> JCEM</a:t>
            </a:r>
            <a:r>
              <a:rPr lang="en-US" sz="1200">
                <a:solidFill>
                  <a:schemeClr val="bg1"/>
                </a:solidFill>
                <a:latin typeface="Hind Bold"/>
                <a:ea typeface="Hind Bold"/>
                <a:cs typeface="Hind Bold"/>
                <a:sym typeface="Hind Bold"/>
              </a:rPr>
              <a:t>, 2020</a:t>
            </a:r>
            <a:endParaRPr kumimoji="0" lang="en-US" sz="1200" b="0" i="0" u="none" strike="noStrike" cap="none" spc="0" normalizeH="0" baseline="0">
              <a:ln>
                <a:noFill/>
              </a:ln>
              <a:solidFill>
                <a:schemeClr val="bg1"/>
              </a:solidFill>
              <a:effectLst/>
              <a:uFillTx/>
              <a:latin typeface="Hind Bold"/>
              <a:ea typeface="Hind Bold"/>
              <a:cs typeface="Hind Bold"/>
              <a:sym typeface="Hind Bold"/>
            </a:endParaRPr>
          </a:p>
        </p:txBody>
      </p:sp>
      <p:sp>
        <p:nvSpPr>
          <p:cNvPr id="7" name="Title 1">
            <a:extLst>
              <a:ext uri="{FF2B5EF4-FFF2-40B4-BE49-F238E27FC236}">
                <a16:creationId xmlns:a16="http://schemas.microsoft.com/office/drawing/2014/main" id="{2BBC9125-4447-E048-8872-CD3C69F38B10}"/>
              </a:ext>
            </a:extLst>
          </p:cNvPr>
          <p:cNvSpPr>
            <a:spLocks noGrp="1"/>
          </p:cNvSpPr>
          <p:nvPr>
            <p:ph type="title"/>
          </p:nvPr>
        </p:nvSpPr>
        <p:spPr>
          <a:xfrm>
            <a:off x="-247650" y="2181225"/>
            <a:ext cx="6696075" cy="1028700"/>
          </a:xfrm>
        </p:spPr>
        <p:txBody>
          <a:bodyPr>
            <a:normAutofit fontScale="90000"/>
          </a:bodyPr>
          <a:lstStyle/>
          <a:p>
            <a:pPr algn="ctr"/>
            <a:r>
              <a:rPr lang="en-US" altLang="en-US" sz="3200" b="1" u="sng">
                <a:solidFill>
                  <a:schemeClr val="bg1"/>
                </a:solidFill>
              </a:rPr>
              <a:t>Challenge #3: </a:t>
            </a:r>
            <a:br>
              <a:rPr lang="en-US" altLang="en-US" sz="3200" b="1" u="sng">
                <a:solidFill>
                  <a:schemeClr val="bg1"/>
                </a:solidFill>
              </a:rPr>
            </a:br>
            <a:r>
              <a:rPr lang="en-US" altLang="en-US" sz="3200" b="1" u="sng">
                <a:solidFill>
                  <a:schemeClr val="bg1"/>
                </a:solidFill>
              </a:rPr>
              <a:t>Racial-Ethnic Disparities</a:t>
            </a:r>
            <a:br>
              <a:rPr lang="en-US" altLang="en-US" sz="3200" b="1" u="sng">
                <a:solidFill>
                  <a:schemeClr val="bg1"/>
                </a:solidFill>
              </a:rPr>
            </a:br>
            <a:endParaRPr lang="en-US" sz="3200" b="1" u="sng">
              <a:solidFill>
                <a:schemeClr val="bg1"/>
              </a:solidFill>
            </a:endParaRPr>
          </a:p>
        </p:txBody>
      </p:sp>
    </p:spTree>
    <p:extLst>
      <p:ext uri="{BB962C8B-B14F-4D97-AF65-F5344CB8AC3E}">
        <p14:creationId xmlns:p14="http://schemas.microsoft.com/office/powerpoint/2010/main" val="821333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6721" y="2547100"/>
            <a:ext cx="9386351" cy="4078685"/>
          </a:xfrm>
          <a:prstGeom prst="rect">
            <a:avLst/>
          </a:prstGeom>
        </p:spPr>
      </p:pic>
      <p:pic>
        <p:nvPicPr>
          <p:cNvPr id="3" name="Picture 2"/>
          <p:cNvPicPr>
            <a:picLocks noChangeAspect="1"/>
          </p:cNvPicPr>
          <p:nvPr/>
        </p:nvPicPr>
        <p:blipFill>
          <a:blip r:embed="rId3"/>
          <a:stretch>
            <a:fillRect/>
          </a:stretch>
        </p:blipFill>
        <p:spPr>
          <a:xfrm>
            <a:off x="2803004" y="147967"/>
            <a:ext cx="6474305" cy="2503793"/>
          </a:xfrm>
          <a:prstGeom prst="rect">
            <a:avLst/>
          </a:prstGeom>
        </p:spPr>
      </p:pic>
      <p:sp>
        <p:nvSpPr>
          <p:cNvPr id="4" name="TextBox 3"/>
          <p:cNvSpPr txBox="1"/>
          <p:nvPr/>
        </p:nvSpPr>
        <p:spPr>
          <a:xfrm>
            <a:off x="0" y="6581005"/>
            <a:ext cx="1441031"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chemeClr val="bg1"/>
                </a:solidFill>
                <a:effectLst/>
                <a:uFillTx/>
                <a:latin typeface="Hind Bold"/>
                <a:ea typeface="Hind Bold"/>
                <a:cs typeface="Hind Bold"/>
                <a:sym typeface="Hind Bold"/>
              </a:rPr>
              <a:t>Agarwal</a:t>
            </a:r>
            <a:r>
              <a:rPr kumimoji="0" lang="en-US" sz="1200" b="0" i="0" u="none" strike="noStrike" cap="none" spc="0" normalizeH="0">
                <a:ln>
                  <a:noFill/>
                </a:ln>
                <a:solidFill>
                  <a:schemeClr val="bg1"/>
                </a:solidFill>
                <a:effectLst/>
                <a:uFillTx/>
                <a:latin typeface="Hind Bold"/>
                <a:ea typeface="Hind Bold"/>
                <a:cs typeface="Hind Bold"/>
                <a:sym typeface="Hind Bold"/>
              </a:rPr>
              <a:t>,</a:t>
            </a:r>
            <a:r>
              <a:rPr kumimoji="0" lang="en-US" sz="1200" b="0" i="0" u="none" strike="noStrike" cap="none" spc="0" normalizeH="0" baseline="0">
                <a:ln>
                  <a:noFill/>
                </a:ln>
                <a:solidFill>
                  <a:schemeClr val="bg1"/>
                </a:solidFill>
                <a:effectLst/>
                <a:uFillTx/>
                <a:latin typeface="Hind Bold"/>
                <a:ea typeface="Hind Bold"/>
                <a:cs typeface="Hind Bold"/>
                <a:sym typeface="Hind Bold"/>
              </a:rPr>
              <a:t> DTT</a:t>
            </a:r>
            <a:r>
              <a:rPr lang="en-US" sz="1200">
                <a:solidFill>
                  <a:schemeClr val="bg1"/>
                </a:solidFill>
                <a:latin typeface="Hind Bold"/>
                <a:ea typeface="Hind Bold"/>
                <a:cs typeface="Hind Bold"/>
                <a:sym typeface="Hind Bold"/>
              </a:rPr>
              <a:t>, 2020</a:t>
            </a:r>
            <a:endParaRPr kumimoji="0" lang="en-US" sz="1200" b="0" i="0" u="none" strike="noStrike" cap="none" spc="0" normalizeH="0" baseline="0">
              <a:ln>
                <a:noFill/>
              </a:ln>
              <a:solidFill>
                <a:schemeClr val="bg1"/>
              </a:solidFill>
              <a:effectLst/>
              <a:uFillTx/>
              <a:latin typeface="Hind Bold"/>
              <a:ea typeface="Hind Bold"/>
              <a:cs typeface="Hind Bold"/>
              <a:sym typeface="Hind Bold"/>
            </a:endParaRPr>
          </a:p>
        </p:txBody>
      </p:sp>
      <p:sp>
        <p:nvSpPr>
          <p:cNvPr id="5" name="Rectangle 4"/>
          <p:cNvSpPr/>
          <p:nvPr/>
        </p:nvSpPr>
        <p:spPr>
          <a:xfrm>
            <a:off x="2371725" y="3362325"/>
            <a:ext cx="1323975" cy="2362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86225" y="3362325"/>
            <a:ext cx="1323975" cy="2362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731390" y="4396456"/>
            <a:ext cx="361950" cy="484632"/>
          </a:xfrm>
          <a:prstGeom prst="rightArrow">
            <a:avLst>
              <a:gd name="adj1" fmla="val 50000"/>
              <a:gd name="adj2" fmla="val 6052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65035" y="3362325"/>
            <a:ext cx="1323975" cy="2362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79535" y="3362325"/>
            <a:ext cx="1323975" cy="2362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124700" y="4396456"/>
            <a:ext cx="361950" cy="484632"/>
          </a:xfrm>
          <a:prstGeom prst="rightArrow">
            <a:avLst>
              <a:gd name="adj1" fmla="val 50000"/>
              <a:gd name="adj2" fmla="val 6052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35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04DFB2-7863-1A48-9562-72F455BEDCCA}"/>
              </a:ext>
            </a:extLst>
          </p:cNvPr>
          <p:cNvSpPr>
            <a:spLocks noGrp="1"/>
          </p:cNvSpPr>
          <p:nvPr>
            <p:ph type="body" idx="1"/>
          </p:nvPr>
        </p:nvSpPr>
        <p:spPr>
          <a:xfrm>
            <a:off x="1948815" y="1855471"/>
            <a:ext cx="8229600" cy="1500187"/>
          </a:xfrm>
        </p:spPr>
        <p:txBody>
          <a:bodyPr>
            <a:noAutofit/>
          </a:bodyPr>
          <a:lstStyle/>
          <a:p>
            <a:pPr algn="ctr"/>
            <a:r>
              <a:rPr lang="en-US" sz="5400" b="1">
                <a:solidFill>
                  <a:schemeClr val="bg1"/>
                </a:solidFill>
              </a:rPr>
              <a:t>Result of Challenges:</a:t>
            </a:r>
          </a:p>
          <a:p>
            <a:pPr algn="ctr"/>
            <a:endParaRPr lang="en-US" sz="5400" b="1">
              <a:solidFill>
                <a:schemeClr val="bg1"/>
              </a:solidFill>
            </a:endParaRPr>
          </a:p>
          <a:p>
            <a:pPr algn="ctr"/>
            <a:r>
              <a:rPr lang="en-US" sz="5400" b="1">
                <a:solidFill>
                  <a:schemeClr val="bg1"/>
                </a:solidFill>
              </a:rPr>
              <a:t>VERY Poor Medical and Psychological Outcomes</a:t>
            </a:r>
          </a:p>
        </p:txBody>
      </p:sp>
    </p:spTree>
    <p:extLst>
      <p:ext uri="{BB962C8B-B14F-4D97-AF65-F5344CB8AC3E}">
        <p14:creationId xmlns:p14="http://schemas.microsoft.com/office/powerpoint/2010/main" val="3933000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2726" y="707910"/>
            <a:ext cx="5249542" cy="5267583"/>
          </a:xfrm>
          <a:prstGeom prst="rect">
            <a:avLst/>
          </a:prstGeom>
        </p:spPr>
      </p:pic>
    </p:spTree>
    <p:extLst>
      <p:ext uri="{BB962C8B-B14F-4D97-AF65-F5344CB8AC3E}">
        <p14:creationId xmlns:p14="http://schemas.microsoft.com/office/powerpoint/2010/main" val="2852726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8B631DF9-E77F-7C43-AA7D-7A46F4D6E69E}"/>
              </a:ext>
            </a:extLst>
          </p:cNvPr>
          <p:cNvSpPr>
            <a:spLocks noGrp="1" noChangeArrowheads="1"/>
          </p:cNvSpPr>
          <p:nvPr>
            <p:ph type="title"/>
          </p:nvPr>
        </p:nvSpPr>
        <p:spPr>
          <a:xfrm>
            <a:off x="1397000" y="575734"/>
            <a:ext cx="8839200" cy="1143000"/>
          </a:xfrm>
        </p:spPr>
        <p:txBody>
          <a:bodyPr>
            <a:normAutofit fontScale="90000"/>
          </a:bodyPr>
          <a:lstStyle/>
          <a:p>
            <a:pPr algn="ctr"/>
            <a:r>
              <a:rPr lang="en-US" altLang="en-US" b="1">
                <a:solidFill>
                  <a:schemeClr val="bg1"/>
                </a:solidFill>
              </a:rPr>
              <a:t>The Supporting Emerging Adults with Diabetes (SEAD) Program</a:t>
            </a:r>
          </a:p>
        </p:txBody>
      </p:sp>
      <p:pic>
        <p:nvPicPr>
          <p:cNvPr id="7170" name="Picture 2" descr="Image result for seed growing into flower">
            <a:extLst>
              <a:ext uri="{FF2B5EF4-FFF2-40B4-BE49-F238E27FC236}">
                <a16:creationId xmlns:a16="http://schemas.microsoft.com/office/drawing/2014/main" id="{5143BDAB-096D-E947-BC83-9C907655F9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143"/>
          <a:stretch/>
        </p:blipFill>
        <p:spPr bwMode="auto">
          <a:xfrm>
            <a:off x="347134" y="1839178"/>
            <a:ext cx="3691467" cy="24421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25D40AD-B7ED-7446-8A49-960623C28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652" y="2552701"/>
            <a:ext cx="2861228" cy="3200400"/>
          </a:xfrm>
          <a:prstGeom prst="rect">
            <a:avLst/>
          </a:prstGeom>
        </p:spPr>
      </p:pic>
      <p:pic>
        <p:nvPicPr>
          <p:cNvPr id="7" name="Picture 6">
            <a:extLst>
              <a:ext uri="{FF2B5EF4-FFF2-40B4-BE49-F238E27FC236}">
                <a16:creationId xmlns:a16="http://schemas.microsoft.com/office/drawing/2014/main" id="{A45C3986-CA0D-494F-BE93-4C9AE03DA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5931" y="4804407"/>
            <a:ext cx="3540198" cy="1766594"/>
          </a:xfrm>
          <a:prstGeom prst="rect">
            <a:avLst/>
          </a:prstGeom>
        </p:spPr>
      </p:pic>
    </p:spTree>
    <p:extLst>
      <p:ext uri="{BB962C8B-B14F-4D97-AF65-F5344CB8AC3E}">
        <p14:creationId xmlns:p14="http://schemas.microsoft.com/office/powerpoint/2010/main" val="2023184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9200" y="1117600"/>
            <a:ext cx="7315200" cy="4876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310" y="499533"/>
            <a:ext cx="5178074" cy="6248402"/>
          </a:xfrm>
          <a:prstGeom prst="rect">
            <a:avLst/>
          </a:prstGeom>
        </p:spPr>
      </p:pic>
      <p:pic>
        <p:nvPicPr>
          <p:cNvPr id="8"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972926" y="242968"/>
            <a:ext cx="6444488" cy="6615032"/>
          </a:xfrm>
        </p:spPr>
      </p:pic>
      <p:sp>
        <p:nvSpPr>
          <p:cNvPr id="9" name="TextBox 8"/>
          <p:cNvSpPr txBox="1"/>
          <p:nvPr/>
        </p:nvSpPr>
        <p:spPr>
          <a:xfrm>
            <a:off x="0" y="6581005"/>
            <a:ext cx="2972926"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chemeClr val="bg1"/>
                </a:solidFill>
                <a:effectLst/>
                <a:uFillTx/>
                <a:latin typeface="Hind Bold"/>
                <a:ea typeface="Hind Bold"/>
                <a:cs typeface="Hind Bold"/>
                <a:sym typeface="Hind Bold"/>
              </a:rPr>
              <a:t>Lipman and Hawkes, Diabetes Care, 2021</a:t>
            </a:r>
          </a:p>
        </p:txBody>
      </p:sp>
    </p:spTree>
    <p:extLst>
      <p:ext uri="{BB962C8B-B14F-4D97-AF65-F5344CB8AC3E}">
        <p14:creationId xmlns:p14="http://schemas.microsoft.com/office/powerpoint/2010/main" val="225813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094919929"/>
              </p:ext>
            </p:extLst>
          </p:nvPr>
        </p:nvGraphicFramePr>
        <p:xfrm>
          <a:off x="2057526" y="8212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25D40AD-B7ED-7446-8A49-960623C285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6518" y="2668941"/>
            <a:ext cx="1540682" cy="1723316"/>
          </a:xfrm>
          <a:prstGeom prst="rect">
            <a:avLst/>
          </a:prstGeom>
        </p:spPr>
      </p:pic>
    </p:spTree>
    <p:extLst>
      <p:ext uri="{BB962C8B-B14F-4D97-AF65-F5344CB8AC3E}">
        <p14:creationId xmlns:p14="http://schemas.microsoft.com/office/powerpoint/2010/main" val="3962827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023462916"/>
              </p:ext>
            </p:extLst>
          </p:nvPr>
        </p:nvGraphicFramePr>
        <p:xfrm>
          <a:off x="2057526" y="8212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25D40AD-B7ED-7446-8A49-960623C285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6518" y="2668941"/>
            <a:ext cx="1540682" cy="1723316"/>
          </a:xfrm>
          <a:prstGeom prst="rect">
            <a:avLst/>
          </a:prstGeom>
        </p:spPr>
      </p:pic>
      <p:sp>
        <p:nvSpPr>
          <p:cNvPr id="2" name="Oval 1"/>
          <p:cNvSpPr/>
          <p:nvPr/>
        </p:nvSpPr>
        <p:spPr>
          <a:xfrm>
            <a:off x="2709334" y="821266"/>
            <a:ext cx="2667000" cy="2667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477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grpSp>
        <p:nvGrpSpPr>
          <p:cNvPr id="21505" name="Group 4">
            <a:extLst>
              <a:ext uri="{FF2B5EF4-FFF2-40B4-BE49-F238E27FC236}">
                <a16:creationId xmlns:a16="http://schemas.microsoft.com/office/drawing/2014/main" id="{1D6D5782-66DF-0F4D-8E3E-43B05E623B54}"/>
              </a:ext>
            </a:extLst>
          </p:cNvPr>
          <p:cNvGrpSpPr>
            <a:grpSpLocks/>
          </p:cNvGrpSpPr>
          <p:nvPr/>
        </p:nvGrpSpPr>
        <p:grpSpPr bwMode="auto">
          <a:xfrm>
            <a:off x="2895600" y="643466"/>
            <a:ext cx="6454182" cy="5500688"/>
            <a:chOff x="-98331" y="0"/>
            <a:chExt cx="4007062" cy="4234029"/>
          </a:xfrm>
        </p:grpSpPr>
        <p:sp>
          <p:nvSpPr>
            <p:cNvPr id="7" name="Hexagon 6">
              <a:extLst>
                <a:ext uri="{FF2B5EF4-FFF2-40B4-BE49-F238E27FC236}">
                  <a16:creationId xmlns:a16="http://schemas.microsoft.com/office/drawing/2014/main" id="{E88E847B-A298-EC49-A1D4-A4DB4C2B5817}"/>
                </a:ext>
              </a:extLst>
            </p:cNvPr>
            <p:cNvSpPr/>
            <p:nvPr/>
          </p:nvSpPr>
          <p:spPr>
            <a:xfrm>
              <a:off x="1155486" y="1387774"/>
              <a:ext cx="1579695" cy="1470958"/>
            </a:xfrm>
            <a:prstGeom prst="hexagon">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lIns="68580" tIns="34290" rIns="68580" bIns="34290" anchor="ctr"/>
            <a:lstStyle/>
            <a:p>
              <a:pPr algn="ctr">
                <a:lnSpc>
                  <a:spcPct val="107000"/>
                </a:lnSpc>
                <a:spcAft>
                  <a:spcPts val="600"/>
                </a:spcAft>
                <a:defRPr/>
              </a:pPr>
              <a:r>
                <a:rPr lang="en-US" sz="2400">
                  <a:ea typeface="Calibri"/>
                  <a:cs typeface="Times New Roman"/>
                </a:rPr>
                <a:t>SEAD Program Model  </a:t>
              </a:r>
            </a:p>
          </p:txBody>
        </p:sp>
        <p:sp>
          <p:nvSpPr>
            <p:cNvPr id="8" name="Hexagon 7">
              <a:extLst>
                <a:ext uri="{FF2B5EF4-FFF2-40B4-BE49-F238E27FC236}">
                  <a16:creationId xmlns:a16="http://schemas.microsoft.com/office/drawing/2014/main" id="{BE548AEC-7CA4-8A4B-9D98-6A3771A6189B}"/>
                </a:ext>
              </a:extLst>
            </p:cNvPr>
            <p:cNvSpPr/>
            <p:nvPr/>
          </p:nvSpPr>
          <p:spPr>
            <a:xfrm>
              <a:off x="1155486" y="0"/>
              <a:ext cx="1530826" cy="1397479"/>
            </a:xfrm>
            <a:prstGeom prst="hexagon">
              <a:avLst/>
            </a:prstGeom>
            <a:solidFill>
              <a:schemeClr val="accent6"/>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anchor="ctr"/>
            <a:lstStyle/>
            <a:p>
              <a:pPr algn="ctr">
                <a:lnSpc>
                  <a:spcPct val="107000"/>
                </a:lnSpc>
                <a:spcAft>
                  <a:spcPts val="600"/>
                </a:spcAft>
                <a:defRPr/>
              </a:pPr>
              <a:r>
                <a:rPr lang="en-US" sz="2400">
                  <a:ea typeface="Calibri"/>
                  <a:cs typeface="Times New Roman"/>
                </a:rPr>
                <a:t>Continuing</a:t>
              </a:r>
              <a:r>
                <a:rPr lang="en-US" sz="1350">
                  <a:ea typeface="Calibri"/>
                  <a:cs typeface="Times New Roman"/>
                </a:rPr>
                <a:t> </a:t>
              </a:r>
              <a:r>
                <a:rPr lang="en-US" sz="2400">
                  <a:ea typeface="Calibri"/>
                  <a:cs typeface="Times New Roman"/>
                </a:rPr>
                <a:t>Education  </a:t>
              </a:r>
            </a:p>
          </p:txBody>
        </p:sp>
        <p:sp>
          <p:nvSpPr>
            <p:cNvPr id="9" name="Hexagon 8">
              <a:extLst>
                <a:ext uri="{FF2B5EF4-FFF2-40B4-BE49-F238E27FC236}">
                  <a16:creationId xmlns:a16="http://schemas.microsoft.com/office/drawing/2014/main" id="{6E3EE48C-D8A1-984A-9BE4-365B5F2DE0C4}"/>
                </a:ext>
              </a:extLst>
            </p:cNvPr>
            <p:cNvSpPr/>
            <p:nvPr/>
          </p:nvSpPr>
          <p:spPr>
            <a:xfrm>
              <a:off x="2384011" y="671012"/>
              <a:ext cx="1501279" cy="1386388"/>
            </a:xfrm>
            <a:prstGeom prst="hexagon">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lnSpc>
                  <a:spcPct val="107000"/>
                </a:lnSpc>
                <a:spcAft>
                  <a:spcPts val="600"/>
                </a:spcAft>
                <a:defRPr/>
              </a:pPr>
              <a:r>
                <a:rPr lang="en-US" sz="2400">
                  <a:ea typeface="Calibri"/>
                  <a:cs typeface="Times New Roman"/>
                </a:rPr>
                <a:t>Behavioral Support </a:t>
              </a:r>
            </a:p>
          </p:txBody>
        </p:sp>
        <p:sp>
          <p:nvSpPr>
            <p:cNvPr id="10" name="Hexagon 9">
              <a:extLst>
                <a:ext uri="{FF2B5EF4-FFF2-40B4-BE49-F238E27FC236}">
                  <a16:creationId xmlns:a16="http://schemas.microsoft.com/office/drawing/2014/main" id="{FE1157BA-4A9B-8F47-BDB0-59D9C95DACA2}"/>
                </a:ext>
              </a:extLst>
            </p:cNvPr>
            <p:cNvSpPr/>
            <p:nvPr/>
          </p:nvSpPr>
          <p:spPr>
            <a:xfrm>
              <a:off x="-98331" y="679330"/>
              <a:ext cx="1560665" cy="1452935"/>
            </a:xfrm>
            <a:prstGeom prst="hexagon">
              <a:avLst/>
            </a:prstGeom>
            <a:solidFill>
              <a:srgbClr val="C000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a:lnSpc>
                  <a:spcPct val="107000"/>
                </a:lnSpc>
                <a:spcAft>
                  <a:spcPts val="600"/>
                </a:spcAft>
                <a:defRPr/>
              </a:pPr>
              <a:r>
                <a:rPr lang="en-US" sz="2400">
                  <a:ea typeface="Calibri"/>
                  <a:cs typeface="Times New Roman"/>
                </a:rPr>
                <a:t>Orientation to Adult Care </a:t>
              </a:r>
            </a:p>
          </p:txBody>
        </p:sp>
        <p:sp>
          <p:nvSpPr>
            <p:cNvPr id="11" name="Hexagon 10">
              <a:extLst>
                <a:ext uri="{FF2B5EF4-FFF2-40B4-BE49-F238E27FC236}">
                  <a16:creationId xmlns:a16="http://schemas.microsoft.com/office/drawing/2014/main" id="{44332AE1-E9E3-DD4E-8A3D-B43C93020E35}"/>
                </a:ext>
              </a:extLst>
            </p:cNvPr>
            <p:cNvSpPr/>
            <p:nvPr/>
          </p:nvSpPr>
          <p:spPr>
            <a:xfrm>
              <a:off x="1155486" y="2858732"/>
              <a:ext cx="1579695" cy="1375297"/>
            </a:xfrm>
            <a:prstGeom prst="hexagon">
              <a:avLst/>
            </a:prstGeom>
            <a:solidFill>
              <a:srgbClr val="7030A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anchor="ctr"/>
            <a:lstStyle/>
            <a:p>
              <a:pPr algn="ctr">
                <a:lnSpc>
                  <a:spcPct val="107000"/>
                </a:lnSpc>
                <a:spcAft>
                  <a:spcPts val="600"/>
                </a:spcAft>
                <a:defRPr/>
              </a:pPr>
              <a:r>
                <a:rPr lang="en-US" sz="2400">
                  <a:ea typeface="Calibri"/>
                  <a:cs typeface="Times New Roman"/>
                </a:rPr>
                <a:t>Pediatric Partnership</a:t>
              </a:r>
            </a:p>
          </p:txBody>
        </p:sp>
        <p:sp>
          <p:nvSpPr>
            <p:cNvPr id="12" name="Hexagon 11">
              <a:extLst>
                <a:ext uri="{FF2B5EF4-FFF2-40B4-BE49-F238E27FC236}">
                  <a16:creationId xmlns:a16="http://schemas.microsoft.com/office/drawing/2014/main" id="{8B3E1DE8-27DE-3946-BB0B-19F6E4ADCB6C}"/>
                </a:ext>
              </a:extLst>
            </p:cNvPr>
            <p:cNvSpPr/>
            <p:nvPr/>
          </p:nvSpPr>
          <p:spPr>
            <a:xfrm>
              <a:off x="-98331" y="2143356"/>
              <a:ext cx="1564074" cy="1419661"/>
            </a:xfrm>
            <a:prstGeom prst="hexagon">
              <a:avLst/>
            </a:prstGeom>
            <a:solidFill>
              <a:srgbClr val="FFC0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lIns="68580" tIns="34290" rIns="68580" bIns="34290" anchor="ctr"/>
            <a:lstStyle/>
            <a:p>
              <a:pPr algn="ctr">
                <a:lnSpc>
                  <a:spcPct val="107000"/>
                </a:lnSpc>
                <a:spcAft>
                  <a:spcPts val="600"/>
                </a:spcAft>
                <a:defRPr/>
              </a:pPr>
              <a:r>
                <a:rPr lang="en-US" sz="2400">
                  <a:ea typeface="Calibri"/>
                  <a:cs typeface="Times New Roman"/>
                </a:rPr>
                <a:t>Care Coordination  </a:t>
              </a:r>
            </a:p>
          </p:txBody>
        </p:sp>
        <p:sp>
          <p:nvSpPr>
            <p:cNvPr id="13" name="Hexagon 12">
              <a:extLst>
                <a:ext uri="{FF2B5EF4-FFF2-40B4-BE49-F238E27FC236}">
                  <a16:creationId xmlns:a16="http://schemas.microsoft.com/office/drawing/2014/main" id="{3A1FCF33-EB68-A44F-80F7-0ED0163252F6}"/>
                </a:ext>
              </a:extLst>
            </p:cNvPr>
            <p:cNvSpPr/>
            <p:nvPr/>
          </p:nvSpPr>
          <p:spPr>
            <a:xfrm>
              <a:off x="2407452" y="2068491"/>
              <a:ext cx="1501279" cy="1427980"/>
            </a:xfrm>
            <a:prstGeom prst="hex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lnSpc>
                  <a:spcPct val="107000"/>
                </a:lnSpc>
                <a:spcAft>
                  <a:spcPts val="600"/>
                </a:spcAft>
                <a:defRPr/>
              </a:pPr>
              <a:r>
                <a:rPr lang="en-US" sz="825">
                  <a:ea typeface="Calibri"/>
                  <a:cs typeface="Times New Roman"/>
                </a:rPr>
                <a:t> </a:t>
              </a:r>
            </a:p>
            <a:p>
              <a:pPr algn="ctr">
                <a:lnSpc>
                  <a:spcPct val="107000"/>
                </a:lnSpc>
                <a:spcAft>
                  <a:spcPts val="600"/>
                </a:spcAft>
                <a:defRPr/>
              </a:pPr>
              <a:r>
                <a:rPr lang="en-US" sz="2400">
                  <a:ea typeface="Calibri"/>
                  <a:cs typeface="Times New Roman"/>
                </a:rPr>
                <a:t>Engagement in Care</a:t>
              </a:r>
            </a:p>
            <a:p>
              <a:pPr algn="ctr">
                <a:lnSpc>
                  <a:spcPct val="107000"/>
                </a:lnSpc>
                <a:spcAft>
                  <a:spcPts val="600"/>
                </a:spcAft>
                <a:defRPr/>
              </a:pPr>
              <a:r>
                <a:rPr lang="en-US" sz="825">
                  <a:ea typeface="Calibri"/>
                  <a:cs typeface="Times New Roman"/>
                </a:rPr>
                <a:t> </a:t>
              </a:r>
            </a:p>
          </p:txBody>
        </p:sp>
      </p:grpSp>
      <p:sp>
        <p:nvSpPr>
          <p:cNvPr id="2" name="TextBox 1">
            <a:extLst>
              <a:ext uri="{FF2B5EF4-FFF2-40B4-BE49-F238E27FC236}">
                <a16:creationId xmlns:a16="http://schemas.microsoft.com/office/drawing/2014/main" id="{E63994C3-3F8D-074E-B5FC-118762987177}"/>
              </a:ext>
            </a:extLst>
          </p:cNvPr>
          <p:cNvSpPr txBox="1"/>
          <p:nvPr/>
        </p:nvSpPr>
        <p:spPr>
          <a:xfrm>
            <a:off x="253767" y="6472867"/>
            <a:ext cx="2995051" cy="307777"/>
          </a:xfrm>
          <a:prstGeom prst="rect">
            <a:avLst/>
          </a:prstGeom>
          <a:noFill/>
        </p:spPr>
        <p:txBody>
          <a:bodyPr wrap="none" rtlCol="0">
            <a:spAutoFit/>
          </a:bodyPr>
          <a:lstStyle/>
          <a:p>
            <a:r>
              <a:rPr lang="en-US" sz="1400">
                <a:solidFill>
                  <a:schemeClr val="bg1"/>
                </a:solidFill>
              </a:rPr>
              <a:t>Agarwal et al. Diabetes Educator 2016 </a:t>
            </a:r>
          </a:p>
        </p:txBody>
      </p:sp>
    </p:spTree>
    <p:extLst>
      <p:ext uri="{BB962C8B-B14F-4D97-AF65-F5344CB8AC3E}">
        <p14:creationId xmlns:p14="http://schemas.microsoft.com/office/powerpoint/2010/main" val="1796446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5058"/>
            <a:ext cx="10515600" cy="1325563"/>
          </a:xfrm>
        </p:spPr>
        <p:txBody>
          <a:bodyPr/>
          <a:lstStyle/>
          <a:p>
            <a:pPr algn="ctr"/>
            <a:r>
              <a:rPr lang="en-US" b="1">
                <a:solidFill>
                  <a:schemeClr val="bg1"/>
                </a:solidFill>
              </a:rPr>
              <a:t>Evolution of SEAD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4060072"/>
              </p:ext>
            </p:extLst>
          </p:nvPr>
        </p:nvGraphicFramePr>
        <p:xfrm>
          <a:off x="897467" y="18510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278466" y="3842028"/>
            <a:ext cx="652743" cy="369332"/>
          </a:xfrm>
          <a:prstGeom prst="rect">
            <a:avLst/>
          </a:prstGeom>
          <a:noFill/>
        </p:spPr>
        <p:txBody>
          <a:bodyPr wrap="none" rtlCol="0">
            <a:spAutoFit/>
          </a:bodyPr>
          <a:lstStyle/>
          <a:p>
            <a:r>
              <a:rPr lang="en-US"/>
              <a:t>2016</a:t>
            </a:r>
          </a:p>
        </p:txBody>
      </p:sp>
      <p:sp>
        <p:nvSpPr>
          <p:cNvPr id="6" name="TextBox 5"/>
          <p:cNvSpPr txBox="1"/>
          <p:nvPr/>
        </p:nvSpPr>
        <p:spPr>
          <a:xfrm>
            <a:off x="2836333" y="3842028"/>
            <a:ext cx="652743" cy="369332"/>
          </a:xfrm>
          <a:prstGeom prst="rect">
            <a:avLst/>
          </a:prstGeom>
          <a:noFill/>
        </p:spPr>
        <p:txBody>
          <a:bodyPr wrap="none" rtlCol="0">
            <a:spAutoFit/>
          </a:bodyPr>
          <a:lstStyle/>
          <a:p>
            <a:r>
              <a:rPr lang="en-US"/>
              <a:t>2018</a:t>
            </a:r>
          </a:p>
        </p:txBody>
      </p:sp>
      <p:sp>
        <p:nvSpPr>
          <p:cNvPr id="7" name="TextBox 6"/>
          <p:cNvSpPr txBox="1"/>
          <p:nvPr/>
        </p:nvSpPr>
        <p:spPr>
          <a:xfrm>
            <a:off x="4309533" y="3842028"/>
            <a:ext cx="652743" cy="369332"/>
          </a:xfrm>
          <a:prstGeom prst="rect">
            <a:avLst/>
          </a:prstGeom>
          <a:noFill/>
        </p:spPr>
        <p:txBody>
          <a:bodyPr wrap="none" rtlCol="0">
            <a:spAutoFit/>
          </a:bodyPr>
          <a:lstStyle/>
          <a:p>
            <a:r>
              <a:rPr lang="en-US"/>
              <a:t>2018</a:t>
            </a:r>
          </a:p>
        </p:txBody>
      </p:sp>
      <p:sp>
        <p:nvSpPr>
          <p:cNvPr id="8" name="TextBox 7"/>
          <p:cNvSpPr txBox="1"/>
          <p:nvPr/>
        </p:nvSpPr>
        <p:spPr>
          <a:xfrm>
            <a:off x="5667626" y="3842028"/>
            <a:ext cx="652743" cy="369332"/>
          </a:xfrm>
          <a:prstGeom prst="rect">
            <a:avLst/>
          </a:prstGeom>
          <a:noFill/>
        </p:spPr>
        <p:txBody>
          <a:bodyPr wrap="none" rtlCol="0">
            <a:spAutoFit/>
          </a:bodyPr>
          <a:lstStyle/>
          <a:p>
            <a:r>
              <a:rPr lang="en-US"/>
              <a:t>2019</a:t>
            </a:r>
          </a:p>
        </p:txBody>
      </p:sp>
      <p:sp>
        <p:nvSpPr>
          <p:cNvPr id="9" name="TextBox 8"/>
          <p:cNvSpPr txBox="1"/>
          <p:nvPr/>
        </p:nvSpPr>
        <p:spPr>
          <a:xfrm>
            <a:off x="7501466" y="3842028"/>
            <a:ext cx="652743" cy="369332"/>
          </a:xfrm>
          <a:prstGeom prst="rect">
            <a:avLst/>
          </a:prstGeom>
          <a:noFill/>
        </p:spPr>
        <p:txBody>
          <a:bodyPr wrap="none" rtlCol="0">
            <a:spAutoFit/>
          </a:bodyPr>
          <a:lstStyle/>
          <a:p>
            <a:r>
              <a:rPr lang="en-US"/>
              <a:t>2019</a:t>
            </a:r>
          </a:p>
        </p:txBody>
      </p:sp>
      <p:sp>
        <p:nvSpPr>
          <p:cNvPr id="10" name="TextBox 9"/>
          <p:cNvSpPr txBox="1"/>
          <p:nvPr/>
        </p:nvSpPr>
        <p:spPr>
          <a:xfrm>
            <a:off x="9352240" y="3842028"/>
            <a:ext cx="652743" cy="369332"/>
          </a:xfrm>
          <a:prstGeom prst="rect">
            <a:avLst/>
          </a:prstGeom>
          <a:noFill/>
        </p:spPr>
        <p:txBody>
          <a:bodyPr wrap="none" rtlCol="0">
            <a:spAutoFit/>
          </a:bodyPr>
          <a:lstStyle/>
          <a:p>
            <a:r>
              <a:rPr lang="en-US"/>
              <a:t>2021</a:t>
            </a:r>
          </a:p>
        </p:txBody>
      </p:sp>
    </p:spTree>
    <p:extLst>
      <p:ext uri="{BB962C8B-B14F-4D97-AF65-F5344CB8AC3E}">
        <p14:creationId xmlns:p14="http://schemas.microsoft.com/office/powerpoint/2010/main" val="599150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970280" y="711414"/>
            <a:ext cx="8950960" cy="5697006"/>
          </a:xfrm>
          <a:prstGeom prst="rect">
            <a:avLst/>
          </a:prstGeom>
        </p:spPr>
        <p:txBody>
          <a:bodyPr lIns="91440" tIns="45720" rIns="91440" bIns="45720" anchor="t">
            <a:noAutofit/>
          </a:bodyPr>
          <a:lstStyle>
            <a:lvl1pPr marL="257175" marR="0" indent="-257175" algn="l" defTabSz="342900" rtl="0" latinLnBrk="0">
              <a:lnSpc>
                <a:spcPct val="100000"/>
              </a:lnSpc>
              <a:spcBef>
                <a:spcPts val="400"/>
              </a:spcBef>
              <a:spcAft>
                <a:spcPts val="0"/>
              </a:spcAft>
              <a:buClr>
                <a:srgbClr val="00BCDD"/>
              </a:buClr>
              <a:buSzPct val="11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1pPr>
            <a:lvl2pPr marL="584000" marR="0" indent="-241101" algn="l" defTabSz="342900" rtl="0" latinLnBrk="0">
              <a:lnSpc>
                <a:spcPct val="100000"/>
              </a:lnSpc>
              <a:spcBef>
                <a:spcPts val="400"/>
              </a:spcBef>
              <a:spcAft>
                <a:spcPts val="0"/>
              </a:spcAft>
              <a:buClr>
                <a:srgbClr val="00BCDD"/>
              </a:buClr>
              <a:buSzPct val="11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2pPr>
            <a:lvl3pPr marL="891538" marR="0" indent="-205738" algn="l" defTabSz="342900" rtl="0" latinLnBrk="0">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3pPr>
            <a:lvl4pPr marL="1266092" marR="0" indent="-237392" algn="l" defTabSz="342900" rtl="0" latinLnBrk="0">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4pPr>
            <a:lvl5pPr marL="1608992" marR="0" indent="-237392" algn="l" defTabSz="342900" rtl="0" latinLnBrk="0">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5pPr>
            <a:lvl6pPr marL="19888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pPr marL="0" indent="0" hangingPunct="1">
              <a:buNone/>
            </a:pPr>
            <a:r>
              <a:rPr lang="en-US" sz="3200" b="1">
                <a:solidFill>
                  <a:srgbClr val="3E4E8D"/>
                </a:solidFill>
                <a:latin typeface="Montserrat"/>
                <a:ea typeface="Helvetica" charset="0"/>
                <a:cs typeface="Helvetica" charset="0"/>
              </a:rPr>
              <a:t>Agenda</a:t>
            </a:r>
          </a:p>
          <a:p>
            <a:pPr marL="0" indent="0" hangingPunct="1">
              <a:buNone/>
            </a:pPr>
            <a:endParaRPr lang="en-US" sz="1000">
              <a:latin typeface="Helvetica" charset="0"/>
              <a:ea typeface="Helvetica" charset="0"/>
              <a:cs typeface="Helvetica" charset="0"/>
            </a:endParaRPr>
          </a:p>
          <a:p>
            <a:pPr hangingPunct="1"/>
            <a:r>
              <a:rPr lang="en-US">
                <a:solidFill>
                  <a:schemeClr val="tx1">
                    <a:lumMod val="75000"/>
                    <a:lumOff val="25000"/>
                  </a:schemeClr>
                </a:solidFill>
                <a:latin typeface="Montserrat"/>
                <a:ea typeface="Helvetica" charset="0"/>
                <a:cs typeface="Helvetica" charset="0"/>
              </a:rPr>
              <a:t>Welcome &amp; introductions</a:t>
            </a:r>
          </a:p>
          <a:p>
            <a:pPr hangingPunct="1"/>
            <a:r>
              <a:rPr lang="en-US">
                <a:solidFill>
                  <a:schemeClr val="tx1">
                    <a:lumMod val="75000"/>
                    <a:lumOff val="25000"/>
                  </a:schemeClr>
                </a:solidFill>
                <a:latin typeface="Montserrat"/>
                <a:ea typeface="Helvetica" charset="0"/>
                <a:cs typeface="Helvetica" charset="0"/>
              </a:rPr>
              <a:t>Updates from the Collaborative</a:t>
            </a:r>
          </a:p>
          <a:p>
            <a:pPr marL="583565" lvl="1" indent="-240665" hangingPunct="1"/>
            <a:r>
              <a:rPr lang="en-US">
                <a:solidFill>
                  <a:schemeClr val="tx1">
                    <a:lumMod val="75000"/>
                    <a:lumOff val="25000"/>
                  </a:schemeClr>
                </a:solidFill>
                <a:latin typeface="Montserrat"/>
                <a:ea typeface="Helvetica" charset="0"/>
                <a:cs typeface="Helvetica"/>
              </a:rPr>
              <a:t>New staff!</a:t>
            </a:r>
          </a:p>
          <a:p>
            <a:pPr marL="583565" lvl="1" indent="-240665" hangingPunct="1"/>
            <a:r>
              <a:rPr lang="en-US">
                <a:solidFill>
                  <a:schemeClr val="tx1">
                    <a:lumMod val="75000"/>
                    <a:lumOff val="25000"/>
                  </a:schemeClr>
                </a:solidFill>
                <a:latin typeface="Montserrat"/>
                <a:ea typeface="Helvetica" charset="0"/>
                <a:cs typeface="Helvetica"/>
              </a:rPr>
              <a:t>Welcome to the Cleveland Clinic!</a:t>
            </a:r>
          </a:p>
          <a:p>
            <a:pPr marL="583565" lvl="1" indent="-240665"/>
            <a:r>
              <a:rPr lang="en-US">
                <a:solidFill>
                  <a:schemeClr val="tx1">
                    <a:lumMod val="75000"/>
                    <a:lumOff val="25000"/>
                  </a:schemeClr>
                </a:solidFill>
                <a:latin typeface="Montserrat"/>
                <a:ea typeface="Helvetica" charset="0"/>
                <a:cs typeface="Helvetica"/>
              </a:rPr>
              <a:t>Plans for May Leadership/PI Session</a:t>
            </a:r>
          </a:p>
          <a:p>
            <a:pPr marL="583565" lvl="1" indent="-240665"/>
            <a:r>
              <a:rPr lang="en-US">
                <a:solidFill>
                  <a:schemeClr val="tx1">
                    <a:lumMod val="75000"/>
                    <a:lumOff val="25000"/>
                  </a:schemeClr>
                </a:solidFill>
                <a:latin typeface="Montserrat"/>
                <a:ea typeface="Helvetica" charset="0"/>
                <a:cs typeface="Helvetica"/>
              </a:rPr>
              <a:t>Website updates</a:t>
            </a:r>
          </a:p>
          <a:p>
            <a:pPr marL="583565" lvl="1" indent="-240665"/>
            <a:r>
              <a:rPr lang="en-US">
                <a:solidFill>
                  <a:schemeClr val="tx1">
                    <a:lumMod val="75000"/>
                    <a:lumOff val="25000"/>
                  </a:schemeClr>
                </a:solidFill>
                <a:latin typeface="Montserrat"/>
                <a:ea typeface="Helvetica" charset="0"/>
                <a:cs typeface="Helvetica"/>
              </a:rPr>
              <a:t>Committee Chair opportunities</a:t>
            </a:r>
          </a:p>
          <a:p>
            <a:r>
              <a:rPr lang="en-US">
                <a:solidFill>
                  <a:schemeClr val="tx1">
                    <a:lumMod val="75000"/>
                    <a:lumOff val="25000"/>
                  </a:schemeClr>
                </a:solidFill>
                <a:latin typeface="Montserrat"/>
                <a:ea typeface="Helvetica" charset="0"/>
                <a:cs typeface="Helvetica" charset="0"/>
              </a:rPr>
              <a:t>Albert Einstein Presentation, Drs. Agarwal and Mathias</a:t>
            </a:r>
          </a:p>
          <a:p>
            <a:r>
              <a:rPr lang="en-US">
                <a:solidFill>
                  <a:schemeClr val="tx1">
                    <a:lumMod val="75000"/>
                    <a:lumOff val="25000"/>
                  </a:schemeClr>
                </a:solidFill>
                <a:latin typeface="Montserrat"/>
                <a:ea typeface="Helvetica" charset="0"/>
                <a:cs typeface="Helvetica" charset="0"/>
              </a:rPr>
              <a:t>Mount Sinai, Dr. Levy</a:t>
            </a:r>
          </a:p>
          <a:p>
            <a:r>
              <a:rPr lang="en-US">
                <a:solidFill>
                  <a:schemeClr val="tx1">
                    <a:lumMod val="75000"/>
                    <a:lumOff val="25000"/>
                  </a:schemeClr>
                </a:solidFill>
                <a:latin typeface="Montserrat"/>
                <a:ea typeface="Helvetica" charset="0"/>
                <a:cs typeface="Helvetica" charset="0"/>
              </a:rPr>
              <a:t>Quarterly data results &amp; QI Portal, Ann Mungmode</a:t>
            </a:r>
          </a:p>
          <a:p>
            <a:pPr marL="0" indent="0">
              <a:buNone/>
            </a:pPr>
            <a:endParaRPr lang="en-US">
              <a:solidFill>
                <a:schemeClr val="tx1">
                  <a:lumMod val="75000"/>
                  <a:lumOff val="25000"/>
                </a:schemeClr>
              </a:solidFill>
              <a:latin typeface="Montserrat"/>
              <a:ea typeface="Helvetica" charset="0"/>
              <a:cs typeface="Helvetica" charset="0"/>
            </a:endParaRPr>
          </a:p>
          <a:p>
            <a:pPr marL="16075" indent="0">
              <a:buNone/>
            </a:pPr>
            <a:endParaRPr lang="en-US">
              <a:solidFill>
                <a:schemeClr val="tx1">
                  <a:lumMod val="75000"/>
                  <a:lumOff val="25000"/>
                </a:schemeClr>
              </a:solidFill>
              <a:latin typeface="Montserrat"/>
              <a:ea typeface="Helvetica" charset="0"/>
              <a:cs typeface="Helvetica" charset="0"/>
            </a:endParaRPr>
          </a:p>
          <a:p>
            <a:pPr marL="0" indent="0">
              <a:buNone/>
            </a:pPr>
            <a:endParaRPr lang="en-US">
              <a:solidFill>
                <a:schemeClr val="tx1">
                  <a:lumMod val="75000"/>
                  <a:lumOff val="25000"/>
                </a:schemeClr>
              </a:solidFill>
              <a:latin typeface="Montserrat"/>
              <a:cs typeface="Helvetica"/>
            </a:endParaRPr>
          </a:p>
          <a:p>
            <a:endParaRPr lang="en-US">
              <a:solidFill>
                <a:schemeClr val="tx1">
                  <a:lumMod val="75000"/>
                  <a:lumOff val="25000"/>
                </a:schemeClr>
              </a:solidFill>
              <a:latin typeface="Montserrat"/>
              <a:ea typeface="Helvetica" charset="0"/>
              <a:cs typeface="Helvetica" charset="0"/>
            </a:endParaRPr>
          </a:p>
          <a:p>
            <a:pPr marL="0" indent="0">
              <a:buNone/>
            </a:pPr>
            <a:endParaRPr lang="en-US"/>
          </a:p>
          <a:p>
            <a:pPr marL="0" indent="0">
              <a:buNone/>
            </a:pPr>
            <a:endParaRPr lang="en-US">
              <a:latin typeface="Helvetica" charset="0"/>
              <a:ea typeface="Helvetica" charset="0"/>
              <a:cs typeface="Helvetica" charset="0"/>
            </a:endParaRPr>
          </a:p>
        </p:txBody>
      </p:sp>
    </p:spTree>
    <p:extLst>
      <p:ext uri="{BB962C8B-B14F-4D97-AF65-F5344CB8AC3E}">
        <p14:creationId xmlns:p14="http://schemas.microsoft.com/office/powerpoint/2010/main" val="184920423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5B3BE945-154E-8342-9594-21B2EE69B499}"/>
              </a:ext>
            </a:extLst>
          </p:cNvPr>
          <p:cNvSpPr/>
          <p:nvPr/>
        </p:nvSpPr>
        <p:spPr>
          <a:xfrm>
            <a:off x="3648075" y="847726"/>
            <a:ext cx="5067300" cy="4649787"/>
          </a:xfrm>
          <a:prstGeom prst="ellipse">
            <a:avLst/>
          </a:prstGeom>
          <a:noFill/>
          <a:ln w="19050" cmpd="sng">
            <a:solidFill>
              <a:schemeClr val="tx1">
                <a:alpha val="4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2"/>
              </a:solidFill>
            </a:endParaRPr>
          </a:p>
        </p:txBody>
      </p:sp>
      <p:sp>
        <p:nvSpPr>
          <p:cNvPr id="23557" name="TextBox 18">
            <a:extLst>
              <a:ext uri="{FF2B5EF4-FFF2-40B4-BE49-F238E27FC236}">
                <a16:creationId xmlns:a16="http://schemas.microsoft.com/office/drawing/2014/main" id="{D731ABB1-16F7-6E4E-9E60-5E53522D3DEB}"/>
              </a:ext>
            </a:extLst>
          </p:cNvPr>
          <p:cNvSpPr txBox="1">
            <a:spLocks noChangeArrowheads="1"/>
          </p:cNvSpPr>
          <p:nvPr/>
        </p:nvSpPr>
        <p:spPr bwMode="auto">
          <a:xfrm>
            <a:off x="7323138" y="2868613"/>
            <a:ext cx="1916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a:solidFill>
                  <a:schemeClr val="tx2"/>
                </a:solidFill>
              </a:rPr>
              <a:t>Michael Greenberg </a:t>
            </a:r>
          </a:p>
          <a:p>
            <a:pPr algn="ctr">
              <a:spcBef>
                <a:spcPct val="0"/>
              </a:spcBef>
              <a:buClrTx/>
              <a:buFontTx/>
              <a:buNone/>
            </a:pPr>
            <a:r>
              <a:rPr lang="en-US" altLang="en-US" sz="1600">
                <a:solidFill>
                  <a:schemeClr val="tx2"/>
                </a:solidFill>
              </a:rPr>
              <a:t>NP</a:t>
            </a:r>
          </a:p>
        </p:txBody>
      </p:sp>
      <p:sp>
        <p:nvSpPr>
          <p:cNvPr id="23558" name="TextBox 25">
            <a:extLst>
              <a:ext uri="{FF2B5EF4-FFF2-40B4-BE49-F238E27FC236}">
                <a16:creationId xmlns:a16="http://schemas.microsoft.com/office/drawing/2014/main" id="{D5491040-87C1-5945-AD93-53C3C07B03F8}"/>
              </a:ext>
            </a:extLst>
          </p:cNvPr>
          <p:cNvSpPr txBox="1">
            <a:spLocks noChangeArrowheads="1"/>
          </p:cNvSpPr>
          <p:nvPr/>
        </p:nvSpPr>
        <p:spPr bwMode="auto">
          <a:xfrm>
            <a:off x="4805363" y="1752601"/>
            <a:ext cx="2608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a:solidFill>
                  <a:schemeClr val="tx2"/>
                </a:solidFill>
              </a:rPr>
              <a:t>Shivani Agarwal MD, MPH</a:t>
            </a:r>
          </a:p>
        </p:txBody>
      </p:sp>
      <p:sp>
        <p:nvSpPr>
          <p:cNvPr id="23560" name="TextBox 17">
            <a:extLst>
              <a:ext uri="{FF2B5EF4-FFF2-40B4-BE49-F238E27FC236}">
                <a16:creationId xmlns:a16="http://schemas.microsoft.com/office/drawing/2014/main" id="{F3CD7466-EE40-6542-9335-8F55FAAF736A}"/>
              </a:ext>
            </a:extLst>
          </p:cNvPr>
          <p:cNvSpPr txBox="1">
            <a:spLocks noChangeArrowheads="1"/>
          </p:cNvSpPr>
          <p:nvPr/>
        </p:nvSpPr>
        <p:spPr bwMode="auto">
          <a:xfrm>
            <a:off x="4766899" y="5778035"/>
            <a:ext cx="1341438"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a:solidFill>
                  <a:schemeClr val="tx2"/>
                </a:solidFill>
              </a:rPr>
              <a:t>Molly Finnan</a:t>
            </a:r>
          </a:p>
          <a:p>
            <a:pPr algn="ctr">
              <a:spcBef>
                <a:spcPct val="0"/>
              </a:spcBef>
              <a:buClrTx/>
              <a:buFontTx/>
              <a:buNone/>
            </a:pPr>
            <a:r>
              <a:rPr lang="en-US" altLang="en-US" sz="1600">
                <a:solidFill>
                  <a:schemeClr val="tx2"/>
                </a:solidFill>
              </a:rPr>
              <a:t>Program</a:t>
            </a:r>
          </a:p>
          <a:p>
            <a:pPr algn="ctr">
              <a:spcBef>
                <a:spcPct val="0"/>
              </a:spcBef>
              <a:buClrTx/>
              <a:buFontTx/>
              <a:buNone/>
            </a:pPr>
            <a:r>
              <a:rPr lang="en-US" altLang="en-US" sz="1600">
                <a:solidFill>
                  <a:schemeClr val="tx2"/>
                </a:solidFill>
              </a:rPr>
              <a:t>Manager</a:t>
            </a:r>
          </a:p>
        </p:txBody>
      </p:sp>
      <p:sp>
        <p:nvSpPr>
          <p:cNvPr id="23562" name="TextBox 21">
            <a:extLst>
              <a:ext uri="{FF2B5EF4-FFF2-40B4-BE49-F238E27FC236}">
                <a16:creationId xmlns:a16="http://schemas.microsoft.com/office/drawing/2014/main" id="{61C8FAD4-46E2-ED4C-8809-735EA4BBA9C8}"/>
              </a:ext>
            </a:extLst>
          </p:cNvPr>
          <p:cNvSpPr txBox="1">
            <a:spLocks noChangeArrowheads="1"/>
          </p:cNvSpPr>
          <p:nvPr/>
        </p:nvSpPr>
        <p:spPr bwMode="auto">
          <a:xfrm>
            <a:off x="3065960" y="5205125"/>
            <a:ext cx="1692971"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a:solidFill>
                  <a:schemeClr val="tx2"/>
                </a:solidFill>
              </a:rPr>
              <a:t>Sharon </a:t>
            </a:r>
            <a:r>
              <a:rPr lang="en-US" altLang="en-US" sz="1600" err="1">
                <a:solidFill>
                  <a:schemeClr val="tx2"/>
                </a:solidFill>
              </a:rPr>
              <a:t>Movsas</a:t>
            </a:r>
            <a:r>
              <a:rPr lang="en-US" altLang="en-US" sz="1600">
                <a:solidFill>
                  <a:schemeClr val="tx2"/>
                </a:solidFill>
              </a:rPr>
              <a:t>, RD Dietician</a:t>
            </a:r>
          </a:p>
        </p:txBody>
      </p:sp>
      <p:sp>
        <p:nvSpPr>
          <p:cNvPr id="23564" name="TextBox 26">
            <a:extLst>
              <a:ext uri="{FF2B5EF4-FFF2-40B4-BE49-F238E27FC236}">
                <a16:creationId xmlns:a16="http://schemas.microsoft.com/office/drawing/2014/main" id="{1BF89A0C-B8BA-B74A-BCC3-FD75AD604F33}"/>
              </a:ext>
            </a:extLst>
          </p:cNvPr>
          <p:cNvSpPr txBox="1">
            <a:spLocks noChangeArrowheads="1"/>
          </p:cNvSpPr>
          <p:nvPr/>
        </p:nvSpPr>
        <p:spPr bwMode="auto">
          <a:xfrm>
            <a:off x="7777925" y="5141039"/>
            <a:ext cx="1671489"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a:solidFill>
                  <a:schemeClr val="tx2"/>
                </a:solidFill>
              </a:rPr>
              <a:t>Stephanie Leung, PhD</a:t>
            </a:r>
          </a:p>
          <a:p>
            <a:pPr algn="ctr">
              <a:spcBef>
                <a:spcPct val="0"/>
              </a:spcBef>
              <a:buClrTx/>
              <a:buFontTx/>
              <a:buNone/>
            </a:pPr>
            <a:r>
              <a:rPr lang="en-US" altLang="en-US" sz="1600">
                <a:solidFill>
                  <a:schemeClr val="tx2"/>
                </a:solidFill>
              </a:rPr>
              <a:t>Psychologist</a:t>
            </a:r>
          </a:p>
        </p:txBody>
      </p:sp>
      <p:sp>
        <p:nvSpPr>
          <p:cNvPr id="23566" name="TextBox 28">
            <a:extLst>
              <a:ext uri="{FF2B5EF4-FFF2-40B4-BE49-F238E27FC236}">
                <a16:creationId xmlns:a16="http://schemas.microsoft.com/office/drawing/2014/main" id="{36B15873-7A80-0546-8613-994E7FE8B663}"/>
              </a:ext>
            </a:extLst>
          </p:cNvPr>
          <p:cNvSpPr txBox="1">
            <a:spLocks noChangeArrowheads="1"/>
          </p:cNvSpPr>
          <p:nvPr/>
        </p:nvSpPr>
        <p:spPr bwMode="auto">
          <a:xfrm>
            <a:off x="6134894" y="5696800"/>
            <a:ext cx="1630232" cy="9848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a:solidFill>
                  <a:schemeClr val="tx2"/>
                </a:solidFill>
              </a:rPr>
              <a:t>Lourdes Lebron</a:t>
            </a:r>
          </a:p>
          <a:p>
            <a:pPr algn="ctr">
              <a:spcBef>
                <a:spcPct val="0"/>
              </a:spcBef>
              <a:buClrTx/>
              <a:buFontTx/>
              <a:buNone/>
            </a:pPr>
            <a:r>
              <a:rPr lang="en-US" altLang="en-US" sz="1400">
                <a:solidFill>
                  <a:schemeClr val="tx2"/>
                </a:solidFill>
              </a:rPr>
              <a:t>Social Needs Coordinator and Tech Specialist</a:t>
            </a:r>
          </a:p>
        </p:txBody>
      </p:sp>
      <p:sp>
        <p:nvSpPr>
          <p:cNvPr id="30" name="Oval 29">
            <a:extLst>
              <a:ext uri="{FF2B5EF4-FFF2-40B4-BE49-F238E27FC236}">
                <a16:creationId xmlns:a16="http://schemas.microsoft.com/office/drawing/2014/main" id="{166A29F6-E429-6142-A232-2BC61E34E5F7}"/>
              </a:ext>
            </a:extLst>
          </p:cNvPr>
          <p:cNvSpPr/>
          <p:nvPr/>
        </p:nvSpPr>
        <p:spPr>
          <a:xfrm>
            <a:off x="1609725" y="2819401"/>
            <a:ext cx="1600200" cy="1628775"/>
          </a:xfrm>
          <a:prstGeom prst="ellipse">
            <a:avLst/>
          </a:prstGeom>
          <a:solidFill>
            <a:schemeClr val="accent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err="1"/>
              <a:t>zz</a:t>
            </a:r>
            <a:endParaRPr lang="en-US"/>
          </a:p>
        </p:txBody>
      </p:sp>
      <p:sp>
        <p:nvSpPr>
          <p:cNvPr id="31" name="TextBox 30">
            <a:extLst>
              <a:ext uri="{FF2B5EF4-FFF2-40B4-BE49-F238E27FC236}">
                <a16:creationId xmlns:a16="http://schemas.microsoft.com/office/drawing/2014/main" id="{AC338B34-2FFA-384A-B24E-5F3EADDA1673}"/>
              </a:ext>
            </a:extLst>
          </p:cNvPr>
          <p:cNvSpPr txBox="1">
            <a:spLocks noChangeArrowheads="1"/>
          </p:cNvSpPr>
          <p:nvPr/>
        </p:nvSpPr>
        <p:spPr bwMode="auto">
          <a:xfrm>
            <a:off x="1941513" y="3282951"/>
            <a:ext cx="9906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000" b="1">
                <a:solidFill>
                  <a:schemeClr val="tx2"/>
                </a:solidFill>
              </a:rPr>
              <a:t>Young Adults</a:t>
            </a:r>
          </a:p>
        </p:txBody>
      </p:sp>
      <p:sp>
        <p:nvSpPr>
          <p:cNvPr id="32" name="Oval 31">
            <a:extLst>
              <a:ext uri="{FF2B5EF4-FFF2-40B4-BE49-F238E27FC236}">
                <a16:creationId xmlns:a16="http://schemas.microsoft.com/office/drawing/2014/main" id="{028776C4-774D-7445-8027-5E8F57D88F6F}"/>
              </a:ext>
            </a:extLst>
          </p:cNvPr>
          <p:cNvSpPr/>
          <p:nvPr/>
        </p:nvSpPr>
        <p:spPr>
          <a:xfrm>
            <a:off x="9012017" y="2802015"/>
            <a:ext cx="1600200" cy="1628775"/>
          </a:xfrm>
          <a:prstGeom prst="ellipse">
            <a:avLst/>
          </a:prstGeom>
          <a:solidFill>
            <a:schemeClr val="accent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TextBox 32">
            <a:extLst>
              <a:ext uri="{FF2B5EF4-FFF2-40B4-BE49-F238E27FC236}">
                <a16:creationId xmlns:a16="http://schemas.microsoft.com/office/drawing/2014/main" id="{4E5464C5-BEC6-8444-AE46-0EC8E99C823F}"/>
              </a:ext>
            </a:extLst>
          </p:cNvPr>
          <p:cNvSpPr txBox="1">
            <a:spLocks noChangeArrowheads="1"/>
          </p:cNvSpPr>
          <p:nvPr/>
        </p:nvSpPr>
        <p:spPr bwMode="auto">
          <a:xfrm>
            <a:off x="9264379" y="3342683"/>
            <a:ext cx="115728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b="1">
                <a:solidFill>
                  <a:schemeClr val="tx2"/>
                </a:solidFill>
              </a:rPr>
              <a:t>Trainees</a:t>
            </a:r>
          </a:p>
        </p:txBody>
      </p:sp>
      <p:cxnSp>
        <p:nvCxnSpPr>
          <p:cNvPr id="5" name="Straight Connector 4">
            <a:extLst>
              <a:ext uri="{FF2B5EF4-FFF2-40B4-BE49-F238E27FC236}">
                <a16:creationId xmlns:a16="http://schemas.microsoft.com/office/drawing/2014/main" id="{142694E4-3926-444C-9E50-D96ED58E5728}"/>
              </a:ext>
            </a:extLst>
          </p:cNvPr>
          <p:cNvCxnSpPr>
            <a:stCxn id="30" idx="6"/>
          </p:cNvCxnSpPr>
          <p:nvPr/>
        </p:nvCxnSpPr>
        <p:spPr>
          <a:xfrm>
            <a:off x="3209926" y="3633787"/>
            <a:ext cx="5238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A5D924C-243A-764C-9EF0-FCF25A32B381}"/>
              </a:ext>
            </a:extLst>
          </p:cNvPr>
          <p:cNvCxnSpPr>
            <a:cxnSpLocks/>
            <a:stCxn id="32" idx="2"/>
          </p:cNvCxnSpPr>
          <p:nvPr/>
        </p:nvCxnSpPr>
        <p:spPr>
          <a:xfrm flipH="1">
            <a:off x="8664032" y="3526833"/>
            <a:ext cx="3143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B8ED363D-B7C7-A749-B23A-373BB1807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388" y="2199918"/>
            <a:ext cx="1371600" cy="1534191"/>
          </a:xfrm>
          <a:prstGeom prst="rect">
            <a:avLst/>
          </a:prstGeom>
        </p:spPr>
      </p:pic>
      <p:pic>
        <p:nvPicPr>
          <p:cNvPr id="2050" name="Picture 2" descr="Agarwal_Shivani_MD_420x504 Photo">
            <a:extLst>
              <a:ext uri="{FF2B5EF4-FFF2-40B4-BE49-F238E27FC236}">
                <a16:creationId xmlns:a16="http://schemas.microsoft.com/office/drawing/2014/main" id="{E930CC72-4200-1248-B8EC-9A6E34B2C8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388" y="249237"/>
            <a:ext cx="1252803" cy="15033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9E35957-2641-2C42-BF37-D1AC62D4C9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39" t="10000" r="12715" b="14803"/>
          <a:stretch/>
        </p:blipFill>
        <p:spPr>
          <a:xfrm>
            <a:off x="7688401" y="1377601"/>
            <a:ext cx="1209822" cy="1518233"/>
          </a:xfrm>
          <a:prstGeom prst="rect">
            <a:avLst/>
          </a:prstGeom>
        </p:spPr>
      </p:pic>
      <p:pic>
        <p:nvPicPr>
          <p:cNvPr id="10" name="Picture 9">
            <a:extLst>
              <a:ext uri="{FF2B5EF4-FFF2-40B4-BE49-F238E27FC236}">
                <a16:creationId xmlns:a16="http://schemas.microsoft.com/office/drawing/2014/main" id="{DA87BD8D-863B-A249-95D1-6B29E533B3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40" t="12361" r="8971" b="10105"/>
          <a:stretch/>
        </p:blipFill>
        <p:spPr>
          <a:xfrm>
            <a:off x="6332773" y="4318787"/>
            <a:ext cx="1161612" cy="1416395"/>
          </a:xfrm>
          <a:prstGeom prst="rect">
            <a:avLst/>
          </a:prstGeom>
        </p:spPr>
      </p:pic>
      <p:pic>
        <p:nvPicPr>
          <p:cNvPr id="1026" name="Picture 2" descr="Image result for sharon movsas rd">
            <a:extLst>
              <a:ext uri="{FF2B5EF4-FFF2-40B4-BE49-F238E27FC236}">
                <a16:creationId xmlns:a16="http://schemas.microsoft.com/office/drawing/2014/main" id="{525688AB-FFD6-3040-B82C-3F38B0F143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7299" y="3746683"/>
            <a:ext cx="1198903" cy="14386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4802598" y="4315366"/>
            <a:ext cx="1288629" cy="1487461"/>
          </a:xfrm>
          <a:prstGeom prst="rect">
            <a:avLst/>
          </a:prstGeom>
        </p:spPr>
      </p:pic>
      <p:pic>
        <p:nvPicPr>
          <p:cNvPr id="27" name="Picture 26" descr="A person smiling for the camera&#10;&#10;Description automatically generated with medium confidence"/>
          <p:cNvPicPr/>
          <p:nvPr/>
        </p:nvPicPr>
        <p:blipFill>
          <a:blip r:embed="rId8" cstate="print">
            <a:extLst>
              <a:ext uri="{28A0092B-C50C-407E-A947-70E740481C1C}">
                <a14:useLocalDpi xmlns:a14="http://schemas.microsoft.com/office/drawing/2010/main" val="0"/>
              </a:ext>
            </a:extLst>
          </a:blip>
          <a:stretch>
            <a:fillRect/>
          </a:stretch>
        </p:blipFill>
        <p:spPr>
          <a:xfrm>
            <a:off x="3441361" y="1399755"/>
            <a:ext cx="1268614" cy="1473926"/>
          </a:xfrm>
          <a:prstGeom prst="rect">
            <a:avLst/>
          </a:prstGeom>
        </p:spPr>
      </p:pic>
      <p:sp>
        <p:nvSpPr>
          <p:cNvPr id="28" name="TextBox 25">
            <a:extLst>
              <a:ext uri="{FF2B5EF4-FFF2-40B4-BE49-F238E27FC236}">
                <a16:creationId xmlns:a16="http://schemas.microsoft.com/office/drawing/2014/main" id="{D5491040-87C1-5945-AD93-53C3C07B03F8}"/>
              </a:ext>
            </a:extLst>
          </p:cNvPr>
          <p:cNvSpPr txBox="1">
            <a:spLocks noChangeArrowheads="1"/>
          </p:cNvSpPr>
          <p:nvPr/>
        </p:nvSpPr>
        <p:spPr bwMode="auto">
          <a:xfrm>
            <a:off x="2965883" y="2882667"/>
            <a:ext cx="2608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a:solidFill>
                  <a:schemeClr val="tx2"/>
                </a:solidFill>
              </a:rPr>
              <a:t>Priyanka Mathias </a:t>
            </a:r>
          </a:p>
          <a:p>
            <a:pPr algn="ctr">
              <a:spcBef>
                <a:spcPct val="0"/>
              </a:spcBef>
              <a:buClrTx/>
              <a:buFontTx/>
              <a:buNone/>
            </a:pPr>
            <a:r>
              <a:rPr lang="en-US" altLang="en-US" sz="1600">
                <a:solidFill>
                  <a:schemeClr val="tx2"/>
                </a:solidFill>
              </a:rPr>
              <a:t>MD</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60560" y="3614295"/>
            <a:ext cx="1145058" cy="1526744"/>
          </a:xfrm>
          <a:prstGeom prst="rect">
            <a:avLst/>
          </a:prstGeom>
        </p:spPr>
      </p:pic>
    </p:spTree>
    <p:extLst>
      <p:ext uri="{BB962C8B-B14F-4D97-AF65-F5344CB8AC3E}">
        <p14:creationId xmlns:p14="http://schemas.microsoft.com/office/powerpoint/2010/main" val="3487269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Picture 8" descr="Image result for secret sauce">
            <a:extLst>
              <a:ext uri="{FF2B5EF4-FFF2-40B4-BE49-F238E27FC236}">
                <a16:creationId xmlns:a16="http://schemas.microsoft.com/office/drawing/2014/main" id="{4F5C4818-34A9-634E-A4A1-23A14F4CD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325" y="457200"/>
            <a:ext cx="339090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secret sauce">
            <a:extLst>
              <a:ext uri="{FF2B5EF4-FFF2-40B4-BE49-F238E27FC236}">
                <a16:creationId xmlns:a16="http://schemas.microsoft.com/office/drawing/2014/main" id="{204B4315-E049-0548-A584-E2BC5620A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3581400"/>
            <a:ext cx="3505200" cy="23114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10DCFA7-7C39-6B4A-BA40-E6E5072FE43E}"/>
              </a:ext>
            </a:extLst>
          </p:cNvPr>
          <p:cNvSpPr>
            <a:spLocks noGrp="1"/>
          </p:cNvSpPr>
          <p:nvPr>
            <p:ph idx="1"/>
          </p:nvPr>
        </p:nvSpPr>
        <p:spPr>
          <a:xfrm>
            <a:off x="6562725" y="3079750"/>
            <a:ext cx="4419600" cy="3124200"/>
          </a:xfrm>
        </p:spPr>
        <p:txBody>
          <a:bodyPr>
            <a:noAutofit/>
          </a:bodyPr>
          <a:lstStyle/>
          <a:p>
            <a:r>
              <a:rPr lang="en-US" sz="2400">
                <a:solidFill>
                  <a:schemeClr val="bg1"/>
                </a:solidFill>
              </a:rPr>
              <a:t>Talk to patients</a:t>
            </a:r>
          </a:p>
          <a:p>
            <a:r>
              <a:rPr lang="en-US" sz="2400">
                <a:solidFill>
                  <a:schemeClr val="bg1"/>
                </a:solidFill>
              </a:rPr>
              <a:t>Equity focus</a:t>
            </a:r>
          </a:p>
          <a:p>
            <a:r>
              <a:rPr lang="en-US" sz="2400">
                <a:solidFill>
                  <a:schemeClr val="bg1"/>
                </a:solidFill>
              </a:rPr>
              <a:t>Manage expectations</a:t>
            </a:r>
          </a:p>
          <a:p>
            <a:r>
              <a:rPr lang="en-US" sz="2400">
                <a:solidFill>
                  <a:schemeClr val="bg1"/>
                </a:solidFill>
              </a:rPr>
              <a:t>Build people up, emphasize positives</a:t>
            </a:r>
          </a:p>
          <a:p>
            <a:r>
              <a:rPr lang="en-US" sz="2400">
                <a:solidFill>
                  <a:schemeClr val="bg1"/>
                </a:solidFill>
              </a:rPr>
              <a:t>Manage negatives</a:t>
            </a:r>
          </a:p>
          <a:p>
            <a:r>
              <a:rPr lang="en-US" sz="2400">
                <a:solidFill>
                  <a:schemeClr val="bg1"/>
                </a:solidFill>
              </a:rPr>
              <a:t>Avoid doomsday talk</a:t>
            </a:r>
          </a:p>
        </p:txBody>
      </p:sp>
    </p:spTree>
    <p:extLst>
      <p:ext uri="{BB962C8B-B14F-4D97-AF65-F5344CB8AC3E}">
        <p14:creationId xmlns:p14="http://schemas.microsoft.com/office/powerpoint/2010/main" val="3695090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Picture 2" descr="Image result for seed growing into flower">
            <a:extLst>
              <a:ext uri="{FF2B5EF4-FFF2-40B4-BE49-F238E27FC236}">
                <a16:creationId xmlns:a16="http://schemas.microsoft.com/office/drawing/2014/main" id="{5143BDAB-096D-E947-BC83-9C907655F9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143"/>
          <a:stretch/>
        </p:blipFill>
        <p:spPr bwMode="auto">
          <a:xfrm>
            <a:off x="3261596" y="237067"/>
            <a:ext cx="5281271" cy="34939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p:cNvGraphicFramePr/>
          <p:nvPr>
            <p:extLst>
              <p:ext uri="{D42A27DB-BD31-4B8C-83A1-F6EECF244321}">
                <p14:modId xmlns:p14="http://schemas.microsoft.com/office/powerpoint/2010/main" val="3082697011"/>
              </p:ext>
            </p:extLst>
          </p:nvPr>
        </p:nvGraphicFramePr>
        <p:xfrm>
          <a:off x="7272867" y="3920067"/>
          <a:ext cx="4157133" cy="261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185333" y="4495800"/>
            <a:ext cx="3556000" cy="164253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a:t>Multi-Specialty Visits</a:t>
            </a:r>
          </a:p>
        </p:txBody>
      </p:sp>
      <p:cxnSp>
        <p:nvCxnSpPr>
          <p:cNvPr id="8" name="Straight Arrow Connector 7"/>
          <p:cNvCxnSpPr>
            <a:stCxn id="6" idx="3"/>
          </p:cNvCxnSpPr>
          <p:nvPr/>
        </p:nvCxnSpPr>
        <p:spPr>
          <a:xfrm>
            <a:off x="4741333" y="5317067"/>
            <a:ext cx="2531534" cy="25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897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76E235-1D78-C441-BCF2-D805923260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0323" y="3744607"/>
            <a:ext cx="3278607" cy="2195150"/>
          </a:xfrm>
          <a:prstGeom prst="rect">
            <a:avLst/>
          </a:prstGeom>
        </p:spPr>
      </p:pic>
      <p:pic>
        <p:nvPicPr>
          <p:cNvPr id="9" name="Picture 8">
            <a:extLst>
              <a:ext uri="{FF2B5EF4-FFF2-40B4-BE49-F238E27FC236}">
                <a16:creationId xmlns:a16="http://schemas.microsoft.com/office/drawing/2014/main" id="{E7C3BC45-89A1-3D42-A2B0-861BDD5BE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0323" y="1259246"/>
            <a:ext cx="3278607" cy="2195150"/>
          </a:xfrm>
          <a:prstGeom prst="rect">
            <a:avLst/>
          </a:prstGeom>
        </p:spPr>
      </p:pic>
      <p:pic>
        <p:nvPicPr>
          <p:cNvPr id="1026" name="Picture 2" descr="Dr. Shivani Agarwal leads a group session for adolescents with Type 1 Diabetes at a recent Young Adult Diabetes Day at the Bronx Zoo">
            <a:extLst>
              <a:ext uri="{FF2B5EF4-FFF2-40B4-BE49-F238E27FC236}">
                <a16:creationId xmlns:a16="http://schemas.microsoft.com/office/drawing/2014/main" id="{28CF3737-488D-8944-A5AA-7F27C84CD3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1400" y="1259246"/>
            <a:ext cx="3292724" cy="2195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Shivani Agarwal (L) with her patient, 21-year-old Angela Coca, who has Type 1 Diabetes, and her mom Dorothy at the Young Adult Diabetes Day at the Bronx Zoo.">
            <a:extLst>
              <a:ext uri="{FF2B5EF4-FFF2-40B4-BE49-F238E27FC236}">
                <a16:creationId xmlns:a16="http://schemas.microsoft.com/office/drawing/2014/main" id="{D2D1E9AB-AA23-0C40-8432-39F1BD37C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1400" y="3744607"/>
            <a:ext cx="3292724" cy="21951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89EB6F3-44E5-A545-ADA4-1C9549672B33}"/>
              </a:ext>
            </a:extLst>
          </p:cNvPr>
          <p:cNvPicPr>
            <a:picLocks noChangeAspect="1"/>
          </p:cNvPicPr>
          <p:nvPr/>
        </p:nvPicPr>
        <p:blipFill>
          <a:blip r:embed="rId6"/>
          <a:stretch>
            <a:fillRect/>
          </a:stretch>
        </p:blipFill>
        <p:spPr>
          <a:xfrm>
            <a:off x="380816" y="666583"/>
            <a:ext cx="4394385" cy="5732721"/>
          </a:xfrm>
          <a:prstGeom prst="rect">
            <a:avLst/>
          </a:prstGeom>
        </p:spPr>
      </p:pic>
    </p:spTree>
    <p:extLst>
      <p:ext uri="{BB962C8B-B14F-4D97-AF65-F5344CB8AC3E}">
        <p14:creationId xmlns:p14="http://schemas.microsoft.com/office/powerpoint/2010/main" val="3515616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80941" y="1168600"/>
            <a:ext cx="5792643" cy="4520793"/>
          </a:xfrm>
          <a:prstGeom prst="rect">
            <a:avLst/>
          </a:prstGeom>
        </p:spPr>
      </p:pic>
      <p:pic>
        <p:nvPicPr>
          <p:cNvPr id="3" name="Picture 2"/>
          <p:cNvPicPr>
            <a:picLocks noChangeAspect="1"/>
          </p:cNvPicPr>
          <p:nvPr/>
        </p:nvPicPr>
        <p:blipFill>
          <a:blip r:embed="rId3"/>
          <a:stretch>
            <a:fillRect/>
          </a:stretch>
        </p:blipFill>
        <p:spPr>
          <a:xfrm>
            <a:off x="519858" y="207159"/>
            <a:ext cx="5004642" cy="6443677"/>
          </a:xfrm>
          <a:prstGeom prst="rect">
            <a:avLst/>
          </a:prstGeom>
        </p:spPr>
      </p:pic>
    </p:spTree>
    <p:extLst>
      <p:ext uri="{BB962C8B-B14F-4D97-AF65-F5344CB8AC3E}">
        <p14:creationId xmlns:p14="http://schemas.microsoft.com/office/powerpoint/2010/main" val="2208479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7263" y="999072"/>
            <a:ext cx="4797473" cy="2967286"/>
          </a:xfrm>
          <a:prstGeom prst="rect">
            <a:avLst/>
          </a:prstGeom>
        </p:spPr>
      </p:pic>
      <p:sp>
        <p:nvSpPr>
          <p:cNvPr id="4" name="TextBox 3">
            <a:extLst>
              <a:ext uri="{FF2B5EF4-FFF2-40B4-BE49-F238E27FC236}">
                <a16:creationId xmlns:a16="http://schemas.microsoft.com/office/drawing/2014/main" id="{E63994C3-3F8D-074E-B5FC-118762987177}"/>
              </a:ext>
            </a:extLst>
          </p:cNvPr>
          <p:cNvSpPr txBox="1"/>
          <p:nvPr/>
        </p:nvSpPr>
        <p:spPr>
          <a:xfrm>
            <a:off x="109834" y="6455933"/>
            <a:ext cx="2995051" cy="307777"/>
          </a:xfrm>
          <a:prstGeom prst="rect">
            <a:avLst/>
          </a:prstGeom>
          <a:noFill/>
        </p:spPr>
        <p:txBody>
          <a:bodyPr wrap="none" rtlCol="0">
            <a:spAutoFit/>
          </a:bodyPr>
          <a:lstStyle/>
          <a:p>
            <a:r>
              <a:rPr lang="en-US" sz="1400">
                <a:solidFill>
                  <a:schemeClr val="bg1"/>
                </a:solidFill>
              </a:rPr>
              <a:t>Agarwal et al. Diabetes Educator 2016 </a:t>
            </a:r>
          </a:p>
        </p:txBody>
      </p:sp>
      <p:grpSp>
        <p:nvGrpSpPr>
          <p:cNvPr id="5" name="Group 4">
            <a:extLst>
              <a:ext uri="{FF2B5EF4-FFF2-40B4-BE49-F238E27FC236}">
                <a16:creationId xmlns:a16="http://schemas.microsoft.com/office/drawing/2014/main" id="{BA4D62CA-2684-0C44-AB31-83B958C54036}"/>
              </a:ext>
            </a:extLst>
          </p:cNvPr>
          <p:cNvGrpSpPr/>
          <p:nvPr/>
        </p:nvGrpSpPr>
        <p:grpSpPr>
          <a:xfrm>
            <a:off x="1820333" y="4080190"/>
            <a:ext cx="8245520" cy="2375743"/>
            <a:chOff x="360378" y="1865870"/>
            <a:chExt cx="8453511" cy="2262474"/>
          </a:xfrm>
        </p:grpSpPr>
        <p:pic>
          <p:nvPicPr>
            <p:cNvPr id="7" name="Picture 6">
              <a:extLst>
                <a:ext uri="{FF2B5EF4-FFF2-40B4-BE49-F238E27FC236}">
                  <a16:creationId xmlns:a16="http://schemas.microsoft.com/office/drawing/2014/main" id="{80CCA54D-28A8-A64C-B149-1BBCEBBD4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78" y="1865870"/>
              <a:ext cx="8453511" cy="2262474"/>
            </a:xfrm>
            <a:prstGeom prst="rect">
              <a:avLst/>
            </a:prstGeom>
          </p:spPr>
        </p:pic>
        <p:sp>
          <p:nvSpPr>
            <p:cNvPr id="8" name="Rectangle 7">
              <a:extLst>
                <a:ext uri="{FF2B5EF4-FFF2-40B4-BE49-F238E27FC236}">
                  <a16:creationId xmlns:a16="http://schemas.microsoft.com/office/drawing/2014/main" id="{2E2AF61C-C118-FB49-802E-A3998D023BE3}"/>
                </a:ext>
              </a:extLst>
            </p:cNvPr>
            <p:cNvSpPr/>
            <p:nvPr/>
          </p:nvSpPr>
          <p:spPr>
            <a:xfrm>
              <a:off x="5029200" y="2820794"/>
              <a:ext cx="533400" cy="3093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05736B-0132-F249-86DA-3D1AD8B2A551}"/>
                </a:ext>
              </a:extLst>
            </p:cNvPr>
            <p:cNvSpPr/>
            <p:nvPr/>
          </p:nvSpPr>
          <p:spPr>
            <a:xfrm>
              <a:off x="5064769" y="3346905"/>
              <a:ext cx="533400" cy="3093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
          <p:cNvSpPr txBox="1">
            <a:spLocks/>
          </p:cNvSpPr>
          <p:nvPr/>
        </p:nvSpPr>
        <p:spPr>
          <a:xfrm>
            <a:off x="838200" y="25505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rPr>
              <a:t>Preliminary Philly SEAD Outcomes</a:t>
            </a:r>
          </a:p>
        </p:txBody>
      </p:sp>
    </p:spTree>
    <p:extLst>
      <p:ext uri="{BB962C8B-B14F-4D97-AF65-F5344CB8AC3E}">
        <p14:creationId xmlns:p14="http://schemas.microsoft.com/office/powerpoint/2010/main" val="4117665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428" y="0"/>
            <a:ext cx="8869144" cy="6858000"/>
          </a:xfrm>
          <a:prstGeom prst="rect">
            <a:avLst/>
          </a:prstGeom>
        </p:spPr>
      </p:pic>
    </p:spTree>
    <p:extLst>
      <p:ext uri="{BB962C8B-B14F-4D97-AF65-F5344CB8AC3E}">
        <p14:creationId xmlns:p14="http://schemas.microsoft.com/office/powerpoint/2010/main" val="745290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9775"/>
          <a:stretch/>
        </p:blipFill>
        <p:spPr>
          <a:xfrm>
            <a:off x="2124076" y="1743074"/>
            <a:ext cx="8172450" cy="2776633"/>
          </a:xfrm>
          <a:prstGeom prst="rect">
            <a:avLst/>
          </a:prstGeom>
        </p:spPr>
      </p:pic>
      <p:sp>
        <p:nvSpPr>
          <p:cNvPr id="14" name="Title 1"/>
          <p:cNvSpPr txBox="1">
            <a:spLocks/>
          </p:cNvSpPr>
          <p:nvPr/>
        </p:nvSpPr>
        <p:spPr>
          <a:xfrm>
            <a:off x="838200" y="25505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rPr>
              <a:t>Preliminary Bronx SEAD Outcomes</a:t>
            </a:r>
          </a:p>
        </p:txBody>
      </p:sp>
    </p:spTree>
    <p:extLst>
      <p:ext uri="{BB962C8B-B14F-4D97-AF65-F5344CB8AC3E}">
        <p14:creationId xmlns:p14="http://schemas.microsoft.com/office/powerpoint/2010/main" val="2247247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graphicFrame>
        <p:nvGraphicFramePr>
          <p:cNvPr id="7" name="Diagram 6"/>
          <p:cNvGraphicFramePr/>
          <p:nvPr/>
        </p:nvGraphicFramePr>
        <p:xfrm>
          <a:off x="2057526" y="8212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25D40AD-B7ED-7446-8A49-960623C285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6518" y="2668941"/>
            <a:ext cx="1540682" cy="1723316"/>
          </a:xfrm>
          <a:prstGeom prst="rect">
            <a:avLst/>
          </a:prstGeom>
        </p:spPr>
      </p:pic>
      <p:sp>
        <p:nvSpPr>
          <p:cNvPr id="2" name="Oval 1"/>
          <p:cNvSpPr/>
          <p:nvPr/>
        </p:nvSpPr>
        <p:spPr>
          <a:xfrm>
            <a:off x="6807200" y="821265"/>
            <a:ext cx="2667000" cy="2667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741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4078" r="12727"/>
          <a:stretch/>
        </p:blipFill>
        <p:spPr>
          <a:xfrm>
            <a:off x="933450" y="1338123"/>
            <a:ext cx="1571625" cy="1965427"/>
          </a:xfrm>
          <a:prstGeom prst="rect">
            <a:avLst/>
          </a:prstGeom>
        </p:spPr>
      </p:pic>
      <p:sp>
        <p:nvSpPr>
          <p:cNvPr id="4" name="TextBox 3"/>
          <p:cNvSpPr txBox="1"/>
          <p:nvPr/>
        </p:nvSpPr>
        <p:spPr>
          <a:xfrm>
            <a:off x="499921" y="3247848"/>
            <a:ext cx="2424253" cy="338554"/>
          </a:xfrm>
          <a:prstGeom prst="rect">
            <a:avLst/>
          </a:prstGeom>
          <a:noFill/>
        </p:spPr>
        <p:txBody>
          <a:bodyPr wrap="none" rtlCol="0">
            <a:spAutoFit/>
          </a:bodyPr>
          <a:lstStyle/>
          <a:p>
            <a:r>
              <a:rPr lang="en-US" sz="1600">
                <a:solidFill>
                  <a:schemeClr val="bg1"/>
                </a:solidFill>
              </a:rPr>
              <a:t>Gladys Crespo-Ramos, PhD</a:t>
            </a:r>
          </a:p>
        </p:txBody>
      </p:sp>
      <p:pic>
        <p:nvPicPr>
          <p:cNvPr id="5" name="Picture 4"/>
          <p:cNvPicPr>
            <a:picLocks noChangeAspect="1"/>
          </p:cNvPicPr>
          <p:nvPr/>
        </p:nvPicPr>
        <p:blipFill>
          <a:blip r:embed="rId3"/>
          <a:stretch>
            <a:fillRect/>
          </a:stretch>
        </p:blipFill>
        <p:spPr>
          <a:xfrm>
            <a:off x="5493066" y="1415204"/>
            <a:ext cx="1587670" cy="1832644"/>
          </a:xfrm>
          <a:prstGeom prst="rect">
            <a:avLst/>
          </a:prstGeom>
        </p:spPr>
      </p:pic>
      <p:sp>
        <p:nvSpPr>
          <p:cNvPr id="6" name="TextBox 5"/>
          <p:cNvSpPr txBox="1"/>
          <p:nvPr/>
        </p:nvSpPr>
        <p:spPr>
          <a:xfrm>
            <a:off x="5393350" y="3210679"/>
            <a:ext cx="1588512" cy="338554"/>
          </a:xfrm>
          <a:prstGeom prst="rect">
            <a:avLst/>
          </a:prstGeom>
          <a:noFill/>
        </p:spPr>
        <p:txBody>
          <a:bodyPr wrap="none" rtlCol="0">
            <a:spAutoFit/>
          </a:bodyPr>
          <a:lstStyle/>
          <a:p>
            <a:r>
              <a:rPr lang="en-US" sz="1600">
                <a:solidFill>
                  <a:schemeClr val="bg1"/>
                </a:solidFill>
              </a:rPr>
              <a:t>Molly Finnan, BA</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1466" r="32728"/>
          <a:stretch/>
        </p:blipFill>
        <p:spPr>
          <a:xfrm>
            <a:off x="5471828" y="3843153"/>
            <a:ext cx="1608908" cy="1922019"/>
          </a:xfrm>
          <a:prstGeom prst="rect">
            <a:avLst/>
          </a:prstGeom>
        </p:spPr>
      </p:pic>
      <p:sp>
        <p:nvSpPr>
          <p:cNvPr id="8" name="TextBox 7"/>
          <p:cNvSpPr txBox="1"/>
          <p:nvPr/>
        </p:nvSpPr>
        <p:spPr>
          <a:xfrm>
            <a:off x="5471828" y="5808580"/>
            <a:ext cx="1592103" cy="338554"/>
          </a:xfrm>
          <a:prstGeom prst="rect">
            <a:avLst/>
          </a:prstGeom>
          <a:noFill/>
        </p:spPr>
        <p:txBody>
          <a:bodyPr wrap="none" rtlCol="0">
            <a:spAutoFit/>
          </a:bodyPr>
          <a:lstStyle/>
          <a:p>
            <a:r>
              <a:rPr lang="en-US" sz="1600">
                <a:solidFill>
                  <a:schemeClr val="bg1"/>
                </a:solidFill>
              </a:rPr>
              <a:t>Rabail Sadiq, MD</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2815" y="1347056"/>
            <a:ext cx="1425594" cy="1900792"/>
          </a:xfrm>
          <a:prstGeom prst="rect">
            <a:avLst/>
          </a:prstGeom>
        </p:spPr>
      </p:pic>
      <p:sp>
        <p:nvSpPr>
          <p:cNvPr id="10" name="TextBox 9"/>
          <p:cNvSpPr txBox="1"/>
          <p:nvPr/>
        </p:nvSpPr>
        <p:spPr>
          <a:xfrm>
            <a:off x="3081354" y="3237265"/>
            <a:ext cx="2034925" cy="338554"/>
          </a:xfrm>
          <a:prstGeom prst="rect">
            <a:avLst/>
          </a:prstGeom>
          <a:noFill/>
        </p:spPr>
        <p:txBody>
          <a:bodyPr wrap="square" rtlCol="0">
            <a:spAutoFit/>
          </a:bodyPr>
          <a:lstStyle/>
          <a:p>
            <a:pPr algn="ctr"/>
            <a:r>
              <a:rPr lang="en-US" sz="1600">
                <a:solidFill>
                  <a:schemeClr val="bg1"/>
                </a:solidFill>
              </a:rPr>
              <a:t>Stephanie Leung, PhD</a:t>
            </a:r>
          </a:p>
        </p:txBody>
      </p:sp>
      <p:pic>
        <p:nvPicPr>
          <p:cNvPr id="11" name="Picture 10" descr="A person smiling for the camera&#10;&#10;Description automatically generated with medium confidence"/>
          <p:cNvPicPr/>
          <p:nvPr/>
        </p:nvPicPr>
        <p:blipFill>
          <a:blip r:embed="rId6" cstate="print">
            <a:extLst>
              <a:ext uri="{28A0092B-C50C-407E-A947-70E740481C1C}">
                <a14:useLocalDpi xmlns:a14="http://schemas.microsoft.com/office/drawing/2010/main" val="0"/>
              </a:ext>
            </a:extLst>
          </a:blip>
          <a:stretch>
            <a:fillRect/>
          </a:stretch>
        </p:blipFill>
        <p:spPr>
          <a:xfrm>
            <a:off x="933450" y="3843154"/>
            <a:ext cx="1702704" cy="1922017"/>
          </a:xfrm>
          <a:prstGeom prst="rect">
            <a:avLst/>
          </a:prstGeom>
        </p:spPr>
      </p:pic>
      <p:sp>
        <p:nvSpPr>
          <p:cNvPr id="12" name="TextBox 11"/>
          <p:cNvSpPr txBox="1"/>
          <p:nvPr/>
        </p:nvSpPr>
        <p:spPr>
          <a:xfrm>
            <a:off x="780617" y="5852646"/>
            <a:ext cx="2008370" cy="338554"/>
          </a:xfrm>
          <a:prstGeom prst="rect">
            <a:avLst/>
          </a:prstGeom>
          <a:noFill/>
        </p:spPr>
        <p:txBody>
          <a:bodyPr wrap="none" rtlCol="0">
            <a:spAutoFit/>
          </a:bodyPr>
          <a:lstStyle/>
          <a:p>
            <a:r>
              <a:rPr lang="en-US" sz="1600">
                <a:solidFill>
                  <a:schemeClr val="bg1"/>
                </a:solidFill>
              </a:rPr>
              <a:t>Priyanka Mathias, MD</a:t>
            </a:r>
          </a:p>
        </p:txBody>
      </p:sp>
      <p:pic>
        <p:nvPicPr>
          <p:cNvPr id="13" name="Picture 12">
            <a:extLst>
              <a:ext uri="{FF2B5EF4-FFF2-40B4-BE49-F238E27FC236}">
                <a16:creationId xmlns:a16="http://schemas.microsoft.com/office/drawing/2014/main" id="{07286284-6708-A441-8153-AFDE01C3AFEA}"/>
              </a:ext>
            </a:extLst>
          </p:cNvPr>
          <p:cNvPicPr>
            <a:picLocks noChangeAspect="1"/>
          </p:cNvPicPr>
          <p:nvPr/>
        </p:nvPicPr>
        <p:blipFill rotWithShape="1">
          <a:blip r:embed="rId7">
            <a:extLst>
              <a:ext uri="{28A0092B-C50C-407E-A947-70E740481C1C}">
                <a14:useLocalDpi xmlns:a14="http://schemas.microsoft.com/office/drawing/2010/main" val="0"/>
              </a:ext>
            </a:extLst>
          </a:blip>
          <a:srcRect l="11176" t="10001" r="9738" b="9999"/>
          <a:stretch/>
        </p:blipFill>
        <p:spPr>
          <a:xfrm rot="5400000">
            <a:off x="7941220" y="1704605"/>
            <a:ext cx="3267226" cy="4277096"/>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8577" y="3896813"/>
            <a:ext cx="1814697" cy="1814697"/>
          </a:xfrm>
          <a:prstGeom prst="rect">
            <a:avLst/>
          </a:prstGeom>
        </p:spPr>
      </p:pic>
      <p:sp>
        <p:nvSpPr>
          <p:cNvPr id="16" name="TextBox 15"/>
          <p:cNvSpPr txBox="1"/>
          <p:nvPr/>
        </p:nvSpPr>
        <p:spPr>
          <a:xfrm>
            <a:off x="3208577" y="5808580"/>
            <a:ext cx="1907702" cy="338554"/>
          </a:xfrm>
          <a:prstGeom prst="rect">
            <a:avLst/>
          </a:prstGeom>
          <a:noFill/>
        </p:spPr>
        <p:txBody>
          <a:bodyPr wrap="none" rtlCol="0">
            <a:spAutoFit/>
          </a:bodyPr>
          <a:lstStyle/>
          <a:p>
            <a:r>
              <a:rPr lang="en-US" sz="1600">
                <a:solidFill>
                  <a:schemeClr val="bg1"/>
                </a:solidFill>
              </a:rPr>
              <a:t>Priyanka Mahali, MD</a:t>
            </a:r>
          </a:p>
        </p:txBody>
      </p:sp>
      <p:sp>
        <p:nvSpPr>
          <p:cNvPr id="17" name="Title 16"/>
          <p:cNvSpPr>
            <a:spLocks noGrp="1"/>
          </p:cNvSpPr>
          <p:nvPr>
            <p:ph type="title"/>
          </p:nvPr>
        </p:nvSpPr>
        <p:spPr>
          <a:xfrm>
            <a:off x="929806" y="199492"/>
            <a:ext cx="10515600" cy="1325563"/>
          </a:xfrm>
        </p:spPr>
        <p:txBody>
          <a:bodyPr/>
          <a:lstStyle/>
          <a:p>
            <a:pPr algn="ctr"/>
            <a:r>
              <a:rPr lang="en-US" b="1">
                <a:solidFill>
                  <a:schemeClr val="bg1"/>
                </a:solidFill>
              </a:rPr>
              <a:t>2021-2022 SEAD Research Lab</a:t>
            </a:r>
          </a:p>
        </p:txBody>
      </p:sp>
    </p:spTree>
    <p:extLst>
      <p:ext uri="{BB962C8B-B14F-4D97-AF65-F5344CB8AC3E}">
        <p14:creationId xmlns:p14="http://schemas.microsoft.com/office/powerpoint/2010/main" val="2986457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0350" y="3013503"/>
            <a:ext cx="879348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a:ln>
                  <a:noFill/>
                </a:ln>
                <a:solidFill>
                  <a:srgbClr val="696F70"/>
                </a:solidFill>
                <a:effectLst/>
                <a:uFillTx/>
                <a:latin typeface="Hind Bold"/>
                <a:ea typeface="Hind Bold"/>
                <a:cs typeface="Hind Bold"/>
                <a:sym typeface="Hind Bold"/>
              </a:rPr>
              <a:t>T1D Exchange Updates</a:t>
            </a:r>
          </a:p>
        </p:txBody>
      </p:sp>
    </p:spTree>
    <p:extLst>
      <p:ext uri="{BB962C8B-B14F-4D97-AF65-F5344CB8AC3E}">
        <p14:creationId xmlns:p14="http://schemas.microsoft.com/office/powerpoint/2010/main" val="15539667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32578" y="220945"/>
            <a:ext cx="1175146" cy="1075690"/>
          </a:xfrm>
          <a:prstGeom prst="rect">
            <a:avLst/>
          </a:prstGeom>
        </p:spPr>
      </p:pic>
      <p:sp>
        <p:nvSpPr>
          <p:cNvPr id="9" name="Title 8"/>
          <p:cNvSpPr>
            <a:spLocks noGrp="1"/>
          </p:cNvSpPr>
          <p:nvPr>
            <p:ph type="title"/>
          </p:nvPr>
        </p:nvSpPr>
        <p:spPr>
          <a:xfrm>
            <a:off x="2107724" y="457970"/>
            <a:ext cx="8924926" cy="651342"/>
          </a:xfrm>
        </p:spPr>
        <p:txBody>
          <a:bodyPr>
            <a:normAutofit/>
          </a:bodyPr>
          <a:lstStyle/>
          <a:p>
            <a:pPr algn="ctr"/>
            <a:r>
              <a:rPr lang="en-US" sz="2600" b="1">
                <a:solidFill>
                  <a:schemeClr val="bg1"/>
                </a:solidFill>
              </a:rPr>
              <a:t>Provider Factors and Young Adult T1D Outcomes</a:t>
            </a:r>
          </a:p>
        </p:txBody>
      </p:sp>
      <p:sp>
        <p:nvSpPr>
          <p:cNvPr id="10" name="TextBox 9"/>
          <p:cNvSpPr txBox="1"/>
          <p:nvPr/>
        </p:nvSpPr>
        <p:spPr>
          <a:xfrm>
            <a:off x="347521" y="1465301"/>
            <a:ext cx="2424253" cy="338554"/>
          </a:xfrm>
          <a:prstGeom prst="rect">
            <a:avLst/>
          </a:prstGeom>
          <a:noFill/>
        </p:spPr>
        <p:txBody>
          <a:bodyPr wrap="none" rtlCol="0">
            <a:spAutoFit/>
          </a:bodyPr>
          <a:lstStyle/>
          <a:p>
            <a:r>
              <a:rPr lang="en-US" sz="1600">
                <a:solidFill>
                  <a:schemeClr val="bg1"/>
                </a:solidFill>
              </a:rPr>
              <a:t>Gladys Crespo-Ramos, PhD</a:t>
            </a:r>
          </a:p>
        </p:txBody>
      </p:sp>
      <p:pic>
        <p:nvPicPr>
          <p:cNvPr id="11" name="Picture 10"/>
          <p:cNvPicPr>
            <a:picLocks noChangeAspect="1"/>
          </p:cNvPicPr>
          <p:nvPr/>
        </p:nvPicPr>
        <p:blipFill>
          <a:blip r:embed="rId3"/>
          <a:stretch>
            <a:fillRect/>
          </a:stretch>
        </p:blipFill>
        <p:spPr>
          <a:xfrm>
            <a:off x="932578" y="1839171"/>
            <a:ext cx="1118580" cy="1291174"/>
          </a:xfrm>
          <a:prstGeom prst="rect">
            <a:avLst/>
          </a:prstGeom>
        </p:spPr>
      </p:pic>
      <p:sp>
        <p:nvSpPr>
          <p:cNvPr id="12" name="Title 8"/>
          <p:cNvSpPr txBox="1">
            <a:spLocks/>
          </p:cNvSpPr>
          <p:nvPr/>
        </p:nvSpPr>
        <p:spPr>
          <a:xfrm>
            <a:off x="2049192" y="2426583"/>
            <a:ext cx="8925221" cy="9847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a:solidFill>
                  <a:schemeClr val="bg1"/>
                </a:solidFill>
              </a:rPr>
              <a:t>Racial-Ethnic Differences in Barriers to Self-Care</a:t>
            </a:r>
          </a:p>
        </p:txBody>
      </p:sp>
      <p:sp>
        <p:nvSpPr>
          <p:cNvPr id="13" name="TextBox 12"/>
          <p:cNvSpPr txBox="1"/>
          <p:nvPr/>
        </p:nvSpPr>
        <p:spPr>
          <a:xfrm>
            <a:off x="696674" y="3154110"/>
            <a:ext cx="1588512" cy="338554"/>
          </a:xfrm>
          <a:prstGeom prst="rect">
            <a:avLst/>
          </a:prstGeom>
          <a:noFill/>
        </p:spPr>
        <p:txBody>
          <a:bodyPr wrap="none" rtlCol="0">
            <a:spAutoFit/>
          </a:bodyPr>
          <a:lstStyle/>
          <a:p>
            <a:r>
              <a:rPr lang="en-US" sz="1600">
                <a:solidFill>
                  <a:schemeClr val="bg1"/>
                </a:solidFill>
              </a:rPr>
              <a:t>Molly Finnan, BA</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1466" r="32728"/>
          <a:stretch/>
        </p:blipFill>
        <p:spPr>
          <a:xfrm>
            <a:off x="932578" y="3591017"/>
            <a:ext cx="1083515" cy="1294379"/>
          </a:xfrm>
          <a:prstGeom prst="rect">
            <a:avLst/>
          </a:prstGeom>
        </p:spPr>
      </p:pic>
      <p:sp>
        <p:nvSpPr>
          <p:cNvPr id="15" name="Title 8"/>
          <p:cNvSpPr txBox="1">
            <a:spLocks/>
          </p:cNvSpPr>
          <p:nvPr/>
        </p:nvSpPr>
        <p:spPr>
          <a:xfrm>
            <a:off x="2218657" y="4034029"/>
            <a:ext cx="9561228" cy="9847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a:solidFill>
                  <a:schemeClr val="bg1"/>
                </a:solidFill>
              </a:rPr>
              <a:t>Racial-Ethnic Differences in Diabetes Self-Care and Contributing Factors</a:t>
            </a:r>
          </a:p>
        </p:txBody>
      </p:sp>
      <p:sp>
        <p:nvSpPr>
          <p:cNvPr id="16" name="TextBox 15"/>
          <p:cNvSpPr txBox="1"/>
          <p:nvPr/>
        </p:nvSpPr>
        <p:spPr>
          <a:xfrm>
            <a:off x="626554" y="4887804"/>
            <a:ext cx="1592103" cy="338554"/>
          </a:xfrm>
          <a:prstGeom prst="rect">
            <a:avLst/>
          </a:prstGeom>
          <a:noFill/>
        </p:spPr>
        <p:txBody>
          <a:bodyPr wrap="none" rtlCol="0">
            <a:spAutoFit/>
          </a:bodyPr>
          <a:lstStyle/>
          <a:p>
            <a:r>
              <a:rPr lang="en-US" sz="1600">
                <a:solidFill>
                  <a:schemeClr val="bg1"/>
                </a:solidFill>
              </a:rPr>
              <a:t>Rabail Sadiq, MD</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81" y="5293033"/>
            <a:ext cx="1283843" cy="1283843"/>
          </a:xfrm>
          <a:prstGeom prst="rect">
            <a:avLst/>
          </a:prstGeom>
        </p:spPr>
      </p:pic>
      <p:sp>
        <p:nvSpPr>
          <p:cNvPr id="21" name="TextBox 20"/>
          <p:cNvSpPr txBox="1"/>
          <p:nvPr/>
        </p:nvSpPr>
        <p:spPr>
          <a:xfrm>
            <a:off x="537079" y="6531448"/>
            <a:ext cx="1907702" cy="338554"/>
          </a:xfrm>
          <a:prstGeom prst="rect">
            <a:avLst/>
          </a:prstGeom>
          <a:noFill/>
        </p:spPr>
        <p:txBody>
          <a:bodyPr wrap="none" rtlCol="0">
            <a:spAutoFit/>
          </a:bodyPr>
          <a:lstStyle/>
          <a:p>
            <a:r>
              <a:rPr lang="en-US" sz="1600">
                <a:solidFill>
                  <a:schemeClr val="bg1"/>
                </a:solidFill>
              </a:rPr>
              <a:t>Priyanka Mahali, MD</a:t>
            </a:r>
          </a:p>
        </p:txBody>
      </p:sp>
      <p:sp>
        <p:nvSpPr>
          <p:cNvPr id="22" name="Title 8"/>
          <p:cNvSpPr txBox="1">
            <a:spLocks/>
          </p:cNvSpPr>
          <p:nvPr/>
        </p:nvSpPr>
        <p:spPr>
          <a:xfrm>
            <a:off x="2016093" y="5613598"/>
            <a:ext cx="9515475" cy="9847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a:solidFill>
                  <a:schemeClr val="bg1"/>
                </a:solidFill>
              </a:rPr>
              <a:t>Young Adult Type 1 Diabetes Self-Management App</a:t>
            </a:r>
          </a:p>
        </p:txBody>
      </p:sp>
    </p:spTree>
    <p:extLst>
      <p:ext uri="{BB962C8B-B14F-4D97-AF65-F5344CB8AC3E}">
        <p14:creationId xmlns:p14="http://schemas.microsoft.com/office/powerpoint/2010/main" val="1510549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pSp>
        <p:nvGrpSpPr>
          <p:cNvPr id="2" name="officeArt object" descr="Group 11"/>
          <p:cNvGrpSpPr/>
          <p:nvPr/>
        </p:nvGrpSpPr>
        <p:grpSpPr>
          <a:xfrm>
            <a:off x="3063711" y="876692"/>
            <a:ext cx="6297105" cy="5731497"/>
            <a:chOff x="0" y="0"/>
            <a:chExt cx="2881629" cy="3122586"/>
          </a:xfrm>
        </p:grpSpPr>
        <p:pic>
          <p:nvPicPr>
            <p:cNvPr id="3" name="Picture 2" descr="Picture 6"/>
            <p:cNvPicPr>
              <a:picLocks noChangeAspect="1"/>
            </p:cNvPicPr>
            <p:nvPr/>
          </p:nvPicPr>
          <p:blipFill>
            <a:blip r:embed="rId2"/>
            <a:stretch>
              <a:fillRect/>
            </a:stretch>
          </p:blipFill>
          <p:spPr>
            <a:xfrm>
              <a:off x="7619" y="0"/>
              <a:ext cx="2857501" cy="2594611"/>
            </a:xfrm>
            <a:prstGeom prst="rect">
              <a:avLst/>
            </a:prstGeom>
            <a:ln w="9525" cap="flat">
              <a:solidFill>
                <a:srgbClr val="000000"/>
              </a:solidFill>
              <a:prstDash val="solid"/>
              <a:round/>
            </a:ln>
            <a:effectLst/>
          </p:spPr>
        </p:pic>
        <p:sp>
          <p:nvSpPr>
            <p:cNvPr id="4" name="Text Box 2"/>
            <p:cNvSpPr txBox="1"/>
            <p:nvPr/>
          </p:nvSpPr>
          <p:spPr>
            <a:xfrm>
              <a:off x="0" y="2590800"/>
              <a:ext cx="2881629" cy="531786"/>
            </a:xfrm>
            <a:prstGeom prst="rect">
              <a:avLst/>
            </a:prstGeom>
            <a:solidFill>
              <a:srgbClr val="FFFFFF"/>
            </a:solidFill>
            <a:ln w="9525" cap="flat">
              <a:solidFill>
                <a:srgbClr val="000000"/>
              </a:solidFill>
              <a:prstDash val="solid"/>
              <a:miter lim="800000"/>
            </a:ln>
            <a:effectLst/>
          </p:spPr>
          <p:txBody>
            <a:bodyPr wrap="square" lIns="45719" tIns="45719" rIns="45719" bIns="45719" numCol="1" anchor="t">
              <a:noAutofit/>
            </a:bodyPr>
            <a:lstStyle/>
            <a:p>
              <a:pPr marL="0" marR="0" algn="ctr">
                <a:spcBef>
                  <a:spcPts val="0"/>
                </a:spcBef>
                <a:spcAft>
                  <a:spcPts val="0"/>
                </a:spcAft>
              </a:pPr>
              <a:r>
                <a:rPr lang="en-US" sz="1000" b="1">
                  <a:ln>
                    <a:noFill/>
                  </a:ln>
                  <a:solidFill>
                    <a:srgbClr val="000000"/>
                  </a:solidFill>
                  <a:effectLst/>
                  <a:uFill>
                    <a:solidFill>
                      <a:srgbClr val="000000"/>
                    </a:solidFill>
                  </a:uFill>
                  <a:latin typeface="Arial" panose="020B0604020202020204" pitchFamily="34" charset="0"/>
                  <a:ea typeface="Arial Unicode MS"/>
                  <a:cs typeface="Arial Unicode MS"/>
                </a:rPr>
                <a:t>Figure 1. Biopsychosocial Model of Health in Underrepresented Young Adults with Diabetes</a:t>
              </a:r>
              <a:endParaRPr lang="en-US" sz="1200">
                <a:ln>
                  <a:noFill/>
                </a:ln>
                <a:solidFill>
                  <a:srgbClr val="000000"/>
                </a:solidFill>
                <a:effectLst/>
                <a:uFill>
                  <a:solidFill>
                    <a:srgbClr val="000000"/>
                  </a:solidFill>
                </a:uFill>
                <a:latin typeface="Times New Roman" panose="02020603050405020304" pitchFamily="18" charset="0"/>
                <a:ea typeface="Arial Unicode MS"/>
                <a:cs typeface="Arial Unicode MS"/>
              </a:endParaRPr>
            </a:p>
          </p:txBody>
        </p:sp>
      </p:grpSp>
      <p:sp>
        <p:nvSpPr>
          <p:cNvPr id="5" name="TextBox 4"/>
          <p:cNvSpPr txBox="1"/>
          <p:nvPr/>
        </p:nvSpPr>
        <p:spPr>
          <a:xfrm>
            <a:off x="0" y="6581005"/>
            <a:ext cx="3220942"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chemeClr val="bg1"/>
                </a:solidFill>
                <a:effectLst/>
                <a:uFillTx/>
                <a:latin typeface="Hind Bold"/>
                <a:ea typeface="Hind Bold"/>
                <a:cs typeface="Hind Bold"/>
                <a:sym typeface="Hind Bold"/>
              </a:rPr>
              <a:t>Finnan and Agarwal</a:t>
            </a:r>
            <a:r>
              <a:rPr lang="en-US" sz="1200">
                <a:solidFill>
                  <a:schemeClr val="bg1"/>
                </a:solidFill>
                <a:latin typeface="Hind Bold"/>
                <a:ea typeface="Hind Bold"/>
                <a:cs typeface="Hind Bold"/>
                <a:sym typeface="Hind Bold"/>
              </a:rPr>
              <a:t>, </a:t>
            </a:r>
            <a:r>
              <a:rPr kumimoji="0" lang="en-US" sz="1200" b="0" i="0" u="none" strike="noStrike" cap="none" spc="0" normalizeH="0" baseline="0">
                <a:ln>
                  <a:noFill/>
                </a:ln>
                <a:solidFill>
                  <a:schemeClr val="bg1"/>
                </a:solidFill>
                <a:effectLst/>
                <a:uFillTx/>
                <a:latin typeface="Hind Bold"/>
                <a:ea typeface="Hind Bold"/>
                <a:cs typeface="Hind Bold"/>
                <a:sym typeface="Hind Bold"/>
              </a:rPr>
              <a:t>Diabetes Spectrum 2021</a:t>
            </a:r>
          </a:p>
        </p:txBody>
      </p:sp>
    </p:spTree>
    <p:extLst>
      <p:ext uri="{BB962C8B-B14F-4D97-AF65-F5344CB8AC3E}">
        <p14:creationId xmlns:p14="http://schemas.microsoft.com/office/powerpoint/2010/main" val="4133378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graphicFrame>
        <p:nvGraphicFramePr>
          <p:cNvPr id="7" name="Diagram 6"/>
          <p:cNvGraphicFramePr/>
          <p:nvPr/>
        </p:nvGraphicFramePr>
        <p:xfrm>
          <a:off x="2057526" y="8212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25D40AD-B7ED-7446-8A49-960623C285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6518" y="2668941"/>
            <a:ext cx="1540682" cy="1723316"/>
          </a:xfrm>
          <a:prstGeom prst="rect">
            <a:avLst/>
          </a:prstGeom>
        </p:spPr>
      </p:pic>
      <p:sp>
        <p:nvSpPr>
          <p:cNvPr id="2" name="Oval 1"/>
          <p:cNvSpPr/>
          <p:nvPr/>
        </p:nvSpPr>
        <p:spPr>
          <a:xfrm>
            <a:off x="4703359" y="4191000"/>
            <a:ext cx="2667000" cy="2667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568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 name="Picture 1" descr="A person smiling for the camera&#10;&#10;Description automatically generated with medium confidence"/>
          <p:cNvPicPr/>
          <p:nvPr/>
        </p:nvPicPr>
        <p:blipFill>
          <a:blip r:embed="rId2" cstate="print">
            <a:extLst>
              <a:ext uri="{28A0092B-C50C-407E-A947-70E740481C1C}">
                <a14:useLocalDpi xmlns:a14="http://schemas.microsoft.com/office/drawing/2010/main" val="0"/>
              </a:ext>
            </a:extLst>
          </a:blip>
          <a:stretch>
            <a:fillRect/>
          </a:stretch>
        </p:blipFill>
        <p:spPr>
          <a:xfrm>
            <a:off x="207859" y="118879"/>
            <a:ext cx="1702704" cy="1965427"/>
          </a:xfrm>
          <a:prstGeom prst="rect">
            <a:avLst/>
          </a:prstGeom>
        </p:spPr>
      </p:pic>
      <p:grpSp>
        <p:nvGrpSpPr>
          <p:cNvPr id="3" name="Group 2"/>
          <p:cNvGrpSpPr/>
          <p:nvPr/>
        </p:nvGrpSpPr>
        <p:grpSpPr>
          <a:xfrm>
            <a:off x="3144549" y="262982"/>
            <a:ext cx="6530388" cy="1051651"/>
            <a:chOff x="209903" y="5498661"/>
            <a:chExt cx="6530388" cy="1051651"/>
          </a:xfrm>
        </p:grpSpPr>
        <p:pic>
          <p:nvPicPr>
            <p:cNvPr id="4" name="Picture 3"/>
            <p:cNvPicPr>
              <a:picLocks noChangeAspect="1"/>
            </p:cNvPicPr>
            <p:nvPr/>
          </p:nvPicPr>
          <p:blipFill>
            <a:blip r:embed="rId3"/>
            <a:stretch>
              <a:fillRect/>
            </a:stretch>
          </p:blipFill>
          <p:spPr>
            <a:xfrm>
              <a:off x="209903" y="5559626"/>
              <a:ext cx="6073666" cy="990686"/>
            </a:xfrm>
            <a:prstGeom prst="rect">
              <a:avLst/>
            </a:prstGeom>
          </p:spPr>
        </p:pic>
        <p:pic>
          <p:nvPicPr>
            <p:cNvPr id="5" name="Picture 4"/>
            <p:cNvPicPr>
              <a:picLocks noChangeAspect="1"/>
            </p:cNvPicPr>
            <p:nvPr/>
          </p:nvPicPr>
          <p:blipFill>
            <a:blip r:embed="rId4"/>
            <a:stretch>
              <a:fillRect/>
            </a:stretch>
          </p:blipFill>
          <p:spPr>
            <a:xfrm>
              <a:off x="5498123" y="5498661"/>
              <a:ext cx="1242168" cy="556308"/>
            </a:xfrm>
            <a:prstGeom prst="rect">
              <a:avLst/>
            </a:prstGeom>
          </p:spPr>
        </p:pic>
      </p:grpSp>
      <p:sp>
        <p:nvSpPr>
          <p:cNvPr id="7" name="TextBox 6"/>
          <p:cNvSpPr txBox="1"/>
          <p:nvPr/>
        </p:nvSpPr>
        <p:spPr>
          <a:xfrm>
            <a:off x="55026" y="2146206"/>
            <a:ext cx="2008370" cy="338554"/>
          </a:xfrm>
          <a:prstGeom prst="rect">
            <a:avLst/>
          </a:prstGeom>
          <a:noFill/>
        </p:spPr>
        <p:txBody>
          <a:bodyPr wrap="none" rtlCol="0">
            <a:spAutoFit/>
          </a:bodyPr>
          <a:lstStyle/>
          <a:p>
            <a:r>
              <a:rPr lang="en-US" sz="1600">
                <a:solidFill>
                  <a:schemeClr val="bg1"/>
                </a:solidFill>
              </a:rPr>
              <a:t>Priyanka Mathias, MD</a:t>
            </a:r>
          </a:p>
        </p:txBody>
      </p:sp>
      <p:pic>
        <p:nvPicPr>
          <p:cNvPr id="10" name="Picture 9"/>
          <p:cNvPicPr>
            <a:picLocks noChangeAspect="1"/>
          </p:cNvPicPr>
          <p:nvPr/>
        </p:nvPicPr>
        <p:blipFill>
          <a:blip r:embed="rId5"/>
          <a:stretch>
            <a:fillRect/>
          </a:stretch>
        </p:blipFill>
        <p:spPr>
          <a:xfrm>
            <a:off x="2303050" y="1375598"/>
            <a:ext cx="8474174" cy="5342083"/>
          </a:xfrm>
          <a:prstGeom prst="rect">
            <a:avLst/>
          </a:prstGeom>
        </p:spPr>
      </p:pic>
      <p:sp>
        <p:nvSpPr>
          <p:cNvPr id="11" name="Rectangle 10"/>
          <p:cNvSpPr/>
          <p:nvPr/>
        </p:nvSpPr>
        <p:spPr>
          <a:xfrm>
            <a:off x="2690949" y="3152503"/>
            <a:ext cx="7889965" cy="7228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0" y="2898570"/>
            <a:ext cx="1288869" cy="1148069"/>
          </a:xfrm>
          <a:prstGeom prst="rect">
            <a:avLst/>
          </a:prstGeom>
        </p:spPr>
      </p:pic>
      <p:sp>
        <p:nvSpPr>
          <p:cNvPr id="13" name="Rectangle 12"/>
          <p:cNvSpPr/>
          <p:nvPr/>
        </p:nvSpPr>
        <p:spPr>
          <a:xfrm>
            <a:off x="2690949" y="4861370"/>
            <a:ext cx="7889965" cy="7228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0" y="4456182"/>
            <a:ext cx="1434057" cy="1533185"/>
          </a:xfrm>
          <a:prstGeom prst="rect">
            <a:avLst/>
          </a:prstGeom>
        </p:spPr>
      </p:pic>
    </p:spTree>
    <p:extLst>
      <p:ext uri="{BB962C8B-B14F-4D97-AF65-F5344CB8AC3E}">
        <p14:creationId xmlns:p14="http://schemas.microsoft.com/office/powerpoint/2010/main" val="280542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1E9E0-FEAE-EE49-848D-759674CBB788}"/>
              </a:ext>
            </a:extLst>
          </p:cNvPr>
          <p:cNvSpPr>
            <a:spLocks noGrp="1"/>
          </p:cNvSpPr>
          <p:nvPr>
            <p:ph type="title"/>
          </p:nvPr>
        </p:nvSpPr>
        <p:spPr/>
        <p:txBody>
          <a:bodyPr/>
          <a:lstStyle/>
          <a:p>
            <a:pPr algn="ctr"/>
            <a:r>
              <a:rPr lang="en-US">
                <a:solidFill>
                  <a:schemeClr val="bg1"/>
                </a:solidFill>
              </a:rPr>
              <a:t>Patient Characteristics</a:t>
            </a:r>
          </a:p>
        </p:txBody>
      </p:sp>
      <p:graphicFrame>
        <p:nvGraphicFramePr>
          <p:cNvPr id="4" name="Table 4">
            <a:extLst>
              <a:ext uri="{FF2B5EF4-FFF2-40B4-BE49-F238E27FC236}">
                <a16:creationId xmlns:a16="http://schemas.microsoft.com/office/drawing/2014/main" id="{C8A72831-D87C-1945-8EF3-0D8CE99F3698}"/>
              </a:ext>
            </a:extLst>
          </p:cNvPr>
          <p:cNvGraphicFramePr>
            <a:graphicFrameLocks noGrp="1"/>
          </p:cNvGraphicFramePr>
          <p:nvPr>
            <p:ph idx="1"/>
            <p:extLst>
              <p:ext uri="{D42A27DB-BD31-4B8C-83A1-F6EECF244321}">
                <p14:modId xmlns:p14="http://schemas.microsoft.com/office/powerpoint/2010/main" val="309809310"/>
              </p:ext>
            </p:extLst>
          </p:nvPr>
        </p:nvGraphicFramePr>
        <p:xfrm>
          <a:off x="1312279" y="1896566"/>
          <a:ext cx="9567442" cy="3064868"/>
        </p:xfrm>
        <a:graphic>
          <a:graphicData uri="http://schemas.openxmlformats.org/drawingml/2006/table">
            <a:tbl>
              <a:tblPr firstRow="1" bandRow="1">
                <a:tableStyleId>{5C22544A-7EE6-4342-B048-85BDC9FD1C3A}</a:tableStyleId>
              </a:tblPr>
              <a:tblGrid>
                <a:gridCol w="4783721">
                  <a:extLst>
                    <a:ext uri="{9D8B030D-6E8A-4147-A177-3AD203B41FA5}">
                      <a16:colId xmlns:a16="http://schemas.microsoft.com/office/drawing/2014/main" val="171347213"/>
                    </a:ext>
                  </a:extLst>
                </a:gridCol>
                <a:gridCol w="4783721">
                  <a:extLst>
                    <a:ext uri="{9D8B030D-6E8A-4147-A177-3AD203B41FA5}">
                      <a16:colId xmlns:a16="http://schemas.microsoft.com/office/drawing/2014/main" val="2012510906"/>
                    </a:ext>
                  </a:extLst>
                </a:gridCol>
              </a:tblGrid>
              <a:tr h="934750">
                <a:tc gridSpan="2">
                  <a:txBody>
                    <a:bodyPr/>
                    <a:lstStyle/>
                    <a:p>
                      <a:pPr algn="ctr"/>
                      <a:r>
                        <a:rPr lang="en-US"/>
                        <a:t>All young adults from endo (18-35 years)</a:t>
                      </a:r>
                    </a:p>
                    <a:p>
                      <a:pPr algn="ctr"/>
                      <a:endParaRPr lang="en-US"/>
                    </a:p>
                    <a:p>
                      <a:pPr algn="ctr"/>
                      <a:r>
                        <a:rPr lang="en-US"/>
                        <a:t>January 2019-November 2021</a:t>
                      </a:r>
                    </a:p>
                  </a:txBody>
                  <a:tcPr/>
                </a:tc>
                <a:tc hMerge="1">
                  <a:txBody>
                    <a:bodyPr/>
                    <a:lstStyle/>
                    <a:p>
                      <a:endParaRPr lang="en-US"/>
                    </a:p>
                  </a:txBody>
                  <a:tcPr/>
                </a:tc>
                <a:extLst>
                  <a:ext uri="{0D108BD9-81ED-4DB2-BD59-A6C34878D82A}">
                    <a16:rowId xmlns:a16="http://schemas.microsoft.com/office/drawing/2014/main" val="488781875"/>
                  </a:ext>
                </a:extLst>
              </a:tr>
              <a:tr h="492112">
                <a:tc>
                  <a:txBody>
                    <a:bodyPr/>
                    <a:lstStyle/>
                    <a:p>
                      <a:r>
                        <a:rPr lang="en-US"/>
                        <a:t>Age </a:t>
                      </a:r>
                    </a:p>
                  </a:txBody>
                  <a:tcPr/>
                </a:tc>
                <a:tc>
                  <a:txBody>
                    <a:bodyPr/>
                    <a:lstStyle/>
                    <a:p>
                      <a:pPr algn="ctr"/>
                      <a:r>
                        <a:rPr lang="en-US"/>
                        <a:t>27.4 (SD 4.7)</a:t>
                      </a:r>
                    </a:p>
                  </a:txBody>
                  <a:tcPr/>
                </a:tc>
                <a:extLst>
                  <a:ext uri="{0D108BD9-81ED-4DB2-BD59-A6C34878D82A}">
                    <a16:rowId xmlns:a16="http://schemas.microsoft.com/office/drawing/2014/main" val="3204629232"/>
                  </a:ext>
                </a:extLst>
              </a:tr>
              <a:tr h="703256">
                <a:tc>
                  <a:txBody>
                    <a:bodyPr/>
                    <a:lstStyle/>
                    <a:p>
                      <a:r>
                        <a:rPr lang="en-US"/>
                        <a:t>Sex</a:t>
                      </a:r>
                    </a:p>
                  </a:txBody>
                  <a:tcPr/>
                </a:tc>
                <a:tc>
                  <a:txBody>
                    <a:bodyPr/>
                    <a:lstStyle/>
                    <a:p>
                      <a:pPr algn="ctr"/>
                      <a:r>
                        <a:rPr lang="en-US"/>
                        <a:t>51% Female</a:t>
                      </a:r>
                    </a:p>
                    <a:p>
                      <a:pPr algn="ctr"/>
                      <a:r>
                        <a:rPr lang="en-US"/>
                        <a:t>49% Male</a:t>
                      </a:r>
                    </a:p>
                  </a:txBody>
                  <a:tcPr/>
                </a:tc>
                <a:extLst>
                  <a:ext uri="{0D108BD9-81ED-4DB2-BD59-A6C34878D82A}">
                    <a16:rowId xmlns:a16="http://schemas.microsoft.com/office/drawing/2014/main" val="1522588032"/>
                  </a:ext>
                </a:extLst>
              </a:tr>
              <a:tr h="934750">
                <a:tc>
                  <a:txBody>
                    <a:bodyPr/>
                    <a:lstStyle/>
                    <a:p>
                      <a:r>
                        <a:rPr lang="en-US"/>
                        <a:t>Insurance </a:t>
                      </a:r>
                    </a:p>
                    <a:p>
                      <a:pPr marL="285750" indent="-285750">
                        <a:buFont typeface="Arial" panose="020B0604020202020204" pitchFamily="34" charset="0"/>
                        <a:buChar char="•"/>
                      </a:pPr>
                      <a:r>
                        <a:rPr lang="en-US"/>
                        <a:t>Private</a:t>
                      </a:r>
                    </a:p>
                    <a:p>
                      <a:pPr marL="285750" indent="-285750">
                        <a:buFont typeface="Arial" panose="020B0604020202020204" pitchFamily="34" charset="0"/>
                        <a:buChar char="•"/>
                      </a:pPr>
                      <a:r>
                        <a:rPr lang="en-US"/>
                        <a:t>Public</a:t>
                      </a:r>
                    </a:p>
                  </a:txBody>
                  <a:tcPr/>
                </a:tc>
                <a:tc>
                  <a:txBody>
                    <a:bodyPr/>
                    <a:lstStyle/>
                    <a:p>
                      <a:pPr algn="ctr"/>
                      <a:endParaRPr lang="en-US"/>
                    </a:p>
                    <a:p>
                      <a:pPr algn="ctr"/>
                      <a:r>
                        <a:rPr lang="en-US"/>
                        <a:t>18%</a:t>
                      </a:r>
                    </a:p>
                    <a:p>
                      <a:pPr algn="ctr"/>
                      <a:r>
                        <a:rPr lang="en-US"/>
                        <a:t>79%</a:t>
                      </a:r>
                    </a:p>
                  </a:txBody>
                  <a:tcPr/>
                </a:tc>
                <a:extLst>
                  <a:ext uri="{0D108BD9-81ED-4DB2-BD59-A6C34878D82A}">
                    <a16:rowId xmlns:a16="http://schemas.microsoft.com/office/drawing/2014/main" val="1368901819"/>
                  </a:ext>
                </a:extLst>
              </a:tr>
            </a:tbl>
          </a:graphicData>
        </a:graphic>
      </p:graphicFrame>
    </p:spTree>
    <p:extLst>
      <p:ext uri="{BB962C8B-B14F-4D97-AF65-F5344CB8AC3E}">
        <p14:creationId xmlns:p14="http://schemas.microsoft.com/office/powerpoint/2010/main" val="1297457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192CC81-B099-F747-85B0-E38DE46F201B}"/>
              </a:ext>
            </a:extLst>
          </p:cNvPr>
          <p:cNvGraphicFramePr>
            <a:graphicFrameLocks/>
          </p:cNvGraphicFramePr>
          <p:nvPr>
            <p:extLst>
              <p:ext uri="{D42A27DB-BD31-4B8C-83A1-F6EECF244321}">
                <p14:modId xmlns:p14="http://schemas.microsoft.com/office/powerpoint/2010/main" val="2433159688"/>
              </p:ext>
            </p:extLst>
          </p:nvPr>
        </p:nvGraphicFramePr>
        <p:xfrm>
          <a:off x="558840" y="773956"/>
          <a:ext cx="11154739" cy="56036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4630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A15078F-B466-1944-93D0-D68FEED63B62}"/>
              </a:ext>
            </a:extLst>
          </p:cNvPr>
          <p:cNvGraphicFramePr>
            <a:graphicFrameLocks/>
          </p:cNvGraphicFramePr>
          <p:nvPr/>
        </p:nvGraphicFramePr>
        <p:xfrm>
          <a:off x="0" y="128588"/>
          <a:ext cx="12030075" cy="67294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9714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4C3C959-576F-3944-8E7C-8AEB60F1760A}"/>
              </a:ext>
            </a:extLst>
          </p:cNvPr>
          <p:cNvGraphicFramePr>
            <a:graphicFrameLocks/>
          </p:cNvGraphicFramePr>
          <p:nvPr/>
        </p:nvGraphicFramePr>
        <p:xfrm>
          <a:off x="714375" y="282575"/>
          <a:ext cx="10763250" cy="629285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3">
            <a:extLst>
              <a:ext uri="{FF2B5EF4-FFF2-40B4-BE49-F238E27FC236}">
                <a16:creationId xmlns:a16="http://schemas.microsoft.com/office/drawing/2014/main" id="{96171571-D945-7D4B-B161-5CE1F002BC85}"/>
              </a:ext>
            </a:extLst>
          </p:cNvPr>
          <p:cNvSpPr txBox="1"/>
          <p:nvPr/>
        </p:nvSpPr>
        <p:spPr>
          <a:xfrm>
            <a:off x="1514515" y="4403042"/>
            <a:ext cx="736600" cy="48260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b="1">
                <a:solidFill>
                  <a:srgbClr val="FF0000"/>
                </a:solidFill>
              </a:rPr>
              <a:t>13%</a:t>
            </a:r>
          </a:p>
        </p:txBody>
      </p:sp>
      <p:sp>
        <p:nvSpPr>
          <p:cNvPr id="8" name="TextBox 3">
            <a:extLst>
              <a:ext uri="{FF2B5EF4-FFF2-40B4-BE49-F238E27FC236}">
                <a16:creationId xmlns:a16="http://schemas.microsoft.com/office/drawing/2014/main" id="{96171571-D945-7D4B-B161-5CE1F002BC85}"/>
              </a:ext>
            </a:extLst>
          </p:cNvPr>
          <p:cNvSpPr txBox="1"/>
          <p:nvPr/>
        </p:nvSpPr>
        <p:spPr>
          <a:xfrm>
            <a:off x="10646940" y="3572989"/>
            <a:ext cx="736600" cy="48260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b="1">
                <a:solidFill>
                  <a:srgbClr val="FF0000"/>
                </a:solidFill>
              </a:rPr>
              <a:t>31%</a:t>
            </a:r>
          </a:p>
        </p:txBody>
      </p:sp>
    </p:spTree>
    <p:extLst>
      <p:ext uri="{BB962C8B-B14F-4D97-AF65-F5344CB8AC3E}">
        <p14:creationId xmlns:p14="http://schemas.microsoft.com/office/powerpoint/2010/main" val="3779984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064FDB1-871C-9740-BEF0-AC42345DE64C}"/>
              </a:ext>
            </a:extLst>
          </p:cNvPr>
          <p:cNvGraphicFramePr>
            <a:graphicFrameLocks/>
          </p:cNvGraphicFramePr>
          <p:nvPr/>
        </p:nvGraphicFramePr>
        <p:xfrm>
          <a:off x="104172" y="234387"/>
          <a:ext cx="11783028" cy="6389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8283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338" r="8512"/>
          <a:stretch/>
        </p:blipFill>
        <p:spPr>
          <a:xfrm>
            <a:off x="576621" y="211159"/>
            <a:ext cx="1552575" cy="19051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364" y="2423645"/>
            <a:ext cx="1027088" cy="13694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6437" y="2423645"/>
            <a:ext cx="1045575" cy="1394100"/>
          </a:xfrm>
          <a:prstGeom prst="rect">
            <a:avLst/>
          </a:prstGeom>
        </p:spPr>
      </p:pic>
      <p:pic>
        <p:nvPicPr>
          <p:cNvPr id="8" name="Picture 7"/>
          <p:cNvPicPr>
            <a:picLocks noChangeAspect="1"/>
          </p:cNvPicPr>
          <p:nvPr/>
        </p:nvPicPr>
        <p:blipFill rotWithShape="1">
          <a:blip r:embed="rId5"/>
          <a:srcRect l="12821" r="21524"/>
          <a:stretch/>
        </p:blipFill>
        <p:spPr>
          <a:xfrm>
            <a:off x="139560" y="4104334"/>
            <a:ext cx="1038266" cy="1447580"/>
          </a:xfrm>
          <a:prstGeom prst="rect">
            <a:avLst/>
          </a:prstGeom>
        </p:spPr>
      </p:pic>
      <p:pic>
        <p:nvPicPr>
          <p:cNvPr id="9" name="Picture 8"/>
          <p:cNvPicPr>
            <a:picLocks noChangeAspect="1"/>
          </p:cNvPicPr>
          <p:nvPr/>
        </p:nvPicPr>
        <p:blipFill>
          <a:blip r:embed="rId6"/>
          <a:stretch>
            <a:fillRect/>
          </a:stretch>
        </p:blipFill>
        <p:spPr>
          <a:xfrm>
            <a:off x="2426973" y="4082947"/>
            <a:ext cx="1173477" cy="144758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9444" y="4082947"/>
            <a:ext cx="1085911" cy="1447881"/>
          </a:xfrm>
          <a:prstGeom prst="rect">
            <a:avLst/>
          </a:prstGeom>
        </p:spPr>
      </p:pic>
      <p:pic>
        <p:nvPicPr>
          <p:cNvPr id="11" name="Picture 10"/>
          <p:cNvPicPr>
            <a:picLocks noChangeAspect="1"/>
          </p:cNvPicPr>
          <p:nvPr/>
        </p:nvPicPr>
        <p:blipFill>
          <a:blip r:embed="rId8"/>
          <a:stretch>
            <a:fillRect/>
          </a:stretch>
        </p:blipFill>
        <p:spPr>
          <a:xfrm>
            <a:off x="5297205" y="556759"/>
            <a:ext cx="6248942" cy="4099915"/>
          </a:xfrm>
          <a:prstGeom prst="rect">
            <a:avLst/>
          </a:prstGeom>
        </p:spPr>
      </p:pic>
      <p:pic>
        <p:nvPicPr>
          <p:cNvPr id="12" name="Picture 11"/>
          <p:cNvPicPr>
            <a:picLocks noChangeAspect="1"/>
          </p:cNvPicPr>
          <p:nvPr/>
        </p:nvPicPr>
        <p:blipFill>
          <a:blip r:embed="rId9"/>
          <a:stretch>
            <a:fillRect/>
          </a:stretch>
        </p:blipFill>
        <p:spPr>
          <a:xfrm>
            <a:off x="3663018" y="2834027"/>
            <a:ext cx="1219306" cy="548688"/>
          </a:xfrm>
          <a:prstGeom prst="rect">
            <a:avLst/>
          </a:prstGeom>
        </p:spPr>
      </p:pic>
      <p:sp>
        <p:nvSpPr>
          <p:cNvPr id="13" name="TextBox 12"/>
          <p:cNvSpPr txBox="1"/>
          <p:nvPr/>
        </p:nvSpPr>
        <p:spPr>
          <a:xfrm>
            <a:off x="358450" y="2087766"/>
            <a:ext cx="1973297" cy="338554"/>
          </a:xfrm>
          <a:prstGeom prst="rect">
            <a:avLst/>
          </a:prstGeom>
          <a:noFill/>
        </p:spPr>
        <p:txBody>
          <a:bodyPr wrap="none" rtlCol="0">
            <a:spAutoFit/>
          </a:bodyPr>
          <a:lstStyle/>
          <a:p>
            <a:r>
              <a:rPr lang="en-US" sz="1600">
                <a:solidFill>
                  <a:schemeClr val="bg1"/>
                </a:solidFill>
              </a:rPr>
              <a:t>Jeffrey Gonzalez, PhD</a:t>
            </a:r>
          </a:p>
        </p:txBody>
      </p:sp>
      <p:sp>
        <p:nvSpPr>
          <p:cNvPr id="14" name="TextBox 13"/>
          <p:cNvSpPr txBox="1"/>
          <p:nvPr/>
        </p:nvSpPr>
        <p:spPr>
          <a:xfrm>
            <a:off x="486541" y="3772951"/>
            <a:ext cx="1681551" cy="307777"/>
          </a:xfrm>
          <a:prstGeom prst="rect">
            <a:avLst/>
          </a:prstGeom>
          <a:noFill/>
        </p:spPr>
        <p:txBody>
          <a:bodyPr wrap="none" rtlCol="0">
            <a:spAutoFit/>
          </a:bodyPr>
          <a:lstStyle/>
          <a:p>
            <a:r>
              <a:rPr lang="en-US" sz="1400">
                <a:solidFill>
                  <a:schemeClr val="bg1"/>
                </a:solidFill>
              </a:rPr>
              <a:t>Clyde Schechter, MD</a:t>
            </a:r>
          </a:p>
        </p:txBody>
      </p:sp>
      <p:sp>
        <p:nvSpPr>
          <p:cNvPr id="15" name="TextBox 14"/>
          <p:cNvSpPr txBox="1"/>
          <p:nvPr/>
        </p:nvSpPr>
        <p:spPr>
          <a:xfrm>
            <a:off x="2129196" y="3775170"/>
            <a:ext cx="1525354" cy="307777"/>
          </a:xfrm>
          <a:prstGeom prst="rect">
            <a:avLst/>
          </a:prstGeom>
          <a:noFill/>
        </p:spPr>
        <p:txBody>
          <a:bodyPr wrap="none" rtlCol="0">
            <a:spAutoFit/>
          </a:bodyPr>
          <a:lstStyle/>
          <a:p>
            <a:r>
              <a:rPr lang="en-US" sz="1400">
                <a:solidFill>
                  <a:schemeClr val="bg1"/>
                </a:solidFill>
              </a:rPr>
              <a:t>Cuiling Wang, PhD</a:t>
            </a:r>
          </a:p>
        </p:txBody>
      </p:sp>
      <p:sp>
        <p:nvSpPr>
          <p:cNvPr id="16" name="TextBox 15"/>
          <p:cNvSpPr txBox="1"/>
          <p:nvPr/>
        </p:nvSpPr>
        <p:spPr>
          <a:xfrm>
            <a:off x="-67814" y="5548417"/>
            <a:ext cx="1309974" cy="430887"/>
          </a:xfrm>
          <a:prstGeom prst="rect">
            <a:avLst/>
          </a:prstGeom>
          <a:noFill/>
        </p:spPr>
        <p:txBody>
          <a:bodyPr wrap="none" rtlCol="0">
            <a:spAutoFit/>
          </a:bodyPr>
          <a:lstStyle/>
          <a:p>
            <a:pPr algn="ctr"/>
            <a:r>
              <a:rPr lang="en-US" sz="1100">
                <a:solidFill>
                  <a:schemeClr val="bg1"/>
                </a:solidFill>
              </a:rPr>
              <a:t>Gladys </a:t>
            </a:r>
          </a:p>
          <a:p>
            <a:pPr algn="ctr"/>
            <a:r>
              <a:rPr lang="en-US" sz="1100">
                <a:solidFill>
                  <a:schemeClr val="bg1"/>
                </a:solidFill>
              </a:rPr>
              <a:t>Crespo-Ramos, PhD</a:t>
            </a:r>
          </a:p>
        </p:txBody>
      </p:sp>
      <p:sp>
        <p:nvSpPr>
          <p:cNvPr id="17" name="TextBox 16"/>
          <p:cNvSpPr txBox="1"/>
          <p:nvPr/>
        </p:nvSpPr>
        <p:spPr>
          <a:xfrm>
            <a:off x="1312106" y="5522074"/>
            <a:ext cx="923779" cy="461665"/>
          </a:xfrm>
          <a:prstGeom prst="rect">
            <a:avLst/>
          </a:prstGeom>
          <a:noFill/>
        </p:spPr>
        <p:txBody>
          <a:bodyPr wrap="none" rtlCol="0">
            <a:spAutoFit/>
          </a:bodyPr>
          <a:lstStyle/>
          <a:p>
            <a:pPr algn="ctr"/>
            <a:r>
              <a:rPr lang="en-US" sz="1200">
                <a:solidFill>
                  <a:schemeClr val="bg1"/>
                </a:solidFill>
              </a:rPr>
              <a:t>Stephanie</a:t>
            </a:r>
          </a:p>
          <a:p>
            <a:pPr algn="ctr"/>
            <a:r>
              <a:rPr lang="en-US" sz="1200">
                <a:solidFill>
                  <a:schemeClr val="bg1"/>
                </a:solidFill>
              </a:rPr>
              <a:t> Leung, PhD</a:t>
            </a:r>
          </a:p>
        </p:txBody>
      </p:sp>
      <p:sp>
        <p:nvSpPr>
          <p:cNvPr id="18" name="TextBox 17"/>
          <p:cNvSpPr txBox="1"/>
          <p:nvPr/>
        </p:nvSpPr>
        <p:spPr>
          <a:xfrm>
            <a:off x="2578860" y="5522074"/>
            <a:ext cx="850040" cy="461665"/>
          </a:xfrm>
          <a:prstGeom prst="rect">
            <a:avLst/>
          </a:prstGeom>
          <a:noFill/>
        </p:spPr>
        <p:txBody>
          <a:bodyPr wrap="none" rtlCol="0">
            <a:spAutoFit/>
          </a:bodyPr>
          <a:lstStyle/>
          <a:p>
            <a:pPr algn="ctr"/>
            <a:r>
              <a:rPr lang="en-US" sz="1200">
                <a:solidFill>
                  <a:schemeClr val="bg1"/>
                </a:solidFill>
              </a:rPr>
              <a:t>Molly </a:t>
            </a:r>
          </a:p>
          <a:p>
            <a:pPr algn="ctr"/>
            <a:r>
              <a:rPr lang="en-US" sz="1200">
                <a:solidFill>
                  <a:schemeClr val="bg1"/>
                </a:solidFill>
              </a:rPr>
              <a:t>Finnan, BA</a:t>
            </a: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1732" y="201775"/>
            <a:ext cx="1419225" cy="1892300"/>
          </a:xfrm>
          <a:prstGeom prst="rect">
            <a:avLst/>
          </a:prstGeom>
        </p:spPr>
      </p:pic>
      <p:sp>
        <p:nvSpPr>
          <p:cNvPr id="21" name="TextBox 20"/>
          <p:cNvSpPr txBox="1"/>
          <p:nvPr/>
        </p:nvSpPr>
        <p:spPr>
          <a:xfrm>
            <a:off x="2383425" y="2103019"/>
            <a:ext cx="2341603" cy="338554"/>
          </a:xfrm>
          <a:prstGeom prst="rect">
            <a:avLst/>
          </a:prstGeom>
          <a:noFill/>
        </p:spPr>
        <p:txBody>
          <a:bodyPr wrap="none" rtlCol="0">
            <a:spAutoFit/>
          </a:bodyPr>
          <a:lstStyle/>
          <a:p>
            <a:r>
              <a:rPr lang="en-US" sz="1600">
                <a:solidFill>
                  <a:schemeClr val="bg1"/>
                </a:solidFill>
              </a:rPr>
              <a:t>Shivani Agarwal MD, MPH</a:t>
            </a:r>
          </a:p>
        </p:txBody>
      </p:sp>
      <p:pic>
        <p:nvPicPr>
          <p:cNvPr id="23" name="Picture 22"/>
          <p:cNvPicPr>
            <a:picLocks noChangeAspect="1"/>
          </p:cNvPicPr>
          <p:nvPr/>
        </p:nvPicPr>
        <p:blipFill>
          <a:blip r:embed="rId11"/>
          <a:stretch>
            <a:fillRect/>
          </a:stretch>
        </p:blipFill>
        <p:spPr>
          <a:xfrm>
            <a:off x="3684580" y="4080727"/>
            <a:ext cx="1162640" cy="1467689"/>
          </a:xfrm>
          <a:prstGeom prst="rect">
            <a:avLst/>
          </a:prstGeom>
        </p:spPr>
      </p:pic>
      <p:sp>
        <p:nvSpPr>
          <p:cNvPr id="24" name="TextBox 23"/>
          <p:cNvSpPr txBox="1"/>
          <p:nvPr/>
        </p:nvSpPr>
        <p:spPr>
          <a:xfrm>
            <a:off x="3577094" y="5548416"/>
            <a:ext cx="1377621" cy="461665"/>
          </a:xfrm>
          <a:prstGeom prst="rect">
            <a:avLst/>
          </a:prstGeom>
          <a:noFill/>
        </p:spPr>
        <p:txBody>
          <a:bodyPr wrap="none" rtlCol="0">
            <a:spAutoFit/>
          </a:bodyPr>
          <a:lstStyle/>
          <a:p>
            <a:pPr algn="ctr"/>
            <a:r>
              <a:rPr lang="en-US" sz="1200">
                <a:solidFill>
                  <a:schemeClr val="bg1"/>
                </a:solidFill>
              </a:rPr>
              <a:t>Claire </a:t>
            </a:r>
          </a:p>
          <a:p>
            <a:pPr algn="ctr"/>
            <a:r>
              <a:rPr lang="en-US" sz="1200">
                <a:solidFill>
                  <a:schemeClr val="bg1"/>
                </a:solidFill>
              </a:rPr>
              <a:t>Hoogendoorn, PhD</a:t>
            </a:r>
          </a:p>
        </p:txBody>
      </p:sp>
    </p:spTree>
    <p:extLst>
      <p:ext uri="{BB962C8B-B14F-4D97-AF65-F5344CB8AC3E}">
        <p14:creationId xmlns:p14="http://schemas.microsoft.com/office/powerpoint/2010/main" val="1435897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os and Images | Children's National Hospital">
            <a:extLst>
              <a:ext uri="{FF2B5EF4-FFF2-40B4-BE49-F238E27FC236}">
                <a16:creationId xmlns:a16="http://schemas.microsoft.com/office/drawing/2014/main" id="{85653CC7-C1BB-4A7C-9F65-CF361406F2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19" t="18127" r="8377" b="15619"/>
          <a:stretch/>
        </p:blipFill>
        <p:spPr bwMode="auto">
          <a:xfrm>
            <a:off x="5687128" y="2164947"/>
            <a:ext cx="2450916" cy="1022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len DeVos Children's Hospital - Wikipedia">
            <a:extLst>
              <a:ext uri="{FF2B5EF4-FFF2-40B4-BE49-F238E27FC236}">
                <a16:creationId xmlns:a16="http://schemas.microsoft.com/office/drawing/2014/main" id="{0AD471EF-C054-4D0E-9DFE-222744889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088" y="399137"/>
            <a:ext cx="2286000" cy="10896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307974" y="1"/>
            <a:ext cx="10614492" cy="742950"/>
          </a:xfrm>
        </p:spPr>
        <p:txBody>
          <a:bodyPr>
            <a:noAutofit/>
          </a:bodyPr>
          <a:lstStyle/>
          <a:p>
            <a:r>
              <a:rPr lang="en-US" sz="2400">
                <a:latin typeface="Montserrat SemiBold"/>
              </a:rPr>
              <a:t>29 pediatric clinics – caring for 38,500+ patients with T1D</a:t>
            </a:r>
          </a:p>
        </p:txBody>
      </p:sp>
      <p:sp>
        <p:nvSpPr>
          <p:cNvPr id="5" name="AutoShape 4" descr="Image result for lucile packard children's hospita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hangingPunct="0">
              <a:defRPr/>
            </a:pPr>
            <a:endParaRPr lang="en-US" sz="1200" kern="0">
              <a:solidFill>
                <a:srgbClr val="696F70"/>
              </a:solidFill>
              <a:latin typeface="Hind Bold"/>
              <a:cs typeface="Hind Bold"/>
              <a:sym typeface="Hind Bold"/>
            </a:endParaRPr>
          </a:p>
        </p:txBody>
      </p:sp>
      <p:sp>
        <p:nvSpPr>
          <p:cNvPr id="6" name="AutoShape 6" descr="Image result for lucile packard children's hospita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hangingPunct="0">
              <a:defRPr/>
            </a:pPr>
            <a:endParaRPr lang="en-US" sz="1200" kern="0">
              <a:solidFill>
                <a:srgbClr val="696F70"/>
              </a:solidFill>
              <a:latin typeface="Hind Bold"/>
              <a:cs typeface="Hind Bold"/>
              <a:sym typeface="Hind Bold"/>
            </a:endParaRPr>
          </a:p>
        </p:txBody>
      </p:sp>
      <p:pic>
        <p:nvPicPr>
          <p:cNvPr id="1034" name="Picture 10" descr="http://www.coloradokidswithdiabetes.org/wp-content/uploads/2019/11/Centered-color-no-childrens-300x2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280" y="3328541"/>
            <a:ext cx="1743075" cy="15629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g Lots Behavioral Health Pavilion at Nationwide Children’s Hospital Community Open Hou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75" y="2171029"/>
            <a:ext cx="2438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n74df333l0p11ftok3gpzqtz-wpengine.netdna-ssl.com/wp-content/uploads/2017/11/penn-medicine-logo-300x9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7980" y="3521142"/>
            <a:ext cx="2000250" cy="65341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pstate Medical University"/>
          <p:cNvPicPr>
            <a:picLocks noChangeAspect="1" noChangeArrowheads="1"/>
          </p:cNvPicPr>
          <p:nvPr/>
        </p:nvPicPr>
        <p:blipFill rotWithShape="1">
          <a:blip r:embed="rId8">
            <a:extLst>
              <a:ext uri="{28A0092B-C50C-407E-A947-70E740481C1C}">
                <a14:useLocalDpi xmlns:a14="http://schemas.microsoft.com/office/drawing/2010/main" val="0"/>
              </a:ext>
            </a:extLst>
          </a:blip>
          <a:srcRect r="-4097" b="16440"/>
          <a:stretch/>
        </p:blipFill>
        <p:spPr bwMode="auto">
          <a:xfrm>
            <a:off x="2734088" y="5041613"/>
            <a:ext cx="2359827" cy="96336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MH 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4399" y="4889891"/>
            <a:ext cx="28384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openphilanthropy.org/sites/default/files/styles/medium/public/grants/hospital_cincychildrens2-2.jpg?itok=CwScAsZT"/>
          <p:cNvPicPr>
            <a:picLocks noChangeAspect="1" noChangeArrowheads="1"/>
          </p:cNvPicPr>
          <p:nvPr/>
        </p:nvPicPr>
        <p:blipFill rotWithShape="1">
          <a:blip r:embed="rId10">
            <a:extLst>
              <a:ext uri="{28A0092B-C50C-407E-A947-70E740481C1C}">
                <a14:useLocalDpi xmlns:a14="http://schemas.microsoft.com/office/drawing/2010/main" val="0"/>
              </a:ext>
            </a:extLst>
          </a:blip>
          <a:srcRect t="11512" r="2530" b="18119"/>
          <a:stretch/>
        </p:blipFill>
        <p:spPr bwMode="auto">
          <a:xfrm>
            <a:off x="6314579" y="868776"/>
            <a:ext cx="1949638" cy="14075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1"/>
          <a:srcRect l="750" t="9381" r="527"/>
          <a:stretch/>
        </p:blipFill>
        <p:spPr>
          <a:xfrm>
            <a:off x="8080597" y="637175"/>
            <a:ext cx="2000250" cy="1304030"/>
          </a:xfrm>
          <a:prstGeom prst="rect">
            <a:avLst/>
          </a:prstGeom>
        </p:spPr>
      </p:pic>
      <p:pic>
        <p:nvPicPr>
          <p:cNvPr id="12" name="Picture 12" descr="Image result for rady children's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88898" y="1604247"/>
            <a:ext cx="2000250" cy="11121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Image result for stanford medicine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30015" y="4429062"/>
            <a:ext cx="2236571" cy="6514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D4395B-F4AC-424A-BED2-741AA1EBCDAD}"/>
              </a:ext>
            </a:extLst>
          </p:cNvPr>
          <p:cNvPicPr>
            <a:picLocks noChangeAspect="1"/>
          </p:cNvPicPr>
          <p:nvPr/>
        </p:nvPicPr>
        <p:blipFill>
          <a:blip r:embed="rId14"/>
          <a:stretch>
            <a:fillRect/>
          </a:stretch>
        </p:blipFill>
        <p:spPr>
          <a:xfrm>
            <a:off x="-3320" y="527282"/>
            <a:ext cx="2622042" cy="1022033"/>
          </a:xfrm>
          <a:prstGeom prst="rect">
            <a:avLst/>
          </a:prstGeom>
        </p:spPr>
      </p:pic>
      <p:pic>
        <p:nvPicPr>
          <p:cNvPr id="1026" name="Picture 2" descr="NYU Langone Health Expands Ambulatory Care Network on Long Island">
            <a:extLst>
              <a:ext uri="{FF2B5EF4-FFF2-40B4-BE49-F238E27FC236}">
                <a16:creationId xmlns:a16="http://schemas.microsoft.com/office/drawing/2014/main" id="{C985B93E-C91F-403D-A5C4-FE7254F77B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35924" y="5031145"/>
            <a:ext cx="1943100" cy="884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eattle Children's Hospital - Auction of Washington Wines">
            <a:extLst>
              <a:ext uri="{FF2B5EF4-FFF2-40B4-BE49-F238E27FC236}">
                <a16:creationId xmlns:a16="http://schemas.microsoft.com/office/drawing/2014/main" id="{2EB6E81C-DFDC-414D-B580-E550DEAD72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63228" y="592022"/>
            <a:ext cx="1950244" cy="99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ildren's Hospital Los Angeles (CHLA) | LinkedIn">
            <a:extLst>
              <a:ext uri="{FF2B5EF4-FFF2-40B4-BE49-F238E27FC236}">
                <a16:creationId xmlns:a16="http://schemas.microsoft.com/office/drawing/2014/main" id="{6EFE983D-8DDE-43CB-B044-2A5FDD8E48A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1974" r="523" b="18326"/>
          <a:stretch/>
        </p:blipFill>
        <p:spPr bwMode="auto">
          <a:xfrm>
            <a:off x="8185804" y="4860525"/>
            <a:ext cx="1895043" cy="11372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e Bonheur Children's Hospital Implants First Commercial FDA ...">
            <a:extLst>
              <a:ext uri="{FF2B5EF4-FFF2-40B4-BE49-F238E27FC236}">
                <a16:creationId xmlns:a16="http://schemas.microsoft.com/office/drawing/2014/main" id="{C252BA00-46ED-4E7C-8CC3-E74A585B080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45581" y="4218230"/>
            <a:ext cx="2713863" cy="7772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iversity of Miami Health System - Home | Facebook">
            <a:extLst>
              <a:ext uri="{FF2B5EF4-FFF2-40B4-BE49-F238E27FC236}">
                <a16:creationId xmlns:a16="http://schemas.microsoft.com/office/drawing/2014/main" id="{7C73CD6D-06BB-4782-8E35-D0DA4A6FA0D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29627" r="-1601" b="28701"/>
          <a:stretch/>
        </p:blipFill>
        <p:spPr bwMode="auto">
          <a:xfrm>
            <a:off x="9983125" y="3066443"/>
            <a:ext cx="2177438" cy="893084"/>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ompany Listings | Cook Children's">
            <a:extLst>
              <a:ext uri="{FF2B5EF4-FFF2-40B4-BE49-F238E27FC236}">
                <a16:creationId xmlns:a16="http://schemas.microsoft.com/office/drawing/2014/main" id="{A9FA551C-AC9D-4108-98F9-5CBC48CC2736}"/>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12167" r="2454" b="12375"/>
          <a:stretch/>
        </p:blipFill>
        <p:spPr bwMode="auto">
          <a:xfrm>
            <a:off x="0" y="1569986"/>
            <a:ext cx="3160881" cy="7486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ohen Children's Medical Center">
            <a:extLst>
              <a:ext uri="{FF2B5EF4-FFF2-40B4-BE49-F238E27FC236}">
                <a16:creationId xmlns:a16="http://schemas.microsoft.com/office/drawing/2014/main" id="{6B00EE28-FA48-4C6E-B097-5807E0FA0D2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681" y="6237718"/>
            <a:ext cx="4361905" cy="4761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Logos - Toolkit | UAB">
            <a:extLst>
              <a:ext uri="{FF2B5EF4-FFF2-40B4-BE49-F238E27FC236}">
                <a16:creationId xmlns:a16="http://schemas.microsoft.com/office/drawing/2014/main" id="{04B0B7DD-676E-4B4C-851B-7040AB48856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38044" y="2398183"/>
            <a:ext cx="2819495" cy="7689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pecifications | Brand Center">
            <a:extLst>
              <a:ext uri="{FF2B5EF4-FFF2-40B4-BE49-F238E27FC236}">
                <a16:creationId xmlns:a16="http://schemas.microsoft.com/office/drawing/2014/main" id="{1B07B5E8-A124-45C7-95B9-98FE680B5F15}"/>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14861" r="3429" b="16119"/>
          <a:stretch/>
        </p:blipFill>
        <p:spPr bwMode="auto">
          <a:xfrm>
            <a:off x="7190504" y="3573821"/>
            <a:ext cx="2552544" cy="6518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ediatric Care | Children's Healthcare of Atlanta">
            <a:extLst>
              <a:ext uri="{FF2B5EF4-FFF2-40B4-BE49-F238E27FC236}">
                <a16:creationId xmlns:a16="http://schemas.microsoft.com/office/drawing/2014/main" id="{535669F9-ECD6-41FE-BCC2-C4EA079CF939}"/>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8386" t="-48" r="14865" b="1"/>
          <a:stretch/>
        </p:blipFill>
        <p:spPr bwMode="auto">
          <a:xfrm>
            <a:off x="4580456" y="3436066"/>
            <a:ext cx="1458483" cy="11494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y IU Health - Home">
            <a:extLst>
              <a:ext uri="{FF2B5EF4-FFF2-40B4-BE49-F238E27FC236}">
                <a16:creationId xmlns:a16="http://schemas.microsoft.com/office/drawing/2014/main" id="{40EF2978-EB74-4A31-BD9E-17051698411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062423" y="3446328"/>
            <a:ext cx="1134713" cy="13084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urie Children's Appoints Dr. Thomas Shanley as President and CEO">
            <a:extLst>
              <a:ext uri="{FF2B5EF4-FFF2-40B4-BE49-F238E27FC236}">
                <a16:creationId xmlns:a16="http://schemas.microsoft.com/office/drawing/2014/main" id="{4EB4E94C-5B0B-4152-9229-398DC281BD0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6809" t="28570" r="8090" b="30697"/>
          <a:stretch/>
        </p:blipFill>
        <p:spPr bwMode="auto">
          <a:xfrm>
            <a:off x="2810463" y="2734487"/>
            <a:ext cx="2889743" cy="7228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UCSF Health | UCSF Brand Identity">
            <a:extLst>
              <a:ext uri="{FF2B5EF4-FFF2-40B4-BE49-F238E27FC236}">
                <a16:creationId xmlns:a16="http://schemas.microsoft.com/office/drawing/2014/main" id="{14B0A116-1F23-413F-A204-7B76175094FA}"/>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9168" t="37460" r="19492" b="41001"/>
          <a:stretch/>
        </p:blipFill>
        <p:spPr bwMode="auto">
          <a:xfrm>
            <a:off x="8138044" y="6080330"/>
            <a:ext cx="2323031" cy="5083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28"/>
          <a:srcRect l="14722" t="11368" r="3964"/>
          <a:stretch/>
        </p:blipFill>
        <p:spPr>
          <a:xfrm>
            <a:off x="10080847" y="208999"/>
            <a:ext cx="1955265" cy="1298832"/>
          </a:xfrm>
          <a:prstGeom prst="rect">
            <a:avLst/>
          </a:prstGeom>
        </p:spPr>
      </p:pic>
      <p:pic>
        <p:nvPicPr>
          <p:cNvPr id="31" name="Picture 2" descr="Mount Sinai Health System Launches Telehealth Pilot Projects">
            <a:extLst>
              <a:ext uri="{FF2B5EF4-FFF2-40B4-BE49-F238E27FC236}">
                <a16:creationId xmlns:a16="http://schemas.microsoft.com/office/drawing/2014/main" id="{7EB10C58-ABBC-4F25-AFFB-3A05BE4E550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051423" y="1597654"/>
            <a:ext cx="2040842" cy="9462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ssenfeld Children's Hospital at NYU Langone | NYU Langone Health">
            <a:extLst>
              <a:ext uri="{FF2B5EF4-FFF2-40B4-BE49-F238E27FC236}">
                <a16:creationId xmlns:a16="http://schemas.microsoft.com/office/drawing/2014/main" id="{AF171129-DBA4-44BA-8BCE-F71B9D37AFB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9849" y="5265257"/>
            <a:ext cx="2258568"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97A5A05-6B47-42C1-9BE8-0004867E8E3F}"/>
              </a:ext>
            </a:extLst>
          </p:cNvPr>
          <p:cNvPicPr>
            <a:picLocks noChangeAspect="1"/>
          </p:cNvPicPr>
          <p:nvPr/>
        </p:nvPicPr>
        <p:blipFill>
          <a:blip r:embed="rId31"/>
          <a:stretch>
            <a:fillRect/>
          </a:stretch>
        </p:blipFill>
        <p:spPr>
          <a:xfrm>
            <a:off x="4486887" y="5975318"/>
            <a:ext cx="3505960" cy="650129"/>
          </a:xfrm>
          <a:prstGeom prst="rect">
            <a:avLst/>
          </a:prstGeom>
        </p:spPr>
      </p:pic>
    </p:spTree>
    <p:extLst>
      <p:ext uri="{BB962C8B-B14F-4D97-AF65-F5344CB8AC3E}">
        <p14:creationId xmlns:p14="http://schemas.microsoft.com/office/powerpoint/2010/main" val="377499889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968" y="2452283"/>
            <a:ext cx="1238942" cy="1651923"/>
          </a:xfrm>
          <a:prstGeom prst="rect">
            <a:avLst/>
          </a:prstGeom>
        </p:spPr>
      </p:pic>
      <p:sp>
        <p:nvSpPr>
          <p:cNvPr id="14" name="TextBox 13"/>
          <p:cNvSpPr txBox="1"/>
          <p:nvPr/>
        </p:nvSpPr>
        <p:spPr>
          <a:xfrm>
            <a:off x="485080" y="4075325"/>
            <a:ext cx="1681551" cy="307777"/>
          </a:xfrm>
          <a:prstGeom prst="rect">
            <a:avLst/>
          </a:prstGeom>
          <a:noFill/>
        </p:spPr>
        <p:txBody>
          <a:bodyPr wrap="none" rtlCol="0">
            <a:spAutoFit/>
          </a:bodyPr>
          <a:lstStyle/>
          <a:p>
            <a:r>
              <a:rPr lang="en-US" sz="1400">
                <a:solidFill>
                  <a:schemeClr val="bg1"/>
                </a:solidFill>
              </a:rPr>
              <a:t>Clyde Schechter, MD</a:t>
            </a:r>
          </a:p>
        </p:txBody>
      </p:sp>
      <p:sp>
        <p:nvSpPr>
          <p:cNvPr id="15" name="TextBox 14"/>
          <p:cNvSpPr txBox="1"/>
          <p:nvPr/>
        </p:nvSpPr>
        <p:spPr>
          <a:xfrm>
            <a:off x="2542852" y="4096124"/>
            <a:ext cx="1369670" cy="307777"/>
          </a:xfrm>
          <a:prstGeom prst="rect">
            <a:avLst/>
          </a:prstGeom>
          <a:noFill/>
        </p:spPr>
        <p:txBody>
          <a:bodyPr wrap="none" rtlCol="0">
            <a:spAutoFit/>
          </a:bodyPr>
          <a:lstStyle/>
          <a:p>
            <a:r>
              <a:rPr lang="en-US" sz="1400">
                <a:solidFill>
                  <a:schemeClr val="bg1"/>
                </a:solidFill>
              </a:rPr>
              <a:t>Judith Long, MD</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441" y="203708"/>
            <a:ext cx="1419225" cy="1892300"/>
          </a:xfrm>
          <a:prstGeom prst="rect">
            <a:avLst/>
          </a:prstGeom>
        </p:spPr>
      </p:pic>
      <p:sp>
        <p:nvSpPr>
          <p:cNvPr id="21" name="TextBox 20"/>
          <p:cNvSpPr txBox="1"/>
          <p:nvPr/>
        </p:nvSpPr>
        <p:spPr>
          <a:xfrm>
            <a:off x="1232134" y="2104952"/>
            <a:ext cx="2341603" cy="338554"/>
          </a:xfrm>
          <a:prstGeom prst="rect">
            <a:avLst/>
          </a:prstGeom>
          <a:noFill/>
        </p:spPr>
        <p:txBody>
          <a:bodyPr wrap="none" rtlCol="0">
            <a:spAutoFit/>
          </a:bodyPr>
          <a:lstStyle/>
          <a:p>
            <a:r>
              <a:rPr lang="en-US" sz="1600">
                <a:solidFill>
                  <a:schemeClr val="bg1"/>
                </a:solidFill>
              </a:rPr>
              <a:t>Shivani Agarwal MD, MPH</a:t>
            </a:r>
          </a:p>
        </p:txBody>
      </p:sp>
      <p:sp>
        <p:nvSpPr>
          <p:cNvPr id="22" name="Content Placeholder 2">
            <a:extLst>
              <a:ext uri="{FF2B5EF4-FFF2-40B4-BE49-F238E27FC236}">
                <a16:creationId xmlns:a16="http://schemas.microsoft.com/office/drawing/2014/main" id="{F10DCFA7-7C39-6B4A-BA40-E6E5072FE43E}"/>
              </a:ext>
            </a:extLst>
          </p:cNvPr>
          <p:cNvSpPr txBox="1">
            <a:spLocks/>
          </p:cNvSpPr>
          <p:nvPr/>
        </p:nvSpPr>
        <p:spPr>
          <a:xfrm>
            <a:off x="4960495" y="1439486"/>
            <a:ext cx="6332815" cy="38300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u="sng">
                <a:solidFill>
                  <a:schemeClr val="bg1"/>
                </a:solidFill>
              </a:rPr>
              <a:t>T1DTechCHW </a:t>
            </a:r>
            <a:r>
              <a:rPr lang="en-US" b="1" i="1">
                <a:solidFill>
                  <a:schemeClr val="bg1"/>
                </a:solidFill>
              </a:rPr>
              <a:t> </a:t>
            </a:r>
          </a:p>
          <a:p>
            <a:pPr marL="0" indent="0" algn="ctr">
              <a:buNone/>
            </a:pPr>
            <a:endParaRPr lang="en-US" b="1" i="1">
              <a:solidFill>
                <a:schemeClr val="bg1"/>
              </a:solidFill>
            </a:endParaRPr>
          </a:p>
          <a:p>
            <a:pPr marL="0" indent="0" algn="ctr">
              <a:buNone/>
            </a:pPr>
            <a:endParaRPr lang="en-US" b="1" i="1">
              <a:solidFill>
                <a:schemeClr val="bg1"/>
              </a:solidFill>
            </a:endParaRPr>
          </a:p>
          <a:p>
            <a:pPr marL="0" indent="0" algn="ctr">
              <a:buNone/>
            </a:pPr>
            <a:r>
              <a:rPr lang="en-US" b="1" i="1">
                <a:solidFill>
                  <a:schemeClr val="bg1"/>
                </a:solidFill>
              </a:rPr>
              <a:t>Enhancing the Community Health Worker Model to Promote Diabetes Technology Use in Young Adults from Underrepresented Minority Groups with Type 1 Diabetes</a:t>
            </a:r>
          </a:p>
          <a:p>
            <a:pPr marL="0" indent="0" algn="ctr">
              <a:buNone/>
            </a:pPr>
            <a:endParaRPr lang="en-US" sz="2400" b="1" i="1">
              <a:solidFill>
                <a:schemeClr val="bg1"/>
              </a:solidFill>
            </a:endParaRPr>
          </a:p>
          <a:p>
            <a:pPr marL="0" indent="0" algn="ctr">
              <a:buNone/>
            </a:pPr>
            <a:r>
              <a:rPr lang="en-US" b="1">
                <a:solidFill>
                  <a:schemeClr val="bg1"/>
                </a:solidFill>
              </a:rPr>
              <a:t>R01DK132302</a:t>
            </a:r>
            <a:endParaRPr lang="en-US" sz="2400" b="1">
              <a:solidFill>
                <a:schemeClr val="bg1"/>
              </a:solidFill>
            </a:endParaRPr>
          </a:p>
        </p:txBody>
      </p:sp>
      <p:sp>
        <p:nvSpPr>
          <p:cNvPr id="28" name="TextBox 27"/>
          <p:cNvSpPr txBox="1"/>
          <p:nvPr/>
        </p:nvSpPr>
        <p:spPr>
          <a:xfrm>
            <a:off x="530574" y="6041932"/>
            <a:ext cx="1547731" cy="307777"/>
          </a:xfrm>
          <a:prstGeom prst="rect">
            <a:avLst/>
          </a:prstGeom>
          <a:noFill/>
        </p:spPr>
        <p:txBody>
          <a:bodyPr wrap="none" rtlCol="0">
            <a:spAutoFit/>
          </a:bodyPr>
          <a:lstStyle/>
          <a:p>
            <a:r>
              <a:rPr lang="en-US" sz="1400">
                <a:solidFill>
                  <a:schemeClr val="bg1"/>
                </a:solidFill>
              </a:rPr>
              <a:t>Ashby Walker, PhD</a:t>
            </a:r>
          </a:p>
        </p:txBody>
      </p:sp>
      <p:sp>
        <p:nvSpPr>
          <p:cNvPr id="33" name="TextBox 32"/>
          <p:cNvSpPr txBox="1"/>
          <p:nvPr/>
        </p:nvSpPr>
        <p:spPr>
          <a:xfrm>
            <a:off x="2619539" y="6041932"/>
            <a:ext cx="1292983" cy="307777"/>
          </a:xfrm>
          <a:prstGeom prst="rect">
            <a:avLst/>
          </a:prstGeom>
          <a:noFill/>
        </p:spPr>
        <p:txBody>
          <a:bodyPr wrap="none" rtlCol="0">
            <a:spAutoFit/>
          </a:bodyPr>
          <a:lstStyle/>
          <a:p>
            <a:r>
              <a:rPr lang="en-US" sz="1400">
                <a:solidFill>
                  <a:schemeClr val="bg1"/>
                </a:solidFill>
              </a:rPr>
              <a:t>Kevin Fiori, MD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893" y="2443506"/>
            <a:ext cx="1217588" cy="163181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9009" y="4506644"/>
            <a:ext cx="1147472" cy="1529963"/>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9894" t="-440" r="11811" b="11410"/>
          <a:stretch/>
        </p:blipFill>
        <p:spPr>
          <a:xfrm>
            <a:off x="631597" y="4502964"/>
            <a:ext cx="1345686" cy="153019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4454" y="808175"/>
            <a:ext cx="1865936" cy="1865936"/>
          </a:xfrm>
          <a:prstGeom prst="rect">
            <a:avLst/>
          </a:prstGeom>
        </p:spPr>
      </p:pic>
    </p:spTree>
    <p:extLst>
      <p:ext uri="{BB962C8B-B14F-4D97-AF65-F5344CB8AC3E}">
        <p14:creationId xmlns:p14="http://schemas.microsoft.com/office/powerpoint/2010/main" val="3555157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graphicFrame>
        <p:nvGraphicFramePr>
          <p:cNvPr id="7" name="Diagram 6"/>
          <p:cNvGraphicFramePr/>
          <p:nvPr/>
        </p:nvGraphicFramePr>
        <p:xfrm>
          <a:off x="2057526" y="8212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25D40AD-B7ED-7446-8A49-960623C285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6518" y="2668941"/>
            <a:ext cx="1540682" cy="1723316"/>
          </a:xfrm>
          <a:prstGeom prst="rect">
            <a:avLst/>
          </a:prstGeom>
        </p:spPr>
      </p:pic>
    </p:spTree>
    <p:extLst>
      <p:ext uri="{BB962C8B-B14F-4D97-AF65-F5344CB8AC3E}">
        <p14:creationId xmlns:p14="http://schemas.microsoft.com/office/powerpoint/2010/main" val="4426469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27AA-9E1C-9F43-A675-C2D74EB7482C}"/>
              </a:ext>
            </a:extLst>
          </p:cNvPr>
          <p:cNvSpPr>
            <a:spLocks noGrp="1"/>
          </p:cNvSpPr>
          <p:nvPr>
            <p:ph type="title"/>
          </p:nvPr>
        </p:nvSpPr>
        <p:spPr>
          <a:xfrm>
            <a:off x="3511805" y="-101206"/>
            <a:ext cx="8229600" cy="1143000"/>
          </a:xfrm>
        </p:spPr>
        <p:txBody>
          <a:bodyPr/>
          <a:lstStyle/>
          <a:p>
            <a:r>
              <a:rPr lang="en-US" b="1"/>
              <a:t>Acknowledgements</a:t>
            </a:r>
          </a:p>
        </p:txBody>
      </p:sp>
      <p:sp>
        <p:nvSpPr>
          <p:cNvPr id="9" name="Content Placeholder 2">
            <a:extLst>
              <a:ext uri="{FF2B5EF4-FFF2-40B4-BE49-F238E27FC236}">
                <a16:creationId xmlns:a16="http://schemas.microsoft.com/office/drawing/2014/main" id="{1332CEB2-FF96-624B-A6D2-8C21CFF03EA1}"/>
              </a:ext>
            </a:extLst>
          </p:cNvPr>
          <p:cNvSpPr>
            <a:spLocks noGrp="1"/>
          </p:cNvSpPr>
          <p:nvPr>
            <p:ph idx="1"/>
          </p:nvPr>
        </p:nvSpPr>
        <p:spPr>
          <a:xfrm>
            <a:off x="241699" y="4511797"/>
            <a:ext cx="9692804" cy="2475171"/>
          </a:xfrm>
        </p:spPr>
        <p:txBody>
          <a:bodyPr>
            <a:normAutofit/>
          </a:bodyPr>
          <a:lstStyle/>
          <a:p>
            <a:pPr marL="0" indent="0">
              <a:buNone/>
            </a:pPr>
            <a:r>
              <a:rPr lang="en-US" sz="2000" u="sng"/>
              <a:t>Funding/Disclosures</a:t>
            </a:r>
            <a:r>
              <a:rPr lang="en-US" sz="2000"/>
              <a:t>: </a:t>
            </a:r>
          </a:p>
          <a:p>
            <a:r>
              <a:rPr lang="en-US" sz="2000"/>
              <a:t>NIH-NIDDK #K23DK115896-04 (PI: Agarwal)</a:t>
            </a:r>
          </a:p>
          <a:p>
            <a:r>
              <a:rPr lang="en-US" sz="2000"/>
              <a:t>JDRF 4-SRA-2021-1071-M-B (</a:t>
            </a:r>
            <a:r>
              <a:rPr lang="en-US" sz="2000" err="1"/>
              <a:t>mPI</a:t>
            </a:r>
            <a:r>
              <a:rPr lang="en-US" sz="2000"/>
              <a:t>: Agarwal)</a:t>
            </a:r>
          </a:p>
          <a:p>
            <a:r>
              <a:rPr lang="en-US" sz="2000"/>
              <a:t>T1D Exchange/Helmsley Charitable Trust (Site PI: Agarwal)</a:t>
            </a:r>
          </a:p>
          <a:p>
            <a:r>
              <a:rPr lang="en-US" sz="2000"/>
              <a:t>NY-Regional Center for Diabetes Translational Research </a:t>
            </a:r>
          </a:p>
          <a:p>
            <a:pPr marL="0" indent="0">
              <a:buNone/>
            </a:pPr>
            <a:r>
              <a:rPr lang="en-US" sz="2000"/>
              <a:t>#P30DK111022</a:t>
            </a:r>
          </a:p>
        </p:txBody>
      </p:sp>
      <p:sp>
        <p:nvSpPr>
          <p:cNvPr id="10" name="TextBox 9">
            <a:extLst>
              <a:ext uri="{FF2B5EF4-FFF2-40B4-BE49-F238E27FC236}">
                <a16:creationId xmlns:a16="http://schemas.microsoft.com/office/drawing/2014/main" id="{2BD23403-A16E-524A-8178-B5735492F5C9}"/>
              </a:ext>
            </a:extLst>
          </p:cNvPr>
          <p:cNvSpPr txBox="1"/>
          <p:nvPr/>
        </p:nvSpPr>
        <p:spPr>
          <a:xfrm>
            <a:off x="282650" y="559543"/>
            <a:ext cx="6157717" cy="3785652"/>
          </a:xfrm>
          <a:prstGeom prst="rect">
            <a:avLst/>
          </a:prstGeom>
          <a:noFill/>
        </p:spPr>
        <p:txBody>
          <a:bodyPr wrap="square" rtlCol="0">
            <a:spAutoFit/>
          </a:bodyPr>
          <a:lstStyle/>
          <a:p>
            <a:r>
              <a:rPr lang="en-US" sz="2000" u="sng"/>
              <a:t>SEAD Clinical Program</a:t>
            </a:r>
          </a:p>
          <a:p>
            <a:pPr marL="342900" indent="-342900">
              <a:buFont typeface="Arial" panose="020B0604020202020204" pitchFamily="34" charset="0"/>
              <a:buChar char="•"/>
            </a:pPr>
            <a:r>
              <a:rPr lang="en-US" sz="2000"/>
              <a:t>Michael Greenberg, NP</a:t>
            </a:r>
          </a:p>
          <a:p>
            <a:pPr marL="342900" indent="-342900">
              <a:buFont typeface="Arial" panose="020B0604020202020204" pitchFamily="34" charset="0"/>
              <a:buChar char="•"/>
            </a:pPr>
            <a:r>
              <a:rPr lang="en-US" sz="2000"/>
              <a:t>Priyanka Mathias, MD</a:t>
            </a:r>
          </a:p>
          <a:p>
            <a:pPr marL="342900" indent="-342900">
              <a:buFont typeface="Arial" panose="020B0604020202020204" pitchFamily="34" charset="0"/>
              <a:buChar char="•"/>
            </a:pPr>
            <a:r>
              <a:rPr lang="en-US" sz="2000"/>
              <a:t>Sharon Movsas, RD</a:t>
            </a:r>
          </a:p>
          <a:p>
            <a:pPr marL="342900" indent="-342900">
              <a:buFont typeface="Arial" panose="020B0604020202020204" pitchFamily="34" charset="0"/>
              <a:buChar char="•"/>
            </a:pPr>
            <a:r>
              <a:rPr lang="en-US" sz="2000"/>
              <a:t>Stephanie Leung, PhD</a:t>
            </a:r>
          </a:p>
          <a:p>
            <a:pPr marL="342900" indent="-342900">
              <a:buFont typeface="Arial" panose="020B0604020202020204" pitchFamily="34" charset="0"/>
              <a:buChar char="•"/>
            </a:pPr>
            <a:r>
              <a:rPr lang="en-US" sz="2000"/>
              <a:t>Molly Finnan, BA</a:t>
            </a:r>
          </a:p>
          <a:p>
            <a:pPr marL="342900" indent="-342900">
              <a:buFont typeface="Arial" panose="020B0604020202020204" pitchFamily="34" charset="0"/>
              <a:buChar char="•"/>
            </a:pPr>
            <a:r>
              <a:rPr lang="en-US" sz="2000"/>
              <a:t>Lourdes Lebron, LPN</a:t>
            </a:r>
          </a:p>
          <a:p>
            <a:pPr marL="342900" indent="-342900">
              <a:buFont typeface="Arial" panose="020B0604020202020204" pitchFamily="34" charset="0"/>
              <a:buChar char="•"/>
            </a:pPr>
            <a:r>
              <a:rPr lang="en-US" sz="2000"/>
              <a:t>Practice Managers and staff</a:t>
            </a:r>
          </a:p>
          <a:p>
            <a:pPr marL="342900" indent="-342900">
              <a:buFont typeface="Arial" panose="020B0604020202020204" pitchFamily="34" charset="0"/>
              <a:buChar char="•"/>
            </a:pPr>
            <a:r>
              <a:rPr lang="en-US" sz="2000"/>
              <a:t>Yani Munoz</a:t>
            </a:r>
          </a:p>
          <a:p>
            <a:pPr marL="342900" indent="-342900">
              <a:buFont typeface="Arial" panose="020B0604020202020204" pitchFamily="34" charset="0"/>
              <a:buChar char="•"/>
            </a:pPr>
            <a:r>
              <a:rPr lang="en-US" sz="2000"/>
              <a:t>CHAM Pediatric Endo</a:t>
            </a:r>
          </a:p>
          <a:p>
            <a:pPr marL="342900" indent="-342900">
              <a:buFont typeface="Arial" panose="020B0604020202020204" pitchFamily="34" charset="0"/>
              <a:buChar char="•"/>
            </a:pPr>
            <a:r>
              <a:rPr lang="en-US" sz="2000"/>
              <a:t>Trainees</a:t>
            </a:r>
          </a:p>
          <a:p>
            <a:pPr marL="342900" indent="-342900">
              <a:buFont typeface="Arial" panose="020B0604020202020204" pitchFamily="34" charset="0"/>
              <a:buChar char="•"/>
            </a:pPr>
            <a:r>
              <a:rPr lang="en-US" sz="2000"/>
              <a:t>Patients and Families </a:t>
            </a:r>
          </a:p>
        </p:txBody>
      </p:sp>
      <p:sp>
        <p:nvSpPr>
          <p:cNvPr id="11" name="TextBox 10">
            <a:extLst>
              <a:ext uri="{FF2B5EF4-FFF2-40B4-BE49-F238E27FC236}">
                <a16:creationId xmlns:a16="http://schemas.microsoft.com/office/drawing/2014/main" id="{1EE2BF81-A741-FC41-BD38-8127DF44D30C}"/>
              </a:ext>
            </a:extLst>
          </p:cNvPr>
          <p:cNvSpPr txBox="1"/>
          <p:nvPr/>
        </p:nvSpPr>
        <p:spPr>
          <a:xfrm>
            <a:off x="8619402" y="587751"/>
            <a:ext cx="5143338" cy="4401205"/>
          </a:xfrm>
          <a:prstGeom prst="rect">
            <a:avLst/>
          </a:prstGeom>
          <a:noFill/>
        </p:spPr>
        <p:txBody>
          <a:bodyPr wrap="square" rtlCol="0">
            <a:spAutoFit/>
          </a:bodyPr>
          <a:lstStyle/>
          <a:p>
            <a:r>
              <a:rPr lang="en-US" sz="2000" u="sng"/>
              <a:t>Einstein-Montefiore </a:t>
            </a:r>
            <a:endParaRPr lang="en-US" sz="2000"/>
          </a:p>
          <a:p>
            <a:pPr marL="342900" indent="-342900">
              <a:buFont typeface="Arial" panose="020B0604020202020204" pitchFamily="34" charset="0"/>
              <a:buChar char="•"/>
            </a:pPr>
            <a:r>
              <a:rPr lang="en-US" sz="2000"/>
              <a:t>Yaron Tomer, MD PhD</a:t>
            </a:r>
          </a:p>
          <a:p>
            <a:pPr marL="342900" indent="-342900">
              <a:buFont typeface="Arial" panose="020B0604020202020204" pitchFamily="34" charset="0"/>
              <a:buChar char="•"/>
            </a:pPr>
            <a:r>
              <a:rPr lang="en-US" sz="2000"/>
              <a:t>Jill Crandall, MD</a:t>
            </a:r>
          </a:p>
          <a:p>
            <a:pPr marL="342900" indent="-342900">
              <a:buFont typeface="Arial" panose="020B0604020202020204" pitchFamily="34" charset="0"/>
              <a:buChar char="•"/>
            </a:pPr>
            <a:r>
              <a:rPr lang="en-US" sz="2000"/>
              <a:t>Jeff Gonzalez, PhD</a:t>
            </a:r>
          </a:p>
          <a:p>
            <a:pPr marL="342900" indent="-342900">
              <a:buFont typeface="Arial" panose="020B0604020202020204" pitchFamily="34" charset="0"/>
              <a:buChar char="•"/>
            </a:pPr>
            <a:r>
              <a:rPr lang="en-US" sz="2000"/>
              <a:t>Elizabeth Walker, PhD</a:t>
            </a:r>
          </a:p>
          <a:p>
            <a:pPr marL="342900" indent="-342900">
              <a:buFont typeface="Arial" panose="020B0604020202020204" pitchFamily="34" charset="0"/>
              <a:buChar char="•"/>
            </a:pPr>
            <a:r>
              <a:rPr lang="en-US" sz="2000"/>
              <a:t>Clyde Schechter, MD</a:t>
            </a:r>
          </a:p>
          <a:p>
            <a:pPr marL="342900" indent="-342900">
              <a:buFont typeface="Arial" panose="020B0604020202020204" pitchFamily="34" charset="0"/>
              <a:buChar char="•"/>
            </a:pPr>
            <a:r>
              <a:rPr lang="en-US" sz="2000"/>
              <a:t>Vafa Tabatabaie, MD</a:t>
            </a:r>
          </a:p>
          <a:p>
            <a:endParaRPr lang="en-US" sz="2000"/>
          </a:p>
          <a:p>
            <a:r>
              <a:rPr lang="en-US" sz="2000" u="sng"/>
              <a:t>Penn/CHOP</a:t>
            </a:r>
          </a:p>
          <a:p>
            <a:pPr marL="342900" indent="-342900">
              <a:buFont typeface="Arial" panose="020B0604020202020204" pitchFamily="34" charset="0"/>
              <a:buChar char="•"/>
            </a:pPr>
            <a:r>
              <a:rPr lang="en-US" sz="2000"/>
              <a:t>Judith Long, MD</a:t>
            </a:r>
          </a:p>
          <a:p>
            <a:pPr marL="342900" indent="-342900">
              <a:buFont typeface="Arial" panose="020B0604020202020204" pitchFamily="34" charset="0"/>
              <a:buChar char="•"/>
            </a:pPr>
            <a:r>
              <a:rPr lang="en-US" sz="2000"/>
              <a:t>Victoria Miller, PhD</a:t>
            </a:r>
          </a:p>
          <a:p>
            <a:pPr marL="342900" indent="-342900">
              <a:buFont typeface="Arial" panose="020B0604020202020204" pitchFamily="34" charset="0"/>
              <a:buChar char="•"/>
            </a:pPr>
            <a:r>
              <a:rPr lang="en-US" sz="2000"/>
              <a:t>Anne Cappola, MD MSc</a:t>
            </a:r>
          </a:p>
          <a:p>
            <a:pPr marL="342900" indent="-342900">
              <a:buFont typeface="Arial" panose="020B0604020202020204" pitchFamily="34" charset="0"/>
              <a:buChar char="•"/>
            </a:pPr>
            <a:r>
              <a:rPr lang="en-US" sz="2000"/>
              <a:t>Susan Mandel, MD</a:t>
            </a:r>
          </a:p>
          <a:p>
            <a:pPr marL="342900" indent="-342900">
              <a:buFont typeface="Arial" panose="020B0604020202020204" pitchFamily="34" charset="0"/>
              <a:buChar char="•"/>
            </a:pPr>
            <a:r>
              <a:rPr lang="en-US" sz="2000"/>
              <a:t>Michael Rickels, MD</a:t>
            </a:r>
          </a:p>
        </p:txBody>
      </p:sp>
      <p:pic>
        <p:nvPicPr>
          <p:cNvPr id="15" name="Picture 14">
            <a:extLst>
              <a:ext uri="{FF2B5EF4-FFF2-40B4-BE49-F238E27FC236}">
                <a16:creationId xmlns:a16="http://schemas.microsoft.com/office/drawing/2014/main" id="{49C81375-0844-D74F-8B1E-32F61AC48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3071" y="4934287"/>
            <a:ext cx="954686" cy="1067855"/>
          </a:xfrm>
          <a:prstGeom prst="rect">
            <a:avLst/>
          </a:prstGeom>
        </p:spPr>
      </p:pic>
      <p:sp>
        <p:nvSpPr>
          <p:cNvPr id="14" name="Date Placeholder 4">
            <a:extLst>
              <a:ext uri="{FF2B5EF4-FFF2-40B4-BE49-F238E27FC236}">
                <a16:creationId xmlns:a16="http://schemas.microsoft.com/office/drawing/2014/main" id="{3137C481-E20A-D94C-853D-4C66AC3E1F9F}"/>
              </a:ext>
            </a:extLst>
          </p:cNvPr>
          <p:cNvSpPr>
            <a:spLocks noGrp="1"/>
          </p:cNvSpPr>
          <p:nvPr>
            <p:ph type="dt" sz="half" idx="11"/>
          </p:nvPr>
        </p:nvSpPr>
        <p:spPr>
          <a:xfrm>
            <a:off x="7626605" y="6339225"/>
            <a:ext cx="4732256" cy="310660"/>
          </a:xfrm>
        </p:spPr>
        <p:txBody>
          <a:bodyPr/>
          <a:lstStyle/>
          <a:p>
            <a:pPr algn="l">
              <a:defRPr/>
            </a:pPr>
            <a:r>
              <a:rPr lang="en-US" altLang="en-US" sz="2000" u="sng">
                <a:solidFill>
                  <a:schemeClr val="tx1"/>
                </a:solidFill>
              </a:rPr>
              <a:t>Email</a:t>
            </a:r>
            <a:r>
              <a:rPr lang="en-US" altLang="en-US" sz="2000">
                <a:solidFill>
                  <a:schemeClr val="tx1"/>
                </a:solidFill>
              </a:rPr>
              <a:t>: </a:t>
            </a:r>
            <a:r>
              <a:rPr lang="en-US" altLang="en-US" sz="2000">
                <a:solidFill>
                  <a:schemeClr val="tx1"/>
                </a:solidFill>
                <a:hlinkClick r:id="rId3"/>
              </a:rPr>
              <a:t>Shivani.Agarwal@einsteinmed.org</a:t>
            </a:r>
            <a:endParaRPr lang="en-US" altLang="en-US" sz="2000">
              <a:solidFill>
                <a:schemeClr val="tx1"/>
              </a:solidFill>
            </a:endParaRPr>
          </a:p>
          <a:p>
            <a:pPr algn="l">
              <a:defRPr/>
            </a:pPr>
            <a:r>
              <a:rPr lang="en-US" altLang="en-US" sz="2000" u="sng">
                <a:solidFill>
                  <a:schemeClr val="tx1"/>
                </a:solidFill>
              </a:rPr>
              <a:t>Website</a:t>
            </a:r>
            <a:r>
              <a:rPr lang="en-US" altLang="en-US" sz="2000">
                <a:solidFill>
                  <a:schemeClr val="tx1"/>
                </a:solidFill>
              </a:rPr>
              <a:t>: Montefiore.org/</a:t>
            </a:r>
            <a:r>
              <a:rPr lang="en-US" altLang="en-US" sz="2000" err="1">
                <a:solidFill>
                  <a:schemeClr val="tx1"/>
                </a:solidFill>
              </a:rPr>
              <a:t>sead</a:t>
            </a:r>
            <a:endParaRPr lang="en-US" altLang="en-US" sz="2000">
              <a:solidFill>
                <a:schemeClr val="tx1"/>
              </a:solidFill>
            </a:endParaRPr>
          </a:p>
          <a:p>
            <a:pPr algn="l">
              <a:defRPr/>
            </a:pPr>
            <a:endParaRPr lang="en-US" altLang="en-US"/>
          </a:p>
        </p:txBody>
      </p:sp>
      <p:pic>
        <p:nvPicPr>
          <p:cNvPr id="12" name="Picture 11">
            <a:extLst>
              <a:ext uri="{FF2B5EF4-FFF2-40B4-BE49-F238E27FC236}">
                <a16:creationId xmlns:a16="http://schemas.microsoft.com/office/drawing/2014/main" id="{A45C3986-CA0D-494F-BE93-4C9AE03DA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224" y="4939902"/>
            <a:ext cx="2117444" cy="1056626"/>
          </a:xfrm>
          <a:prstGeom prst="rect">
            <a:avLst/>
          </a:prstGeom>
        </p:spPr>
      </p:pic>
      <p:pic>
        <p:nvPicPr>
          <p:cNvPr id="3" name="Picture 2"/>
          <p:cNvPicPr>
            <a:picLocks noChangeAspect="1"/>
          </p:cNvPicPr>
          <p:nvPr/>
        </p:nvPicPr>
        <p:blipFill>
          <a:blip r:embed="rId5"/>
          <a:stretch>
            <a:fillRect/>
          </a:stretch>
        </p:blipFill>
        <p:spPr>
          <a:xfrm>
            <a:off x="3712572" y="1312409"/>
            <a:ext cx="4421821" cy="3217554"/>
          </a:xfrm>
          <a:prstGeom prst="rect">
            <a:avLst/>
          </a:prstGeom>
        </p:spPr>
      </p:pic>
      <p:sp>
        <p:nvSpPr>
          <p:cNvPr id="16" name="TextBox 15">
            <a:extLst>
              <a:ext uri="{FF2B5EF4-FFF2-40B4-BE49-F238E27FC236}">
                <a16:creationId xmlns:a16="http://schemas.microsoft.com/office/drawing/2014/main" id="{1BB32A6C-D4E4-0643-B556-8D3DF16FF800}"/>
              </a:ext>
            </a:extLst>
          </p:cNvPr>
          <p:cNvSpPr txBox="1"/>
          <p:nvPr/>
        </p:nvSpPr>
        <p:spPr>
          <a:xfrm>
            <a:off x="4652443" y="871782"/>
            <a:ext cx="4821657" cy="677108"/>
          </a:xfrm>
          <a:prstGeom prst="rect">
            <a:avLst/>
          </a:prstGeom>
          <a:noFill/>
        </p:spPr>
        <p:txBody>
          <a:bodyPr wrap="square" rtlCol="0">
            <a:spAutoFit/>
          </a:bodyPr>
          <a:lstStyle/>
          <a:p>
            <a:r>
              <a:rPr lang="en-US" sz="2000" u="sng"/>
              <a:t>SEAD Research Program</a:t>
            </a:r>
          </a:p>
          <a:p>
            <a:endParaRPr lang="en-US"/>
          </a:p>
        </p:txBody>
      </p:sp>
    </p:spTree>
    <p:extLst>
      <p:ext uri="{BB962C8B-B14F-4D97-AF65-F5344CB8AC3E}">
        <p14:creationId xmlns:p14="http://schemas.microsoft.com/office/powerpoint/2010/main" val="2919745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5FC8-F370-4755-B969-42DEB5E8593A}"/>
              </a:ext>
            </a:extLst>
          </p:cNvPr>
          <p:cNvSpPr>
            <a:spLocks noGrp="1"/>
          </p:cNvSpPr>
          <p:nvPr>
            <p:ph type="title"/>
          </p:nvPr>
        </p:nvSpPr>
        <p:spPr/>
        <p:txBody>
          <a:bodyPr/>
          <a:lstStyle/>
          <a:p>
            <a:r>
              <a:rPr lang="en-US">
                <a:latin typeface="Montserrat SemiBold"/>
                <a:cs typeface="Hind Medium"/>
              </a:rPr>
              <a:t>Clinical Presentation: Mt Siani</a:t>
            </a:r>
            <a:endParaRPr lang="en-US"/>
          </a:p>
        </p:txBody>
      </p:sp>
    </p:spTree>
    <p:extLst>
      <p:ext uri="{BB962C8B-B14F-4D97-AF65-F5344CB8AC3E}">
        <p14:creationId xmlns:p14="http://schemas.microsoft.com/office/powerpoint/2010/main" val="48153497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D991-87D9-48E3-ACAC-08DC13DB287E}"/>
              </a:ext>
            </a:extLst>
          </p:cNvPr>
          <p:cNvSpPr>
            <a:spLocks noGrp="1"/>
          </p:cNvSpPr>
          <p:nvPr>
            <p:ph type="title"/>
          </p:nvPr>
        </p:nvSpPr>
        <p:spPr/>
        <p:txBody>
          <a:bodyPr/>
          <a:lstStyle/>
          <a:p>
            <a:pPr algn="ctr"/>
            <a:r>
              <a:rPr lang="en-US" dirty="0">
                <a:latin typeface="Arial"/>
                <a:cs typeface="Arial"/>
              </a:rPr>
              <a:t>Learning Objectives</a:t>
            </a:r>
            <a:endParaRPr lang="en-US" dirty="0"/>
          </a:p>
        </p:txBody>
      </p:sp>
      <p:sp>
        <p:nvSpPr>
          <p:cNvPr id="3" name="Content Placeholder 2">
            <a:extLst>
              <a:ext uri="{FF2B5EF4-FFF2-40B4-BE49-F238E27FC236}">
                <a16:creationId xmlns:a16="http://schemas.microsoft.com/office/drawing/2014/main" id="{409A692A-D243-4F31-926D-694AA1E93CBE}"/>
              </a:ext>
            </a:extLst>
          </p:cNvPr>
          <p:cNvSpPr>
            <a:spLocks noGrp="1"/>
          </p:cNvSpPr>
          <p:nvPr>
            <p:ph sz="quarter" idx="10"/>
          </p:nvPr>
        </p:nvSpPr>
        <p:spPr/>
        <p:txBody>
          <a:bodyPr vert="horz" lIns="91440" tIns="45720" rIns="91440" bIns="45720" rtlCol="0" anchor="t">
            <a:normAutofit/>
          </a:bodyPr>
          <a:lstStyle/>
          <a:p>
            <a:r>
              <a:rPr lang="en-US" dirty="0"/>
              <a:t>The management of hyperglycemia for patients with COVID 19 can be challenging in the inpatient setting.  The use of formalized algorithms may reduce glycemic variability. </a:t>
            </a:r>
            <a:endParaRPr lang="en-US"/>
          </a:p>
          <a:p>
            <a:r>
              <a:rPr lang="en-US" dirty="0"/>
              <a:t>Pregnancies in women with diabetes pose increased risks to the fetus.   Implementation of preconception counseling strategies in women of child bearing age,  may help to improve outcomes. </a:t>
            </a:r>
          </a:p>
          <a:p>
            <a:endParaRPr lang="en-US" dirty="0"/>
          </a:p>
        </p:txBody>
      </p:sp>
    </p:spTree>
    <p:extLst>
      <p:ext uri="{BB962C8B-B14F-4D97-AF65-F5344CB8AC3E}">
        <p14:creationId xmlns:p14="http://schemas.microsoft.com/office/powerpoint/2010/main" val="55036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752600" y="905302"/>
            <a:ext cx="8763000" cy="143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b"/>
          <a:lstStyle/>
          <a:p>
            <a:r>
              <a:rPr lang="en-US" sz="3200">
                <a:solidFill>
                  <a:srgbClr val="221F72"/>
                </a:solidFill>
                <a:latin typeface="Arial" charset="0"/>
              </a:rPr>
              <a:t>Icahn School of Medicine at Mount Sinai </a:t>
            </a:r>
          </a:p>
        </p:txBody>
      </p:sp>
      <p:sp>
        <p:nvSpPr>
          <p:cNvPr id="8" name="Rectangle 7"/>
          <p:cNvSpPr>
            <a:spLocks noChangeArrowheads="1"/>
          </p:cNvSpPr>
          <p:nvPr/>
        </p:nvSpPr>
        <p:spPr bwMode="auto">
          <a:xfrm>
            <a:off x="1905000" y="2814851"/>
            <a:ext cx="84582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80000"/>
              </a:lnSpc>
              <a:spcBef>
                <a:spcPct val="20000"/>
              </a:spcBef>
              <a:buClr>
                <a:srgbClr val="FFFFFF"/>
              </a:buClr>
              <a:buSzPct val="75000"/>
            </a:pPr>
            <a:endParaRPr lang="en-US" sz="3200">
              <a:solidFill>
                <a:srgbClr val="000000"/>
              </a:solidFill>
              <a:latin typeface="Arial" charset="0"/>
            </a:endParaRPr>
          </a:p>
          <a:p>
            <a:pPr>
              <a:lnSpc>
                <a:spcPct val="80000"/>
              </a:lnSpc>
              <a:spcBef>
                <a:spcPct val="20000"/>
              </a:spcBef>
              <a:buClr>
                <a:srgbClr val="FFFFFF"/>
              </a:buClr>
              <a:buSzPct val="75000"/>
            </a:pPr>
            <a:r>
              <a:rPr lang="en-US" sz="2400">
                <a:solidFill>
                  <a:srgbClr val="000000"/>
                </a:solidFill>
                <a:latin typeface="Arial" charset="0"/>
              </a:rPr>
              <a:t>T1D exchange </a:t>
            </a:r>
          </a:p>
          <a:p>
            <a:pPr>
              <a:lnSpc>
                <a:spcPct val="80000"/>
              </a:lnSpc>
              <a:spcBef>
                <a:spcPct val="20000"/>
              </a:spcBef>
              <a:buClr>
                <a:srgbClr val="FFFFFF"/>
              </a:buClr>
              <a:buSzPct val="75000"/>
            </a:pPr>
            <a:endParaRPr lang="en-US" sz="2000">
              <a:solidFill>
                <a:srgbClr val="000000"/>
              </a:solidFill>
              <a:latin typeface="Arial" charset="0"/>
            </a:endParaRPr>
          </a:p>
        </p:txBody>
      </p:sp>
    </p:spTree>
    <p:extLst>
      <p:ext uri="{BB962C8B-B14F-4D97-AF65-F5344CB8AC3E}">
        <p14:creationId xmlns:p14="http://schemas.microsoft.com/office/powerpoint/2010/main" val="1550782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Clinic Profile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93247593"/>
              </p:ext>
            </p:extLst>
          </p:nvPr>
        </p:nvGraphicFramePr>
        <p:xfrm>
          <a:off x="718456" y="1061268"/>
          <a:ext cx="10863944" cy="5522270"/>
        </p:xfrm>
        <a:graphic>
          <a:graphicData uri="http://schemas.openxmlformats.org/drawingml/2006/table">
            <a:tbl>
              <a:tblPr firstRow="1" bandRow="1">
                <a:tableStyleId>{69CF1AB2-1976-4502-BF36-3FF5EA218861}</a:tableStyleId>
              </a:tblPr>
              <a:tblGrid>
                <a:gridCol w="2715986">
                  <a:extLst>
                    <a:ext uri="{9D8B030D-6E8A-4147-A177-3AD203B41FA5}">
                      <a16:colId xmlns:a16="http://schemas.microsoft.com/office/drawing/2014/main" val="639714446"/>
                    </a:ext>
                  </a:extLst>
                </a:gridCol>
                <a:gridCol w="2715986">
                  <a:extLst>
                    <a:ext uri="{9D8B030D-6E8A-4147-A177-3AD203B41FA5}">
                      <a16:colId xmlns:a16="http://schemas.microsoft.com/office/drawing/2014/main" val="3792505333"/>
                    </a:ext>
                  </a:extLst>
                </a:gridCol>
                <a:gridCol w="2715986">
                  <a:extLst>
                    <a:ext uri="{9D8B030D-6E8A-4147-A177-3AD203B41FA5}">
                      <a16:colId xmlns:a16="http://schemas.microsoft.com/office/drawing/2014/main" val="1266174047"/>
                    </a:ext>
                  </a:extLst>
                </a:gridCol>
                <a:gridCol w="2715986">
                  <a:extLst>
                    <a:ext uri="{9D8B030D-6E8A-4147-A177-3AD203B41FA5}">
                      <a16:colId xmlns:a16="http://schemas.microsoft.com/office/drawing/2014/main" val="2660530825"/>
                    </a:ext>
                  </a:extLst>
                </a:gridCol>
              </a:tblGrid>
              <a:tr h="866710">
                <a:tc>
                  <a:txBody>
                    <a:bodyPr/>
                    <a:lstStyle/>
                    <a:p>
                      <a:r>
                        <a:rPr lang="en-US"/>
                        <a:t>Mount Sinai  East Adult Diabetes</a:t>
                      </a:r>
                      <a:r>
                        <a:rPr lang="en-US" baseline="0"/>
                        <a:t> Center </a:t>
                      </a:r>
                      <a:endParaRPr lang="en-US"/>
                    </a:p>
                  </a:txBody>
                  <a:tcPr/>
                </a:tc>
                <a:tc>
                  <a:txBody>
                    <a:bodyPr/>
                    <a:lstStyle/>
                    <a:p>
                      <a:r>
                        <a:rPr lang="en-US"/>
                        <a:t>Staffing</a:t>
                      </a:r>
                    </a:p>
                  </a:txBody>
                  <a:tcPr/>
                </a:tc>
                <a:tc>
                  <a:txBody>
                    <a:bodyPr/>
                    <a:lstStyle/>
                    <a:p>
                      <a:r>
                        <a:rPr lang="en-US"/>
                        <a:t>Volume</a:t>
                      </a:r>
                    </a:p>
                  </a:txBody>
                  <a:tcPr/>
                </a:tc>
                <a:tc>
                  <a:txBody>
                    <a:bodyPr/>
                    <a:lstStyle/>
                    <a:p>
                      <a:r>
                        <a:rPr lang="en-US"/>
                        <a:t>Contact Names</a:t>
                      </a:r>
                    </a:p>
                  </a:txBody>
                  <a:tcPr/>
                </a:tc>
                <a:extLst>
                  <a:ext uri="{0D108BD9-81ED-4DB2-BD59-A6C34878D82A}">
                    <a16:rowId xmlns:a16="http://schemas.microsoft.com/office/drawing/2014/main" val="374301016"/>
                  </a:ext>
                </a:extLst>
              </a:tr>
              <a:tr h="3466840">
                <a:tc>
                  <a:txBody>
                    <a:bodyPr/>
                    <a:lstStyle/>
                    <a:p>
                      <a:r>
                        <a:rPr lang="en-US"/>
                        <a:t>Main campus:</a:t>
                      </a:r>
                      <a:r>
                        <a:rPr lang="en-US" baseline="0"/>
                        <a:t> 100</a:t>
                      </a:r>
                      <a:r>
                        <a:rPr lang="en-US" baseline="30000"/>
                        <a:t>th</a:t>
                      </a:r>
                      <a:r>
                        <a:rPr lang="en-US" baseline="0"/>
                        <a:t> and Madison Avenue, NYC</a:t>
                      </a:r>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10 Endocrinologists</a:t>
                      </a:r>
                      <a:r>
                        <a:rPr lang="en-US" baseline="0"/>
                        <a:t> with a  diabetes focus (total division 16 providers)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4 NPs (2 CDCES)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2 RNs (1 CDCES)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2 RDs (1 CDCES)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1 Project lead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1 RC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1 Endo fellow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1 Endocrine Research fellow</a:t>
                      </a:r>
                      <a:endParaRPr lang="en-US"/>
                    </a:p>
                    <a:p>
                      <a:endParaRPr lang="en-US"/>
                    </a:p>
                  </a:txBody>
                  <a:tcPr/>
                </a:tc>
                <a:tc>
                  <a:txBody>
                    <a:bodyPr/>
                    <a:lstStyle/>
                    <a:p>
                      <a:r>
                        <a:rPr lang="en-US"/>
                        <a:t>11</a:t>
                      </a:r>
                      <a:r>
                        <a:rPr lang="en-US" baseline="0"/>
                        <a:t>00 ± 20 per year T1D visits  </a:t>
                      </a:r>
                    </a:p>
                    <a:p>
                      <a:r>
                        <a:rPr lang="en-US" baseline="0"/>
                        <a:t>New onset T1D : ⁓15 per year  (+ patients misdiagnosed as T2D) </a:t>
                      </a:r>
                      <a:endParaRPr lang="en-US"/>
                    </a:p>
                  </a:txBody>
                  <a:tcPr/>
                </a:tc>
                <a:tc>
                  <a:txBody>
                    <a:bodyPr/>
                    <a:lstStyle/>
                    <a:p>
                      <a:r>
                        <a:rPr lang="en-US"/>
                        <a:t>Site PI: Carol Levy</a:t>
                      </a:r>
                    </a:p>
                    <a:p>
                      <a:r>
                        <a:rPr lang="en-US"/>
                        <a:t>Other team members:</a:t>
                      </a:r>
                    </a:p>
                    <a:p>
                      <a:r>
                        <a:rPr lang="en-US"/>
                        <a:t>-David Lam, MD</a:t>
                      </a:r>
                    </a:p>
                    <a:p>
                      <a:r>
                        <a:rPr lang="en-US"/>
                        <a:t>-Grenye O’Malley, MD</a:t>
                      </a:r>
                    </a:p>
                    <a:p>
                      <a:r>
                        <a:rPr lang="en-US"/>
                        <a:t>-Nirali Shah, MD</a:t>
                      </a:r>
                    </a:p>
                    <a:p>
                      <a:r>
                        <a:rPr lang="en-US"/>
                        <a:t>Site</a:t>
                      </a:r>
                      <a:r>
                        <a:rPr lang="en-US" baseline="0"/>
                        <a:t> project manager: </a:t>
                      </a:r>
                      <a:r>
                        <a:rPr lang="en-US"/>
                        <a:t>Selassie Ogyaadu, MD, MPH</a:t>
                      </a:r>
                    </a:p>
                  </a:txBody>
                  <a:tcPr/>
                </a:tc>
                <a:extLst>
                  <a:ext uri="{0D108BD9-81ED-4DB2-BD59-A6C34878D82A}">
                    <a16:rowId xmlns:a16="http://schemas.microsoft.com/office/drawing/2014/main" val="6024333"/>
                  </a:ext>
                </a:extLst>
              </a:tr>
              <a:tr h="1126723">
                <a:tc>
                  <a:txBody>
                    <a:bodyPr/>
                    <a:lstStyle/>
                    <a:p>
                      <a:r>
                        <a:rPr lang="en-US"/>
                        <a:t>Other Healthcare</a:t>
                      </a:r>
                      <a:r>
                        <a:rPr lang="en-US" baseline="0"/>
                        <a:t> system NYC </a:t>
                      </a:r>
                      <a:r>
                        <a:rPr lang="en-US"/>
                        <a:t>sites:</a:t>
                      </a:r>
                    </a:p>
                    <a:p>
                      <a:r>
                        <a:rPr lang="en-US"/>
                        <a:t>Sinai West,</a:t>
                      </a:r>
                      <a:r>
                        <a:rPr lang="en-US" baseline="0"/>
                        <a:t> East and Morningside</a:t>
                      </a:r>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25392029"/>
                  </a:ext>
                </a:extLst>
              </a:tr>
            </a:tbl>
          </a:graphicData>
        </a:graphic>
      </p:graphicFrame>
    </p:spTree>
    <p:extLst>
      <p:ext uri="{BB962C8B-B14F-4D97-AF65-F5344CB8AC3E}">
        <p14:creationId xmlns:p14="http://schemas.microsoft.com/office/powerpoint/2010/main" val="2898469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3CFD8-02E9-3D45-A44F-FC7BC58EFCB5}"/>
              </a:ext>
            </a:extLst>
          </p:cNvPr>
          <p:cNvSpPr>
            <a:spLocks noGrp="1"/>
          </p:cNvSpPr>
          <p:nvPr>
            <p:ph type="title"/>
          </p:nvPr>
        </p:nvSpPr>
        <p:spPr/>
        <p:txBody>
          <a:bodyPr/>
          <a:lstStyle/>
          <a:p>
            <a:r>
              <a:rPr lang="en-US"/>
              <a:t>Active Projects</a:t>
            </a:r>
          </a:p>
        </p:txBody>
      </p:sp>
      <p:sp>
        <p:nvSpPr>
          <p:cNvPr id="3" name="Content Placeholder 2">
            <a:extLst>
              <a:ext uri="{FF2B5EF4-FFF2-40B4-BE49-F238E27FC236}">
                <a16:creationId xmlns:a16="http://schemas.microsoft.com/office/drawing/2014/main" id="{2A970B4E-19CE-3E49-B8BA-2CF19295ACC4}"/>
              </a:ext>
            </a:extLst>
          </p:cNvPr>
          <p:cNvSpPr>
            <a:spLocks noGrp="1"/>
          </p:cNvSpPr>
          <p:nvPr>
            <p:ph idx="1"/>
          </p:nvPr>
        </p:nvSpPr>
        <p:spPr/>
        <p:txBody>
          <a:bodyPr/>
          <a:lstStyle/>
          <a:p>
            <a:r>
              <a:rPr lang="en-US"/>
              <a:t>From 2020</a:t>
            </a:r>
          </a:p>
          <a:p>
            <a:pPr lvl="1"/>
            <a:r>
              <a:rPr lang="en-US"/>
              <a:t>Revision of DKA Protocol – In progress </a:t>
            </a:r>
          </a:p>
          <a:p>
            <a:pPr lvl="1"/>
            <a:r>
              <a:rPr lang="en-US"/>
              <a:t>Inpatient hyperglycemia for COVID patients protocol – In progress</a:t>
            </a:r>
          </a:p>
          <a:p>
            <a:r>
              <a:rPr lang="en-US"/>
              <a:t>New 2021</a:t>
            </a:r>
          </a:p>
          <a:p>
            <a:pPr lvl="1"/>
            <a:r>
              <a:rPr lang="en-US"/>
              <a:t>Pre-conception counseling for women with diabetes (PREPP’D) – In progress</a:t>
            </a:r>
          </a:p>
        </p:txBody>
      </p:sp>
    </p:spTree>
    <p:extLst>
      <p:ext uri="{BB962C8B-B14F-4D97-AF65-F5344CB8AC3E}">
        <p14:creationId xmlns:p14="http://schemas.microsoft.com/office/powerpoint/2010/main" val="4108789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DKA Protocol Revision</a:t>
            </a:r>
          </a:p>
        </p:txBody>
      </p:sp>
      <p:sp>
        <p:nvSpPr>
          <p:cNvPr id="3" name="Content Placeholder 2"/>
          <p:cNvSpPr>
            <a:spLocks noGrp="1"/>
          </p:cNvSpPr>
          <p:nvPr>
            <p:ph idx="1"/>
          </p:nvPr>
        </p:nvSpPr>
        <p:spPr/>
        <p:txBody>
          <a:bodyPr/>
          <a:lstStyle/>
          <a:p>
            <a:r>
              <a:rPr lang="en-US">
                <a:solidFill>
                  <a:schemeClr val="tx1"/>
                </a:solidFill>
              </a:rPr>
              <a:t>DKA (Diabetic Ketoacidosis) Protocol Revision</a:t>
            </a:r>
          </a:p>
          <a:p>
            <a:r>
              <a:rPr lang="en-US" i="1"/>
              <a:t>COVID-19 specific DKA Protocol created </a:t>
            </a:r>
            <a:r>
              <a:rPr lang="en-US"/>
              <a:t>(Emergency Department, Endocrine, Hospital Medicine, Institute of Critical Care medicine)</a:t>
            </a:r>
          </a:p>
          <a:p>
            <a:pPr lvl="1"/>
            <a:r>
              <a:rPr lang="en-US"/>
              <a:t>Decreased IVF </a:t>
            </a:r>
          </a:p>
          <a:p>
            <a:pPr lvl="1"/>
            <a:r>
              <a:rPr lang="en-US"/>
              <a:t>Early introduction of basal insulin to decrease IV insulin </a:t>
            </a:r>
            <a:r>
              <a:rPr lang="en-US" err="1"/>
              <a:t>gtt</a:t>
            </a:r>
            <a:r>
              <a:rPr lang="en-US"/>
              <a:t> </a:t>
            </a:r>
          </a:p>
          <a:p>
            <a:pPr lvl="1"/>
            <a:r>
              <a:rPr lang="en-US"/>
              <a:t>Subcutaneous protocol for mild DKA</a:t>
            </a:r>
          </a:p>
          <a:p>
            <a:pPr lvl="1"/>
            <a:endParaRPr lang="en-US"/>
          </a:p>
          <a:p>
            <a:endParaRPr lang="en-US"/>
          </a:p>
        </p:txBody>
      </p:sp>
    </p:spTree>
    <p:extLst>
      <p:ext uri="{BB962C8B-B14F-4D97-AF65-F5344CB8AC3E}">
        <p14:creationId xmlns:p14="http://schemas.microsoft.com/office/powerpoint/2010/main" val="41027737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D210-F868-490F-8AEE-1E693A81E565}"/>
              </a:ext>
            </a:extLst>
          </p:cNvPr>
          <p:cNvSpPr>
            <a:spLocks noGrp="1"/>
          </p:cNvSpPr>
          <p:nvPr>
            <p:ph type="title"/>
          </p:nvPr>
        </p:nvSpPr>
        <p:spPr>
          <a:xfrm>
            <a:off x="2099384" y="202702"/>
            <a:ext cx="7886700" cy="676045"/>
          </a:xfrm>
        </p:spPr>
        <p:txBody>
          <a:bodyPr/>
          <a:lstStyle/>
          <a:p>
            <a:r>
              <a:rPr lang="en-US">
                <a:solidFill>
                  <a:schemeClr val="accent1"/>
                </a:solidFill>
              </a:rPr>
              <a:t>Diabetes in Pregnancy</a:t>
            </a:r>
          </a:p>
        </p:txBody>
      </p:sp>
      <p:sp>
        <p:nvSpPr>
          <p:cNvPr id="3" name="Content Placeholder 2">
            <a:extLst>
              <a:ext uri="{FF2B5EF4-FFF2-40B4-BE49-F238E27FC236}">
                <a16:creationId xmlns:a16="http://schemas.microsoft.com/office/drawing/2014/main" id="{5E3920B1-CD2C-4F54-A18B-30A4D665FE69}"/>
              </a:ext>
            </a:extLst>
          </p:cNvPr>
          <p:cNvSpPr>
            <a:spLocks noGrp="1"/>
          </p:cNvSpPr>
          <p:nvPr>
            <p:ph idx="1"/>
          </p:nvPr>
        </p:nvSpPr>
        <p:spPr>
          <a:xfrm>
            <a:off x="2099384" y="1221576"/>
            <a:ext cx="7886700" cy="3263504"/>
          </a:xfrm>
        </p:spPr>
        <p:txBody>
          <a:bodyPr/>
          <a:lstStyle/>
          <a:p>
            <a:pPr>
              <a:buClr>
                <a:schemeClr val="accent6"/>
              </a:buClr>
            </a:pPr>
            <a:r>
              <a:rPr lang="en-US"/>
              <a:t>Pregnant women with diabetes require tight glycemic targets to reduce adverse health risks (fetal and maternal complications)</a:t>
            </a:r>
            <a:r>
              <a:rPr lang="en-US" baseline="30000"/>
              <a:t>1-3</a:t>
            </a:r>
          </a:p>
        </p:txBody>
      </p:sp>
      <p:graphicFrame>
        <p:nvGraphicFramePr>
          <p:cNvPr id="4" name="Table 4">
            <a:extLst>
              <a:ext uri="{FF2B5EF4-FFF2-40B4-BE49-F238E27FC236}">
                <a16:creationId xmlns:a16="http://schemas.microsoft.com/office/drawing/2014/main" id="{16FFA010-A58B-48BA-9DDD-E377B14BD510}"/>
              </a:ext>
            </a:extLst>
          </p:cNvPr>
          <p:cNvGraphicFramePr>
            <a:graphicFrameLocks noGrp="1"/>
          </p:cNvGraphicFramePr>
          <p:nvPr/>
        </p:nvGraphicFramePr>
        <p:xfrm>
          <a:off x="2205916" y="2514601"/>
          <a:ext cx="3509084" cy="2049151"/>
        </p:xfrm>
        <a:graphic>
          <a:graphicData uri="http://schemas.openxmlformats.org/drawingml/2006/table">
            <a:tbl>
              <a:tblPr firstRow="1" bandRow="1">
                <a:tableStyleId>{B301B821-A1FF-4177-AEE7-76D212191A09}</a:tableStyleId>
              </a:tblPr>
              <a:tblGrid>
                <a:gridCol w="3509084">
                  <a:extLst>
                    <a:ext uri="{9D8B030D-6E8A-4147-A177-3AD203B41FA5}">
                      <a16:colId xmlns:a16="http://schemas.microsoft.com/office/drawing/2014/main" val="2823659082"/>
                    </a:ext>
                  </a:extLst>
                </a:gridCol>
              </a:tblGrid>
              <a:tr h="369986">
                <a:tc>
                  <a:txBody>
                    <a:bodyPr/>
                    <a:lstStyle/>
                    <a:p>
                      <a:pPr algn="ctr"/>
                      <a:r>
                        <a:rPr lang="en-US" sz="1500"/>
                        <a:t>Fetal Complications</a:t>
                      </a:r>
                    </a:p>
                  </a:txBody>
                  <a:tcPr marL="68580" marR="68580" marT="34290" marB="34290">
                    <a:solidFill>
                      <a:srgbClr val="55203D"/>
                    </a:solidFill>
                  </a:tcPr>
                </a:tc>
                <a:extLst>
                  <a:ext uri="{0D108BD9-81ED-4DB2-BD59-A6C34878D82A}">
                    <a16:rowId xmlns:a16="http://schemas.microsoft.com/office/drawing/2014/main" val="909904040"/>
                  </a:ext>
                </a:extLst>
              </a:tr>
              <a:tr h="1679165">
                <a:tc>
                  <a:txBody>
                    <a:bodyPr/>
                    <a:lstStyle/>
                    <a:p>
                      <a:pPr marL="285750" indent="-285750">
                        <a:buFont typeface="Arial" panose="020B0604020202020204" pitchFamily="34" charset="0"/>
                        <a:buChar char="•"/>
                      </a:pPr>
                      <a:r>
                        <a:rPr lang="en-US" sz="1400"/>
                        <a:t>Macrosomia</a:t>
                      </a:r>
                    </a:p>
                    <a:p>
                      <a:pPr marL="285750" indent="-285750">
                        <a:buFont typeface="Arial" panose="020B0604020202020204" pitchFamily="34" charset="0"/>
                        <a:buChar char="•"/>
                      </a:pPr>
                      <a:r>
                        <a:rPr lang="en-US" sz="1400"/>
                        <a:t>Large babies</a:t>
                      </a:r>
                    </a:p>
                    <a:p>
                      <a:pPr marL="285750" indent="-285750">
                        <a:buFont typeface="Arial" panose="020B0604020202020204" pitchFamily="34" charset="0"/>
                        <a:buChar char="•"/>
                      </a:pPr>
                      <a:r>
                        <a:rPr lang="en-US" sz="1400"/>
                        <a:t>Higher incidences of cesarean section</a:t>
                      </a:r>
                    </a:p>
                    <a:p>
                      <a:pPr marL="285750" indent="-285750">
                        <a:buFont typeface="Arial" panose="020B0604020202020204" pitchFamily="34" charset="0"/>
                        <a:buChar char="•"/>
                      </a:pPr>
                      <a:r>
                        <a:rPr lang="en-US" sz="1400"/>
                        <a:t>Shoulder dystocia</a:t>
                      </a:r>
                    </a:p>
                    <a:p>
                      <a:pPr marL="285750" indent="-285750">
                        <a:buFont typeface="Arial" panose="020B0604020202020204" pitchFamily="34" charset="0"/>
                        <a:buChar char="•"/>
                      </a:pPr>
                      <a:r>
                        <a:rPr lang="en-US" sz="1400"/>
                        <a:t>Maternal increased risk of preeclampsia</a:t>
                      </a:r>
                    </a:p>
                    <a:p>
                      <a:pPr marL="285750" indent="-285750">
                        <a:buFont typeface="Arial" panose="020B0604020202020204" pitchFamily="34" charset="0"/>
                        <a:buChar char="•"/>
                      </a:pPr>
                      <a:r>
                        <a:rPr lang="en-US" sz="1400"/>
                        <a:t>Fetal death</a:t>
                      </a:r>
                    </a:p>
                  </a:txBody>
                  <a:tcPr marL="68580" marR="68580" marT="34290" marB="34290"/>
                </a:tc>
                <a:extLst>
                  <a:ext uri="{0D108BD9-81ED-4DB2-BD59-A6C34878D82A}">
                    <a16:rowId xmlns:a16="http://schemas.microsoft.com/office/drawing/2014/main" val="3784383267"/>
                  </a:ext>
                </a:extLst>
              </a:tr>
            </a:tbl>
          </a:graphicData>
        </a:graphic>
      </p:graphicFrame>
      <p:sp>
        <p:nvSpPr>
          <p:cNvPr id="5" name="Rectangle: Rounded Corners 4">
            <a:extLst>
              <a:ext uri="{FF2B5EF4-FFF2-40B4-BE49-F238E27FC236}">
                <a16:creationId xmlns:a16="http://schemas.microsoft.com/office/drawing/2014/main" id="{76854CDB-ADB0-4870-8BBC-880502DAB817}"/>
              </a:ext>
            </a:extLst>
          </p:cNvPr>
          <p:cNvSpPr/>
          <p:nvPr/>
        </p:nvSpPr>
        <p:spPr>
          <a:xfrm>
            <a:off x="6451107" y="2878865"/>
            <a:ext cx="3422342" cy="115853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Risks can be minimized by getting glucose levels to target before getting pregnant</a:t>
            </a:r>
          </a:p>
        </p:txBody>
      </p:sp>
      <p:sp>
        <p:nvSpPr>
          <p:cNvPr id="6" name="TextBox 5">
            <a:extLst>
              <a:ext uri="{FF2B5EF4-FFF2-40B4-BE49-F238E27FC236}">
                <a16:creationId xmlns:a16="http://schemas.microsoft.com/office/drawing/2014/main" id="{2DEB5BFC-151E-4722-91C7-0C4DE071127D}"/>
              </a:ext>
            </a:extLst>
          </p:cNvPr>
          <p:cNvSpPr txBox="1"/>
          <p:nvPr/>
        </p:nvSpPr>
        <p:spPr>
          <a:xfrm>
            <a:off x="1524001" y="5384430"/>
            <a:ext cx="8784455" cy="600164"/>
          </a:xfrm>
          <a:prstGeom prst="rect">
            <a:avLst/>
          </a:prstGeom>
          <a:noFill/>
        </p:spPr>
        <p:txBody>
          <a:bodyPr wrap="square" rtlCol="0">
            <a:spAutoFit/>
          </a:bodyPr>
          <a:lstStyle/>
          <a:p>
            <a:pPr marL="171450" indent="-171450">
              <a:buAutoNum type="arabicPeriod"/>
            </a:pPr>
            <a:r>
              <a:rPr lang="en-US" sz="1100">
                <a:latin typeface="+mj-lt"/>
              </a:rPr>
              <a:t>Beck RW, et al. </a:t>
            </a:r>
            <a:r>
              <a:rPr lang="en-US" sz="1100" i="1">
                <a:latin typeface="+mj-lt"/>
              </a:rPr>
              <a:t>Lancet</a:t>
            </a:r>
            <a:r>
              <a:rPr lang="en-US" sz="1100">
                <a:latin typeface="+mj-lt"/>
              </a:rPr>
              <a:t>. 2019; 394: 1265-1273, </a:t>
            </a:r>
          </a:p>
          <a:p>
            <a:pPr marL="171450" indent="-171450">
              <a:buAutoNum type="arabicPeriod"/>
            </a:pPr>
            <a:r>
              <a:rPr lang="en-US" sz="1100" err="1">
                <a:latin typeface="+mj-lt"/>
              </a:rPr>
              <a:t>Voormolen</a:t>
            </a:r>
            <a:r>
              <a:rPr lang="en-US" sz="1100">
                <a:latin typeface="+mj-lt"/>
              </a:rPr>
              <a:t> DN, et al. </a:t>
            </a:r>
            <a:r>
              <a:rPr lang="en-US" sz="1100" i="1">
                <a:latin typeface="+mj-lt"/>
              </a:rPr>
              <a:t>Diabetes Obes Metab</a:t>
            </a:r>
            <a:r>
              <a:rPr lang="en-US" sz="1100">
                <a:latin typeface="+mj-lt"/>
              </a:rPr>
              <a:t>. 2018; 20:1894-1902; </a:t>
            </a:r>
          </a:p>
          <a:p>
            <a:pPr marL="171450" indent="-171450">
              <a:buAutoNum type="arabicPeriod"/>
            </a:pPr>
            <a:r>
              <a:rPr lang="en-US" sz="1100">
                <a:latin typeface="+mj-lt"/>
              </a:rPr>
              <a:t>Feig DS, et al. </a:t>
            </a:r>
            <a:r>
              <a:rPr lang="en-US" sz="1100" i="1">
                <a:latin typeface="+mj-lt"/>
              </a:rPr>
              <a:t>Lancet</a:t>
            </a:r>
            <a:r>
              <a:rPr lang="en-US" sz="1100">
                <a:latin typeface="+mj-lt"/>
              </a:rPr>
              <a:t>. 2017;390:2349-2359.</a:t>
            </a:r>
          </a:p>
        </p:txBody>
      </p:sp>
    </p:spTree>
    <p:extLst>
      <p:ext uri="{BB962C8B-B14F-4D97-AF65-F5344CB8AC3E}">
        <p14:creationId xmlns:p14="http://schemas.microsoft.com/office/powerpoint/2010/main" val="2653328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Boston Medical Center » Center for Research to Evaluate &amp; Eliminate Dental  Disparities | Boston University">
            <a:extLst>
              <a:ext uri="{FF2B5EF4-FFF2-40B4-BE49-F238E27FC236}">
                <a16:creationId xmlns:a16="http://schemas.microsoft.com/office/drawing/2014/main" id="{06464456-5E15-432A-BEE2-14DC3AAD68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48" b="19734"/>
          <a:stretch/>
        </p:blipFill>
        <p:spPr bwMode="auto">
          <a:xfrm>
            <a:off x="9786990" y="3910144"/>
            <a:ext cx="2129000" cy="93934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07975" y="175005"/>
            <a:ext cx="10972800" cy="457200"/>
          </a:xfrm>
          <a:ln w="12700">
            <a:miter lim="400000"/>
          </a:ln>
        </p:spPr>
        <p:txBody>
          <a:bodyPr lIns="45718" tIns="45718" rIns="45718" bIns="45718" anchor="ctr">
            <a:noAutofit/>
          </a:bodyPr>
          <a:lstStyle/>
          <a:p>
            <a:pPr>
              <a:lnSpc>
                <a:spcPct val="90000"/>
              </a:lnSpc>
            </a:pPr>
            <a:r>
              <a:rPr lang="en-US" sz="2400"/>
              <a:t>14 adult clinics – caring for 19,500+ patients with T1D</a:t>
            </a:r>
          </a:p>
        </p:txBody>
      </p:sp>
      <p:sp>
        <p:nvSpPr>
          <p:cNvPr id="5" name="AutoShape 4" descr="Image result for lucile packard children's hospita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696F70"/>
              </a:solidFill>
              <a:effectLst/>
              <a:uLnTx/>
              <a:uFillTx/>
              <a:latin typeface="Montserrat SemiBold" panose="00000700000000000000" pitchFamily="2" charset="0"/>
              <a:cs typeface="Hind Bold"/>
              <a:sym typeface="Hind Bold"/>
            </a:endParaRPr>
          </a:p>
        </p:txBody>
      </p:sp>
      <p:sp>
        <p:nvSpPr>
          <p:cNvPr id="6" name="AutoShape 6" descr="Image result for lucile packard children's hospita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696F70"/>
              </a:solidFill>
              <a:effectLst/>
              <a:uLnTx/>
              <a:uFillTx/>
              <a:latin typeface="Montserrat SemiBold" panose="00000700000000000000" pitchFamily="2" charset="0"/>
              <a:cs typeface="Hind Bold"/>
              <a:sym typeface="Hind Bold"/>
            </a:endParaRPr>
          </a:p>
        </p:txBody>
      </p:sp>
      <p:pic>
        <p:nvPicPr>
          <p:cNvPr id="1034" name="Picture 10" descr="http://www.coloradokidswithdiabetes.org/wp-content/uploads/2019/11/Centered-color-no-childrens-300x269.jpg"/>
          <p:cNvPicPr>
            <a:picLocks noChangeAspect="1" noChangeArrowheads="1"/>
          </p:cNvPicPr>
          <p:nvPr/>
        </p:nvPicPr>
        <p:blipFill rotWithShape="1">
          <a:blip r:embed="rId4">
            <a:extLst>
              <a:ext uri="{28A0092B-C50C-407E-A947-70E740481C1C}">
                <a14:useLocalDpi xmlns:a14="http://schemas.microsoft.com/office/drawing/2010/main" val="0"/>
              </a:ext>
            </a:extLst>
          </a:blip>
          <a:srcRect t="-3" r="-2147" b="-1385"/>
          <a:stretch/>
        </p:blipFill>
        <p:spPr bwMode="auto">
          <a:xfrm>
            <a:off x="1152972" y="958572"/>
            <a:ext cx="1371864" cy="122096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n74df333l0p11ftok3gpzqtz-wpengine.netdna-ssl.com/wp-content/uploads/2017/11/penn-medicine-logo-300x9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434" y="2381072"/>
            <a:ext cx="2236468" cy="7429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pstate Medical University"/>
          <p:cNvPicPr>
            <a:picLocks noChangeAspect="1" noChangeArrowheads="1"/>
          </p:cNvPicPr>
          <p:nvPr/>
        </p:nvPicPr>
        <p:blipFill rotWithShape="1">
          <a:blip r:embed="rId6">
            <a:extLst>
              <a:ext uri="{28A0092B-C50C-407E-A947-70E740481C1C}">
                <a14:useLocalDpi xmlns:a14="http://schemas.microsoft.com/office/drawing/2010/main" val="0"/>
              </a:ext>
            </a:extLst>
          </a:blip>
          <a:srcRect r="-4097" b="16440"/>
          <a:stretch/>
        </p:blipFill>
        <p:spPr bwMode="auto">
          <a:xfrm>
            <a:off x="744687" y="4281426"/>
            <a:ext cx="2637454" cy="10767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Image result for stanford medicine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3872" y="3529831"/>
            <a:ext cx="2236571" cy="62323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wayne state university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5280" y="2303125"/>
            <a:ext cx="1975199" cy="10923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YU Langone Health Expands Ambulatory Care Network on Long Island">
            <a:extLst>
              <a:ext uri="{FF2B5EF4-FFF2-40B4-BE49-F238E27FC236}">
                <a16:creationId xmlns:a16="http://schemas.microsoft.com/office/drawing/2014/main" id="{C985B93E-C91F-403D-A5C4-FE7254F77B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3890" y="5358132"/>
            <a:ext cx="1943100" cy="1080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iversity of Miami Health System - Home | Facebook">
            <a:extLst>
              <a:ext uri="{FF2B5EF4-FFF2-40B4-BE49-F238E27FC236}">
                <a16:creationId xmlns:a16="http://schemas.microsoft.com/office/drawing/2014/main" id="{7C73CD6D-06BB-4782-8E35-D0DA4A6FA0D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9627" r="-1601" b="28701"/>
          <a:stretch/>
        </p:blipFill>
        <p:spPr bwMode="auto">
          <a:xfrm>
            <a:off x="7389578" y="3938745"/>
            <a:ext cx="2177438" cy="8930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Grady Memorial Hospital Deploys RTLS | Press Releases">
            <a:extLst>
              <a:ext uri="{FF2B5EF4-FFF2-40B4-BE49-F238E27FC236}">
                <a16:creationId xmlns:a16="http://schemas.microsoft.com/office/drawing/2014/main" id="{AAFCCC7B-517E-417E-8790-2654110738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301" r="14648" b="15976"/>
          <a:stretch/>
        </p:blipFill>
        <p:spPr bwMode="auto">
          <a:xfrm>
            <a:off x="4058862" y="3915614"/>
            <a:ext cx="2653995" cy="9393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UCSF Health | UCSF Brand Identity">
            <a:extLst>
              <a:ext uri="{FF2B5EF4-FFF2-40B4-BE49-F238E27FC236}">
                <a16:creationId xmlns:a16="http://schemas.microsoft.com/office/drawing/2014/main" id="{14B0A116-1F23-413F-A204-7B76175094F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168" t="37460" r="19492" b="41001"/>
          <a:stretch/>
        </p:blipFill>
        <p:spPr bwMode="auto">
          <a:xfrm>
            <a:off x="4291363" y="1197971"/>
            <a:ext cx="2323031" cy="6173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ontefiore, Einstein Test New Drug Combo To Conquer COVID-19 - Contract  Pharma">
            <a:extLst>
              <a:ext uri="{FF2B5EF4-FFF2-40B4-BE49-F238E27FC236}">
                <a16:creationId xmlns:a16="http://schemas.microsoft.com/office/drawing/2014/main" id="{0EFF2FD4-D1DA-4820-A374-1D0D43A947B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53" t="9150" r="9480" b="4390"/>
          <a:stretch/>
        </p:blipFill>
        <p:spPr bwMode="auto">
          <a:xfrm>
            <a:off x="4348111" y="5243326"/>
            <a:ext cx="2611939" cy="14947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unt Sinai Health System Launches Telehealth Pilot Projects">
            <a:extLst>
              <a:ext uri="{FF2B5EF4-FFF2-40B4-BE49-F238E27FC236}">
                <a16:creationId xmlns:a16="http://schemas.microsoft.com/office/drawing/2014/main" id="{72655210-7972-4DA7-8377-2AEA47B9E6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26721" y="2506430"/>
            <a:ext cx="2291620" cy="10767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F7F93B2-FBD4-4B52-BC6C-6063A92EB4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7303" y="5700393"/>
            <a:ext cx="3091740" cy="8308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9A96664-F9C0-4B8A-B19C-51657BBE9CD1}"/>
              </a:ext>
            </a:extLst>
          </p:cNvPr>
          <p:cNvPicPr>
            <a:picLocks noChangeAspect="1"/>
          </p:cNvPicPr>
          <p:nvPr/>
        </p:nvPicPr>
        <p:blipFill>
          <a:blip r:embed="rId16"/>
          <a:stretch>
            <a:fillRect/>
          </a:stretch>
        </p:blipFill>
        <p:spPr>
          <a:xfrm>
            <a:off x="7119990" y="1140411"/>
            <a:ext cx="4305300" cy="798355"/>
          </a:xfrm>
          <a:prstGeom prst="rect">
            <a:avLst/>
          </a:prstGeom>
        </p:spPr>
      </p:pic>
    </p:spTree>
    <p:extLst>
      <p:ext uri="{BB962C8B-B14F-4D97-AF65-F5344CB8AC3E}">
        <p14:creationId xmlns:p14="http://schemas.microsoft.com/office/powerpoint/2010/main" val="231593561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Patient Wait Time - Hospital Based Endocrine/Diabetes Clinic</a:t>
            </a:r>
          </a:p>
        </p:txBody>
      </p:sp>
      <p:sp>
        <p:nvSpPr>
          <p:cNvPr id="3" name="Content Placeholder 2"/>
          <p:cNvSpPr>
            <a:spLocks noGrp="1"/>
          </p:cNvSpPr>
          <p:nvPr>
            <p:ph idx="1"/>
          </p:nvPr>
        </p:nvSpPr>
        <p:spPr/>
        <p:txBody>
          <a:bodyPr/>
          <a:lstStyle/>
          <a:p>
            <a:r>
              <a:rPr lang="en-US"/>
              <a:t>COVID-19 social distancing and cleaning procedures have altered patient flow in clinic</a:t>
            </a:r>
          </a:p>
          <a:p>
            <a:r>
              <a:rPr lang="en-US"/>
              <a:t>Pre-COVID</a:t>
            </a:r>
          </a:p>
          <a:p>
            <a:pPr lvl="1"/>
            <a:r>
              <a:rPr lang="en-US"/>
              <a:t>Dedicated rooms for vitals, phlebotomy, POC testing allowed for intake of multiple patients before appointment</a:t>
            </a:r>
          </a:p>
          <a:p>
            <a:pPr lvl="1"/>
            <a:r>
              <a:rPr lang="en-US"/>
              <a:t>Waiting area used for patients after check-in, post-intake, and post-visit </a:t>
            </a:r>
          </a:p>
          <a:p>
            <a:r>
              <a:rPr lang="en-US"/>
              <a:t>Average wait time after check-in</a:t>
            </a:r>
          </a:p>
          <a:p>
            <a:pPr lvl="1"/>
            <a:r>
              <a:rPr lang="en-US"/>
              <a:t>Jan-Feb 2020, Mean 11 minutes, Median 7 minutes (Std. Dev. 14 minutes) </a:t>
            </a:r>
          </a:p>
          <a:p>
            <a:pPr lvl="1"/>
            <a:r>
              <a:rPr lang="en-US"/>
              <a:t>Jul-Aug 2020, Mean 24 minutes, Median 13 minutes (Std. Dev. 19 minutes) </a:t>
            </a:r>
          </a:p>
        </p:txBody>
      </p:sp>
    </p:spTree>
    <p:extLst>
      <p:ext uri="{BB962C8B-B14F-4D97-AF65-F5344CB8AC3E}">
        <p14:creationId xmlns:p14="http://schemas.microsoft.com/office/powerpoint/2010/main" val="2397088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Patient Wait Time - Hospital Based Endocrine/Diabetes Clinic</a:t>
            </a:r>
          </a:p>
        </p:txBody>
      </p:sp>
      <p:sp>
        <p:nvSpPr>
          <p:cNvPr id="3" name="Content Placeholder 2"/>
          <p:cNvSpPr>
            <a:spLocks noGrp="1"/>
          </p:cNvSpPr>
          <p:nvPr>
            <p:ph idx="1"/>
          </p:nvPr>
        </p:nvSpPr>
        <p:spPr/>
        <p:txBody>
          <a:bodyPr/>
          <a:lstStyle/>
          <a:p>
            <a:r>
              <a:rPr lang="en-US"/>
              <a:t>Issues Identified</a:t>
            </a:r>
          </a:p>
          <a:p>
            <a:pPr lvl="1"/>
            <a:r>
              <a:rPr lang="en-US"/>
              <a:t>Time spent by each patient in exam room due to phlebotomy</a:t>
            </a:r>
          </a:p>
          <a:p>
            <a:pPr lvl="1"/>
            <a:r>
              <a:rPr lang="en-US"/>
              <a:t>POCT HbA1C Testing – Limited staff that can perform task</a:t>
            </a:r>
          </a:p>
          <a:p>
            <a:pPr lvl="1"/>
            <a:r>
              <a:rPr lang="en-US"/>
              <a:t>Provider-RN-MA communication of patient rooming status</a:t>
            </a:r>
          </a:p>
          <a:p>
            <a:pPr lvl="1"/>
            <a:r>
              <a:rPr lang="en-US"/>
              <a:t>Shared space with multiple clinics (starting 9/2020) with decreased number of exam rooms and shared support staff </a:t>
            </a:r>
          </a:p>
          <a:p>
            <a:pPr lvl="1"/>
            <a:endParaRPr lang="en-US"/>
          </a:p>
          <a:p>
            <a:endParaRPr lang="en-US"/>
          </a:p>
        </p:txBody>
      </p:sp>
    </p:spTree>
    <p:extLst>
      <p:ext uri="{BB962C8B-B14F-4D97-AF65-F5344CB8AC3E}">
        <p14:creationId xmlns:p14="http://schemas.microsoft.com/office/powerpoint/2010/main" val="668543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Patient Wait Time - Hospital Based Endocrine/Diabetes Clinic</a:t>
            </a:r>
          </a:p>
        </p:txBody>
      </p:sp>
      <p:sp>
        <p:nvSpPr>
          <p:cNvPr id="3" name="Content Placeholder 2"/>
          <p:cNvSpPr>
            <a:spLocks noGrp="1"/>
          </p:cNvSpPr>
          <p:nvPr>
            <p:ph idx="1"/>
          </p:nvPr>
        </p:nvSpPr>
        <p:spPr/>
        <p:txBody>
          <a:bodyPr/>
          <a:lstStyle/>
          <a:p>
            <a:r>
              <a:rPr lang="en-US"/>
              <a:t>Issues Identified</a:t>
            </a:r>
          </a:p>
          <a:p>
            <a:pPr lvl="1"/>
            <a:r>
              <a:rPr lang="en-US"/>
              <a:t>Time spent by each patient in exam room due to phlebotomy</a:t>
            </a:r>
          </a:p>
          <a:p>
            <a:pPr lvl="2"/>
            <a:r>
              <a:rPr lang="en-US">
                <a:solidFill>
                  <a:schemeClr val="accent2"/>
                </a:solidFill>
              </a:rPr>
              <a:t>Providers will contact patient 2 weeks ahead of time to arrange for pre-visit blood work</a:t>
            </a:r>
          </a:p>
          <a:p>
            <a:pPr lvl="2"/>
            <a:r>
              <a:rPr lang="en-US">
                <a:solidFill>
                  <a:schemeClr val="accent2"/>
                </a:solidFill>
              </a:rPr>
              <a:t>Limited appointment day lab work, routine labs ordered for patients to use 1</a:t>
            </a:r>
            <a:r>
              <a:rPr lang="en-US" baseline="30000">
                <a:solidFill>
                  <a:schemeClr val="accent2"/>
                </a:solidFill>
              </a:rPr>
              <a:t>st</a:t>
            </a:r>
            <a:r>
              <a:rPr lang="en-US">
                <a:solidFill>
                  <a:schemeClr val="accent2"/>
                </a:solidFill>
              </a:rPr>
              <a:t> floor lab</a:t>
            </a:r>
            <a:endParaRPr lang="en-US"/>
          </a:p>
          <a:p>
            <a:pPr lvl="1"/>
            <a:r>
              <a:rPr lang="en-US"/>
              <a:t>Provider-RN-MA communication of patient rooming status</a:t>
            </a:r>
          </a:p>
          <a:p>
            <a:pPr lvl="2"/>
            <a:r>
              <a:rPr lang="en-US">
                <a:solidFill>
                  <a:schemeClr val="accent2"/>
                </a:solidFill>
              </a:rPr>
              <a:t>Unified communication protocols (dot system) </a:t>
            </a:r>
          </a:p>
          <a:p>
            <a:pPr lvl="2"/>
            <a:r>
              <a:rPr lang="en-US">
                <a:solidFill>
                  <a:schemeClr val="accent2"/>
                </a:solidFill>
              </a:rPr>
              <a:t>Same Day Huddle update</a:t>
            </a:r>
          </a:p>
          <a:p>
            <a:pPr lvl="2"/>
            <a:r>
              <a:rPr lang="en-US">
                <a:solidFill>
                  <a:schemeClr val="accent2"/>
                </a:solidFill>
              </a:rPr>
              <a:t>Changing assigned provider in response to long wait times ** </a:t>
            </a:r>
          </a:p>
          <a:p>
            <a:pPr lvl="1"/>
            <a:r>
              <a:rPr lang="en-US"/>
              <a:t>Shared space with multiple clinics (starting 9/2020) with decreased number of rooms</a:t>
            </a:r>
          </a:p>
          <a:p>
            <a:pPr lvl="2"/>
            <a:r>
              <a:rPr lang="en-US">
                <a:solidFill>
                  <a:schemeClr val="accent2"/>
                </a:solidFill>
              </a:rPr>
              <a:t>Promotion of telehealth visits but now returning to more in person visits (9/2021)</a:t>
            </a:r>
          </a:p>
          <a:p>
            <a:endParaRPr lang="en-US"/>
          </a:p>
        </p:txBody>
      </p:sp>
    </p:spTree>
    <p:extLst>
      <p:ext uri="{BB962C8B-B14F-4D97-AF65-F5344CB8AC3E}">
        <p14:creationId xmlns:p14="http://schemas.microsoft.com/office/powerpoint/2010/main" val="3145687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0A5F80-FC17-AD4D-B61E-E707BCD2828B}"/>
              </a:ext>
            </a:extLst>
          </p:cNvPr>
          <p:cNvPicPr>
            <a:picLocks noChangeAspect="1"/>
          </p:cNvPicPr>
          <p:nvPr/>
        </p:nvPicPr>
        <p:blipFill>
          <a:blip r:embed="rId2"/>
          <a:stretch>
            <a:fillRect/>
          </a:stretch>
        </p:blipFill>
        <p:spPr>
          <a:xfrm>
            <a:off x="5429250" y="853043"/>
            <a:ext cx="1333500" cy="1574800"/>
          </a:xfrm>
          <a:prstGeom prst="rect">
            <a:avLst/>
          </a:prstGeom>
        </p:spPr>
      </p:pic>
      <p:graphicFrame>
        <p:nvGraphicFramePr>
          <p:cNvPr id="6" name="Chart 5">
            <a:extLst>
              <a:ext uri="{FF2B5EF4-FFF2-40B4-BE49-F238E27FC236}">
                <a16:creationId xmlns:a16="http://schemas.microsoft.com/office/drawing/2014/main" id="{F277A7AF-B982-2D42-87B3-B50C76CA040F}"/>
              </a:ext>
            </a:extLst>
          </p:cNvPr>
          <p:cNvGraphicFramePr>
            <a:graphicFrameLocks/>
          </p:cNvGraphicFramePr>
          <p:nvPr>
            <p:extLst>
              <p:ext uri="{D42A27DB-BD31-4B8C-83A1-F6EECF244321}">
                <p14:modId xmlns:p14="http://schemas.microsoft.com/office/powerpoint/2010/main" val="1358389109"/>
              </p:ext>
            </p:extLst>
          </p:nvPr>
        </p:nvGraphicFramePr>
        <p:xfrm>
          <a:off x="0" y="-39757"/>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28879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5A5A9-27B1-2345-A318-7DE7A438140F}"/>
              </a:ext>
            </a:extLst>
          </p:cNvPr>
          <p:cNvPicPr>
            <a:picLocks noChangeAspect="1"/>
          </p:cNvPicPr>
          <p:nvPr/>
        </p:nvPicPr>
        <p:blipFill>
          <a:blip r:embed="rId2"/>
          <a:stretch>
            <a:fillRect/>
          </a:stretch>
        </p:blipFill>
        <p:spPr>
          <a:xfrm>
            <a:off x="5549083" y="768195"/>
            <a:ext cx="1333500" cy="1574800"/>
          </a:xfrm>
          <a:prstGeom prst="rect">
            <a:avLst/>
          </a:prstGeom>
        </p:spPr>
      </p:pic>
      <p:graphicFrame>
        <p:nvGraphicFramePr>
          <p:cNvPr id="6" name="Chart 5">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1358419160"/>
              </p:ext>
            </p:extLst>
          </p:nvPr>
        </p:nvGraphicFramePr>
        <p:xfrm>
          <a:off x="435389" y="173864"/>
          <a:ext cx="11680412" cy="65350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86660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9307-8002-415C-A36B-BD9B6C485C92}"/>
              </a:ext>
            </a:extLst>
          </p:cNvPr>
          <p:cNvSpPr>
            <a:spLocks noGrp="1"/>
          </p:cNvSpPr>
          <p:nvPr>
            <p:ph type="title"/>
          </p:nvPr>
        </p:nvSpPr>
        <p:spPr/>
        <p:txBody>
          <a:bodyPr>
            <a:normAutofit fontScale="90000"/>
          </a:bodyPr>
          <a:lstStyle/>
          <a:p>
            <a:r>
              <a:rPr lang="en-US">
                <a:solidFill>
                  <a:schemeClr val="accent1"/>
                </a:solidFill>
              </a:rPr>
              <a:t>Pregnancy in Women with T1D is Associated with Even Higher Fetal Sequelae:</a:t>
            </a:r>
          </a:p>
        </p:txBody>
      </p:sp>
      <p:sp>
        <p:nvSpPr>
          <p:cNvPr id="4" name="Content Placeholder 2">
            <a:extLst>
              <a:ext uri="{FF2B5EF4-FFF2-40B4-BE49-F238E27FC236}">
                <a16:creationId xmlns:a16="http://schemas.microsoft.com/office/drawing/2014/main" id="{8B4A43FC-2310-42FF-A128-815E92832120}"/>
              </a:ext>
            </a:extLst>
          </p:cNvPr>
          <p:cNvSpPr txBox="1">
            <a:spLocks/>
          </p:cNvSpPr>
          <p:nvPr/>
        </p:nvSpPr>
        <p:spPr>
          <a:xfrm>
            <a:off x="2217014" y="2057401"/>
            <a:ext cx="7993787" cy="3696345"/>
          </a:xfrm>
          <a:prstGeom prst="rect">
            <a:avLst/>
          </a:prstGeom>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Clr>
                <a:srgbClr val="5B9BD5"/>
              </a:buClr>
              <a:buSzPct val="200000"/>
              <a:defRPr/>
            </a:pPr>
            <a:r>
              <a:rPr lang="en-US" sz="3825" b="1">
                <a:solidFill>
                  <a:sysClr val="windowText" lastClr="000000"/>
                </a:solidFill>
                <a:latin typeface="Lucidia sans"/>
              </a:rPr>
              <a:t>Severe complications 1 in 13 </a:t>
            </a:r>
            <a:r>
              <a:rPr lang="en-US" sz="3825">
                <a:solidFill>
                  <a:sysClr val="windowText" lastClr="000000"/>
                </a:solidFill>
                <a:latin typeface="Lucidia sans"/>
              </a:rPr>
              <a:t>	</a:t>
            </a:r>
          </a:p>
          <a:p>
            <a:pPr marL="0" indent="0" defTabSz="685800">
              <a:spcBef>
                <a:spcPts val="750"/>
              </a:spcBef>
              <a:buNone/>
              <a:defRPr/>
            </a:pPr>
            <a:r>
              <a:rPr lang="en-US" sz="3825">
                <a:solidFill>
                  <a:sysClr val="windowText" lastClr="000000"/>
                </a:solidFill>
                <a:latin typeface="Lucidia sans"/>
              </a:rPr>
              <a:t>	Congenital malformations </a:t>
            </a:r>
          </a:p>
          <a:p>
            <a:pPr marL="0" indent="0" defTabSz="685800">
              <a:spcBef>
                <a:spcPts val="750"/>
              </a:spcBef>
              <a:buNone/>
              <a:defRPr/>
            </a:pPr>
            <a:r>
              <a:rPr lang="en-US" sz="3825">
                <a:solidFill>
                  <a:sysClr val="windowText" lastClr="000000"/>
                </a:solidFill>
                <a:latin typeface="Lucidia sans"/>
              </a:rPr>
              <a:t>	Stillbirth or neonatal death about 4  - 7 X’s that of women without diabetes</a:t>
            </a:r>
          </a:p>
          <a:p>
            <a:pPr marL="0" indent="0" defTabSz="685800">
              <a:spcBef>
                <a:spcPts val="750"/>
              </a:spcBef>
              <a:buNone/>
              <a:defRPr/>
            </a:pPr>
            <a:r>
              <a:rPr lang="en-US" sz="3825">
                <a:solidFill>
                  <a:sysClr val="windowText" lastClr="000000"/>
                </a:solidFill>
                <a:latin typeface="Lucidia sans"/>
              </a:rPr>
              <a:t>	Preterm birth</a:t>
            </a:r>
          </a:p>
          <a:p>
            <a:pPr marL="0" indent="0" defTabSz="685800">
              <a:spcBef>
                <a:spcPts val="750"/>
              </a:spcBef>
              <a:buNone/>
              <a:defRPr/>
            </a:pPr>
            <a:r>
              <a:rPr lang="en-US" sz="3825">
                <a:solidFill>
                  <a:sysClr val="windowText" lastClr="000000"/>
                </a:solidFill>
                <a:latin typeface="Lucidia sans"/>
              </a:rPr>
              <a:t>	Pre-eclampsia</a:t>
            </a:r>
          </a:p>
          <a:p>
            <a:pPr marL="0" indent="0" defTabSz="685800">
              <a:spcBef>
                <a:spcPts val="750"/>
              </a:spcBef>
              <a:buNone/>
              <a:defRPr/>
            </a:pPr>
            <a:r>
              <a:rPr lang="en-US" sz="3825">
                <a:solidFill>
                  <a:sysClr val="windowText" lastClr="000000"/>
                </a:solidFill>
                <a:latin typeface="Lucidia sans"/>
              </a:rPr>
              <a:t>	LGA rates 40 – 70%</a:t>
            </a:r>
          </a:p>
          <a:p>
            <a:pPr marL="0" indent="0" defTabSz="685800">
              <a:spcBef>
                <a:spcPts val="750"/>
              </a:spcBef>
              <a:buNone/>
              <a:defRPr/>
            </a:pPr>
            <a:r>
              <a:rPr lang="en-US" sz="3825">
                <a:solidFill>
                  <a:sysClr val="windowText" lastClr="000000"/>
                </a:solidFill>
                <a:latin typeface="Lucidia sans"/>
              </a:rPr>
              <a:t>	NICU admissions and Neonatal hypoglycemia 1 in 4 </a:t>
            </a:r>
          </a:p>
          <a:p>
            <a:pPr marL="0" indent="0" defTabSz="685800">
              <a:spcBef>
                <a:spcPts val="750"/>
              </a:spcBef>
              <a:buNone/>
              <a:defRPr/>
            </a:pPr>
            <a:r>
              <a:rPr lang="en-US" sz="3825">
                <a:solidFill>
                  <a:sysClr val="windowText" lastClr="000000"/>
                </a:solidFill>
                <a:latin typeface="Lucidia sans"/>
              </a:rPr>
              <a:t>	</a:t>
            </a:r>
          </a:p>
          <a:p>
            <a:pPr marL="171450" indent="-171450" defTabSz="685800">
              <a:spcBef>
                <a:spcPts val="750"/>
              </a:spcBef>
              <a:buClr>
                <a:srgbClr val="5B9BD5"/>
              </a:buClr>
              <a:buSzPct val="200000"/>
              <a:defRPr/>
            </a:pPr>
            <a:r>
              <a:rPr lang="en-US" sz="3825" b="1">
                <a:solidFill>
                  <a:sysClr val="windowText" lastClr="000000"/>
                </a:solidFill>
                <a:latin typeface="Lucidia sans"/>
              </a:rPr>
              <a:t>Complications</a:t>
            </a:r>
            <a:r>
              <a:rPr lang="en-US" sz="3825">
                <a:solidFill>
                  <a:sysClr val="windowText" lastClr="000000"/>
                </a:solidFill>
                <a:latin typeface="Lucidia sans"/>
              </a:rPr>
              <a:t> </a:t>
            </a:r>
          </a:p>
          <a:p>
            <a:pPr marL="0" indent="0" defTabSz="685800">
              <a:spcBef>
                <a:spcPts val="750"/>
              </a:spcBef>
              <a:buNone/>
              <a:defRPr/>
            </a:pPr>
            <a:r>
              <a:rPr lang="en-US" sz="3825">
                <a:solidFill>
                  <a:sysClr val="windowText" lastClr="000000"/>
                </a:solidFill>
                <a:latin typeface="Lucidia sans"/>
              </a:rPr>
              <a:t>	Costly emotionally and financially </a:t>
            </a:r>
          </a:p>
          <a:p>
            <a:pPr marL="0" indent="0" defTabSz="685800">
              <a:spcBef>
                <a:spcPts val="750"/>
              </a:spcBef>
              <a:buNone/>
              <a:defRPr/>
            </a:pPr>
            <a:r>
              <a:rPr lang="en-US" sz="3825">
                <a:solidFill>
                  <a:sysClr val="windowText" lastClr="000000"/>
                </a:solidFill>
                <a:latin typeface="Lucidia sans"/>
              </a:rPr>
              <a:t>	Potentially preventable by improving glycemic control</a:t>
            </a:r>
          </a:p>
          <a:p>
            <a:pPr marL="0" indent="0" defTabSz="685800">
              <a:spcBef>
                <a:spcPts val="750"/>
              </a:spcBef>
              <a:buNone/>
              <a:defRPr/>
            </a:pPr>
            <a:r>
              <a:rPr lang="en-US" sz="2100">
                <a:solidFill>
                  <a:sysClr val="windowText" lastClr="000000"/>
                </a:solidFill>
                <a:latin typeface="Calibri" panose="020F0502020204030204"/>
              </a:rPr>
              <a:t>	</a:t>
            </a:r>
          </a:p>
        </p:txBody>
      </p:sp>
    </p:spTree>
    <p:extLst>
      <p:ext uri="{BB962C8B-B14F-4D97-AF65-F5344CB8AC3E}">
        <p14:creationId xmlns:p14="http://schemas.microsoft.com/office/powerpoint/2010/main" val="2207256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7035"/>
            <a:ext cx="8229600" cy="625171"/>
          </a:xfrm>
        </p:spPr>
        <p:txBody>
          <a:bodyPr>
            <a:normAutofit/>
          </a:bodyPr>
          <a:lstStyle/>
          <a:p>
            <a:r>
              <a:rPr lang="en-US" sz="2600">
                <a:latin typeface="Arial"/>
                <a:cs typeface="Arial"/>
              </a:rPr>
              <a:t>Background  </a:t>
            </a:r>
          </a:p>
        </p:txBody>
      </p:sp>
      <p:sp>
        <p:nvSpPr>
          <p:cNvPr id="5" name="Content Placeholder 4"/>
          <p:cNvSpPr>
            <a:spLocks noGrp="1"/>
          </p:cNvSpPr>
          <p:nvPr>
            <p:ph idx="1"/>
          </p:nvPr>
        </p:nvSpPr>
        <p:spPr>
          <a:xfrm>
            <a:off x="1981200" y="702206"/>
            <a:ext cx="8446113" cy="4525963"/>
          </a:xfrm>
        </p:spPr>
        <p:txBody>
          <a:bodyPr>
            <a:noAutofit/>
          </a:bodyPr>
          <a:lstStyle/>
          <a:p>
            <a:pPr>
              <a:lnSpc>
                <a:spcPct val="140000"/>
              </a:lnSpc>
              <a:spcBef>
                <a:spcPts val="0"/>
              </a:spcBef>
            </a:pPr>
            <a:r>
              <a:rPr lang="en-US">
                <a:latin typeface="+mj-lt"/>
              </a:rPr>
              <a:t>Unplanned pregnancy is a major public health issue</a:t>
            </a:r>
            <a:r>
              <a:rPr lang="en-US" baseline="30000">
                <a:latin typeface="+mj-lt"/>
              </a:rPr>
              <a:t>*</a:t>
            </a:r>
            <a:r>
              <a:rPr lang="en-US">
                <a:latin typeface="+mj-lt"/>
              </a:rPr>
              <a:t>. </a:t>
            </a:r>
          </a:p>
          <a:p>
            <a:pPr>
              <a:lnSpc>
                <a:spcPct val="140000"/>
              </a:lnSpc>
              <a:spcBef>
                <a:spcPts val="0"/>
              </a:spcBef>
            </a:pPr>
            <a:r>
              <a:rPr lang="en-US"/>
              <a:t>Diabetes affects ~10% of pregnancies.  </a:t>
            </a:r>
          </a:p>
          <a:p>
            <a:pPr marL="155448" indent="-338328">
              <a:lnSpc>
                <a:spcPct val="140000"/>
              </a:lnSpc>
              <a:spcBef>
                <a:spcPts val="0"/>
              </a:spcBef>
            </a:pPr>
            <a:r>
              <a:rPr lang="en-US"/>
              <a:t>Each HbA1c point above 7 in women with diabetes incrementally increase the risk of adverse pregnancy outcomes. </a:t>
            </a:r>
          </a:p>
          <a:p>
            <a:pPr defTabSz="533387">
              <a:lnSpc>
                <a:spcPct val="130000"/>
              </a:lnSpc>
              <a:spcBef>
                <a:spcPts val="0"/>
              </a:spcBef>
            </a:pPr>
            <a:r>
              <a:rPr lang="en-US">
                <a:solidFill>
                  <a:schemeClr val="tx1"/>
                </a:solidFill>
              </a:rPr>
              <a:t>Pregnancy without preparation in women with diabetes is associated with:</a:t>
            </a:r>
          </a:p>
          <a:p>
            <a:pPr lvl="1">
              <a:lnSpc>
                <a:spcPct val="140000"/>
              </a:lnSpc>
              <a:spcBef>
                <a:spcPts val="0"/>
              </a:spcBef>
              <a:buFont typeface="Arial" panose="020B0604020202020204" pitchFamily="34" charset="0"/>
              <a:buChar char="•"/>
            </a:pPr>
            <a:r>
              <a:rPr lang="en-US" sz="2000">
                <a:solidFill>
                  <a:schemeClr val="tx1"/>
                </a:solidFill>
              </a:rPr>
              <a:t>High public cost (2010 estimated to be $21 billion per year)</a:t>
            </a:r>
            <a:r>
              <a:rPr lang="en-US" sz="2000" baseline="30000">
                <a:latin typeface="+mj-lt"/>
              </a:rPr>
              <a:t>2</a:t>
            </a:r>
            <a:r>
              <a:rPr lang="en-US" sz="2000">
                <a:solidFill>
                  <a:schemeClr val="tx1"/>
                </a:solidFill>
              </a:rPr>
              <a:t>.</a:t>
            </a:r>
          </a:p>
          <a:p>
            <a:pPr lvl="1">
              <a:lnSpc>
                <a:spcPct val="140000"/>
              </a:lnSpc>
              <a:spcBef>
                <a:spcPts val="0"/>
              </a:spcBef>
              <a:buFont typeface="Arial" panose="020B0604020202020204" pitchFamily="34" charset="0"/>
              <a:buChar char="•"/>
            </a:pPr>
            <a:r>
              <a:rPr lang="en-US" sz="2000">
                <a:solidFill>
                  <a:schemeClr val="tx1"/>
                </a:solidFill>
              </a:rPr>
              <a:t>At times delays in initiating prenatal care.</a:t>
            </a:r>
          </a:p>
          <a:p>
            <a:pPr lvl="1">
              <a:lnSpc>
                <a:spcPct val="140000"/>
              </a:lnSpc>
              <a:spcBef>
                <a:spcPts val="0"/>
              </a:spcBef>
              <a:buFont typeface="Arial" panose="020B0604020202020204" pitchFamily="34" charset="0"/>
              <a:buChar char="•"/>
            </a:pPr>
            <a:r>
              <a:rPr lang="en-US" sz="2000">
                <a:solidFill>
                  <a:schemeClr val="tx1"/>
                </a:solidFill>
              </a:rPr>
              <a:t>Maternal complications. </a:t>
            </a:r>
          </a:p>
          <a:p>
            <a:pPr lvl="1">
              <a:lnSpc>
                <a:spcPct val="140000"/>
              </a:lnSpc>
              <a:spcBef>
                <a:spcPts val="0"/>
              </a:spcBef>
              <a:buFont typeface="Arial" panose="020B0604020202020204" pitchFamily="34" charset="0"/>
              <a:buChar char="•"/>
            </a:pPr>
            <a:r>
              <a:rPr lang="en-US" sz="2000">
                <a:solidFill>
                  <a:schemeClr val="tx1"/>
                </a:solidFill>
              </a:rPr>
              <a:t>Fetal complications </a:t>
            </a:r>
          </a:p>
          <a:p>
            <a:pPr lvl="1">
              <a:lnSpc>
                <a:spcPct val="140000"/>
              </a:lnSpc>
              <a:spcBef>
                <a:spcPts val="0"/>
              </a:spcBef>
              <a:buFont typeface="Arial" panose="020B0604020202020204" pitchFamily="34" charset="0"/>
              <a:buChar char="•"/>
            </a:pPr>
            <a:r>
              <a:rPr lang="en-US">
                <a:solidFill>
                  <a:schemeClr val="tx1"/>
                </a:solidFill>
              </a:rPr>
              <a:t>At Mount Sinai Health System, since 2009 there have been over </a:t>
            </a:r>
            <a:r>
              <a:rPr lang="en-US" b="1" u="sng">
                <a:solidFill>
                  <a:srgbClr val="FF0000"/>
                </a:solidFill>
              </a:rPr>
              <a:t>6,000 pregnancies affected by diabetes </a:t>
            </a:r>
            <a:r>
              <a:rPr lang="en-US">
                <a:solidFill>
                  <a:schemeClr val="tx1"/>
                </a:solidFill>
              </a:rPr>
              <a:t>with approximately 8,000 deliveries per year.</a:t>
            </a:r>
          </a:p>
          <a:p>
            <a:pPr marL="0" indent="0" defTabSz="533387">
              <a:lnSpc>
                <a:spcPct val="130000"/>
              </a:lnSpc>
              <a:spcBef>
                <a:spcPts val="0"/>
              </a:spcBef>
              <a:buNone/>
            </a:pPr>
            <a:endParaRPr lang="en-US" sz="1600">
              <a:solidFill>
                <a:schemeClr val="tx1"/>
              </a:solidFill>
            </a:endParaRPr>
          </a:p>
          <a:p>
            <a:pPr>
              <a:lnSpc>
                <a:spcPts val="2600"/>
              </a:lnSpc>
              <a:spcBef>
                <a:spcPts val="0"/>
              </a:spcBef>
              <a:buFont typeface="Wingdings" charset="2"/>
              <a:buChar char="u"/>
            </a:pPr>
            <a:endParaRPr lang="en-US" sz="1600"/>
          </a:p>
          <a:p>
            <a:pPr defTabSz="533387">
              <a:lnSpc>
                <a:spcPct val="130000"/>
              </a:lnSpc>
              <a:spcBef>
                <a:spcPts val="0"/>
              </a:spcBef>
            </a:pPr>
            <a:endParaRPr lang="en-US" sz="1600">
              <a:solidFill>
                <a:schemeClr val="tx1"/>
              </a:solidFill>
            </a:endParaRPr>
          </a:p>
          <a:p>
            <a:pPr defTabSz="533387">
              <a:lnSpc>
                <a:spcPct val="130000"/>
              </a:lnSpc>
              <a:spcBef>
                <a:spcPts val="0"/>
              </a:spcBef>
            </a:pPr>
            <a:endParaRPr lang="en-US" sz="1600">
              <a:solidFill>
                <a:schemeClr val="tx1"/>
              </a:solidFill>
            </a:endParaRPr>
          </a:p>
          <a:p>
            <a:pPr marL="0" indent="0">
              <a:lnSpc>
                <a:spcPct val="140000"/>
              </a:lnSpc>
              <a:spcBef>
                <a:spcPts val="0"/>
              </a:spcBef>
              <a:buNone/>
            </a:pPr>
            <a:endParaRPr lang="en-US" sz="1600">
              <a:latin typeface="+mj-lt"/>
            </a:endParaRPr>
          </a:p>
        </p:txBody>
      </p:sp>
      <p:sp>
        <p:nvSpPr>
          <p:cNvPr id="3" name="Rectangle 2"/>
          <p:cNvSpPr/>
          <p:nvPr/>
        </p:nvSpPr>
        <p:spPr>
          <a:xfrm>
            <a:off x="1632256" y="6284363"/>
            <a:ext cx="9144000" cy="415498"/>
          </a:xfrm>
          <a:prstGeom prst="rect">
            <a:avLst/>
          </a:prstGeom>
        </p:spPr>
        <p:txBody>
          <a:bodyPr wrap="square">
            <a:spAutoFit/>
          </a:bodyPr>
          <a:lstStyle/>
          <a:p>
            <a:pPr>
              <a:lnSpc>
                <a:spcPct val="100000"/>
              </a:lnSpc>
            </a:pPr>
            <a:r>
              <a:rPr lang="en-US" sz="1050">
                <a:solidFill>
                  <a:srgbClr val="000000"/>
                </a:solidFill>
              </a:rPr>
              <a:t>* Finer LB, </a:t>
            </a:r>
            <a:r>
              <a:rPr lang="en-US" sz="1050" err="1">
                <a:solidFill>
                  <a:srgbClr val="000000"/>
                </a:solidFill>
              </a:rPr>
              <a:t>Zolna</a:t>
            </a:r>
            <a:r>
              <a:rPr lang="en-US" sz="1050">
                <a:solidFill>
                  <a:srgbClr val="000000"/>
                </a:solidFill>
              </a:rPr>
              <a:t> MR. Declines in Unintended Pregnancy in the United States, 2008-2011. N </a:t>
            </a:r>
            <a:r>
              <a:rPr lang="en-US" sz="1050" err="1">
                <a:solidFill>
                  <a:srgbClr val="000000"/>
                </a:solidFill>
              </a:rPr>
              <a:t>Engl</a:t>
            </a:r>
            <a:r>
              <a:rPr lang="en-US" sz="1050">
                <a:solidFill>
                  <a:srgbClr val="000000"/>
                </a:solidFill>
              </a:rPr>
              <a:t> J Med. 2016 Mar 3;374(9):843-52. </a:t>
            </a:r>
            <a:r>
              <a:rPr lang="en-US" sz="1050" err="1">
                <a:solidFill>
                  <a:srgbClr val="000000"/>
                </a:solidFill>
              </a:rPr>
              <a:t>doi</a:t>
            </a:r>
            <a:r>
              <a:rPr lang="en-US" sz="1050">
                <a:solidFill>
                  <a:srgbClr val="000000"/>
                </a:solidFill>
              </a:rPr>
              <a:t>: 10.1056/NEJMsa1506575. PMID: 26962904; PMCID: PMC4861155.</a:t>
            </a:r>
          </a:p>
        </p:txBody>
      </p:sp>
    </p:spTree>
    <p:extLst>
      <p:ext uri="{BB962C8B-B14F-4D97-AF65-F5344CB8AC3E}">
        <p14:creationId xmlns:p14="http://schemas.microsoft.com/office/powerpoint/2010/main" val="9704285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40"/>
                            </p:stCondLst>
                            <p:childTnLst>
                              <p:par>
                                <p:cTn id="11" presetID="3" presetClass="entr" presetSubtype="5" fill="hold" grpId="0" nodeType="afterEffect">
                                  <p:stCondLst>
                                    <p:cond delay="10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grpId="0" nodeType="clickEffect">
                                  <p:stCondLst>
                                    <p:cond delay="200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5" fill="hold" grpId="0" nodeType="clickEffect">
                                  <p:stCondLst>
                                    <p:cond delay="200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linds(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5" fill="hold" grpId="0" nodeType="clickEffect">
                                  <p:stCondLst>
                                    <p:cond delay="200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linds(vertical)">
                                      <p:cBhvr>
                                        <p:cTn id="28" dur="500"/>
                                        <p:tgtEl>
                                          <p:spTgt spid="5">
                                            <p:txEl>
                                              <p:pRg st="3" end="3"/>
                                            </p:txEl>
                                          </p:spTgt>
                                        </p:tgtEl>
                                      </p:cBhvr>
                                    </p:animEffect>
                                  </p:childTnLst>
                                </p:cTn>
                              </p:par>
                              <p:par>
                                <p:cTn id="29" presetID="3" presetClass="entr" presetSubtype="5" fill="hold" grpId="0" nodeType="withEffect">
                                  <p:stCondLst>
                                    <p:cond delay="200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blinds(vertical)">
                                      <p:cBhvr>
                                        <p:cTn id="31" dur="500"/>
                                        <p:tgtEl>
                                          <p:spTgt spid="5">
                                            <p:txEl>
                                              <p:pRg st="4" end="4"/>
                                            </p:txEl>
                                          </p:spTgt>
                                        </p:tgtEl>
                                      </p:cBhvr>
                                    </p:animEffect>
                                  </p:childTnLst>
                                </p:cTn>
                              </p:par>
                              <p:par>
                                <p:cTn id="32" presetID="3" presetClass="entr" presetSubtype="5" fill="hold" grpId="0" nodeType="withEffect">
                                  <p:stCondLst>
                                    <p:cond delay="200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blinds(vertical)">
                                      <p:cBhvr>
                                        <p:cTn id="34" dur="500"/>
                                        <p:tgtEl>
                                          <p:spTgt spid="5">
                                            <p:txEl>
                                              <p:pRg st="5" end="5"/>
                                            </p:txEl>
                                          </p:spTgt>
                                        </p:tgtEl>
                                      </p:cBhvr>
                                    </p:animEffect>
                                  </p:childTnLst>
                                </p:cTn>
                              </p:par>
                              <p:par>
                                <p:cTn id="35" presetID="3" presetClass="entr" presetSubtype="5" fill="hold" grpId="0" nodeType="withEffect">
                                  <p:stCondLst>
                                    <p:cond delay="200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vertical)">
                                      <p:cBhvr>
                                        <p:cTn id="37" dur="500"/>
                                        <p:tgtEl>
                                          <p:spTgt spid="5">
                                            <p:txEl>
                                              <p:pRg st="6" end="6"/>
                                            </p:txEl>
                                          </p:spTgt>
                                        </p:tgtEl>
                                      </p:cBhvr>
                                    </p:animEffect>
                                  </p:childTnLst>
                                </p:cTn>
                              </p:par>
                              <p:par>
                                <p:cTn id="38" presetID="3" presetClass="entr" presetSubtype="5" fill="hold" grpId="0" nodeType="withEffect">
                                  <p:stCondLst>
                                    <p:cond delay="200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blinds(vertical)">
                                      <p:cBhvr>
                                        <p:cTn id="40" dur="500"/>
                                        <p:tgtEl>
                                          <p:spTgt spid="5">
                                            <p:txEl>
                                              <p:pRg st="7" end="7"/>
                                            </p:txEl>
                                          </p:spTgt>
                                        </p:tgtEl>
                                      </p:cBhvr>
                                    </p:animEffect>
                                  </p:childTnLst>
                                </p:cTn>
                              </p:par>
                              <p:par>
                                <p:cTn id="41" presetID="3" presetClass="entr" presetSubtype="5" fill="hold" grpId="0" nodeType="withEffect">
                                  <p:stCondLst>
                                    <p:cond delay="2000"/>
                                  </p:stCondLst>
                                  <p:childTnLst>
                                    <p:set>
                                      <p:cBhvr>
                                        <p:cTn id="42" dur="1" fill="hold">
                                          <p:stCondLst>
                                            <p:cond delay="0"/>
                                          </p:stCondLst>
                                        </p:cTn>
                                        <p:tgtEl>
                                          <p:spTgt spid="5">
                                            <p:txEl>
                                              <p:pRg st="8" end="8"/>
                                            </p:txEl>
                                          </p:spTgt>
                                        </p:tgtEl>
                                        <p:attrNameLst>
                                          <p:attrName>style.visibility</p:attrName>
                                        </p:attrNameLst>
                                      </p:cBhvr>
                                      <p:to>
                                        <p:strVal val="visible"/>
                                      </p:to>
                                    </p:set>
                                    <p:animEffect transition="in" filter="blinds(vertical)">
                                      <p:cBhvr>
                                        <p:cTn id="4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736" y="601109"/>
            <a:ext cx="8229600" cy="625171"/>
          </a:xfrm>
        </p:spPr>
        <p:txBody>
          <a:bodyPr>
            <a:normAutofit/>
          </a:bodyPr>
          <a:lstStyle/>
          <a:p>
            <a:r>
              <a:rPr lang="en-US" sz="2400">
                <a:latin typeface="+mj-lt"/>
              </a:rPr>
              <a:t>At Mount Sinai </a:t>
            </a:r>
          </a:p>
        </p:txBody>
      </p:sp>
      <p:sp>
        <p:nvSpPr>
          <p:cNvPr id="3" name="Content Placeholder 2"/>
          <p:cNvSpPr>
            <a:spLocks noGrp="1"/>
          </p:cNvSpPr>
          <p:nvPr>
            <p:ph idx="1"/>
          </p:nvPr>
        </p:nvSpPr>
        <p:spPr/>
        <p:txBody>
          <a:bodyPr>
            <a:normAutofit/>
          </a:bodyPr>
          <a:lstStyle/>
          <a:p>
            <a:pPr>
              <a:lnSpc>
                <a:spcPct val="160000"/>
              </a:lnSpc>
            </a:pPr>
            <a:r>
              <a:rPr lang="en-US" sz="1700"/>
              <a:t>To date on chart reviews of eligible patients (~430 patients) with diabetes</a:t>
            </a:r>
            <a:r>
              <a:rPr lang="en-US" sz="1600"/>
              <a:t>:</a:t>
            </a:r>
          </a:p>
          <a:p>
            <a:pPr lvl="1">
              <a:lnSpc>
                <a:spcPct val="160000"/>
              </a:lnSpc>
            </a:pPr>
            <a:r>
              <a:rPr lang="en-US"/>
              <a:t>Historically, on random chart review, less than 50% of patients’ notes contain documentation of a discussion of the importance of pregnancy planning and the risks of unplanned pregnancies to the mother and offspring.  </a:t>
            </a:r>
          </a:p>
          <a:p>
            <a:pPr lvl="1">
              <a:lnSpc>
                <a:spcPct val="160000"/>
              </a:lnSpc>
            </a:pPr>
            <a:r>
              <a:rPr lang="en-US"/>
              <a:t>On average, one out of three pregnant women present with HbA1c great than 7.5% in the prenatal clinic per month  (goal A1c should be less than 7.0% prior to pregnancy) and some are using meds that are teratogenic.</a:t>
            </a:r>
          </a:p>
        </p:txBody>
      </p:sp>
    </p:spTree>
    <p:extLst>
      <p:ext uri="{BB962C8B-B14F-4D97-AF65-F5344CB8AC3E}">
        <p14:creationId xmlns:p14="http://schemas.microsoft.com/office/powerpoint/2010/main" val="4064622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2166620" y="1118750"/>
          <a:ext cx="7790688" cy="4176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a:spLocks noGrp="1"/>
          </p:cNvSpPr>
          <p:nvPr>
            <p:ph type="title"/>
          </p:nvPr>
        </p:nvSpPr>
        <p:spPr>
          <a:xfrm>
            <a:off x="2099187" y="436099"/>
            <a:ext cx="8229600" cy="625171"/>
          </a:xfrm>
        </p:spPr>
        <p:txBody>
          <a:bodyPr>
            <a:normAutofit/>
          </a:bodyPr>
          <a:lstStyle/>
          <a:p>
            <a:r>
              <a:rPr lang="en-US" sz="2600">
                <a:latin typeface="Arial"/>
                <a:cs typeface="Arial"/>
              </a:rPr>
              <a:t>QI Project Aims</a:t>
            </a:r>
            <a:endParaRPr lang="en-US" sz="2600" baseline="30000">
              <a:latin typeface="Arial"/>
              <a:cs typeface="Arial"/>
            </a:endParaRPr>
          </a:p>
        </p:txBody>
      </p:sp>
    </p:spTree>
    <p:extLst>
      <p:ext uri="{BB962C8B-B14F-4D97-AF65-F5344CB8AC3E}">
        <p14:creationId xmlns:p14="http://schemas.microsoft.com/office/powerpoint/2010/main" val="2544033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graphicEl>
                                              <a:dgm id="{F7AFDD37-58E8-42A1-81C7-D1425BBF768A}"/>
                                            </p:graphicEl>
                                          </p:spTgt>
                                        </p:tgtEl>
                                        <p:attrNameLst>
                                          <p:attrName>style.visibility</p:attrName>
                                        </p:attrNameLst>
                                      </p:cBhvr>
                                      <p:to>
                                        <p:strVal val="visible"/>
                                      </p:to>
                                    </p:set>
                                    <p:anim calcmode="lin" valueType="num">
                                      <p:cBhvr>
                                        <p:cTn id="7" dur="1000" fill="hold"/>
                                        <p:tgtEl>
                                          <p:spTgt spid="2">
                                            <p:graphicEl>
                                              <a:dgm id="{F7AFDD37-58E8-42A1-81C7-D1425BBF768A}"/>
                                            </p:graphicEl>
                                          </p:spTgt>
                                        </p:tgtEl>
                                        <p:attrNameLst>
                                          <p:attrName>ppt_x</p:attrName>
                                        </p:attrNameLst>
                                      </p:cBhvr>
                                      <p:tavLst>
                                        <p:tav tm="0">
                                          <p:val>
                                            <p:strVal val="#ppt_x-.2"/>
                                          </p:val>
                                        </p:tav>
                                        <p:tav tm="100000">
                                          <p:val>
                                            <p:strVal val="#ppt_x"/>
                                          </p:val>
                                        </p:tav>
                                      </p:tavLst>
                                    </p:anim>
                                    <p:anim calcmode="lin" valueType="num">
                                      <p:cBhvr>
                                        <p:cTn id="8" dur="1000" fill="hold"/>
                                        <p:tgtEl>
                                          <p:spTgt spid="2">
                                            <p:graphicEl>
                                              <a:dgm id="{F7AFDD37-58E8-42A1-81C7-D1425BBF768A}"/>
                                            </p:graphic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graphicEl>
                                              <a:dgm id="{F7AFDD37-58E8-42A1-81C7-D1425BBF768A}"/>
                                            </p:graphicEl>
                                          </p:spTgt>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
                                            <p:graphicEl>
                                              <a:dgm id="{8DB27FB3-2747-484D-BFD2-D70518B1585B}"/>
                                            </p:graphicEl>
                                          </p:spTgt>
                                        </p:tgtEl>
                                        <p:attrNameLst>
                                          <p:attrName>style.visibility</p:attrName>
                                        </p:attrNameLst>
                                      </p:cBhvr>
                                      <p:to>
                                        <p:strVal val="visible"/>
                                      </p:to>
                                    </p:set>
                                    <p:anim calcmode="lin" valueType="num">
                                      <p:cBhvr>
                                        <p:cTn id="12" dur="1000" fill="hold"/>
                                        <p:tgtEl>
                                          <p:spTgt spid="2">
                                            <p:graphicEl>
                                              <a:dgm id="{8DB27FB3-2747-484D-BFD2-D70518B1585B}"/>
                                            </p:graphicEl>
                                          </p:spTgt>
                                        </p:tgtEl>
                                        <p:attrNameLst>
                                          <p:attrName>ppt_x</p:attrName>
                                        </p:attrNameLst>
                                      </p:cBhvr>
                                      <p:tavLst>
                                        <p:tav tm="0">
                                          <p:val>
                                            <p:strVal val="#ppt_x-.2"/>
                                          </p:val>
                                        </p:tav>
                                        <p:tav tm="100000">
                                          <p:val>
                                            <p:strVal val="#ppt_x"/>
                                          </p:val>
                                        </p:tav>
                                      </p:tavLst>
                                    </p:anim>
                                    <p:anim calcmode="lin" valueType="num">
                                      <p:cBhvr>
                                        <p:cTn id="13" dur="1000" fill="hold"/>
                                        <p:tgtEl>
                                          <p:spTgt spid="2">
                                            <p:graphicEl>
                                              <a:dgm id="{8DB27FB3-2747-484D-BFD2-D70518B1585B}"/>
                                            </p:graphic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graphicEl>
                                              <a:dgm id="{8DB27FB3-2747-484D-BFD2-D70518B1585B}"/>
                                            </p:graphicEl>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2">
                                            <p:graphicEl>
                                              <a:dgm id="{DB578555-2CA5-4C8A-A393-447F9B9A2084}"/>
                                            </p:graphicEl>
                                          </p:spTgt>
                                        </p:tgtEl>
                                        <p:attrNameLst>
                                          <p:attrName>style.visibility</p:attrName>
                                        </p:attrNameLst>
                                      </p:cBhvr>
                                      <p:to>
                                        <p:strVal val="visible"/>
                                      </p:to>
                                    </p:set>
                                    <p:anim calcmode="lin" valueType="num">
                                      <p:cBhvr>
                                        <p:cTn id="17" dur="1000" fill="hold"/>
                                        <p:tgtEl>
                                          <p:spTgt spid="2">
                                            <p:graphicEl>
                                              <a:dgm id="{DB578555-2CA5-4C8A-A393-447F9B9A2084}"/>
                                            </p:graphicEl>
                                          </p:spTgt>
                                        </p:tgtEl>
                                        <p:attrNameLst>
                                          <p:attrName>ppt_x</p:attrName>
                                        </p:attrNameLst>
                                      </p:cBhvr>
                                      <p:tavLst>
                                        <p:tav tm="0">
                                          <p:val>
                                            <p:strVal val="#ppt_x-.2"/>
                                          </p:val>
                                        </p:tav>
                                        <p:tav tm="100000">
                                          <p:val>
                                            <p:strVal val="#ppt_x"/>
                                          </p:val>
                                        </p:tav>
                                      </p:tavLst>
                                    </p:anim>
                                    <p:anim calcmode="lin" valueType="num">
                                      <p:cBhvr>
                                        <p:cTn id="18" dur="1000" fill="hold"/>
                                        <p:tgtEl>
                                          <p:spTgt spid="2">
                                            <p:graphicEl>
                                              <a:dgm id="{DB578555-2CA5-4C8A-A393-447F9B9A2084}"/>
                                            </p:graphic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graphicEl>
                                              <a:dgm id="{DB578555-2CA5-4C8A-A393-447F9B9A2084}"/>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
                                            <p:graphicEl>
                                              <a:dgm id="{4D02C932-17BA-4F91-A42F-8219E0EBF68D}"/>
                                            </p:graphicEl>
                                          </p:spTgt>
                                        </p:tgtEl>
                                        <p:attrNameLst>
                                          <p:attrName>style.visibility</p:attrName>
                                        </p:attrNameLst>
                                      </p:cBhvr>
                                      <p:to>
                                        <p:strVal val="visible"/>
                                      </p:to>
                                    </p:set>
                                    <p:anim calcmode="lin" valueType="num">
                                      <p:cBhvr>
                                        <p:cTn id="24" dur="1000" fill="hold"/>
                                        <p:tgtEl>
                                          <p:spTgt spid="2">
                                            <p:graphicEl>
                                              <a:dgm id="{4D02C932-17BA-4F91-A42F-8219E0EBF68D}"/>
                                            </p:graphicEl>
                                          </p:spTgt>
                                        </p:tgtEl>
                                        <p:attrNameLst>
                                          <p:attrName>ppt_x</p:attrName>
                                        </p:attrNameLst>
                                      </p:cBhvr>
                                      <p:tavLst>
                                        <p:tav tm="0">
                                          <p:val>
                                            <p:strVal val="#ppt_x-.2"/>
                                          </p:val>
                                        </p:tav>
                                        <p:tav tm="100000">
                                          <p:val>
                                            <p:strVal val="#ppt_x"/>
                                          </p:val>
                                        </p:tav>
                                      </p:tavLst>
                                    </p:anim>
                                    <p:anim calcmode="lin" valueType="num">
                                      <p:cBhvr>
                                        <p:cTn id="25" dur="1000" fill="hold"/>
                                        <p:tgtEl>
                                          <p:spTgt spid="2">
                                            <p:graphicEl>
                                              <a:dgm id="{4D02C932-17BA-4F91-A42F-8219E0EBF68D}"/>
                                            </p:graphic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
                                            <p:graphicEl>
                                              <a:dgm id="{4D02C932-17BA-4F91-A42F-8219E0EBF68D}"/>
                                            </p:graphicEl>
                                          </p:spTgt>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2">
                                            <p:graphicEl>
                                              <a:dgm id="{097D2EE8-AABF-459D-A93F-13A51F9198D1}"/>
                                            </p:graphicEl>
                                          </p:spTgt>
                                        </p:tgtEl>
                                        <p:attrNameLst>
                                          <p:attrName>style.visibility</p:attrName>
                                        </p:attrNameLst>
                                      </p:cBhvr>
                                      <p:to>
                                        <p:strVal val="visible"/>
                                      </p:to>
                                    </p:set>
                                    <p:anim calcmode="lin" valueType="num">
                                      <p:cBhvr>
                                        <p:cTn id="29" dur="1000" fill="hold"/>
                                        <p:tgtEl>
                                          <p:spTgt spid="2">
                                            <p:graphicEl>
                                              <a:dgm id="{097D2EE8-AABF-459D-A93F-13A51F9198D1}"/>
                                            </p:graphicEl>
                                          </p:spTgt>
                                        </p:tgtEl>
                                        <p:attrNameLst>
                                          <p:attrName>ppt_x</p:attrName>
                                        </p:attrNameLst>
                                      </p:cBhvr>
                                      <p:tavLst>
                                        <p:tav tm="0">
                                          <p:val>
                                            <p:strVal val="#ppt_x-.2"/>
                                          </p:val>
                                        </p:tav>
                                        <p:tav tm="100000">
                                          <p:val>
                                            <p:strVal val="#ppt_x"/>
                                          </p:val>
                                        </p:tav>
                                      </p:tavLst>
                                    </p:anim>
                                    <p:anim calcmode="lin" valueType="num">
                                      <p:cBhvr>
                                        <p:cTn id="30" dur="1000" fill="hold"/>
                                        <p:tgtEl>
                                          <p:spTgt spid="2">
                                            <p:graphicEl>
                                              <a:dgm id="{097D2EE8-AABF-459D-A93F-13A51F9198D1}"/>
                                            </p:graphic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
                                            <p:graphicEl>
                                              <a:dgm id="{097D2EE8-AABF-459D-A93F-13A51F9198D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2">
                                            <p:graphicEl>
                                              <a:dgm id="{17046C09-5C7A-4B4B-A082-D6ABFD30AD25}"/>
                                            </p:graphicEl>
                                          </p:spTgt>
                                        </p:tgtEl>
                                        <p:attrNameLst>
                                          <p:attrName>style.visibility</p:attrName>
                                        </p:attrNameLst>
                                      </p:cBhvr>
                                      <p:to>
                                        <p:strVal val="visible"/>
                                      </p:to>
                                    </p:set>
                                    <p:anim calcmode="lin" valueType="num">
                                      <p:cBhvr>
                                        <p:cTn id="36" dur="1000" fill="hold"/>
                                        <p:tgtEl>
                                          <p:spTgt spid="2">
                                            <p:graphicEl>
                                              <a:dgm id="{17046C09-5C7A-4B4B-A082-D6ABFD30AD25}"/>
                                            </p:graphicEl>
                                          </p:spTgt>
                                        </p:tgtEl>
                                        <p:attrNameLst>
                                          <p:attrName>ppt_x</p:attrName>
                                        </p:attrNameLst>
                                      </p:cBhvr>
                                      <p:tavLst>
                                        <p:tav tm="0">
                                          <p:val>
                                            <p:strVal val="#ppt_x-.2"/>
                                          </p:val>
                                        </p:tav>
                                        <p:tav tm="100000">
                                          <p:val>
                                            <p:strVal val="#ppt_x"/>
                                          </p:val>
                                        </p:tav>
                                      </p:tavLst>
                                    </p:anim>
                                    <p:anim calcmode="lin" valueType="num">
                                      <p:cBhvr>
                                        <p:cTn id="37" dur="1000" fill="hold"/>
                                        <p:tgtEl>
                                          <p:spTgt spid="2">
                                            <p:graphicEl>
                                              <a:dgm id="{17046C09-5C7A-4B4B-A082-D6ABFD30AD25}"/>
                                            </p:graphic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
                                            <p:graphicEl>
                                              <a:dgm id="{17046C09-5C7A-4B4B-A082-D6ABFD30AD25}"/>
                                            </p:graphicEl>
                                          </p:spTgt>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2">
                                            <p:graphicEl>
                                              <a:dgm id="{E551540C-0212-49E1-90CD-E6E6A59F5113}"/>
                                            </p:graphicEl>
                                          </p:spTgt>
                                        </p:tgtEl>
                                        <p:attrNameLst>
                                          <p:attrName>style.visibility</p:attrName>
                                        </p:attrNameLst>
                                      </p:cBhvr>
                                      <p:to>
                                        <p:strVal val="visible"/>
                                      </p:to>
                                    </p:set>
                                    <p:anim calcmode="lin" valueType="num">
                                      <p:cBhvr>
                                        <p:cTn id="41" dur="1000" fill="hold"/>
                                        <p:tgtEl>
                                          <p:spTgt spid="2">
                                            <p:graphicEl>
                                              <a:dgm id="{E551540C-0212-49E1-90CD-E6E6A59F5113}"/>
                                            </p:graphicEl>
                                          </p:spTgt>
                                        </p:tgtEl>
                                        <p:attrNameLst>
                                          <p:attrName>ppt_x</p:attrName>
                                        </p:attrNameLst>
                                      </p:cBhvr>
                                      <p:tavLst>
                                        <p:tav tm="0">
                                          <p:val>
                                            <p:strVal val="#ppt_x-.2"/>
                                          </p:val>
                                        </p:tav>
                                        <p:tav tm="100000">
                                          <p:val>
                                            <p:strVal val="#ppt_x"/>
                                          </p:val>
                                        </p:tav>
                                      </p:tavLst>
                                    </p:anim>
                                    <p:anim calcmode="lin" valueType="num">
                                      <p:cBhvr>
                                        <p:cTn id="42" dur="1000" fill="hold"/>
                                        <p:tgtEl>
                                          <p:spTgt spid="2">
                                            <p:graphicEl>
                                              <a:dgm id="{E551540C-0212-49E1-90CD-E6E6A59F5113}"/>
                                            </p:graphic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
                                            <p:graphicEl>
                                              <a:dgm id="{E551540C-0212-49E1-90CD-E6E6A59F5113}"/>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9" presetClass="entr" presetSubtype="0" fill="hold" grpId="0" nodeType="clickEffect">
                                  <p:stCondLst>
                                    <p:cond delay="0"/>
                                  </p:stCondLst>
                                  <p:childTnLst>
                                    <p:set>
                                      <p:cBhvr>
                                        <p:cTn id="47" dur="1" fill="hold">
                                          <p:stCondLst>
                                            <p:cond delay="0"/>
                                          </p:stCondLst>
                                        </p:cTn>
                                        <p:tgtEl>
                                          <p:spTgt spid="2">
                                            <p:graphicEl>
                                              <a:dgm id="{BF8B2411-2A9B-494D-82F2-BA2C862E81A3}"/>
                                            </p:graphicEl>
                                          </p:spTgt>
                                        </p:tgtEl>
                                        <p:attrNameLst>
                                          <p:attrName>style.visibility</p:attrName>
                                        </p:attrNameLst>
                                      </p:cBhvr>
                                      <p:to>
                                        <p:strVal val="visible"/>
                                      </p:to>
                                    </p:set>
                                    <p:anim calcmode="lin" valueType="num">
                                      <p:cBhvr>
                                        <p:cTn id="48" dur="1000" fill="hold"/>
                                        <p:tgtEl>
                                          <p:spTgt spid="2">
                                            <p:graphicEl>
                                              <a:dgm id="{BF8B2411-2A9B-494D-82F2-BA2C862E81A3}"/>
                                            </p:graphicEl>
                                          </p:spTgt>
                                        </p:tgtEl>
                                        <p:attrNameLst>
                                          <p:attrName>ppt_x</p:attrName>
                                        </p:attrNameLst>
                                      </p:cBhvr>
                                      <p:tavLst>
                                        <p:tav tm="0">
                                          <p:val>
                                            <p:strVal val="#ppt_x-.2"/>
                                          </p:val>
                                        </p:tav>
                                        <p:tav tm="100000">
                                          <p:val>
                                            <p:strVal val="#ppt_x"/>
                                          </p:val>
                                        </p:tav>
                                      </p:tavLst>
                                    </p:anim>
                                    <p:anim calcmode="lin" valueType="num">
                                      <p:cBhvr>
                                        <p:cTn id="49" dur="1000" fill="hold"/>
                                        <p:tgtEl>
                                          <p:spTgt spid="2">
                                            <p:graphicEl>
                                              <a:dgm id="{BF8B2411-2A9B-494D-82F2-BA2C862E81A3}"/>
                                            </p:graphicEl>
                                          </p:spTgt>
                                        </p:tgtEl>
                                        <p:attrNameLst>
                                          <p:attrName>ppt_y</p:attrName>
                                        </p:attrNameLst>
                                      </p:cBhvr>
                                      <p:tavLst>
                                        <p:tav tm="0">
                                          <p:val>
                                            <p:strVal val="#ppt_y"/>
                                          </p:val>
                                        </p:tav>
                                        <p:tav tm="100000">
                                          <p:val>
                                            <p:strVal val="#ppt_y"/>
                                          </p:val>
                                        </p:tav>
                                      </p:tavLst>
                                    </p:anim>
                                    <p:animEffect transition="in" filter="wipe(right)" prLst="gradientSize: 0.1">
                                      <p:cBhvr>
                                        <p:cTn id="50" dur="1000"/>
                                        <p:tgtEl>
                                          <p:spTgt spid="2">
                                            <p:graphicEl>
                                              <a:dgm id="{BF8B2411-2A9B-494D-82F2-BA2C862E81A3}"/>
                                            </p:graphicEl>
                                          </p:spTgt>
                                        </p:tgtEl>
                                      </p:cBhvr>
                                    </p:animEffect>
                                  </p:childTnLst>
                                </p:cTn>
                              </p:par>
                              <p:par>
                                <p:cTn id="51" presetID="29" presetClass="entr" presetSubtype="0" fill="hold" grpId="0" nodeType="withEffect">
                                  <p:stCondLst>
                                    <p:cond delay="0"/>
                                  </p:stCondLst>
                                  <p:childTnLst>
                                    <p:set>
                                      <p:cBhvr>
                                        <p:cTn id="52" dur="1" fill="hold">
                                          <p:stCondLst>
                                            <p:cond delay="0"/>
                                          </p:stCondLst>
                                        </p:cTn>
                                        <p:tgtEl>
                                          <p:spTgt spid="2">
                                            <p:graphicEl>
                                              <a:dgm id="{1265DE0C-1274-4149-B3B1-7F34C0752F9D}"/>
                                            </p:graphicEl>
                                          </p:spTgt>
                                        </p:tgtEl>
                                        <p:attrNameLst>
                                          <p:attrName>style.visibility</p:attrName>
                                        </p:attrNameLst>
                                      </p:cBhvr>
                                      <p:to>
                                        <p:strVal val="visible"/>
                                      </p:to>
                                    </p:set>
                                    <p:anim calcmode="lin" valueType="num">
                                      <p:cBhvr>
                                        <p:cTn id="53" dur="1000" fill="hold"/>
                                        <p:tgtEl>
                                          <p:spTgt spid="2">
                                            <p:graphicEl>
                                              <a:dgm id="{1265DE0C-1274-4149-B3B1-7F34C0752F9D}"/>
                                            </p:graphicEl>
                                          </p:spTgt>
                                        </p:tgtEl>
                                        <p:attrNameLst>
                                          <p:attrName>ppt_x</p:attrName>
                                        </p:attrNameLst>
                                      </p:cBhvr>
                                      <p:tavLst>
                                        <p:tav tm="0">
                                          <p:val>
                                            <p:strVal val="#ppt_x-.2"/>
                                          </p:val>
                                        </p:tav>
                                        <p:tav tm="100000">
                                          <p:val>
                                            <p:strVal val="#ppt_x"/>
                                          </p:val>
                                        </p:tav>
                                      </p:tavLst>
                                    </p:anim>
                                    <p:anim calcmode="lin" valueType="num">
                                      <p:cBhvr>
                                        <p:cTn id="54" dur="1000" fill="hold"/>
                                        <p:tgtEl>
                                          <p:spTgt spid="2">
                                            <p:graphicEl>
                                              <a:dgm id="{1265DE0C-1274-4149-B3B1-7F34C0752F9D}"/>
                                            </p:graphicEl>
                                          </p:spTgt>
                                        </p:tgtEl>
                                        <p:attrNameLst>
                                          <p:attrName>ppt_y</p:attrName>
                                        </p:attrNameLst>
                                      </p:cBhvr>
                                      <p:tavLst>
                                        <p:tav tm="0">
                                          <p:val>
                                            <p:strVal val="#ppt_y"/>
                                          </p:val>
                                        </p:tav>
                                        <p:tav tm="100000">
                                          <p:val>
                                            <p:strVal val="#ppt_y"/>
                                          </p:val>
                                        </p:tav>
                                      </p:tavLst>
                                    </p:anim>
                                    <p:animEffect transition="in" filter="wipe(right)" prLst="gradientSize: 0.1">
                                      <p:cBhvr>
                                        <p:cTn id="55" dur="1000"/>
                                        <p:tgtEl>
                                          <p:spTgt spid="2">
                                            <p:graphicEl>
                                              <a:dgm id="{1265DE0C-1274-4149-B3B1-7F34C0752F9D}"/>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7" presetClass="entr" presetSubtype="0" fill="hold" grpId="0" nodeType="clickEffect">
                                  <p:stCondLst>
                                    <p:cond delay="0"/>
                                  </p:stCondLst>
                                  <p:iterate type="lt">
                                    <p:tmPct val="50000"/>
                                  </p:iterate>
                                  <p:childTnLst>
                                    <p:set>
                                      <p:cBhvr>
                                        <p:cTn id="59" dur="1" fill="hold">
                                          <p:stCondLst>
                                            <p:cond delay="0"/>
                                          </p:stCondLst>
                                        </p:cTn>
                                        <p:tgtEl>
                                          <p:spTgt spid="5"/>
                                        </p:tgtEl>
                                        <p:attrNameLst>
                                          <p:attrName>style.visibility</p:attrName>
                                        </p:attrNameLst>
                                      </p:cBhvr>
                                      <p:to>
                                        <p:strVal val="visible"/>
                                      </p:to>
                                    </p:set>
                                    <p:anim calcmode="discrete" valueType="clr">
                                      <p:cBhvr override="childStyle">
                                        <p:cTn id="6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5"/>
                                        </p:tgtEl>
                                        <p:attrNameLst>
                                          <p:attrName>fillcolor</p:attrName>
                                        </p:attrNameLst>
                                      </p:cBhvr>
                                      <p:tavLst>
                                        <p:tav tm="0">
                                          <p:val>
                                            <p:clrVal>
                                              <a:schemeClr val="accent2"/>
                                            </p:clrVal>
                                          </p:val>
                                        </p:tav>
                                        <p:tav tm="50000">
                                          <p:val>
                                            <p:clrVal>
                                              <a:schemeClr val="hlink"/>
                                            </p:clrVal>
                                          </p:val>
                                        </p:tav>
                                      </p:tavLst>
                                    </p:anim>
                                    <p:set>
                                      <p:cBhvr>
                                        <p:cTn id="62"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899876" y="265058"/>
            <a:ext cx="8229600" cy="625171"/>
          </a:xfrm>
        </p:spPr>
        <p:txBody>
          <a:bodyPr>
            <a:normAutofit/>
          </a:bodyPr>
          <a:lstStyle/>
          <a:p>
            <a:r>
              <a:rPr lang="en-US" sz="2600">
                <a:latin typeface="Arial"/>
                <a:cs typeface="Arial"/>
              </a:rPr>
              <a:t>PPREP’D Design/Methodology</a:t>
            </a:r>
          </a:p>
        </p:txBody>
      </p:sp>
      <p:sp>
        <p:nvSpPr>
          <p:cNvPr id="6" name="Bent-Up Arrow 5"/>
          <p:cNvSpPr/>
          <p:nvPr/>
        </p:nvSpPr>
        <p:spPr>
          <a:xfrm rot="5400000">
            <a:off x="2127878" y="1734219"/>
            <a:ext cx="640080" cy="640080"/>
          </a:xfrm>
          <a:prstGeom prst="bentUpArrow">
            <a:avLst>
              <a:gd name="adj1" fmla="val 32840"/>
              <a:gd name="adj2" fmla="val 25000"/>
              <a:gd name="adj3" fmla="val 35780"/>
            </a:avLst>
          </a:prstGeom>
          <a:solidFill>
            <a:srgbClr val="83BEFF"/>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1928035" y="911027"/>
            <a:ext cx="3133568" cy="726018"/>
          </a:xfrm>
          <a:custGeom>
            <a:avLst/>
            <a:gdLst>
              <a:gd name="connsiteX0" fmla="*/ 0 w 3544100"/>
              <a:gd name="connsiteY0" fmla="*/ 123083 h 738352"/>
              <a:gd name="connsiteX1" fmla="*/ 123083 w 3544100"/>
              <a:gd name="connsiteY1" fmla="*/ 0 h 738352"/>
              <a:gd name="connsiteX2" fmla="*/ 3421017 w 3544100"/>
              <a:gd name="connsiteY2" fmla="*/ 0 h 738352"/>
              <a:gd name="connsiteX3" fmla="*/ 3544100 w 3544100"/>
              <a:gd name="connsiteY3" fmla="*/ 123083 h 738352"/>
              <a:gd name="connsiteX4" fmla="*/ 3544100 w 3544100"/>
              <a:gd name="connsiteY4" fmla="*/ 615269 h 738352"/>
              <a:gd name="connsiteX5" fmla="*/ 3421017 w 3544100"/>
              <a:gd name="connsiteY5" fmla="*/ 738352 h 738352"/>
              <a:gd name="connsiteX6" fmla="*/ 123083 w 3544100"/>
              <a:gd name="connsiteY6" fmla="*/ 738352 h 738352"/>
              <a:gd name="connsiteX7" fmla="*/ 0 w 3544100"/>
              <a:gd name="connsiteY7" fmla="*/ 615269 h 738352"/>
              <a:gd name="connsiteX8" fmla="*/ 0 w 3544100"/>
              <a:gd name="connsiteY8" fmla="*/ 123083 h 73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4100" h="738352">
                <a:moveTo>
                  <a:pt x="0" y="123083"/>
                </a:moveTo>
                <a:cubicBezTo>
                  <a:pt x="0" y="55106"/>
                  <a:pt x="55106" y="0"/>
                  <a:pt x="123083" y="0"/>
                </a:cubicBezTo>
                <a:lnTo>
                  <a:pt x="3421017" y="0"/>
                </a:lnTo>
                <a:cubicBezTo>
                  <a:pt x="3488994" y="0"/>
                  <a:pt x="3544100" y="55106"/>
                  <a:pt x="3544100" y="123083"/>
                </a:cubicBezTo>
                <a:lnTo>
                  <a:pt x="3544100" y="615269"/>
                </a:lnTo>
                <a:cubicBezTo>
                  <a:pt x="3544100" y="683246"/>
                  <a:pt x="3488994" y="738352"/>
                  <a:pt x="3421017" y="738352"/>
                </a:cubicBezTo>
                <a:lnTo>
                  <a:pt x="123083" y="738352"/>
                </a:lnTo>
                <a:cubicBezTo>
                  <a:pt x="55106" y="738352"/>
                  <a:pt x="0" y="683246"/>
                  <a:pt x="0" y="615269"/>
                </a:cubicBezTo>
                <a:lnTo>
                  <a:pt x="0" y="123083"/>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85580" tIns="85580" rIns="85580" bIns="85580" numCol="1" spcCol="1270" anchor="ctr" anchorCtr="0">
            <a:noAutofit/>
          </a:bodyPr>
          <a:lstStyle/>
          <a:p>
            <a:pPr algn="ctr" defTabSz="577836">
              <a:lnSpc>
                <a:spcPct val="130000"/>
              </a:lnSpc>
              <a:spcBef>
                <a:spcPct val="0"/>
              </a:spcBef>
            </a:pPr>
            <a:r>
              <a:rPr lang="en-US" sz="1200">
                <a:latin typeface="Arial" panose="020B0604020202020204" pitchFamily="34" charset="0"/>
                <a:cs typeface="Arial" panose="020B0604020202020204" pitchFamily="34" charset="0"/>
              </a:rPr>
              <a:t>Eligible patients: 189 patients at 17 E 102</a:t>
            </a:r>
            <a:r>
              <a:rPr lang="en-US" sz="1200" baseline="30000">
                <a:latin typeface="Arial" panose="020B0604020202020204" pitchFamily="34" charset="0"/>
                <a:cs typeface="Arial" panose="020B0604020202020204" pitchFamily="34" charset="0"/>
              </a:rPr>
              <a:t>nd</a:t>
            </a:r>
            <a:r>
              <a:rPr lang="en-US" sz="1200">
                <a:latin typeface="Arial" panose="020B0604020202020204" pitchFamily="34" charset="0"/>
                <a:cs typeface="Arial" panose="020B0604020202020204" pitchFamily="34" charset="0"/>
              </a:rPr>
              <a:t> diabetes clinic and 250 patients at 5 E 98</a:t>
            </a:r>
            <a:r>
              <a:rPr lang="en-US" sz="1200" baseline="30000">
                <a:latin typeface="Arial" panose="020B0604020202020204" pitchFamily="34" charset="0"/>
                <a:cs typeface="Arial" panose="020B0604020202020204" pitchFamily="34" charset="0"/>
              </a:rPr>
              <a:t>th</a:t>
            </a:r>
            <a:r>
              <a:rPr lang="en-US" sz="1200">
                <a:latin typeface="Arial" panose="020B0604020202020204" pitchFamily="34" charset="0"/>
                <a:cs typeface="Arial" panose="020B0604020202020204" pitchFamily="34" charset="0"/>
              </a:rPr>
              <a:t> FPA practice (n=439).</a:t>
            </a:r>
          </a:p>
        </p:txBody>
      </p:sp>
      <p:sp>
        <p:nvSpPr>
          <p:cNvPr id="8" name="Rectangle 7"/>
          <p:cNvSpPr/>
          <p:nvPr/>
        </p:nvSpPr>
        <p:spPr>
          <a:xfrm>
            <a:off x="4103360" y="1602000"/>
            <a:ext cx="517319" cy="6876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Freeform 9"/>
          <p:cNvSpPr/>
          <p:nvPr/>
        </p:nvSpPr>
        <p:spPr>
          <a:xfrm>
            <a:off x="2842411" y="1904712"/>
            <a:ext cx="3919205" cy="728772"/>
          </a:xfrm>
          <a:custGeom>
            <a:avLst/>
            <a:gdLst>
              <a:gd name="connsiteX0" fmla="*/ 0 w 2753237"/>
              <a:gd name="connsiteY0" fmla="*/ 103239 h 619313"/>
              <a:gd name="connsiteX1" fmla="*/ 103239 w 2753237"/>
              <a:gd name="connsiteY1" fmla="*/ 0 h 619313"/>
              <a:gd name="connsiteX2" fmla="*/ 2649998 w 2753237"/>
              <a:gd name="connsiteY2" fmla="*/ 0 h 619313"/>
              <a:gd name="connsiteX3" fmla="*/ 2753237 w 2753237"/>
              <a:gd name="connsiteY3" fmla="*/ 103239 h 619313"/>
              <a:gd name="connsiteX4" fmla="*/ 2753237 w 2753237"/>
              <a:gd name="connsiteY4" fmla="*/ 516074 h 619313"/>
              <a:gd name="connsiteX5" fmla="*/ 2649998 w 2753237"/>
              <a:gd name="connsiteY5" fmla="*/ 619313 h 619313"/>
              <a:gd name="connsiteX6" fmla="*/ 103239 w 2753237"/>
              <a:gd name="connsiteY6" fmla="*/ 619313 h 619313"/>
              <a:gd name="connsiteX7" fmla="*/ 0 w 2753237"/>
              <a:gd name="connsiteY7" fmla="*/ 516074 h 619313"/>
              <a:gd name="connsiteX8" fmla="*/ 0 w 2753237"/>
              <a:gd name="connsiteY8" fmla="*/ 103239 h 6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3237" h="619313">
                <a:moveTo>
                  <a:pt x="0" y="103239"/>
                </a:moveTo>
                <a:cubicBezTo>
                  <a:pt x="0" y="46222"/>
                  <a:pt x="46222" y="0"/>
                  <a:pt x="103239" y="0"/>
                </a:cubicBezTo>
                <a:lnTo>
                  <a:pt x="2649998" y="0"/>
                </a:lnTo>
                <a:cubicBezTo>
                  <a:pt x="2707015" y="0"/>
                  <a:pt x="2753237" y="46222"/>
                  <a:pt x="2753237" y="103239"/>
                </a:cubicBezTo>
                <a:lnTo>
                  <a:pt x="2753237" y="516074"/>
                </a:lnTo>
                <a:cubicBezTo>
                  <a:pt x="2753237" y="573091"/>
                  <a:pt x="2707015" y="619313"/>
                  <a:pt x="2649998" y="619313"/>
                </a:cubicBezTo>
                <a:lnTo>
                  <a:pt x="103239" y="619313"/>
                </a:lnTo>
                <a:cubicBezTo>
                  <a:pt x="46222" y="619313"/>
                  <a:pt x="0" y="573091"/>
                  <a:pt x="0" y="516074"/>
                </a:cubicBezTo>
                <a:lnTo>
                  <a:pt x="0" y="103239"/>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79768" tIns="79768" rIns="79768" bIns="79768" numCol="1" spcCol="1270" anchor="ctr" anchorCtr="0">
            <a:noAutofit/>
          </a:bodyPr>
          <a:lstStyle/>
          <a:p>
            <a:pPr algn="ctr" defTabSz="577836">
              <a:lnSpc>
                <a:spcPct val="130000"/>
              </a:lnSpc>
              <a:spcBef>
                <a:spcPct val="0"/>
              </a:spcBef>
            </a:pPr>
            <a:r>
              <a:rPr lang="en-US" sz="1200">
                <a:latin typeface="+mj-lt"/>
              </a:rPr>
              <a:t>Patients and their providers will receive surveys to assess baseline knowledge and awareness of preconception counseling and diabetes*.</a:t>
            </a:r>
          </a:p>
        </p:txBody>
      </p:sp>
      <p:sp>
        <p:nvSpPr>
          <p:cNvPr id="11" name="Rectangle 10"/>
          <p:cNvSpPr/>
          <p:nvPr/>
        </p:nvSpPr>
        <p:spPr>
          <a:xfrm>
            <a:off x="5444194" y="2675720"/>
            <a:ext cx="517319" cy="6876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3881015" y="2885108"/>
            <a:ext cx="3643675" cy="762860"/>
          </a:xfrm>
          <a:custGeom>
            <a:avLst/>
            <a:gdLst>
              <a:gd name="connsiteX0" fmla="*/ 0 w 1610160"/>
              <a:gd name="connsiteY0" fmla="*/ 90569 h 543304"/>
              <a:gd name="connsiteX1" fmla="*/ 90569 w 1610160"/>
              <a:gd name="connsiteY1" fmla="*/ 0 h 543304"/>
              <a:gd name="connsiteX2" fmla="*/ 1519591 w 1610160"/>
              <a:gd name="connsiteY2" fmla="*/ 0 h 543304"/>
              <a:gd name="connsiteX3" fmla="*/ 1610160 w 1610160"/>
              <a:gd name="connsiteY3" fmla="*/ 90569 h 543304"/>
              <a:gd name="connsiteX4" fmla="*/ 1610160 w 1610160"/>
              <a:gd name="connsiteY4" fmla="*/ 452735 h 543304"/>
              <a:gd name="connsiteX5" fmla="*/ 1519591 w 1610160"/>
              <a:gd name="connsiteY5" fmla="*/ 543304 h 543304"/>
              <a:gd name="connsiteX6" fmla="*/ 90569 w 1610160"/>
              <a:gd name="connsiteY6" fmla="*/ 543304 h 543304"/>
              <a:gd name="connsiteX7" fmla="*/ 0 w 1610160"/>
              <a:gd name="connsiteY7" fmla="*/ 452735 h 543304"/>
              <a:gd name="connsiteX8" fmla="*/ 0 w 1610160"/>
              <a:gd name="connsiteY8" fmla="*/ 90569 h 54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0160" h="543304">
                <a:moveTo>
                  <a:pt x="0" y="90569"/>
                </a:moveTo>
                <a:cubicBezTo>
                  <a:pt x="0" y="40549"/>
                  <a:pt x="40549" y="0"/>
                  <a:pt x="90569" y="0"/>
                </a:cubicBezTo>
                <a:lnTo>
                  <a:pt x="1519591" y="0"/>
                </a:lnTo>
                <a:cubicBezTo>
                  <a:pt x="1569611" y="0"/>
                  <a:pt x="1610160" y="40549"/>
                  <a:pt x="1610160" y="90569"/>
                </a:cubicBezTo>
                <a:lnTo>
                  <a:pt x="1610160" y="452735"/>
                </a:lnTo>
                <a:cubicBezTo>
                  <a:pt x="1610160" y="502755"/>
                  <a:pt x="1569611" y="543304"/>
                  <a:pt x="1519591" y="543304"/>
                </a:cubicBezTo>
                <a:lnTo>
                  <a:pt x="90569" y="543304"/>
                </a:lnTo>
                <a:cubicBezTo>
                  <a:pt x="40549" y="543304"/>
                  <a:pt x="0" y="502755"/>
                  <a:pt x="0" y="452735"/>
                </a:cubicBezTo>
                <a:lnTo>
                  <a:pt x="0" y="90569"/>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72247" tIns="72247" rIns="72247" bIns="72247" numCol="1" spcCol="1270" anchor="ctr" anchorCtr="0">
            <a:noAutofit/>
          </a:bodyPr>
          <a:lstStyle/>
          <a:p>
            <a:pPr algn="ctr" defTabSz="533387">
              <a:lnSpc>
                <a:spcPct val="130000"/>
              </a:lnSpc>
              <a:spcBef>
                <a:spcPct val="0"/>
              </a:spcBef>
            </a:pPr>
            <a:r>
              <a:rPr lang="en-US" sz="1200">
                <a:latin typeface="+mj-lt"/>
              </a:rPr>
              <a:t>At initial visit, we are collect data including demographics, diabetes treatment, use of  contraception and most recent hemoglobin A1C. </a:t>
            </a:r>
          </a:p>
        </p:txBody>
      </p:sp>
      <p:sp>
        <p:nvSpPr>
          <p:cNvPr id="14" name="Rectangle 13"/>
          <p:cNvSpPr/>
          <p:nvPr/>
        </p:nvSpPr>
        <p:spPr>
          <a:xfrm>
            <a:off x="6604187" y="3682749"/>
            <a:ext cx="517319" cy="6876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5031631" y="3930115"/>
            <a:ext cx="3453007" cy="570112"/>
          </a:xfrm>
          <a:custGeom>
            <a:avLst/>
            <a:gdLst>
              <a:gd name="connsiteX0" fmla="*/ 0 w 1610160"/>
              <a:gd name="connsiteY0" fmla="*/ 90569 h 543304"/>
              <a:gd name="connsiteX1" fmla="*/ 90569 w 1610160"/>
              <a:gd name="connsiteY1" fmla="*/ 0 h 543304"/>
              <a:gd name="connsiteX2" fmla="*/ 1519591 w 1610160"/>
              <a:gd name="connsiteY2" fmla="*/ 0 h 543304"/>
              <a:gd name="connsiteX3" fmla="*/ 1610160 w 1610160"/>
              <a:gd name="connsiteY3" fmla="*/ 90569 h 543304"/>
              <a:gd name="connsiteX4" fmla="*/ 1610160 w 1610160"/>
              <a:gd name="connsiteY4" fmla="*/ 452735 h 543304"/>
              <a:gd name="connsiteX5" fmla="*/ 1519591 w 1610160"/>
              <a:gd name="connsiteY5" fmla="*/ 543304 h 543304"/>
              <a:gd name="connsiteX6" fmla="*/ 90569 w 1610160"/>
              <a:gd name="connsiteY6" fmla="*/ 543304 h 543304"/>
              <a:gd name="connsiteX7" fmla="*/ 0 w 1610160"/>
              <a:gd name="connsiteY7" fmla="*/ 452735 h 543304"/>
              <a:gd name="connsiteX8" fmla="*/ 0 w 1610160"/>
              <a:gd name="connsiteY8" fmla="*/ 90569 h 54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0160" h="543304">
                <a:moveTo>
                  <a:pt x="0" y="90569"/>
                </a:moveTo>
                <a:cubicBezTo>
                  <a:pt x="0" y="40549"/>
                  <a:pt x="40549" y="0"/>
                  <a:pt x="90569" y="0"/>
                </a:cubicBezTo>
                <a:lnTo>
                  <a:pt x="1519591" y="0"/>
                </a:lnTo>
                <a:cubicBezTo>
                  <a:pt x="1569611" y="0"/>
                  <a:pt x="1610160" y="40549"/>
                  <a:pt x="1610160" y="90569"/>
                </a:cubicBezTo>
                <a:lnTo>
                  <a:pt x="1610160" y="452735"/>
                </a:lnTo>
                <a:cubicBezTo>
                  <a:pt x="1610160" y="502755"/>
                  <a:pt x="1569611" y="543304"/>
                  <a:pt x="1519591" y="543304"/>
                </a:cubicBezTo>
                <a:lnTo>
                  <a:pt x="90569" y="543304"/>
                </a:lnTo>
                <a:cubicBezTo>
                  <a:pt x="40549" y="543304"/>
                  <a:pt x="0" y="502755"/>
                  <a:pt x="0" y="452735"/>
                </a:cubicBezTo>
                <a:lnTo>
                  <a:pt x="0" y="90569"/>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72247" tIns="72247" rIns="72247" bIns="72247" numCol="1" spcCol="1270" anchor="ctr" anchorCtr="0">
            <a:noAutofit/>
          </a:bodyPr>
          <a:lstStyle/>
          <a:p>
            <a:pPr algn="ctr" defTabSz="533387">
              <a:lnSpc>
                <a:spcPct val="130000"/>
              </a:lnSpc>
              <a:spcBef>
                <a:spcPct val="0"/>
              </a:spcBef>
            </a:pPr>
            <a:r>
              <a:rPr lang="en-US" sz="1200">
                <a:latin typeface="+mj-lt"/>
              </a:rPr>
              <a:t>Providers will be given education (</a:t>
            </a:r>
            <a:r>
              <a:rPr lang="en-US" sz="1200" err="1">
                <a:latin typeface="+mj-lt"/>
              </a:rPr>
              <a:t>smartphrases</a:t>
            </a:r>
            <a:r>
              <a:rPr lang="en-US" sz="1200">
                <a:latin typeface="+mj-lt"/>
              </a:rPr>
              <a:t>) to incorporate into their visit note.</a:t>
            </a:r>
          </a:p>
        </p:txBody>
      </p:sp>
      <p:sp>
        <p:nvSpPr>
          <p:cNvPr id="17" name="Rectangle 16"/>
          <p:cNvSpPr/>
          <p:nvPr/>
        </p:nvSpPr>
        <p:spPr>
          <a:xfrm>
            <a:off x="8351081" y="4689777"/>
            <a:ext cx="517319" cy="6876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218306" y="4727660"/>
            <a:ext cx="3218053" cy="814359"/>
          </a:xfrm>
          <a:custGeom>
            <a:avLst/>
            <a:gdLst>
              <a:gd name="connsiteX0" fmla="*/ 0 w 1610160"/>
              <a:gd name="connsiteY0" fmla="*/ 90569 h 543304"/>
              <a:gd name="connsiteX1" fmla="*/ 90569 w 1610160"/>
              <a:gd name="connsiteY1" fmla="*/ 0 h 543304"/>
              <a:gd name="connsiteX2" fmla="*/ 1519591 w 1610160"/>
              <a:gd name="connsiteY2" fmla="*/ 0 h 543304"/>
              <a:gd name="connsiteX3" fmla="*/ 1610160 w 1610160"/>
              <a:gd name="connsiteY3" fmla="*/ 90569 h 543304"/>
              <a:gd name="connsiteX4" fmla="*/ 1610160 w 1610160"/>
              <a:gd name="connsiteY4" fmla="*/ 452735 h 543304"/>
              <a:gd name="connsiteX5" fmla="*/ 1519591 w 1610160"/>
              <a:gd name="connsiteY5" fmla="*/ 543304 h 543304"/>
              <a:gd name="connsiteX6" fmla="*/ 90569 w 1610160"/>
              <a:gd name="connsiteY6" fmla="*/ 543304 h 543304"/>
              <a:gd name="connsiteX7" fmla="*/ 0 w 1610160"/>
              <a:gd name="connsiteY7" fmla="*/ 452735 h 543304"/>
              <a:gd name="connsiteX8" fmla="*/ 0 w 1610160"/>
              <a:gd name="connsiteY8" fmla="*/ 90569 h 54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0160" h="543304">
                <a:moveTo>
                  <a:pt x="0" y="90569"/>
                </a:moveTo>
                <a:cubicBezTo>
                  <a:pt x="0" y="40549"/>
                  <a:pt x="40549" y="0"/>
                  <a:pt x="90569" y="0"/>
                </a:cubicBezTo>
                <a:lnTo>
                  <a:pt x="1519591" y="0"/>
                </a:lnTo>
                <a:cubicBezTo>
                  <a:pt x="1569611" y="0"/>
                  <a:pt x="1610160" y="40549"/>
                  <a:pt x="1610160" y="90569"/>
                </a:cubicBezTo>
                <a:lnTo>
                  <a:pt x="1610160" y="452735"/>
                </a:lnTo>
                <a:cubicBezTo>
                  <a:pt x="1610160" y="502755"/>
                  <a:pt x="1569611" y="543304"/>
                  <a:pt x="1519591" y="543304"/>
                </a:cubicBezTo>
                <a:lnTo>
                  <a:pt x="90569" y="543304"/>
                </a:lnTo>
                <a:cubicBezTo>
                  <a:pt x="40549" y="543304"/>
                  <a:pt x="0" y="502755"/>
                  <a:pt x="0" y="452735"/>
                </a:cubicBezTo>
                <a:lnTo>
                  <a:pt x="0" y="90569"/>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72247" tIns="72247" rIns="72247" bIns="72247" numCol="1" spcCol="1270" anchor="ctr" anchorCtr="0">
            <a:noAutofit/>
          </a:bodyPr>
          <a:lstStyle/>
          <a:p>
            <a:pPr algn="ctr" defTabSz="533387">
              <a:lnSpc>
                <a:spcPct val="130000"/>
              </a:lnSpc>
              <a:spcBef>
                <a:spcPct val="0"/>
              </a:spcBef>
            </a:pPr>
            <a:r>
              <a:rPr lang="en-US" sz="1200">
                <a:latin typeface="+mj-lt"/>
              </a:rPr>
              <a:t>Patients are provided educational guidance (</a:t>
            </a:r>
            <a:r>
              <a:rPr lang="en-US" sz="1200" err="1">
                <a:latin typeface="+mj-lt"/>
              </a:rPr>
              <a:t>smartphrases</a:t>
            </a:r>
            <a:r>
              <a:rPr lang="en-US" sz="1200">
                <a:latin typeface="+mj-lt"/>
              </a:rPr>
              <a:t>) upon visit completion in their visit summary. </a:t>
            </a:r>
          </a:p>
        </p:txBody>
      </p:sp>
      <p:sp>
        <p:nvSpPr>
          <p:cNvPr id="22" name="Bent-Up Arrow 21"/>
          <p:cNvSpPr/>
          <p:nvPr/>
        </p:nvSpPr>
        <p:spPr>
          <a:xfrm rot="5400000">
            <a:off x="3171392" y="2759793"/>
            <a:ext cx="640080" cy="640080"/>
          </a:xfrm>
          <a:prstGeom prst="bentUpArrow">
            <a:avLst>
              <a:gd name="adj1" fmla="val 32840"/>
              <a:gd name="adj2" fmla="val 25000"/>
              <a:gd name="adj3" fmla="val 35780"/>
            </a:avLst>
          </a:prstGeom>
          <a:solidFill>
            <a:srgbClr val="83BEFF"/>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Bent-Up Arrow 22"/>
          <p:cNvSpPr/>
          <p:nvPr/>
        </p:nvSpPr>
        <p:spPr>
          <a:xfrm rot="5400000">
            <a:off x="4267765" y="3730325"/>
            <a:ext cx="640080" cy="640080"/>
          </a:xfrm>
          <a:prstGeom prst="bentUpArrow">
            <a:avLst>
              <a:gd name="adj1" fmla="val 32840"/>
              <a:gd name="adj2" fmla="val 25000"/>
              <a:gd name="adj3" fmla="val 33416"/>
            </a:avLst>
          </a:prstGeom>
          <a:solidFill>
            <a:srgbClr val="83BEFF"/>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4" name="Bent-Up Arrow 23"/>
          <p:cNvSpPr/>
          <p:nvPr/>
        </p:nvSpPr>
        <p:spPr>
          <a:xfrm rot="5400000">
            <a:off x="5449664" y="4628364"/>
            <a:ext cx="640080" cy="640080"/>
          </a:xfrm>
          <a:prstGeom prst="bentUpArrow">
            <a:avLst>
              <a:gd name="adj1" fmla="val 32840"/>
              <a:gd name="adj2" fmla="val 25000"/>
              <a:gd name="adj3" fmla="val 35780"/>
            </a:avLst>
          </a:prstGeom>
          <a:solidFill>
            <a:srgbClr val="83BEFF"/>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Rectangle 18"/>
          <p:cNvSpPr/>
          <p:nvPr/>
        </p:nvSpPr>
        <p:spPr>
          <a:xfrm>
            <a:off x="1590363" y="5269439"/>
            <a:ext cx="3317482" cy="1277273"/>
          </a:xfrm>
          <a:prstGeom prst="rect">
            <a:avLst/>
          </a:prstGeom>
        </p:spPr>
        <p:txBody>
          <a:bodyPr wrap="square">
            <a:spAutoFit/>
          </a:bodyPr>
          <a:lstStyle/>
          <a:p>
            <a:pPr marL="0" lvl="1">
              <a:lnSpc>
                <a:spcPct val="140000"/>
              </a:lnSpc>
            </a:pPr>
            <a:r>
              <a:rPr lang="en-US" sz="1100">
                <a:latin typeface="+mj-lt"/>
              </a:rPr>
              <a:t>Survey questions will be derived from validated surveys specifically: “MDRTC diabetes knowledge test”, “RHAB”, and “Health Belief Model” and will include questions such as current contraception use and current diabetes knowledge. </a:t>
            </a:r>
          </a:p>
        </p:txBody>
      </p:sp>
      <p:graphicFrame>
        <p:nvGraphicFramePr>
          <p:cNvPr id="20" name="Content Placeholder 1"/>
          <p:cNvGraphicFramePr>
            <a:graphicFrameLocks noGrp="1" noChangeAspect="1"/>
          </p:cNvGraphicFramePr>
          <p:nvPr>
            <p:ph idx="1"/>
          </p:nvPr>
        </p:nvGraphicFramePr>
        <p:xfrm>
          <a:off x="7732406" y="262512"/>
          <a:ext cx="2617533" cy="2242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Freeform 20"/>
          <p:cNvSpPr/>
          <p:nvPr/>
        </p:nvSpPr>
        <p:spPr>
          <a:xfrm>
            <a:off x="7383939" y="5749686"/>
            <a:ext cx="3113337" cy="928544"/>
          </a:xfrm>
          <a:custGeom>
            <a:avLst/>
            <a:gdLst>
              <a:gd name="connsiteX0" fmla="*/ 0 w 1610160"/>
              <a:gd name="connsiteY0" fmla="*/ 90569 h 543304"/>
              <a:gd name="connsiteX1" fmla="*/ 90569 w 1610160"/>
              <a:gd name="connsiteY1" fmla="*/ 0 h 543304"/>
              <a:gd name="connsiteX2" fmla="*/ 1519591 w 1610160"/>
              <a:gd name="connsiteY2" fmla="*/ 0 h 543304"/>
              <a:gd name="connsiteX3" fmla="*/ 1610160 w 1610160"/>
              <a:gd name="connsiteY3" fmla="*/ 90569 h 543304"/>
              <a:gd name="connsiteX4" fmla="*/ 1610160 w 1610160"/>
              <a:gd name="connsiteY4" fmla="*/ 452735 h 543304"/>
              <a:gd name="connsiteX5" fmla="*/ 1519591 w 1610160"/>
              <a:gd name="connsiteY5" fmla="*/ 543304 h 543304"/>
              <a:gd name="connsiteX6" fmla="*/ 90569 w 1610160"/>
              <a:gd name="connsiteY6" fmla="*/ 543304 h 543304"/>
              <a:gd name="connsiteX7" fmla="*/ 0 w 1610160"/>
              <a:gd name="connsiteY7" fmla="*/ 452735 h 543304"/>
              <a:gd name="connsiteX8" fmla="*/ 0 w 1610160"/>
              <a:gd name="connsiteY8" fmla="*/ 90569 h 54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0160" h="543304">
                <a:moveTo>
                  <a:pt x="0" y="90569"/>
                </a:moveTo>
                <a:cubicBezTo>
                  <a:pt x="0" y="40549"/>
                  <a:pt x="40549" y="0"/>
                  <a:pt x="90569" y="0"/>
                </a:cubicBezTo>
                <a:lnTo>
                  <a:pt x="1519591" y="0"/>
                </a:lnTo>
                <a:cubicBezTo>
                  <a:pt x="1569611" y="0"/>
                  <a:pt x="1610160" y="40549"/>
                  <a:pt x="1610160" y="90569"/>
                </a:cubicBezTo>
                <a:lnTo>
                  <a:pt x="1610160" y="452735"/>
                </a:lnTo>
                <a:cubicBezTo>
                  <a:pt x="1610160" y="502755"/>
                  <a:pt x="1569611" y="543304"/>
                  <a:pt x="1519591" y="543304"/>
                </a:cubicBezTo>
                <a:lnTo>
                  <a:pt x="90569" y="543304"/>
                </a:lnTo>
                <a:cubicBezTo>
                  <a:pt x="40549" y="543304"/>
                  <a:pt x="0" y="502755"/>
                  <a:pt x="0" y="452735"/>
                </a:cubicBezTo>
                <a:lnTo>
                  <a:pt x="0" y="90569"/>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72247" tIns="72247" rIns="72247" bIns="72247" numCol="1" spcCol="1270" anchor="ctr" anchorCtr="0">
            <a:noAutofit/>
          </a:bodyPr>
          <a:lstStyle/>
          <a:p>
            <a:pPr algn="ctr" defTabSz="533387">
              <a:lnSpc>
                <a:spcPct val="130000"/>
              </a:lnSpc>
              <a:spcBef>
                <a:spcPct val="0"/>
              </a:spcBef>
            </a:pPr>
            <a:r>
              <a:rPr lang="en-US" sz="1200">
                <a:solidFill>
                  <a:srgbClr val="333333"/>
                </a:solidFill>
                <a:latin typeface="Arial"/>
                <a:cs typeface="Arial"/>
              </a:rPr>
              <a:t>At 3-6  months, we will conduct post-intervention surveys over the phone or via redcap and we will chart check for number of scheduled GYN visits.  </a:t>
            </a:r>
            <a:endParaRPr lang="en-US" sz="1200">
              <a:latin typeface="+mj-lt"/>
            </a:endParaRPr>
          </a:p>
        </p:txBody>
      </p:sp>
      <p:sp>
        <p:nvSpPr>
          <p:cNvPr id="25" name="Bent-Up Arrow 24"/>
          <p:cNvSpPr/>
          <p:nvPr/>
        </p:nvSpPr>
        <p:spPr>
          <a:xfrm rot="5400000">
            <a:off x="6604186" y="5749686"/>
            <a:ext cx="640080" cy="640080"/>
          </a:xfrm>
          <a:prstGeom prst="bentUpArrow">
            <a:avLst>
              <a:gd name="adj1" fmla="val 32840"/>
              <a:gd name="adj2" fmla="val 25000"/>
              <a:gd name="adj3" fmla="val 33416"/>
            </a:avLst>
          </a:prstGeom>
          <a:solidFill>
            <a:srgbClr val="83BEFF"/>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1730563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 calcmode="lin" valueType="num">
                                      <p:cBhvr>
                                        <p:cTn id="38" dur="500" fill="hold"/>
                                        <p:tgtEl>
                                          <p:spTgt spid="22"/>
                                        </p:tgtEl>
                                        <p:attrNameLst>
                                          <p:attrName>style.rotation</p:attrName>
                                        </p:attrNameLst>
                                      </p:cBhvr>
                                      <p:tavLst>
                                        <p:tav tm="0">
                                          <p:val>
                                            <p:fltVal val="360"/>
                                          </p:val>
                                        </p:tav>
                                        <p:tav tm="100000">
                                          <p:val>
                                            <p:fltVal val="0"/>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 calcmode="lin" valueType="num">
                                      <p:cBhvr>
                                        <p:cTn id="51" dur="500" fill="hold"/>
                                        <p:tgtEl>
                                          <p:spTgt spid="23"/>
                                        </p:tgtEl>
                                        <p:attrNameLst>
                                          <p:attrName>style.rotation</p:attrName>
                                        </p:attrNameLst>
                                      </p:cBhvr>
                                      <p:tavLst>
                                        <p:tav tm="0">
                                          <p:val>
                                            <p:fltVal val="360"/>
                                          </p:val>
                                        </p:tav>
                                        <p:tav tm="100000">
                                          <p:val>
                                            <p:fltVal val="0"/>
                                          </p:val>
                                        </p:tav>
                                      </p:tavLst>
                                    </p:anim>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 calcmode="lin" valueType="num">
                                      <p:cBhvr>
                                        <p:cTn id="64" dur="500" fill="hold"/>
                                        <p:tgtEl>
                                          <p:spTgt spid="24"/>
                                        </p:tgtEl>
                                        <p:attrNameLst>
                                          <p:attrName>style.rotation</p:attrName>
                                        </p:attrNameLst>
                                      </p:cBhvr>
                                      <p:tavLst>
                                        <p:tav tm="0">
                                          <p:val>
                                            <p:fltVal val="360"/>
                                          </p:val>
                                        </p:tav>
                                        <p:tav tm="100000">
                                          <p:val>
                                            <p:fltVal val="0"/>
                                          </p:val>
                                        </p:tav>
                                      </p:tavLst>
                                    </p:anim>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linds(horizont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20">
                                            <p:graphicEl>
                                              <a:dgm id="{C3A2EF84-6C85-4868-873D-559D72D55E6E}"/>
                                            </p:graphicEl>
                                          </p:spTgt>
                                        </p:tgtEl>
                                        <p:attrNameLst>
                                          <p:attrName>style.visibility</p:attrName>
                                        </p:attrNameLst>
                                      </p:cBhvr>
                                      <p:to>
                                        <p:strVal val="visible"/>
                                      </p:to>
                                    </p:set>
                                    <p:animEffect transition="in" filter="blinds(horizontal)">
                                      <p:cBhvr>
                                        <p:cTn id="75" dur="500"/>
                                        <p:tgtEl>
                                          <p:spTgt spid="20">
                                            <p:graphicEl>
                                              <a:dgm id="{C3A2EF84-6C85-4868-873D-559D72D55E6E}"/>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20">
                                            <p:graphicEl>
                                              <a:dgm id="{603543E5-0001-49FD-A1CF-8BA9C26C69B8}"/>
                                            </p:graphicEl>
                                          </p:spTgt>
                                        </p:tgtEl>
                                        <p:attrNameLst>
                                          <p:attrName>style.visibility</p:attrName>
                                        </p:attrNameLst>
                                      </p:cBhvr>
                                      <p:to>
                                        <p:strVal val="visible"/>
                                      </p:to>
                                    </p:set>
                                    <p:animEffect transition="in" filter="blinds(horizontal)">
                                      <p:cBhvr>
                                        <p:cTn id="80" dur="500"/>
                                        <p:tgtEl>
                                          <p:spTgt spid="20">
                                            <p:graphicEl>
                                              <a:dgm id="{603543E5-0001-49FD-A1CF-8BA9C26C69B8}"/>
                                            </p:graphicEl>
                                          </p:spTgt>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20">
                                            <p:graphicEl>
                                              <a:dgm id="{2683B0A4-6E90-459B-94BA-28AF4B9A96D0}"/>
                                            </p:graphicEl>
                                          </p:spTgt>
                                        </p:tgtEl>
                                        <p:attrNameLst>
                                          <p:attrName>style.visibility</p:attrName>
                                        </p:attrNameLst>
                                      </p:cBhvr>
                                      <p:to>
                                        <p:strVal val="visible"/>
                                      </p:to>
                                    </p:set>
                                    <p:animEffect transition="in" filter="blinds(horizontal)">
                                      <p:cBhvr>
                                        <p:cTn id="83" dur="500"/>
                                        <p:tgtEl>
                                          <p:spTgt spid="20">
                                            <p:graphicEl>
                                              <a:dgm id="{2683B0A4-6E90-459B-94BA-28AF4B9A96D0}"/>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0">
                                            <p:graphicEl>
                                              <a:dgm id="{A038A89A-0741-4EB8-BAE0-0F6A88BAD9B2}"/>
                                            </p:graphicEl>
                                          </p:spTgt>
                                        </p:tgtEl>
                                        <p:attrNameLst>
                                          <p:attrName>style.visibility</p:attrName>
                                        </p:attrNameLst>
                                      </p:cBhvr>
                                      <p:to>
                                        <p:strVal val="visible"/>
                                      </p:to>
                                    </p:set>
                                    <p:animEffect transition="in" filter="blinds(horizontal)">
                                      <p:cBhvr>
                                        <p:cTn id="88" dur="500"/>
                                        <p:tgtEl>
                                          <p:spTgt spid="20">
                                            <p:graphicEl>
                                              <a:dgm id="{A038A89A-0741-4EB8-BAE0-0F6A88BAD9B2}"/>
                                            </p:graphicEl>
                                          </p:spTgt>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20">
                                            <p:graphicEl>
                                              <a:dgm id="{AFFB268A-5158-4F6F-A515-6EF3695B19D7}"/>
                                            </p:graphicEl>
                                          </p:spTgt>
                                        </p:tgtEl>
                                        <p:attrNameLst>
                                          <p:attrName>style.visibility</p:attrName>
                                        </p:attrNameLst>
                                      </p:cBhvr>
                                      <p:to>
                                        <p:strVal val="visible"/>
                                      </p:to>
                                    </p:set>
                                    <p:animEffect transition="in" filter="blinds(horizontal)">
                                      <p:cBhvr>
                                        <p:cTn id="91" dur="500"/>
                                        <p:tgtEl>
                                          <p:spTgt spid="20">
                                            <p:graphicEl>
                                              <a:dgm id="{AFFB268A-5158-4F6F-A515-6EF3695B19D7}"/>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20">
                                            <p:graphicEl>
                                              <a:dgm id="{8A00F5C4-A84B-4525-9BEA-C6984DE96DFE}"/>
                                            </p:graphicEl>
                                          </p:spTgt>
                                        </p:tgtEl>
                                        <p:attrNameLst>
                                          <p:attrName>style.visibility</p:attrName>
                                        </p:attrNameLst>
                                      </p:cBhvr>
                                      <p:to>
                                        <p:strVal val="visible"/>
                                      </p:to>
                                    </p:set>
                                    <p:animEffect transition="in" filter="blinds(horizontal)">
                                      <p:cBhvr>
                                        <p:cTn id="96" dur="500"/>
                                        <p:tgtEl>
                                          <p:spTgt spid="20">
                                            <p:graphicEl>
                                              <a:dgm id="{8A00F5C4-A84B-4525-9BEA-C6984DE96DFE}"/>
                                            </p:graphicEl>
                                          </p:spTgt>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20">
                                            <p:graphicEl>
                                              <a:dgm id="{ADADDE1E-5431-46FF-9B7E-6C1E8D625BD6}"/>
                                            </p:graphicEl>
                                          </p:spTgt>
                                        </p:tgtEl>
                                        <p:attrNameLst>
                                          <p:attrName>style.visibility</p:attrName>
                                        </p:attrNameLst>
                                      </p:cBhvr>
                                      <p:to>
                                        <p:strVal val="visible"/>
                                      </p:to>
                                    </p:set>
                                    <p:animEffect transition="in" filter="blinds(horizontal)">
                                      <p:cBhvr>
                                        <p:cTn id="99" dur="500"/>
                                        <p:tgtEl>
                                          <p:spTgt spid="20">
                                            <p:graphicEl>
                                              <a:dgm id="{ADADDE1E-5431-46FF-9B7E-6C1E8D625BD6}"/>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49" presetClass="entr" presetSubtype="0" decel="100000"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 calcmode="lin" valueType="num">
                                      <p:cBhvr>
                                        <p:cTn id="104" dur="500" fill="hold"/>
                                        <p:tgtEl>
                                          <p:spTgt spid="25"/>
                                        </p:tgtEl>
                                        <p:attrNameLst>
                                          <p:attrName>ppt_w</p:attrName>
                                        </p:attrNameLst>
                                      </p:cBhvr>
                                      <p:tavLst>
                                        <p:tav tm="0">
                                          <p:val>
                                            <p:fltVal val="0"/>
                                          </p:val>
                                        </p:tav>
                                        <p:tav tm="100000">
                                          <p:val>
                                            <p:strVal val="#ppt_w"/>
                                          </p:val>
                                        </p:tav>
                                      </p:tavLst>
                                    </p:anim>
                                    <p:anim calcmode="lin" valueType="num">
                                      <p:cBhvr>
                                        <p:cTn id="105" dur="500" fill="hold"/>
                                        <p:tgtEl>
                                          <p:spTgt spid="25"/>
                                        </p:tgtEl>
                                        <p:attrNameLst>
                                          <p:attrName>ppt_h</p:attrName>
                                        </p:attrNameLst>
                                      </p:cBhvr>
                                      <p:tavLst>
                                        <p:tav tm="0">
                                          <p:val>
                                            <p:fltVal val="0"/>
                                          </p:val>
                                        </p:tav>
                                        <p:tav tm="100000">
                                          <p:val>
                                            <p:strVal val="#ppt_h"/>
                                          </p:val>
                                        </p:tav>
                                      </p:tavLst>
                                    </p:anim>
                                    <p:anim calcmode="lin" valueType="num">
                                      <p:cBhvr>
                                        <p:cTn id="106" dur="500" fill="hold"/>
                                        <p:tgtEl>
                                          <p:spTgt spid="25"/>
                                        </p:tgtEl>
                                        <p:attrNameLst>
                                          <p:attrName>style.rotation</p:attrName>
                                        </p:attrNameLst>
                                      </p:cBhvr>
                                      <p:tavLst>
                                        <p:tav tm="0">
                                          <p:val>
                                            <p:fltVal val="360"/>
                                          </p:val>
                                        </p:tav>
                                        <p:tav tm="100000">
                                          <p:val>
                                            <p:fltVal val="0"/>
                                          </p:val>
                                        </p:tav>
                                      </p:tavLst>
                                    </p:anim>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blinds(horizontal)">
                                      <p:cBhvr>
                                        <p:cTn id="1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0" grpId="0" animBg="1"/>
      <p:bldP spid="13" grpId="0" animBg="1"/>
      <p:bldP spid="16" grpId="0" animBg="1"/>
      <p:bldP spid="18" grpId="0" animBg="1"/>
      <p:bldP spid="23" grpId="0" animBg="1"/>
      <p:bldP spid="19" grpId="0"/>
      <p:bldGraphic spid="20" grpId="0">
        <p:bldSub>
          <a:bldDgm bld="one"/>
        </p:bldSub>
      </p:bldGraphic>
      <p:bldP spid="21"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p:txBody>
          <a:bodyPr/>
          <a:lstStyle/>
          <a:p>
            <a:r>
              <a:rPr lang="en-US"/>
              <a:t>Welcome to the Cleveland Clinic!</a:t>
            </a:r>
          </a:p>
        </p:txBody>
      </p:sp>
      <p:sp>
        <p:nvSpPr>
          <p:cNvPr id="5" name="TextBox 4">
            <a:extLst>
              <a:ext uri="{FF2B5EF4-FFF2-40B4-BE49-F238E27FC236}">
                <a16:creationId xmlns:a16="http://schemas.microsoft.com/office/drawing/2014/main" id="{091D59F1-5FD0-4664-8919-92BCF3604D51}"/>
              </a:ext>
            </a:extLst>
          </p:cNvPr>
          <p:cNvSpPr txBox="1"/>
          <p:nvPr/>
        </p:nvSpPr>
        <p:spPr>
          <a:xfrm>
            <a:off x="678426" y="1327355"/>
            <a:ext cx="4481001" cy="5355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nSpc>
                <a:spcPct val="100000"/>
              </a:lnSpc>
              <a:spcBef>
                <a:spcPts val="0"/>
              </a:spcBef>
              <a:spcAft>
                <a:spcPts val="0"/>
              </a:spcAft>
              <a:buNone/>
            </a:pPr>
            <a:r>
              <a:rPr lang="en-US" sz="1800">
                <a:solidFill>
                  <a:schemeClr val="tx1"/>
                </a:solidFill>
                <a:latin typeface="hind"/>
              </a:rPr>
              <a:t>Adult PI: Pratibha PR Rao, MD, MPH</a:t>
            </a: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r>
              <a:rPr lang="en-US" sz="1800">
                <a:solidFill>
                  <a:schemeClr val="tx1"/>
                </a:solidFill>
                <a:latin typeface="hind"/>
              </a:rPr>
              <a:t> </a:t>
            </a: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sz="1800">
              <a:solidFill>
                <a:schemeClr val="tx1"/>
              </a:solidFill>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sz="1800">
              <a:solidFill>
                <a:schemeClr val="tx1"/>
              </a:solidFill>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sz="1800">
              <a:solidFill>
                <a:schemeClr val="tx1"/>
              </a:solidFill>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r>
              <a:rPr lang="en-US" sz="1800">
                <a:solidFill>
                  <a:schemeClr val="tx1"/>
                </a:solidFill>
                <a:latin typeface="hind"/>
              </a:rPr>
              <a:t>Pediatric PI: Andrea </a:t>
            </a:r>
            <a:r>
              <a:rPr lang="en-US" sz="1800" err="1">
                <a:solidFill>
                  <a:schemeClr val="tx1"/>
                </a:solidFill>
                <a:latin typeface="hind"/>
              </a:rPr>
              <a:t>Mucci</a:t>
            </a:r>
            <a:r>
              <a:rPr lang="en-US" sz="1800">
                <a:solidFill>
                  <a:schemeClr val="tx1"/>
                </a:solidFill>
                <a:latin typeface="hind"/>
              </a:rPr>
              <a:t>, MD, </a:t>
            </a:r>
            <a:r>
              <a:rPr lang="en-US" sz="1800" err="1">
                <a:solidFill>
                  <a:schemeClr val="tx1"/>
                </a:solidFill>
                <a:latin typeface="hind"/>
              </a:rPr>
              <a:t>MASc</a:t>
            </a:r>
            <a:endParaRPr lang="en-US" sz="1800">
              <a:solidFill>
                <a:schemeClr val="tx1"/>
              </a:solidFill>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sz="1800">
              <a:solidFill>
                <a:schemeClr val="tx1"/>
              </a:solidFill>
              <a:latin typeface="hind"/>
            </a:endParaRPr>
          </a:p>
          <a:p>
            <a:pPr marL="0" lvl="0" indent="0">
              <a:lnSpc>
                <a:spcPct val="100000"/>
              </a:lnSpc>
              <a:spcBef>
                <a:spcPts val="0"/>
              </a:spcBef>
              <a:spcAft>
                <a:spcPts val="0"/>
              </a:spcAft>
              <a:buNone/>
            </a:pPr>
            <a:endParaRPr lang="en-US" sz="1800">
              <a:solidFill>
                <a:schemeClr val="tx1"/>
              </a:solidFill>
              <a:latin typeface="hind"/>
            </a:endParaRPr>
          </a:p>
        </p:txBody>
      </p:sp>
      <p:pic>
        <p:nvPicPr>
          <p:cNvPr id="229380" name="Picture 4" descr="Cleveland Clinic Named No. 2 Hospital in Nation and No. 1 Hospital for  Heart Care by U.S. News &amp;amp; World Report – Cleveland Clinic Newsroom">
            <a:extLst>
              <a:ext uri="{FF2B5EF4-FFF2-40B4-BE49-F238E27FC236}">
                <a16:creationId xmlns:a16="http://schemas.microsoft.com/office/drawing/2014/main" id="{643A2323-1880-4F0B-AC12-044DD9C95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427" y="1183397"/>
            <a:ext cx="6534912" cy="4347248"/>
          </a:xfrm>
          <a:prstGeom prst="rect">
            <a:avLst/>
          </a:prstGeom>
          <a:noFill/>
          <a:extLst>
            <a:ext uri="{909E8E84-426E-40DD-AFC4-6F175D3DCCD1}">
              <a14:hiddenFill xmlns:a14="http://schemas.microsoft.com/office/drawing/2010/main">
                <a:solidFill>
                  <a:srgbClr val="FFFFFF"/>
                </a:solidFill>
              </a14:hiddenFill>
            </a:ext>
          </a:extLst>
        </p:spPr>
      </p:pic>
      <p:pic>
        <p:nvPicPr>
          <p:cNvPr id="229382" name="Picture 6" descr="Pratibha Rao, MD | Cleveland Clinic">
            <a:extLst>
              <a:ext uri="{FF2B5EF4-FFF2-40B4-BE49-F238E27FC236}">
                <a16:creationId xmlns:a16="http://schemas.microsoft.com/office/drawing/2014/main" id="{AAFE162C-7663-4AD9-B525-09D008083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388" y="1661553"/>
            <a:ext cx="1992154" cy="2212562"/>
          </a:xfrm>
          <a:prstGeom prst="rect">
            <a:avLst/>
          </a:prstGeom>
          <a:noFill/>
          <a:extLst>
            <a:ext uri="{909E8E84-426E-40DD-AFC4-6F175D3DCCD1}">
              <a14:hiddenFill xmlns:a14="http://schemas.microsoft.com/office/drawing/2010/main">
                <a:solidFill>
                  <a:srgbClr val="FFFFFF"/>
                </a:solidFill>
              </a14:hiddenFill>
            </a:ext>
          </a:extLst>
        </p:spPr>
      </p:pic>
      <p:pic>
        <p:nvPicPr>
          <p:cNvPr id="229384" name="Picture 8" descr="Andrea Mucci, MD | Cleveland Clinic">
            <a:extLst>
              <a:ext uri="{FF2B5EF4-FFF2-40B4-BE49-F238E27FC236}">
                <a16:creationId xmlns:a16="http://schemas.microsoft.com/office/drawing/2014/main" id="{1F10B538-D893-4E67-9CDD-2C5F8DE2E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389" y="4368616"/>
            <a:ext cx="1992154" cy="249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98219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1981200" y="1113085"/>
            <a:ext cx="8229600" cy="5492989"/>
          </a:xfrm>
          <a:prstGeom prst="rect">
            <a:avLst/>
          </a:prstGeom>
        </p:spPr>
        <p:txBody>
          <a:bodyPr vert="horz" lIns="91440" tIns="45720" rIns="91440" bIns="45720" rtlCol="0">
            <a:normAutofit/>
          </a:bodyPr>
          <a:lstStyle/>
          <a:p>
            <a:pPr marL="342891" indent="-342891">
              <a:lnSpc>
                <a:spcPct val="140000"/>
              </a:lnSpc>
              <a:buSzPct val="70000"/>
              <a:buFont typeface="Lucida Grande"/>
              <a:buChar char="▶"/>
            </a:pPr>
            <a:r>
              <a:rPr lang="en-US" sz="1700" b="1">
                <a:latin typeface="+mj-lt"/>
                <a:cs typeface="Times New Roman" panose="02020603050405020304" pitchFamily="18" charset="0"/>
              </a:rPr>
              <a:t>Data</a:t>
            </a:r>
          </a:p>
          <a:p>
            <a:pPr lvl="1">
              <a:lnSpc>
                <a:spcPct val="140000"/>
              </a:lnSpc>
            </a:pPr>
            <a:r>
              <a:rPr lang="en-US" sz="1700" b="1">
                <a:latin typeface="+mj-lt"/>
                <a:cs typeface="Times New Roman" panose="02020603050405020304" pitchFamily="18" charset="0"/>
              </a:rPr>
              <a:t>Source</a:t>
            </a:r>
            <a:r>
              <a:rPr lang="en-US" sz="1700">
                <a:latin typeface="+mj-lt"/>
                <a:cs typeface="Times New Roman" panose="02020603050405020304" pitchFamily="18" charset="0"/>
              </a:rPr>
              <a:t>: EPIC </a:t>
            </a:r>
          </a:p>
          <a:p>
            <a:pPr lvl="1">
              <a:lnSpc>
                <a:spcPct val="140000"/>
              </a:lnSpc>
            </a:pPr>
            <a:r>
              <a:rPr lang="en-US" sz="1700" b="1">
                <a:latin typeface="+mj-lt"/>
                <a:cs typeface="Times New Roman" panose="02020603050405020304" pitchFamily="18" charset="0"/>
              </a:rPr>
              <a:t>Data</a:t>
            </a:r>
            <a:r>
              <a:rPr lang="en-US" sz="1700">
                <a:latin typeface="+mj-lt"/>
                <a:cs typeface="Times New Roman" panose="02020603050405020304" pitchFamily="18" charset="0"/>
              </a:rPr>
              <a:t>: HbA1C,</a:t>
            </a:r>
            <a:r>
              <a:rPr lang="en-US" sz="1700">
                <a:latin typeface="+mj-lt"/>
              </a:rPr>
              <a:t> </a:t>
            </a:r>
            <a:r>
              <a:rPr lang="en-US" sz="1700">
                <a:latin typeface="+mj-lt"/>
                <a:cs typeface="Times New Roman" panose="02020603050405020304" pitchFamily="18" charset="0"/>
              </a:rPr>
              <a:t>demographics, current diabetes treatment, use of contraception  </a:t>
            </a:r>
          </a:p>
          <a:p>
            <a:pPr marL="342891" indent="-342891">
              <a:lnSpc>
                <a:spcPct val="140000"/>
              </a:lnSpc>
              <a:buSzPct val="70000"/>
              <a:buFont typeface="Lucida Grande"/>
              <a:buChar char="▶"/>
            </a:pPr>
            <a:r>
              <a:rPr lang="en-US" sz="1700" b="1">
                <a:solidFill>
                  <a:srgbClr val="333333"/>
                </a:solidFill>
                <a:latin typeface="+mj-lt"/>
                <a:cs typeface="Arial"/>
              </a:rPr>
              <a:t>Metrics that we will be evaluating:</a:t>
            </a:r>
          </a:p>
          <a:p>
            <a:pPr marL="800100" lvl="1" indent="-342900">
              <a:lnSpc>
                <a:spcPct val="140000"/>
              </a:lnSpc>
              <a:buSzPct val="70000"/>
              <a:buFont typeface="+mj-lt"/>
              <a:buAutoNum type="arabicPeriod"/>
            </a:pPr>
            <a:r>
              <a:rPr lang="en-US" sz="1700" b="1" u="sng">
                <a:latin typeface="+mj-lt"/>
                <a:cs typeface="Times New Roman" panose="02020603050405020304" pitchFamily="18" charset="0"/>
              </a:rPr>
              <a:t>Patient knowledge</a:t>
            </a:r>
            <a:r>
              <a:rPr lang="en-US" sz="1700" b="1">
                <a:latin typeface="+mj-lt"/>
                <a:cs typeface="Times New Roman" panose="02020603050405020304" pitchFamily="18" charset="0"/>
              </a:rPr>
              <a:t>: </a:t>
            </a:r>
            <a:r>
              <a:rPr lang="en-US" sz="1700">
                <a:latin typeface="+mj-lt"/>
                <a:cs typeface="Times New Roman" panose="02020603050405020304" pitchFamily="18" charset="0"/>
              </a:rPr>
              <a:t>the scores on</a:t>
            </a:r>
            <a:r>
              <a:rPr lang="en-US" sz="1700">
                <a:latin typeface="Arial" panose="020B0604020202020204" pitchFamily="34" charset="0"/>
                <a:cs typeface="Arial" panose="020B0604020202020204" pitchFamily="34" charset="0"/>
              </a:rPr>
              <a:t> pre-intervention and post-intervention questionnaires for patients.</a:t>
            </a:r>
          </a:p>
          <a:p>
            <a:pPr marL="800100" lvl="1" indent="-342900">
              <a:lnSpc>
                <a:spcPct val="140000"/>
              </a:lnSpc>
              <a:buSzPct val="70000"/>
              <a:buFont typeface="+mj-lt"/>
              <a:buAutoNum type="arabicPeriod"/>
            </a:pPr>
            <a:r>
              <a:rPr lang="en-US" sz="1700" b="1" u="sng">
                <a:latin typeface="Arial" panose="020B0604020202020204" pitchFamily="34" charset="0"/>
                <a:cs typeface="Arial" panose="020B0604020202020204" pitchFamily="34" charset="0"/>
              </a:rPr>
              <a:t>Contraception Use</a:t>
            </a:r>
            <a:r>
              <a:rPr lang="en-US" sz="1700" u="sng">
                <a:latin typeface="Arial" panose="020B0604020202020204" pitchFamily="34" charset="0"/>
                <a:cs typeface="Arial" panose="020B0604020202020204" pitchFamily="34" charset="0"/>
              </a:rPr>
              <a:t>:</a:t>
            </a:r>
            <a:r>
              <a:rPr lang="en-US" sz="1700">
                <a:latin typeface="Arial" panose="020B0604020202020204" pitchFamily="34" charset="0"/>
                <a:cs typeface="Arial" panose="020B0604020202020204" pitchFamily="34" charset="0"/>
              </a:rPr>
              <a:t> the number of gynecologist visits and the percent change of contraception use before and after intervention.</a:t>
            </a:r>
          </a:p>
          <a:p>
            <a:pPr marL="800100" lvl="1" indent="-342900">
              <a:lnSpc>
                <a:spcPct val="140000"/>
              </a:lnSpc>
              <a:buSzPct val="70000"/>
              <a:buFont typeface="+mj-lt"/>
              <a:buAutoNum type="arabicPeriod"/>
            </a:pPr>
            <a:r>
              <a:rPr lang="en-US" sz="1700" b="1" u="sng">
                <a:latin typeface="Arial" panose="020B0604020202020204" pitchFamily="34" charset="0"/>
                <a:cs typeface="Arial" panose="020B0604020202020204" pitchFamily="34" charset="0"/>
              </a:rPr>
              <a:t>Provider </a:t>
            </a:r>
            <a:r>
              <a:rPr lang="en-US" sz="1700" b="1" u="sng">
                <a:latin typeface="+mj-lt"/>
                <a:cs typeface="Times New Roman" panose="02020603050405020304" pitchFamily="18" charset="0"/>
              </a:rPr>
              <a:t>awareness</a:t>
            </a:r>
            <a:r>
              <a:rPr lang="en-US" sz="1700">
                <a:latin typeface="+mj-lt"/>
                <a:cs typeface="Times New Roman" panose="02020603050405020304" pitchFamily="18" charset="0"/>
              </a:rPr>
              <a:t>: the scores on pre-intervention and post-intervention questionnaires for providers and the percent change of documentation in regards to pregnancy planning. </a:t>
            </a:r>
            <a:endParaRPr lang="en-US" sz="1700">
              <a:latin typeface="Arial" panose="020B0604020202020204" pitchFamily="34" charset="0"/>
              <a:cs typeface="Arial" panose="020B0604020202020204" pitchFamily="34" charset="0"/>
            </a:endParaRPr>
          </a:p>
          <a:p>
            <a:pPr marL="800100" lvl="1" indent="-342900">
              <a:lnSpc>
                <a:spcPct val="140000"/>
              </a:lnSpc>
              <a:buSzPct val="70000"/>
              <a:buFont typeface="+mj-lt"/>
              <a:buAutoNum type="arabicPeriod"/>
            </a:pPr>
            <a:r>
              <a:rPr lang="en-US" sz="1700" b="1" u="sng">
                <a:latin typeface="Arial" panose="020B0604020202020204" pitchFamily="34" charset="0"/>
                <a:cs typeface="Arial" panose="020B0604020202020204" pitchFamily="34" charset="0"/>
              </a:rPr>
              <a:t>Longer term follow up:</a:t>
            </a:r>
            <a:r>
              <a:rPr lang="en-US" sz="1700">
                <a:latin typeface="Arial" panose="020B0604020202020204" pitchFamily="34" charset="0"/>
                <a:cs typeface="Arial" panose="020B0604020202020204" pitchFamily="34" charset="0"/>
              </a:rPr>
              <a:t> HbA1c results at first antenatal diabetes visit compared to baseline HbA1c.</a:t>
            </a:r>
          </a:p>
          <a:p>
            <a:pPr marL="800100" lvl="1" indent="-342900">
              <a:lnSpc>
                <a:spcPct val="140000"/>
              </a:lnSpc>
              <a:buSzPct val="70000"/>
              <a:buFont typeface="+mj-lt"/>
              <a:buAutoNum type="arabicPeriod"/>
            </a:pPr>
            <a:endParaRPr lang="en-US" sz="1700" b="1" u="sng">
              <a:latin typeface="Arial" panose="020B0604020202020204" pitchFamily="34" charset="0"/>
              <a:cs typeface="Arial" panose="020B0604020202020204" pitchFamily="34" charset="0"/>
            </a:endParaRPr>
          </a:p>
          <a:p>
            <a:pPr marL="800100" lvl="1" indent="-342900">
              <a:lnSpc>
                <a:spcPct val="140000"/>
              </a:lnSpc>
              <a:buSzPct val="70000"/>
              <a:buFont typeface="+mj-lt"/>
              <a:buAutoNum type="arabicPeriod"/>
            </a:pPr>
            <a:endParaRPr lang="en-US" sz="1700">
              <a:latin typeface="Arial" panose="020B0604020202020204" pitchFamily="34" charset="0"/>
              <a:cs typeface="Arial" panose="020B0604020202020204" pitchFamily="34" charset="0"/>
            </a:endParaRPr>
          </a:p>
          <a:p>
            <a:pPr marL="800100" lvl="1" indent="-342900">
              <a:lnSpc>
                <a:spcPct val="140000"/>
              </a:lnSpc>
              <a:buSzPct val="70000"/>
              <a:buFont typeface="+mj-lt"/>
              <a:buAutoNum type="arabicPeriod"/>
            </a:pPr>
            <a:endParaRPr lang="en-US" sz="1700" b="1" u="sng">
              <a:latin typeface="Arial" panose="020B0604020202020204" pitchFamily="34" charset="0"/>
              <a:cs typeface="Arial" panose="020B0604020202020204" pitchFamily="34" charset="0"/>
            </a:endParaRPr>
          </a:p>
          <a:p>
            <a:pPr marL="800100" lvl="1" indent="-342900">
              <a:lnSpc>
                <a:spcPct val="140000"/>
              </a:lnSpc>
              <a:buSzPct val="70000"/>
              <a:buFont typeface="+mj-lt"/>
              <a:buAutoNum type="arabicPeriod"/>
            </a:pPr>
            <a:endParaRPr lang="en-US" sz="1700">
              <a:latin typeface="Arial" panose="020B0604020202020204" pitchFamily="34" charset="0"/>
              <a:cs typeface="Arial" panose="020B0604020202020204" pitchFamily="34" charset="0"/>
            </a:endParaRPr>
          </a:p>
          <a:p>
            <a:pPr marL="800100" lvl="1" indent="-342900">
              <a:lnSpc>
                <a:spcPct val="140000"/>
              </a:lnSpc>
              <a:buSzPct val="70000"/>
              <a:buFont typeface="+mj-lt"/>
              <a:buAutoNum type="arabicPeriod"/>
            </a:pPr>
            <a:endParaRPr lang="en-US" sz="1700">
              <a:latin typeface="+mj-lt"/>
              <a:cs typeface="Times New Roman" panose="02020603050405020304" pitchFamily="18" charset="0"/>
            </a:endParaRPr>
          </a:p>
          <a:p>
            <a:pPr marL="342891" indent="-342891">
              <a:lnSpc>
                <a:spcPct val="140000"/>
              </a:lnSpc>
              <a:buSzPct val="70000"/>
              <a:buFont typeface="Lucida Grande"/>
              <a:buChar char="▶"/>
            </a:pPr>
            <a:endParaRPr lang="en-US" sz="1700">
              <a:solidFill>
                <a:srgbClr val="333333"/>
              </a:solidFill>
              <a:latin typeface="+mj-lt"/>
              <a:cs typeface="Arial"/>
            </a:endParaRPr>
          </a:p>
          <a:p>
            <a:pPr marL="342891" indent="-342891">
              <a:lnSpc>
                <a:spcPct val="140000"/>
              </a:lnSpc>
              <a:buSzPct val="70000"/>
              <a:buFont typeface="Lucida Grande"/>
              <a:buChar char="▶"/>
            </a:pPr>
            <a:endParaRPr lang="en-US" sz="1700">
              <a:solidFill>
                <a:srgbClr val="333333"/>
              </a:solidFill>
              <a:latin typeface="+mj-lt"/>
              <a:cs typeface="Arial"/>
            </a:endParaRPr>
          </a:p>
          <a:p>
            <a:pPr marL="342891" indent="-342891">
              <a:lnSpc>
                <a:spcPct val="140000"/>
              </a:lnSpc>
              <a:buSzPct val="70000"/>
              <a:buFont typeface="Lucida Grande"/>
              <a:buChar char="▶"/>
            </a:pPr>
            <a:endParaRPr lang="en-US" sz="1700">
              <a:solidFill>
                <a:srgbClr val="333333"/>
              </a:solidFill>
              <a:latin typeface="+mj-lt"/>
              <a:cs typeface="Arial"/>
            </a:endParaRPr>
          </a:p>
          <a:p>
            <a:pPr marL="342891" indent="-342891">
              <a:lnSpc>
                <a:spcPct val="140000"/>
              </a:lnSpc>
              <a:buSzPct val="70000"/>
              <a:buFont typeface="Lucida Grande"/>
              <a:buChar char="▶"/>
              <a:defRPr/>
            </a:pPr>
            <a:endParaRPr lang="en-US" sz="1700">
              <a:solidFill>
                <a:srgbClr val="333333"/>
              </a:solidFill>
              <a:latin typeface="+mj-lt"/>
              <a:cs typeface="Arial"/>
            </a:endParaRPr>
          </a:p>
        </p:txBody>
      </p:sp>
      <p:sp>
        <p:nvSpPr>
          <p:cNvPr id="3" name="Title 1"/>
          <p:cNvSpPr>
            <a:spLocks noGrp="1"/>
          </p:cNvSpPr>
          <p:nvPr>
            <p:ph type="title"/>
          </p:nvPr>
        </p:nvSpPr>
        <p:spPr>
          <a:xfrm>
            <a:off x="1981200" y="555333"/>
            <a:ext cx="8229600" cy="625171"/>
          </a:xfrm>
        </p:spPr>
        <p:txBody>
          <a:bodyPr>
            <a:normAutofit/>
          </a:bodyPr>
          <a:lstStyle/>
          <a:p>
            <a:r>
              <a:rPr lang="en-US" sz="2600">
                <a:latin typeface="Arial"/>
                <a:cs typeface="Arial"/>
              </a:rPr>
              <a:t>Methodology</a:t>
            </a:r>
          </a:p>
        </p:txBody>
      </p:sp>
    </p:spTree>
    <p:extLst>
      <p:ext uri="{BB962C8B-B14F-4D97-AF65-F5344CB8AC3E}">
        <p14:creationId xmlns:p14="http://schemas.microsoft.com/office/powerpoint/2010/main" val="2058464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grpId="0" nodeType="clickEffect">
                                  <p:stCondLst>
                                    <p:cond delay="20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linds(vertical)">
                                      <p:cBhvr>
                                        <p:cTn id="14" dur="500"/>
                                        <p:tgtEl>
                                          <p:spTgt spid="4">
                                            <p:txEl>
                                              <p:pRg st="0" end="0"/>
                                            </p:txEl>
                                          </p:spTgt>
                                        </p:tgtEl>
                                      </p:cBhvr>
                                    </p:animEffect>
                                  </p:childTnLst>
                                </p:cTn>
                              </p:par>
                              <p:par>
                                <p:cTn id="15" presetID="3" presetClass="entr" presetSubtype="5" fill="hold" grpId="0" nodeType="withEffect">
                                  <p:stCondLst>
                                    <p:cond delay="200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vertical)">
                                      <p:cBhvr>
                                        <p:cTn id="17" dur="500"/>
                                        <p:tgtEl>
                                          <p:spTgt spid="4">
                                            <p:txEl>
                                              <p:pRg st="1" end="1"/>
                                            </p:txEl>
                                          </p:spTgt>
                                        </p:tgtEl>
                                      </p:cBhvr>
                                    </p:animEffect>
                                  </p:childTnLst>
                                </p:cTn>
                              </p:par>
                              <p:par>
                                <p:cTn id="18" presetID="3" presetClass="entr" presetSubtype="5" fill="hold" grpId="0" nodeType="withEffect">
                                  <p:stCondLst>
                                    <p:cond delay="200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linds(vertical)">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E728-D0A8-E046-BD64-2E45BAAF1BBF}"/>
              </a:ext>
            </a:extLst>
          </p:cNvPr>
          <p:cNvSpPr>
            <a:spLocks noGrp="1"/>
          </p:cNvSpPr>
          <p:nvPr>
            <p:ph type="title"/>
          </p:nvPr>
        </p:nvSpPr>
        <p:spPr/>
        <p:txBody>
          <a:bodyPr/>
          <a:lstStyle/>
          <a:p>
            <a:r>
              <a:rPr lang="en-US"/>
              <a:t>PREPP’D </a:t>
            </a:r>
            <a:r>
              <a:rPr lang="en-US" sz="2000"/>
              <a:t>(Pregnancy Reproductive Education Program for People with Diabetes)  </a:t>
            </a:r>
          </a:p>
        </p:txBody>
      </p:sp>
      <p:sp>
        <p:nvSpPr>
          <p:cNvPr id="3" name="Content Placeholder 2">
            <a:extLst>
              <a:ext uri="{FF2B5EF4-FFF2-40B4-BE49-F238E27FC236}">
                <a16:creationId xmlns:a16="http://schemas.microsoft.com/office/drawing/2014/main" id="{6FEDF560-FC56-F445-8A96-9CEDF924B982}"/>
              </a:ext>
            </a:extLst>
          </p:cNvPr>
          <p:cNvSpPr>
            <a:spLocks noGrp="1"/>
          </p:cNvSpPr>
          <p:nvPr>
            <p:ph idx="1"/>
          </p:nvPr>
        </p:nvSpPr>
        <p:spPr>
          <a:xfrm>
            <a:off x="420756" y="1173926"/>
            <a:ext cx="7301948" cy="4948578"/>
          </a:xfrm>
        </p:spPr>
        <p:txBody>
          <a:bodyPr>
            <a:normAutofit/>
          </a:bodyPr>
          <a:lstStyle/>
          <a:p>
            <a:r>
              <a:rPr lang="en-US">
                <a:latin typeface="Calibri" panose="020F0502020204030204" pitchFamily="34" charset="0"/>
                <a:cs typeface="Calibri" panose="020F0502020204030204" pitchFamily="34" charset="0"/>
              </a:rPr>
              <a:t>Ally Wang MD (PGY5, Endocrine fellow), Madeleine </a:t>
            </a:r>
            <a:r>
              <a:rPr lang="en-US" err="1">
                <a:latin typeface="Calibri" panose="020F0502020204030204" pitchFamily="34" charset="0"/>
                <a:cs typeface="Calibri" panose="020F0502020204030204" pitchFamily="34" charset="0"/>
              </a:rPr>
              <a:t>Rouviere</a:t>
            </a:r>
            <a:r>
              <a:rPr lang="en-US">
                <a:latin typeface="Calibri" panose="020F0502020204030204" pitchFamily="34" charset="0"/>
                <a:cs typeface="Calibri" panose="020F0502020204030204" pitchFamily="34" charset="0"/>
              </a:rPr>
              <a:t> RD CDE, Camilla </a:t>
            </a:r>
            <a:r>
              <a:rPr lang="en-US" err="1">
                <a:latin typeface="Calibri" panose="020F0502020204030204" pitchFamily="34" charset="0"/>
                <a:cs typeface="Calibri" panose="020F0502020204030204" pitchFamily="34" charset="0"/>
              </a:rPr>
              <a:t>Levister</a:t>
            </a:r>
            <a:r>
              <a:rPr lang="en-US">
                <a:latin typeface="Calibri" panose="020F0502020204030204" pitchFamily="34" charset="0"/>
                <a:cs typeface="Calibri" panose="020F0502020204030204" pitchFamily="34" charset="0"/>
              </a:rPr>
              <a:t> NP CDCES, </a:t>
            </a:r>
            <a:r>
              <a:rPr lang="en-US" err="1">
                <a:latin typeface="Calibri" panose="020F0502020204030204" pitchFamily="34" charset="0"/>
                <a:cs typeface="Calibri" panose="020F0502020204030204" pitchFamily="34" charset="0"/>
              </a:rPr>
              <a:t>Grenye</a:t>
            </a:r>
            <a:r>
              <a:rPr lang="en-US">
                <a:latin typeface="Calibri" panose="020F0502020204030204" pitchFamily="34" charset="0"/>
                <a:cs typeface="Calibri" panose="020F0502020204030204" pitchFamily="34" charset="0"/>
              </a:rPr>
              <a:t> O’Malley MD, Selassie </a:t>
            </a:r>
            <a:r>
              <a:rPr lang="en-US" err="1">
                <a:latin typeface="Calibri" panose="020F0502020204030204" pitchFamily="34" charset="0"/>
                <a:cs typeface="Calibri" panose="020F0502020204030204" pitchFamily="34" charset="0"/>
              </a:rPr>
              <a:t>Ogyaadu</a:t>
            </a:r>
            <a:r>
              <a:rPr lang="en-US">
                <a:latin typeface="Calibri" panose="020F0502020204030204" pitchFamily="34" charset="0"/>
                <a:cs typeface="Calibri" panose="020F0502020204030204" pitchFamily="34" charset="0"/>
              </a:rPr>
              <a:t> MD MPH, Carol Levy MD CDCES</a:t>
            </a:r>
          </a:p>
          <a:p>
            <a:r>
              <a:rPr lang="en-US">
                <a:latin typeface="Calibri" panose="020F0502020204030204" pitchFamily="34" charset="0"/>
                <a:cs typeface="Calibri" panose="020F0502020204030204" pitchFamily="34" charset="0"/>
              </a:rPr>
              <a:t>Education initiative to patients and providers focusing on pre-conception counseling on diabetes goals in pregnancy</a:t>
            </a:r>
          </a:p>
          <a:p>
            <a:r>
              <a:rPr lang="en-US">
                <a:latin typeface="Calibri" panose="020F0502020204030204" pitchFamily="34" charset="0"/>
                <a:cs typeface="Calibri" panose="020F0502020204030204" pitchFamily="34" charset="0"/>
              </a:rPr>
              <a:t>Surveys distributed to patients and assessment of provider counseling (captured in smart phrase) </a:t>
            </a:r>
          </a:p>
          <a:p>
            <a:r>
              <a:rPr lang="en-US">
                <a:latin typeface="Calibri" panose="020F0502020204030204" pitchFamily="34" charset="0"/>
                <a:cs typeface="Calibri" panose="020F0502020204030204" pitchFamily="34" charset="0"/>
              </a:rPr>
              <a:t>To date : 29 patients completed survey</a:t>
            </a:r>
          </a:p>
          <a:p>
            <a:r>
              <a:rPr lang="en-US">
                <a:latin typeface="Calibri" panose="020F0502020204030204" pitchFamily="34" charset="0"/>
                <a:cs typeface="Calibri" panose="020F0502020204030204" pitchFamily="34" charset="0"/>
              </a:rPr>
              <a:t>Expansion to Mount Sinai Downtown Union Square, Mount Sinai Morningside/West in process</a:t>
            </a:r>
          </a:p>
          <a:p>
            <a:endParaRPr lang="en-US" sz="180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18796AF-3482-7E43-B510-59DC17FDE95E}"/>
              </a:ext>
            </a:extLst>
          </p:cNvPr>
          <p:cNvPicPr>
            <a:picLocks noChangeAspect="1"/>
          </p:cNvPicPr>
          <p:nvPr/>
        </p:nvPicPr>
        <p:blipFill>
          <a:blip r:embed="rId2"/>
          <a:stretch>
            <a:fillRect/>
          </a:stretch>
        </p:blipFill>
        <p:spPr>
          <a:xfrm>
            <a:off x="8229832" y="1173926"/>
            <a:ext cx="3597449" cy="4679115"/>
          </a:xfrm>
          <a:prstGeom prst="rect">
            <a:avLst/>
          </a:prstGeom>
        </p:spPr>
      </p:pic>
    </p:spTree>
    <p:extLst>
      <p:ext uri="{BB962C8B-B14F-4D97-AF65-F5344CB8AC3E}">
        <p14:creationId xmlns:p14="http://schemas.microsoft.com/office/powerpoint/2010/main" val="41565132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46536-1C26-124A-8D93-54625F254837}"/>
              </a:ext>
            </a:extLst>
          </p:cNvPr>
          <p:cNvSpPr>
            <a:spLocks noGrp="1"/>
          </p:cNvSpPr>
          <p:nvPr>
            <p:ph type="title"/>
          </p:nvPr>
        </p:nvSpPr>
        <p:spPr>
          <a:xfrm>
            <a:off x="2246313" y="1684143"/>
            <a:ext cx="7812087" cy="4068957"/>
          </a:xfrm>
        </p:spPr>
        <p:txBody>
          <a:bodyPr/>
          <a:lstStyle/>
          <a:p>
            <a:r>
              <a:rPr lang="en-US" sz="4000"/>
              <a:t>Quality Improvement Initiative: </a:t>
            </a:r>
            <a:br>
              <a:rPr lang="en-US" sz="4000"/>
            </a:br>
            <a:r>
              <a:rPr lang="en-US" sz="4000"/>
              <a:t>Hyperglycemia Treatment Algorithms for COVID-19 Patients on Glucocorticoids</a:t>
            </a:r>
          </a:p>
        </p:txBody>
      </p:sp>
      <p:sp>
        <p:nvSpPr>
          <p:cNvPr id="4" name="TextBox 3">
            <a:extLst>
              <a:ext uri="{FF2B5EF4-FFF2-40B4-BE49-F238E27FC236}">
                <a16:creationId xmlns:a16="http://schemas.microsoft.com/office/drawing/2014/main" id="{E4476BC0-8B6B-FA4C-9542-672E10B9D40C}"/>
              </a:ext>
            </a:extLst>
          </p:cNvPr>
          <p:cNvSpPr txBox="1"/>
          <p:nvPr/>
        </p:nvSpPr>
        <p:spPr>
          <a:xfrm>
            <a:off x="2246310" y="4450976"/>
            <a:ext cx="4929741" cy="2616101"/>
          </a:xfrm>
          <a:prstGeom prst="rect">
            <a:avLst/>
          </a:prstGeom>
          <a:noFill/>
        </p:spPr>
        <p:txBody>
          <a:bodyPr wrap="square" rtlCol="0">
            <a:spAutoFit/>
          </a:bodyPr>
          <a:lstStyle/>
          <a:p>
            <a:r>
              <a:rPr lang="en-US" sz="1600">
                <a:solidFill>
                  <a:schemeClr val="bg1"/>
                </a:solidFill>
              </a:rPr>
              <a:t>Alexander Karol MS4</a:t>
            </a:r>
          </a:p>
          <a:p>
            <a:r>
              <a:rPr lang="en-US" sz="1600">
                <a:solidFill>
                  <a:schemeClr val="bg1"/>
                </a:solidFill>
              </a:rPr>
              <a:t>Natalia Viera MD  PGY3</a:t>
            </a:r>
          </a:p>
          <a:p>
            <a:r>
              <a:rPr lang="en-US" sz="1600">
                <a:solidFill>
                  <a:schemeClr val="bg1"/>
                </a:solidFill>
              </a:rPr>
              <a:t>Danielle Brooks MD (Graduated 2021)</a:t>
            </a:r>
          </a:p>
          <a:p>
            <a:r>
              <a:rPr lang="en-US" sz="1600">
                <a:solidFill>
                  <a:schemeClr val="bg1"/>
                </a:solidFill>
              </a:rPr>
              <a:t>Carol Levy MD</a:t>
            </a:r>
          </a:p>
          <a:p>
            <a:r>
              <a:rPr lang="en-US" sz="1600">
                <a:solidFill>
                  <a:schemeClr val="bg1"/>
                </a:solidFill>
              </a:rPr>
              <a:t>David Lam MD</a:t>
            </a:r>
          </a:p>
          <a:p>
            <a:r>
              <a:rPr lang="en-US" sz="1600">
                <a:solidFill>
                  <a:schemeClr val="bg1"/>
                </a:solidFill>
              </a:rPr>
              <a:t>Amanda Leiter MD</a:t>
            </a:r>
          </a:p>
          <a:p>
            <a:r>
              <a:rPr lang="en-US" sz="1600" err="1">
                <a:solidFill>
                  <a:schemeClr val="bg1"/>
                </a:solidFill>
              </a:rPr>
              <a:t>Grenye</a:t>
            </a:r>
            <a:r>
              <a:rPr lang="en-US" sz="1600">
                <a:solidFill>
                  <a:schemeClr val="bg1"/>
                </a:solidFill>
              </a:rPr>
              <a:t> O’Malley MD</a:t>
            </a:r>
          </a:p>
          <a:p>
            <a:r>
              <a:rPr lang="en-US" sz="1600">
                <a:solidFill>
                  <a:schemeClr val="bg1"/>
                </a:solidFill>
              </a:rPr>
              <a:t>Selassie </a:t>
            </a:r>
            <a:r>
              <a:rPr lang="en-US" sz="1600" err="1">
                <a:solidFill>
                  <a:schemeClr val="bg1"/>
                </a:solidFill>
              </a:rPr>
              <a:t>Ogyaadu</a:t>
            </a:r>
            <a:r>
              <a:rPr lang="en-US" sz="1600">
                <a:solidFill>
                  <a:schemeClr val="bg1"/>
                </a:solidFill>
              </a:rPr>
              <a:t> MD, MPH</a:t>
            </a:r>
          </a:p>
          <a:p>
            <a:r>
              <a:rPr lang="en-US" sz="1600" err="1">
                <a:solidFill>
                  <a:schemeClr val="bg1"/>
                </a:solidFill>
              </a:rPr>
              <a:t>Nirali</a:t>
            </a:r>
            <a:r>
              <a:rPr lang="en-US" sz="1600">
                <a:solidFill>
                  <a:schemeClr val="bg1"/>
                </a:solidFill>
              </a:rPr>
              <a:t> Shah MD</a:t>
            </a:r>
          </a:p>
          <a:p>
            <a:endParaRPr lang="en-US" sz="1600"/>
          </a:p>
        </p:txBody>
      </p:sp>
    </p:spTree>
    <p:extLst>
      <p:ext uri="{BB962C8B-B14F-4D97-AF65-F5344CB8AC3E}">
        <p14:creationId xmlns:p14="http://schemas.microsoft.com/office/powerpoint/2010/main" val="18667535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69CD-E34C-8C4B-9D15-7DB54D99DEA9}"/>
              </a:ext>
            </a:extLst>
          </p:cNvPr>
          <p:cNvSpPr>
            <a:spLocks noGrp="1"/>
          </p:cNvSpPr>
          <p:nvPr>
            <p:ph type="title"/>
          </p:nvPr>
        </p:nvSpPr>
        <p:spPr>
          <a:xfrm>
            <a:off x="786559" y="541308"/>
            <a:ext cx="7886700" cy="1325563"/>
          </a:xfrm>
        </p:spPr>
        <p:txBody>
          <a:bodyPr/>
          <a:lstStyle/>
          <a:p>
            <a:r>
              <a:rPr lang="en-US"/>
              <a:t>Background</a:t>
            </a:r>
          </a:p>
        </p:txBody>
      </p:sp>
      <p:sp>
        <p:nvSpPr>
          <p:cNvPr id="3" name="Content Placeholder 2">
            <a:extLst>
              <a:ext uri="{FF2B5EF4-FFF2-40B4-BE49-F238E27FC236}">
                <a16:creationId xmlns:a16="http://schemas.microsoft.com/office/drawing/2014/main" id="{C5B53159-8A3D-E64A-A872-7AE8DCFA9EBC}"/>
              </a:ext>
            </a:extLst>
          </p:cNvPr>
          <p:cNvSpPr>
            <a:spLocks noGrp="1"/>
          </p:cNvSpPr>
          <p:nvPr>
            <p:ph idx="1"/>
          </p:nvPr>
        </p:nvSpPr>
        <p:spPr>
          <a:xfrm>
            <a:off x="1338498" y="1388757"/>
            <a:ext cx="7886700" cy="4824888"/>
          </a:xfrm>
        </p:spPr>
        <p:txBody>
          <a:bodyPr>
            <a:normAutofit/>
          </a:bodyPr>
          <a:lstStyle/>
          <a:p>
            <a:pPr>
              <a:buFont typeface="Arial" panose="020B0604020202020204" pitchFamily="34" charset="0"/>
              <a:buChar char="•"/>
            </a:pPr>
            <a:r>
              <a:rPr lang="en-US">
                <a:latin typeface="Calibri" panose="020F0502020204030204" pitchFamily="34" charset="0"/>
                <a:cs typeface="Calibri" panose="020F0502020204030204" pitchFamily="34" charset="0"/>
              </a:rPr>
              <a:t>Corticosteroids (dexamethasone, methylprednisolone, prednisone) have become an essential component of care in patients hospitalized with COVID-19 who require oxygen supplementation.</a:t>
            </a:r>
          </a:p>
          <a:p>
            <a:pPr>
              <a:buFont typeface="Arial" panose="020B0604020202020204" pitchFamily="34" charset="0"/>
              <a:buChar char="•"/>
            </a:pPr>
            <a:r>
              <a:rPr lang="en-US">
                <a:latin typeface="Calibri" panose="020F0502020204030204" pitchFamily="34" charset="0"/>
                <a:cs typeface="Calibri" panose="020F0502020204030204" pitchFamily="34" charset="0"/>
              </a:rPr>
              <a:t>Hyperglycemia, regardless of diabetes history, is associated with increased mortality in COVID-19 patients.</a:t>
            </a:r>
          </a:p>
          <a:p>
            <a:pPr>
              <a:buFont typeface="Arial" panose="020B0604020202020204" pitchFamily="34" charset="0"/>
              <a:buChar char="•"/>
            </a:pPr>
            <a:r>
              <a:rPr lang="en-US">
                <a:latin typeface="Calibri" panose="020F0502020204030204" pitchFamily="34" charset="0"/>
                <a:cs typeface="Calibri" panose="020F0502020204030204" pitchFamily="34" charset="0"/>
              </a:rPr>
              <a:t>Glucocorticoids increase the risk of hyperglycemia, yet there are no clear guidelines on optimal management.</a:t>
            </a:r>
          </a:p>
          <a:p>
            <a:pPr marL="0" indent="0">
              <a:buNone/>
            </a:pPr>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p>
          <a:p>
            <a:endParaRPr lang="en-US"/>
          </a:p>
          <a:p>
            <a:endParaRPr lang="en-US"/>
          </a:p>
          <a:p>
            <a:endParaRPr lang="en-US"/>
          </a:p>
        </p:txBody>
      </p:sp>
      <p:sp>
        <p:nvSpPr>
          <p:cNvPr id="4" name="Rectangle 3">
            <a:extLst>
              <a:ext uri="{FF2B5EF4-FFF2-40B4-BE49-F238E27FC236}">
                <a16:creationId xmlns:a16="http://schemas.microsoft.com/office/drawing/2014/main" id="{4B820107-C661-E64C-8A25-380EC4A5538D}"/>
              </a:ext>
            </a:extLst>
          </p:cNvPr>
          <p:cNvSpPr/>
          <p:nvPr/>
        </p:nvSpPr>
        <p:spPr>
          <a:xfrm>
            <a:off x="1524001" y="6259811"/>
            <a:ext cx="7701197" cy="276999"/>
          </a:xfrm>
          <a:prstGeom prst="rect">
            <a:avLst/>
          </a:prstGeom>
        </p:spPr>
        <p:txBody>
          <a:bodyPr wrap="square">
            <a:spAutoFit/>
          </a:bodyPr>
          <a:lstStyle/>
          <a:p>
            <a:endParaRPr lang="en-US" sz="120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80283EB-007F-7141-BFDF-BCC3D6D03985}"/>
              </a:ext>
            </a:extLst>
          </p:cNvPr>
          <p:cNvSpPr/>
          <p:nvPr/>
        </p:nvSpPr>
        <p:spPr>
          <a:xfrm>
            <a:off x="1524000" y="6352144"/>
            <a:ext cx="9144000" cy="507831"/>
          </a:xfrm>
          <a:prstGeom prst="rect">
            <a:avLst/>
          </a:prstGeom>
        </p:spPr>
        <p:txBody>
          <a:bodyPr wrap="square">
            <a:spAutoFit/>
          </a:bodyPr>
          <a:lstStyle/>
          <a:p>
            <a:r>
              <a:rPr lang="en-US" sz="900">
                <a:solidFill>
                  <a:schemeClr val="tx1">
                    <a:lumMod val="50000"/>
                    <a:lumOff val="50000"/>
                  </a:schemeClr>
                </a:solidFill>
              </a:rPr>
              <a:t>RECOVERY Collaborative Group, </a:t>
            </a:r>
            <a:r>
              <a:rPr lang="en-US" sz="900" err="1">
                <a:solidFill>
                  <a:schemeClr val="tx1">
                    <a:lumMod val="50000"/>
                    <a:lumOff val="50000"/>
                  </a:schemeClr>
                </a:solidFill>
              </a:rPr>
              <a:t>Horby</a:t>
            </a:r>
            <a:r>
              <a:rPr lang="en-US" sz="900">
                <a:solidFill>
                  <a:schemeClr val="tx1">
                    <a:lumMod val="50000"/>
                    <a:lumOff val="50000"/>
                  </a:schemeClr>
                </a:solidFill>
              </a:rPr>
              <a:t> P, Lim WS, et al. Dexamethasone in Hospitalized Patients with Covid-19. </a:t>
            </a:r>
            <a:r>
              <a:rPr lang="en-US" sz="900" i="1">
                <a:solidFill>
                  <a:schemeClr val="tx1">
                    <a:lumMod val="50000"/>
                    <a:lumOff val="50000"/>
                  </a:schemeClr>
                </a:solidFill>
              </a:rPr>
              <a:t>N </a:t>
            </a:r>
            <a:r>
              <a:rPr lang="en-US" sz="900" i="1" err="1">
                <a:solidFill>
                  <a:schemeClr val="tx1">
                    <a:lumMod val="50000"/>
                    <a:lumOff val="50000"/>
                  </a:schemeClr>
                </a:solidFill>
              </a:rPr>
              <a:t>Engl</a:t>
            </a:r>
            <a:r>
              <a:rPr lang="en-US" sz="900" i="1">
                <a:solidFill>
                  <a:schemeClr val="tx1">
                    <a:lumMod val="50000"/>
                    <a:lumOff val="50000"/>
                  </a:schemeClr>
                </a:solidFill>
              </a:rPr>
              <a:t> J Med</a:t>
            </a:r>
            <a:r>
              <a:rPr lang="en-US" sz="900">
                <a:solidFill>
                  <a:schemeClr val="tx1">
                    <a:lumMod val="50000"/>
                    <a:lumOff val="50000"/>
                  </a:schemeClr>
                </a:solidFill>
              </a:rPr>
              <a:t>. 2021;384(8):693-704.</a:t>
            </a:r>
          </a:p>
          <a:p>
            <a:r>
              <a:rPr lang="en-US" sz="900">
                <a:solidFill>
                  <a:schemeClr val="tx1">
                    <a:lumMod val="50000"/>
                    <a:lumOff val="50000"/>
                  </a:schemeClr>
                </a:solidFill>
              </a:rPr>
              <a:t>Bode, Bruce et al. “Glycemic Characteristics and Clinical Outcomes of COVID-19 Patients Hospitalized in the United States.” </a:t>
            </a:r>
            <a:r>
              <a:rPr lang="en-US" sz="900" i="1">
                <a:solidFill>
                  <a:schemeClr val="tx1">
                    <a:lumMod val="50000"/>
                    <a:lumOff val="50000"/>
                  </a:schemeClr>
                </a:solidFill>
              </a:rPr>
              <a:t>Journal of diabetes science and technology</a:t>
            </a:r>
            <a:r>
              <a:rPr lang="en-US" sz="900">
                <a:solidFill>
                  <a:schemeClr val="tx1">
                    <a:lumMod val="50000"/>
                    <a:lumOff val="50000"/>
                  </a:schemeClr>
                </a:solidFill>
              </a:rPr>
              <a:t> vol. 14,4 (2020): 813-821.</a:t>
            </a:r>
          </a:p>
        </p:txBody>
      </p:sp>
      <p:sp>
        <p:nvSpPr>
          <p:cNvPr id="6" name="Slide Number Placeholder 5">
            <a:extLst>
              <a:ext uri="{FF2B5EF4-FFF2-40B4-BE49-F238E27FC236}">
                <a16:creationId xmlns:a16="http://schemas.microsoft.com/office/drawing/2014/main" id="{955E0CA7-8EA3-5740-A93B-7771D48FDBA1}"/>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14C38F77-C9A2-2D49-A00E-F842DE80C67B}" type="slidenum">
              <a:rPr lang="en-US" smtClean="0"/>
              <a:pPr/>
              <a:t>73</a:t>
            </a:fld>
            <a:endParaRPr lang="en-US"/>
          </a:p>
        </p:txBody>
      </p:sp>
    </p:spTree>
    <p:extLst>
      <p:ext uri="{BB962C8B-B14F-4D97-AF65-F5344CB8AC3E}">
        <p14:creationId xmlns:p14="http://schemas.microsoft.com/office/powerpoint/2010/main" val="35508141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AF006-7C73-6C41-985D-DEAD82E07159}"/>
              </a:ext>
            </a:extLst>
          </p:cNvPr>
          <p:cNvSpPr>
            <a:spLocks noGrp="1"/>
          </p:cNvSpPr>
          <p:nvPr>
            <p:ph type="title"/>
          </p:nvPr>
        </p:nvSpPr>
        <p:spPr>
          <a:xfrm>
            <a:off x="628650" y="385114"/>
            <a:ext cx="7886700" cy="1325563"/>
          </a:xfrm>
        </p:spPr>
        <p:txBody>
          <a:bodyPr/>
          <a:lstStyle/>
          <a:p>
            <a:r>
              <a:rPr lang="en-US"/>
              <a:t>Methods</a:t>
            </a:r>
          </a:p>
        </p:txBody>
      </p:sp>
      <p:sp>
        <p:nvSpPr>
          <p:cNvPr id="5" name="Rectangle 4">
            <a:extLst>
              <a:ext uri="{FF2B5EF4-FFF2-40B4-BE49-F238E27FC236}">
                <a16:creationId xmlns:a16="http://schemas.microsoft.com/office/drawing/2014/main" id="{6193F666-42B1-7D4C-82A7-837A402AD0C8}"/>
              </a:ext>
            </a:extLst>
          </p:cNvPr>
          <p:cNvSpPr/>
          <p:nvPr/>
        </p:nvSpPr>
        <p:spPr>
          <a:xfrm>
            <a:off x="1101126" y="1367385"/>
            <a:ext cx="8442464" cy="3170099"/>
          </a:xfrm>
          <a:prstGeom prst="rect">
            <a:avLst/>
          </a:prstGeom>
        </p:spPr>
        <p:txBody>
          <a:bodyPr wrap="square">
            <a:spAutoFit/>
          </a:bodyPr>
          <a:lstStyle/>
          <a:p>
            <a:pPr marL="285750" lvl="0" indent="-285750">
              <a:buFont typeface="Arial" panose="020B0604020202020204" pitchFamily="34" charset="0"/>
              <a:buChar char="•"/>
            </a:pPr>
            <a:r>
              <a:rPr lang="en-US" sz="2000">
                <a:latin typeface="Calibri" panose="020F0502020204030204" pitchFamily="34" charset="0"/>
                <a:cs typeface="Calibri" panose="020F0502020204030204" pitchFamily="34" charset="0"/>
              </a:rPr>
              <a:t>Created treatment algorithm </a:t>
            </a:r>
            <a:r>
              <a:rPr lang="en-US" sz="2000">
                <a:solidFill>
                  <a:schemeClr val="accent6"/>
                </a:solidFill>
                <a:latin typeface="Calibri" panose="020F0502020204030204" pitchFamily="34" charset="0"/>
                <a:cs typeface="Calibri" panose="020F0502020204030204" pitchFamily="34" charset="0"/>
              </a:rPr>
              <a:t>for glucose management specifically </a:t>
            </a:r>
            <a:r>
              <a:rPr lang="en-US" sz="2000">
                <a:latin typeface="Calibri" panose="020F0502020204030204" pitchFamily="34" charset="0"/>
                <a:cs typeface="Calibri" panose="020F0502020204030204" pitchFamily="34" charset="0"/>
              </a:rPr>
              <a:t>for patients with COVID-19  treated with steroids</a:t>
            </a:r>
          </a:p>
          <a:p>
            <a:pPr marL="742950" lvl="1" indent="-285750">
              <a:buFont typeface="Arial" panose="020B0604020202020204" pitchFamily="34" charset="0"/>
              <a:buChar char="•"/>
            </a:pPr>
            <a:r>
              <a:rPr lang="en-US" sz="2000">
                <a:latin typeface="Calibri" panose="020F0502020204030204" pitchFamily="34" charset="0"/>
                <a:cs typeface="Calibri" panose="020F0502020204030204" pitchFamily="34" charset="0"/>
              </a:rPr>
              <a:t>Based on standard of care for hospitalized patients with hyperglycemia</a:t>
            </a:r>
          </a:p>
          <a:p>
            <a:pPr marL="742950" lvl="1" indent="-285750">
              <a:buFont typeface="Arial" panose="020B0604020202020204" pitchFamily="34" charset="0"/>
              <a:buChar char="•"/>
            </a:pPr>
            <a:r>
              <a:rPr lang="en-US" sz="2000">
                <a:latin typeface="Calibri" panose="020F0502020204030204" pitchFamily="34" charset="0"/>
                <a:cs typeface="Calibri" panose="020F0502020204030204" pitchFamily="34" charset="0"/>
              </a:rPr>
              <a:t>Adjustments made considering added hyperglycemic effect of steroids</a:t>
            </a:r>
          </a:p>
          <a:p>
            <a:pPr marL="285750" lvl="0" indent="-285750">
              <a:buFont typeface="Arial" panose="020B0604020202020204" pitchFamily="34" charset="0"/>
              <a:buChar char="•"/>
            </a:pPr>
            <a:r>
              <a:rPr lang="en-US" sz="2000">
                <a:latin typeface="Calibri" panose="020F0502020204030204" pitchFamily="34" charset="0"/>
                <a:cs typeface="Calibri" panose="020F0502020204030204" pitchFamily="34" charset="0"/>
              </a:rPr>
              <a:t>Engaged with primary stakeholders to inform providers and distribute algorithm</a:t>
            </a:r>
          </a:p>
          <a:p>
            <a:pPr marL="285750" lvl="0" indent="-285750">
              <a:buFont typeface="Arial" panose="020B0604020202020204" pitchFamily="34" charset="0"/>
              <a:buChar char="•"/>
            </a:pPr>
            <a:r>
              <a:rPr lang="en-US" sz="2000">
                <a:latin typeface="Calibri" panose="020F0502020204030204" pitchFamily="34" charset="0"/>
                <a:cs typeface="Calibri" panose="020F0502020204030204" pitchFamily="34" charset="0"/>
              </a:rPr>
              <a:t>Made treatment algorithm available through EPIC</a:t>
            </a:r>
          </a:p>
          <a:p>
            <a:pPr marL="285750" lvl="0" indent="-285750">
              <a:buFont typeface="Arial" panose="020B0604020202020204" pitchFamily="34" charset="0"/>
              <a:buChar char="•"/>
            </a:pPr>
            <a:r>
              <a:rPr lang="en-US" sz="2000">
                <a:latin typeface="Calibri" panose="020F0502020204030204" pitchFamily="34" charset="0"/>
                <a:cs typeface="Calibri" panose="020F0502020204030204" pitchFamily="34" charset="0"/>
              </a:rPr>
              <a:t>Reached out to primary services via EPIC chat and e-mail</a:t>
            </a:r>
          </a:p>
          <a:p>
            <a:pPr lvl="0"/>
            <a:endParaRPr lang="en-US" sz="2000">
              <a:latin typeface="Calibri" panose="020F0502020204030204" pitchFamily="34" charset="0"/>
              <a:cs typeface="Calibri" panose="020F0502020204030204" pitchFamily="34" charset="0"/>
            </a:endParaRPr>
          </a:p>
          <a:p>
            <a:pPr lvl="0"/>
            <a:endParaRPr lang="en-US" sz="200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87F40DA-1CAC-8C43-B711-F891FCF61AA1}"/>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14C38F77-C9A2-2D49-A00E-F842DE80C67B}" type="slidenum">
              <a:rPr lang="en-US" smtClean="0"/>
              <a:pPr/>
              <a:t>74</a:t>
            </a:fld>
            <a:endParaRPr lang="en-US"/>
          </a:p>
        </p:txBody>
      </p:sp>
    </p:spTree>
    <p:extLst>
      <p:ext uri="{BB962C8B-B14F-4D97-AF65-F5344CB8AC3E}">
        <p14:creationId xmlns:p14="http://schemas.microsoft.com/office/powerpoint/2010/main" val="35776195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6F7F6-6573-2041-9AF7-816A59D61F90}"/>
              </a:ext>
            </a:extLst>
          </p:cNvPr>
          <p:cNvSpPr>
            <a:spLocks noGrp="1"/>
          </p:cNvSpPr>
          <p:nvPr>
            <p:ph type="title"/>
          </p:nvPr>
        </p:nvSpPr>
        <p:spPr>
          <a:xfrm>
            <a:off x="2152650" y="1"/>
            <a:ext cx="7886700" cy="1325563"/>
          </a:xfrm>
        </p:spPr>
        <p:txBody>
          <a:bodyPr/>
          <a:lstStyle/>
          <a:p>
            <a:r>
              <a:rPr lang="en-US"/>
              <a:t>Algorithm Access</a:t>
            </a:r>
          </a:p>
        </p:txBody>
      </p:sp>
      <p:pic>
        <p:nvPicPr>
          <p:cNvPr id="8" name="Content Placeholder 7" descr="Graphical user interface, text&#10;&#10;Description automatically generated">
            <a:extLst>
              <a:ext uri="{FF2B5EF4-FFF2-40B4-BE49-F238E27FC236}">
                <a16:creationId xmlns:a16="http://schemas.microsoft.com/office/drawing/2014/main" id="{93C7D4FB-B639-454C-8E2B-54C4F832F664}"/>
              </a:ext>
            </a:extLst>
          </p:cNvPr>
          <p:cNvPicPr>
            <a:picLocks noGrp="1" noChangeAspect="1"/>
          </p:cNvPicPr>
          <p:nvPr>
            <p:ph idx="1"/>
          </p:nvPr>
        </p:nvPicPr>
        <p:blipFill>
          <a:blip r:embed="rId2"/>
          <a:stretch>
            <a:fillRect/>
          </a:stretch>
        </p:blipFill>
        <p:spPr bwMode="auto">
          <a:xfrm>
            <a:off x="2832098" y="1090558"/>
            <a:ext cx="6106298" cy="28144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aphical user interface, text, application, email&#10;&#10;Description automatically generated">
            <a:extLst>
              <a:ext uri="{FF2B5EF4-FFF2-40B4-BE49-F238E27FC236}">
                <a16:creationId xmlns:a16="http://schemas.microsoft.com/office/drawing/2014/main" id="{733707D6-28F7-1B49-A557-70E17C979432}"/>
              </a:ext>
            </a:extLst>
          </p:cNvPr>
          <p:cNvPicPr>
            <a:picLocks noChangeAspect="1"/>
          </p:cNvPicPr>
          <p:nvPr/>
        </p:nvPicPr>
        <p:blipFill>
          <a:blip r:embed="rId3"/>
          <a:stretch>
            <a:fillRect/>
          </a:stretch>
        </p:blipFill>
        <p:spPr>
          <a:xfrm>
            <a:off x="2832099" y="4360231"/>
            <a:ext cx="6235699" cy="2306355"/>
          </a:xfrm>
          <a:prstGeom prst="rect">
            <a:avLst/>
          </a:prstGeom>
        </p:spPr>
      </p:pic>
      <p:cxnSp>
        <p:nvCxnSpPr>
          <p:cNvPr id="12" name="Straight Arrow Connector 11">
            <a:extLst>
              <a:ext uri="{FF2B5EF4-FFF2-40B4-BE49-F238E27FC236}">
                <a16:creationId xmlns:a16="http://schemas.microsoft.com/office/drawing/2014/main" id="{E2CD2255-8939-EA47-BB18-5CE1D5EEBF72}"/>
              </a:ext>
            </a:extLst>
          </p:cNvPr>
          <p:cNvCxnSpPr>
            <a:cxnSpLocks/>
          </p:cNvCxnSpPr>
          <p:nvPr/>
        </p:nvCxnSpPr>
        <p:spPr>
          <a:xfrm>
            <a:off x="5689600" y="3712530"/>
            <a:ext cx="0" cy="764540"/>
          </a:xfrm>
          <a:prstGeom prst="straightConnector1">
            <a:avLst/>
          </a:prstGeom>
          <a:ln w="98425">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0A4EA3A5-79B3-2141-8502-721E655C88C8}"/>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14C38F77-C9A2-2D49-A00E-F842DE80C67B}" type="slidenum">
              <a:rPr lang="en-US" smtClean="0"/>
              <a:pPr/>
              <a:t>75</a:t>
            </a:fld>
            <a:endParaRPr lang="en-US"/>
          </a:p>
        </p:txBody>
      </p:sp>
    </p:spTree>
    <p:extLst>
      <p:ext uri="{BB962C8B-B14F-4D97-AF65-F5344CB8AC3E}">
        <p14:creationId xmlns:p14="http://schemas.microsoft.com/office/powerpoint/2010/main" val="8346450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5FD75-6DC1-2E46-B997-4E5B84D05B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BA1234-B7D7-F945-BD75-6FE824862C95}"/>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87E10362-4402-A544-9AA7-068238A87454}"/>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14C38F77-C9A2-2D49-A00E-F842DE80C67B}" type="slidenum">
              <a:rPr lang="en-US" smtClean="0"/>
              <a:pPr/>
              <a:t>76</a:t>
            </a:fld>
            <a:endParaRPr lang="en-US"/>
          </a:p>
        </p:txBody>
      </p:sp>
      <p:pic>
        <p:nvPicPr>
          <p:cNvPr id="6" name="Picture 5">
            <a:extLst>
              <a:ext uri="{FF2B5EF4-FFF2-40B4-BE49-F238E27FC236}">
                <a16:creationId xmlns:a16="http://schemas.microsoft.com/office/drawing/2014/main" id="{91DB0FB5-27C7-5345-90EA-B9E794A222DF}"/>
              </a:ext>
            </a:extLst>
          </p:cNvPr>
          <p:cNvPicPr>
            <a:picLocks noChangeAspect="1"/>
          </p:cNvPicPr>
          <p:nvPr/>
        </p:nvPicPr>
        <p:blipFill>
          <a:blip r:embed="rId3"/>
          <a:stretch>
            <a:fillRect/>
          </a:stretch>
        </p:blipFill>
        <p:spPr>
          <a:xfrm>
            <a:off x="1524000" y="255494"/>
            <a:ext cx="9144000" cy="6347012"/>
          </a:xfrm>
          <a:prstGeom prst="rect">
            <a:avLst/>
          </a:prstGeom>
        </p:spPr>
      </p:pic>
    </p:spTree>
    <p:extLst>
      <p:ext uri="{BB962C8B-B14F-4D97-AF65-F5344CB8AC3E}">
        <p14:creationId xmlns:p14="http://schemas.microsoft.com/office/powerpoint/2010/main" val="3945957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7DBD94-B224-1940-A503-20A7372A5263}"/>
              </a:ext>
            </a:extLst>
          </p:cNvPr>
          <p:cNvSpPr>
            <a:spLocks noGrp="1"/>
          </p:cNvSpPr>
          <p:nvPr>
            <p:ph type="sldNum" sz="quarter" idx="12"/>
          </p:nvPr>
        </p:nvSpPr>
        <p:spPr/>
        <p:txBody>
          <a:bodyPr/>
          <a:lstStyle/>
          <a:p>
            <a:fld id="{9F8FBD0B-D5BA-AC4A-B182-CCF391B5588A}" type="slidenum">
              <a:rPr lang="en-US" smtClean="0"/>
              <a:pPr/>
              <a:t>77</a:t>
            </a:fld>
            <a:endParaRPr lang="en-US"/>
          </a:p>
        </p:txBody>
      </p:sp>
      <p:cxnSp>
        <p:nvCxnSpPr>
          <p:cNvPr id="6" name="Straight Arrow Connector 5">
            <a:extLst>
              <a:ext uri="{FF2B5EF4-FFF2-40B4-BE49-F238E27FC236}">
                <a16:creationId xmlns:a16="http://schemas.microsoft.com/office/drawing/2014/main" id="{92D8C987-4D0E-4544-A65F-77478D7BD560}"/>
              </a:ext>
            </a:extLst>
          </p:cNvPr>
          <p:cNvCxnSpPr>
            <a:cxnSpLocks/>
          </p:cNvCxnSpPr>
          <p:nvPr/>
        </p:nvCxnSpPr>
        <p:spPr>
          <a:xfrm>
            <a:off x="2606541" y="708892"/>
            <a:ext cx="0" cy="5647458"/>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A25054EB-E5C7-6840-B05E-1284DE64BAE1}"/>
              </a:ext>
            </a:extLst>
          </p:cNvPr>
          <p:cNvSpPr txBox="1"/>
          <p:nvPr/>
        </p:nvSpPr>
        <p:spPr>
          <a:xfrm>
            <a:off x="1524000" y="708893"/>
            <a:ext cx="1082540" cy="430887"/>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Fall/Winter 2020</a:t>
            </a:r>
          </a:p>
        </p:txBody>
      </p:sp>
      <p:sp>
        <p:nvSpPr>
          <p:cNvPr id="8" name="TextBox 7">
            <a:extLst>
              <a:ext uri="{FF2B5EF4-FFF2-40B4-BE49-F238E27FC236}">
                <a16:creationId xmlns:a16="http://schemas.microsoft.com/office/drawing/2014/main" id="{581C1344-A445-3347-8774-2B4E4333CF38}"/>
              </a:ext>
            </a:extLst>
          </p:cNvPr>
          <p:cNvSpPr txBox="1"/>
          <p:nvPr/>
        </p:nvSpPr>
        <p:spPr>
          <a:xfrm>
            <a:off x="1376251" y="1759850"/>
            <a:ext cx="1236221" cy="430887"/>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Jan-Feb</a:t>
            </a:r>
          </a:p>
          <a:p>
            <a:pPr algn="r"/>
            <a:r>
              <a:rPr lang="en-US" sz="1100" b="1">
                <a:latin typeface="Arial" panose="020B0604020202020204" pitchFamily="34" charset="0"/>
                <a:cs typeface="Arial" panose="020B0604020202020204" pitchFamily="34" charset="0"/>
              </a:rPr>
              <a:t> 2021</a:t>
            </a:r>
          </a:p>
        </p:txBody>
      </p:sp>
      <p:sp>
        <p:nvSpPr>
          <p:cNvPr id="9" name="TextBox 8">
            <a:extLst>
              <a:ext uri="{FF2B5EF4-FFF2-40B4-BE49-F238E27FC236}">
                <a16:creationId xmlns:a16="http://schemas.microsoft.com/office/drawing/2014/main" id="{7CF7A547-79E7-3C40-965E-E2AF3AE3B18D}"/>
              </a:ext>
            </a:extLst>
          </p:cNvPr>
          <p:cNvSpPr txBox="1"/>
          <p:nvPr/>
        </p:nvSpPr>
        <p:spPr>
          <a:xfrm>
            <a:off x="1594909" y="2678197"/>
            <a:ext cx="1011633" cy="430887"/>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February 2021</a:t>
            </a:r>
          </a:p>
        </p:txBody>
      </p:sp>
      <p:sp>
        <p:nvSpPr>
          <p:cNvPr id="10" name="TextBox 9">
            <a:extLst>
              <a:ext uri="{FF2B5EF4-FFF2-40B4-BE49-F238E27FC236}">
                <a16:creationId xmlns:a16="http://schemas.microsoft.com/office/drawing/2014/main" id="{B8753E43-A860-944C-B284-CB1110EA2311}"/>
              </a:ext>
            </a:extLst>
          </p:cNvPr>
          <p:cNvSpPr txBox="1"/>
          <p:nvPr/>
        </p:nvSpPr>
        <p:spPr>
          <a:xfrm>
            <a:off x="1524000" y="3487126"/>
            <a:ext cx="1118166" cy="261610"/>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March 2021</a:t>
            </a:r>
          </a:p>
        </p:txBody>
      </p:sp>
      <p:sp>
        <p:nvSpPr>
          <p:cNvPr id="11" name="TextBox 10">
            <a:extLst>
              <a:ext uri="{FF2B5EF4-FFF2-40B4-BE49-F238E27FC236}">
                <a16:creationId xmlns:a16="http://schemas.microsoft.com/office/drawing/2014/main" id="{F3FEE622-C084-8D49-BFB3-3A4A9214B344}"/>
              </a:ext>
            </a:extLst>
          </p:cNvPr>
          <p:cNvSpPr txBox="1"/>
          <p:nvPr/>
        </p:nvSpPr>
        <p:spPr>
          <a:xfrm>
            <a:off x="1701443" y="4223503"/>
            <a:ext cx="940723" cy="261610"/>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April 2021</a:t>
            </a:r>
          </a:p>
        </p:txBody>
      </p:sp>
      <p:sp>
        <p:nvSpPr>
          <p:cNvPr id="12" name="TextBox 11">
            <a:extLst>
              <a:ext uri="{FF2B5EF4-FFF2-40B4-BE49-F238E27FC236}">
                <a16:creationId xmlns:a16="http://schemas.microsoft.com/office/drawing/2014/main" id="{C2F019B4-84DC-714E-A26A-5AE4232D58E6}"/>
              </a:ext>
            </a:extLst>
          </p:cNvPr>
          <p:cNvSpPr txBox="1"/>
          <p:nvPr/>
        </p:nvSpPr>
        <p:spPr>
          <a:xfrm>
            <a:off x="1665818" y="5133291"/>
            <a:ext cx="940723" cy="430887"/>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June- Aug 2021</a:t>
            </a:r>
          </a:p>
        </p:txBody>
      </p:sp>
      <p:sp>
        <p:nvSpPr>
          <p:cNvPr id="13" name="TextBox 12">
            <a:extLst>
              <a:ext uri="{FF2B5EF4-FFF2-40B4-BE49-F238E27FC236}">
                <a16:creationId xmlns:a16="http://schemas.microsoft.com/office/drawing/2014/main" id="{442B58A9-EA65-2548-BCD3-C6577CF4A7A3}"/>
              </a:ext>
            </a:extLst>
          </p:cNvPr>
          <p:cNvSpPr txBox="1"/>
          <p:nvPr/>
        </p:nvSpPr>
        <p:spPr>
          <a:xfrm>
            <a:off x="1701444" y="5893822"/>
            <a:ext cx="940723" cy="261610"/>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Sept 2021</a:t>
            </a:r>
          </a:p>
        </p:txBody>
      </p:sp>
      <p:sp>
        <p:nvSpPr>
          <p:cNvPr id="16" name="Title 1">
            <a:extLst>
              <a:ext uri="{FF2B5EF4-FFF2-40B4-BE49-F238E27FC236}">
                <a16:creationId xmlns:a16="http://schemas.microsoft.com/office/drawing/2014/main" id="{56F0E162-3114-A946-BA89-44D1403EF5B0}"/>
              </a:ext>
            </a:extLst>
          </p:cNvPr>
          <p:cNvSpPr>
            <a:spLocks noGrp="1"/>
          </p:cNvSpPr>
          <p:nvPr>
            <p:ph type="title"/>
          </p:nvPr>
        </p:nvSpPr>
        <p:spPr>
          <a:xfrm>
            <a:off x="1709163" y="149060"/>
            <a:ext cx="8229600" cy="625171"/>
          </a:xfrm>
        </p:spPr>
        <p:txBody>
          <a:bodyPr/>
          <a:lstStyle/>
          <a:p>
            <a:r>
              <a:rPr lang="en-US"/>
              <a:t>Timeline/Methods:</a:t>
            </a:r>
          </a:p>
        </p:txBody>
      </p:sp>
      <p:sp>
        <p:nvSpPr>
          <p:cNvPr id="17" name="Rounded Rectangle 16">
            <a:extLst>
              <a:ext uri="{FF2B5EF4-FFF2-40B4-BE49-F238E27FC236}">
                <a16:creationId xmlns:a16="http://schemas.microsoft.com/office/drawing/2014/main" id="{52500C48-55D9-ED40-9B3C-B601E1AE8F4A}"/>
              </a:ext>
            </a:extLst>
          </p:cNvPr>
          <p:cNvSpPr/>
          <p:nvPr/>
        </p:nvSpPr>
        <p:spPr>
          <a:xfrm>
            <a:off x="3320718" y="688446"/>
            <a:ext cx="2727157" cy="54532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chemeClr val="tx1"/>
                </a:solidFill>
                <a:latin typeface="Arial" panose="020B0604020202020204" pitchFamily="34" charset="0"/>
                <a:cs typeface="Arial" panose="020B0604020202020204" pitchFamily="34" charset="0"/>
              </a:rPr>
              <a:t>Drafted guidance algorithms</a:t>
            </a:r>
          </a:p>
        </p:txBody>
      </p:sp>
      <p:sp>
        <p:nvSpPr>
          <p:cNvPr id="23" name="Rounded Rectangle 22">
            <a:extLst>
              <a:ext uri="{FF2B5EF4-FFF2-40B4-BE49-F238E27FC236}">
                <a16:creationId xmlns:a16="http://schemas.microsoft.com/office/drawing/2014/main" id="{47526CF6-4939-9846-813D-D39608B1B805}"/>
              </a:ext>
            </a:extLst>
          </p:cNvPr>
          <p:cNvSpPr/>
          <p:nvPr/>
        </p:nvSpPr>
        <p:spPr>
          <a:xfrm>
            <a:off x="3320717" y="1613866"/>
            <a:ext cx="2727157" cy="16313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chemeClr val="tx1"/>
                </a:solidFill>
                <a:latin typeface="Arial" panose="020B0604020202020204" pitchFamily="34" charset="0"/>
                <a:cs typeface="Arial" panose="020B0604020202020204" pitchFamily="34" charset="0"/>
              </a:rPr>
              <a:t>Algorithm first piloted on DM consult service. After refinement expanded to a teaching medicine team.</a:t>
            </a:r>
          </a:p>
        </p:txBody>
      </p:sp>
      <p:sp>
        <p:nvSpPr>
          <p:cNvPr id="24" name="Rounded Rectangle 23">
            <a:extLst>
              <a:ext uri="{FF2B5EF4-FFF2-40B4-BE49-F238E27FC236}">
                <a16:creationId xmlns:a16="http://schemas.microsoft.com/office/drawing/2014/main" id="{4FB57AE0-BC57-8B4B-8955-515855249EFB}"/>
              </a:ext>
            </a:extLst>
          </p:cNvPr>
          <p:cNvSpPr/>
          <p:nvPr/>
        </p:nvSpPr>
        <p:spPr>
          <a:xfrm>
            <a:off x="3320717" y="3596051"/>
            <a:ext cx="2727157" cy="14275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chemeClr val="tx1"/>
                </a:solidFill>
                <a:latin typeface="Arial" panose="020B0604020202020204" pitchFamily="34" charset="0"/>
                <a:cs typeface="Arial" panose="020B0604020202020204" pitchFamily="34" charset="0"/>
              </a:rPr>
              <a:t>Worked with IT to incorporate algorithms in Epic.</a:t>
            </a:r>
          </a:p>
          <a:p>
            <a:r>
              <a:rPr lang="en-US" sz="1400">
                <a:solidFill>
                  <a:schemeClr val="tx1"/>
                </a:solidFill>
                <a:latin typeface="Arial" panose="020B0604020202020204" pitchFamily="34" charset="0"/>
                <a:cs typeface="Arial" panose="020B0604020202020204" pitchFamily="34" charset="0"/>
              </a:rPr>
              <a:t>Presented to Hospital QI committee.</a:t>
            </a:r>
          </a:p>
          <a:p>
            <a:r>
              <a:rPr lang="en-US" sz="1400">
                <a:solidFill>
                  <a:schemeClr val="tx1"/>
                </a:solidFill>
                <a:latin typeface="Arial" panose="020B0604020202020204" pitchFamily="34" charset="0"/>
                <a:cs typeface="Arial" panose="020B0604020202020204" pitchFamily="34" charset="0"/>
              </a:rPr>
              <a:t>Began outreach to medicine teams.</a:t>
            </a:r>
          </a:p>
        </p:txBody>
      </p:sp>
      <p:sp>
        <p:nvSpPr>
          <p:cNvPr id="25" name="Rounded Rectangle 24">
            <a:extLst>
              <a:ext uri="{FF2B5EF4-FFF2-40B4-BE49-F238E27FC236}">
                <a16:creationId xmlns:a16="http://schemas.microsoft.com/office/drawing/2014/main" id="{EA3D76EA-F100-C241-9CEE-46412568EB38}"/>
              </a:ext>
            </a:extLst>
          </p:cNvPr>
          <p:cNvSpPr/>
          <p:nvPr/>
        </p:nvSpPr>
        <p:spPr>
          <a:xfrm>
            <a:off x="3320716" y="5394900"/>
            <a:ext cx="2727157" cy="76122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chemeClr val="tx1"/>
                </a:solidFill>
                <a:latin typeface="Arial" panose="020B0604020202020204" pitchFamily="34" charset="0"/>
                <a:cs typeface="Arial" panose="020B0604020202020204" pitchFamily="34" charset="0"/>
              </a:rPr>
              <a:t>Chart review and data analysis</a:t>
            </a:r>
          </a:p>
        </p:txBody>
      </p:sp>
      <p:cxnSp>
        <p:nvCxnSpPr>
          <p:cNvPr id="27" name="Straight Arrow Connector 26">
            <a:extLst>
              <a:ext uri="{FF2B5EF4-FFF2-40B4-BE49-F238E27FC236}">
                <a16:creationId xmlns:a16="http://schemas.microsoft.com/office/drawing/2014/main" id="{B8F7081B-F9F6-EC4B-A802-D4463320ECF2}"/>
              </a:ext>
            </a:extLst>
          </p:cNvPr>
          <p:cNvCxnSpPr>
            <a:stCxn id="17" idx="2"/>
            <a:endCxn id="23" idx="0"/>
          </p:cNvCxnSpPr>
          <p:nvPr/>
        </p:nvCxnSpPr>
        <p:spPr>
          <a:xfrm flipH="1">
            <a:off x="4684296" y="1233772"/>
            <a:ext cx="1" cy="3800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2A8B326D-98F3-7C46-9C7C-3E0FEDA5F482}"/>
              </a:ext>
            </a:extLst>
          </p:cNvPr>
          <p:cNvCxnSpPr>
            <a:stCxn id="23" idx="2"/>
            <a:endCxn id="24" idx="0"/>
          </p:cNvCxnSpPr>
          <p:nvPr/>
        </p:nvCxnSpPr>
        <p:spPr>
          <a:xfrm>
            <a:off x="4684295" y="3245265"/>
            <a:ext cx="0" cy="3507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9993403F-DACA-8D4A-B82C-56FBC1DC7096}"/>
              </a:ext>
            </a:extLst>
          </p:cNvPr>
          <p:cNvCxnSpPr>
            <a:stCxn id="24" idx="2"/>
            <a:endCxn id="25" idx="0"/>
          </p:cNvCxnSpPr>
          <p:nvPr/>
        </p:nvCxnSpPr>
        <p:spPr>
          <a:xfrm flipH="1">
            <a:off x="4684295" y="5023648"/>
            <a:ext cx="1" cy="3712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849255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7DBD94-B224-1940-A503-20A7372A5263}"/>
              </a:ext>
            </a:extLst>
          </p:cNvPr>
          <p:cNvSpPr>
            <a:spLocks noGrp="1"/>
          </p:cNvSpPr>
          <p:nvPr>
            <p:ph type="sldNum" sz="quarter" idx="12"/>
          </p:nvPr>
        </p:nvSpPr>
        <p:spPr/>
        <p:txBody>
          <a:bodyPr/>
          <a:lstStyle/>
          <a:p>
            <a:fld id="{9F8FBD0B-D5BA-AC4A-B182-CCF391B5588A}" type="slidenum">
              <a:rPr lang="en-US" smtClean="0"/>
              <a:pPr/>
              <a:t>78</a:t>
            </a:fld>
            <a:endParaRPr lang="en-US"/>
          </a:p>
        </p:txBody>
      </p:sp>
      <p:cxnSp>
        <p:nvCxnSpPr>
          <p:cNvPr id="6" name="Straight Arrow Connector 5">
            <a:extLst>
              <a:ext uri="{FF2B5EF4-FFF2-40B4-BE49-F238E27FC236}">
                <a16:creationId xmlns:a16="http://schemas.microsoft.com/office/drawing/2014/main" id="{92D8C987-4D0E-4544-A65F-77478D7BD560}"/>
              </a:ext>
            </a:extLst>
          </p:cNvPr>
          <p:cNvCxnSpPr>
            <a:cxnSpLocks/>
          </p:cNvCxnSpPr>
          <p:nvPr/>
        </p:nvCxnSpPr>
        <p:spPr>
          <a:xfrm>
            <a:off x="2606541" y="708892"/>
            <a:ext cx="0" cy="5647458"/>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A25054EB-E5C7-6840-B05E-1284DE64BAE1}"/>
              </a:ext>
            </a:extLst>
          </p:cNvPr>
          <p:cNvSpPr txBox="1"/>
          <p:nvPr/>
        </p:nvSpPr>
        <p:spPr>
          <a:xfrm>
            <a:off x="1524000" y="708893"/>
            <a:ext cx="1082540" cy="430887"/>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November 2021</a:t>
            </a:r>
          </a:p>
        </p:txBody>
      </p:sp>
      <p:sp>
        <p:nvSpPr>
          <p:cNvPr id="8" name="TextBox 7">
            <a:extLst>
              <a:ext uri="{FF2B5EF4-FFF2-40B4-BE49-F238E27FC236}">
                <a16:creationId xmlns:a16="http://schemas.microsoft.com/office/drawing/2014/main" id="{581C1344-A445-3347-8774-2B4E4333CF38}"/>
              </a:ext>
            </a:extLst>
          </p:cNvPr>
          <p:cNvSpPr txBox="1"/>
          <p:nvPr/>
        </p:nvSpPr>
        <p:spPr>
          <a:xfrm>
            <a:off x="1376251" y="1759850"/>
            <a:ext cx="1236221" cy="261610"/>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December 2021</a:t>
            </a:r>
          </a:p>
        </p:txBody>
      </p:sp>
      <p:sp>
        <p:nvSpPr>
          <p:cNvPr id="11" name="TextBox 10">
            <a:extLst>
              <a:ext uri="{FF2B5EF4-FFF2-40B4-BE49-F238E27FC236}">
                <a16:creationId xmlns:a16="http://schemas.microsoft.com/office/drawing/2014/main" id="{F3FEE622-C084-8D49-BFB3-3A4A9214B344}"/>
              </a:ext>
            </a:extLst>
          </p:cNvPr>
          <p:cNvSpPr txBox="1"/>
          <p:nvPr/>
        </p:nvSpPr>
        <p:spPr>
          <a:xfrm>
            <a:off x="1665817" y="3883665"/>
            <a:ext cx="940723" cy="430887"/>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January 2022</a:t>
            </a:r>
          </a:p>
        </p:txBody>
      </p:sp>
      <p:sp>
        <p:nvSpPr>
          <p:cNvPr id="13" name="TextBox 12">
            <a:extLst>
              <a:ext uri="{FF2B5EF4-FFF2-40B4-BE49-F238E27FC236}">
                <a16:creationId xmlns:a16="http://schemas.microsoft.com/office/drawing/2014/main" id="{442B58A9-EA65-2548-BCD3-C6577CF4A7A3}"/>
              </a:ext>
            </a:extLst>
          </p:cNvPr>
          <p:cNvSpPr txBox="1"/>
          <p:nvPr/>
        </p:nvSpPr>
        <p:spPr>
          <a:xfrm>
            <a:off x="1701444" y="5893822"/>
            <a:ext cx="940723" cy="261610"/>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Next steps</a:t>
            </a:r>
          </a:p>
        </p:txBody>
      </p:sp>
      <p:sp>
        <p:nvSpPr>
          <p:cNvPr id="16" name="Title 1">
            <a:extLst>
              <a:ext uri="{FF2B5EF4-FFF2-40B4-BE49-F238E27FC236}">
                <a16:creationId xmlns:a16="http://schemas.microsoft.com/office/drawing/2014/main" id="{56F0E162-3114-A946-BA89-44D1403EF5B0}"/>
              </a:ext>
            </a:extLst>
          </p:cNvPr>
          <p:cNvSpPr>
            <a:spLocks noGrp="1"/>
          </p:cNvSpPr>
          <p:nvPr>
            <p:ph type="title"/>
          </p:nvPr>
        </p:nvSpPr>
        <p:spPr>
          <a:xfrm>
            <a:off x="1709163" y="149060"/>
            <a:ext cx="8229600" cy="625171"/>
          </a:xfrm>
        </p:spPr>
        <p:txBody>
          <a:bodyPr/>
          <a:lstStyle/>
          <a:p>
            <a:r>
              <a:rPr lang="en-US"/>
              <a:t>Timeline/Methods:</a:t>
            </a:r>
          </a:p>
        </p:txBody>
      </p:sp>
      <p:sp>
        <p:nvSpPr>
          <p:cNvPr id="17" name="Rounded Rectangle 16">
            <a:extLst>
              <a:ext uri="{FF2B5EF4-FFF2-40B4-BE49-F238E27FC236}">
                <a16:creationId xmlns:a16="http://schemas.microsoft.com/office/drawing/2014/main" id="{52500C48-55D9-ED40-9B3C-B601E1AE8F4A}"/>
              </a:ext>
            </a:extLst>
          </p:cNvPr>
          <p:cNvSpPr/>
          <p:nvPr/>
        </p:nvSpPr>
        <p:spPr>
          <a:xfrm>
            <a:off x="3320718" y="688446"/>
            <a:ext cx="2727157" cy="54532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solidFill>
                  <a:schemeClr val="bg1"/>
                </a:solidFill>
                <a:latin typeface="Arial" panose="020B0604020202020204" pitchFamily="34" charset="0"/>
                <a:cs typeface="Arial" panose="020B0604020202020204" pitchFamily="34" charset="0"/>
              </a:rPr>
              <a:t>Obtained IRB approval</a:t>
            </a:r>
          </a:p>
        </p:txBody>
      </p:sp>
      <p:sp>
        <p:nvSpPr>
          <p:cNvPr id="23" name="Rounded Rectangle 22">
            <a:extLst>
              <a:ext uri="{FF2B5EF4-FFF2-40B4-BE49-F238E27FC236}">
                <a16:creationId xmlns:a16="http://schemas.microsoft.com/office/drawing/2014/main" id="{47526CF6-4939-9846-813D-D39608B1B805}"/>
              </a:ext>
            </a:extLst>
          </p:cNvPr>
          <p:cNvSpPr/>
          <p:nvPr/>
        </p:nvSpPr>
        <p:spPr>
          <a:xfrm>
            <a:off x="3320718" y="1494263"/>
            <a:ext cx="2727156" cy="175100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solidFill>
                  <a:schemeClr val="bg1"/>
                </a:solidFill>
                <a:latin typeface="Arial" panose="020B0604020202020204" pitchFamily="34" charset="0"/>
                <a:cs typeface="Arial" panose="020B0604020202020204" pitchFamily="34" charset="0"/>
              </a:rPr>
              <a:t>Historical controls data received from DWH.</a:t>
            </a:r>
          </a:p>
          <a:p>
            <a:r>
              <a:rPr lang="en-US" sz="1400">
                <a:solidFill>
                  <a:schemeClr val="bg1"/>
                </a:solidFill>
                <a:latin typeface="Arial" panose="020B0604020202020204" pitchFamily="34" charset="0"/>
                <a:cs typeface="Arial" panose="020B0604020202020204" pitchFamily="34" charset="0"/>
              </a:rPr>
              <a:t>Matching process </a:t>
            </a:r>
            <a:r>
              <a:rPr lang="en-US" sz="1400">
                <a:solidFill>
                  <a:schemeClr val="bg1"/>
                </a:solidFill>
                <a:latin typeface="Arial" panose="020B0604020202020204" pitchFamily="34" charset="0"/>
                <a:cs typeface="Arial" panose="020B0604020202020204" pitchFamily="34" charset="0"/>
                <a:sym typeface="Wingdings" pitchFamily="2" charset="2"/>
              </a:rPr>
              <a:t> </a:t>
            </a:r>
            <a:r>
              <a:rPr lang="en-US" sz="1400">
                <a:solidFill>
                  <a:schemeClr val="bg1"/>
                </a:solidFill>
                <a:latin typeface="Arial" panose="020B0604020202020204" pitchFamily="34" charset="0"/>
                <a:cs typeface="Arial" panose="020B0604020202020204" pitchFamily="34" charset="0"/>
              </a:rPr>
              <a:t>1:1 matching on age (+/- 3 years), sex, weight (+/- 10%)</a:t>
            </a:r>
          </a:p>
          <a:p>
            <a:endParaRPr lang="en-US" sz="1400">
              <a:solidFill>
                <a:schemeClr val="bg1"/>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4FB57AE0-BC57-8B4B-8955-515855249EFB}"/>
              </a:ext>
            </a:extLst>
          </p:cNvPr>
          <p:cNvSpPr/>
          <p:nvPr/>
        </p:nvSpPr>
        <p:spPr>
          <a:xfrm>
            <a:off x="3320717" y="3429000"/>
            <a:ext cx="2727157" cy="134021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solidFill>
                  <a:schemeClr val="bg1"/>
                </a:solidFill>
                <a:latin typeface="Arial" panose="020B0604020202020204" pitchFamily="34" charset="0"/>
                <a:cs typeface="Arial" panose="020B0604020202020204" pitchFamily="34" charset="0"/>
              </a:rPr>
              <a:t>Complete data acquisition and intergroup statistical analysis.</a:t>
            </a:r>
          </a:p>
          <a:p>
            <a:r>
              <a:rPr lang="en-US" sz="1400">
                <a:solidFill>
                  <a:schemeClr val="bg1"/>
                </a:solidFill>
                <a:latin typeface="Arial" panose="020B0604020202020204" pitchFamily="34" charset="0"/>
                <a:cs typeface="Arial" panose="020B0604020202020204" pitchFamily="34" charset="0"/>
              </a:rPr>
              <a:t>Manuscript completion. </a:t>
            </a:r>
          </a:p>
          <a:p>
            <a:endParaRPr lang="en-US" sz="1400">
              <a:solidFill>
                <a:schemeClr val="bg1"/>
              </a:solidFill>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EA3D76EA-F100-C241-9CEE-46412568EB38}"/>
              </a:ext>
            </a:extLst>
          </p:cNvPr>
          <p:cNvSpPr/>
          <p:nvPr/>
        </p:nvSpPr>
        <p:spPr>
          <a:xfrm>
            <a:off x="3320716" y="4996265"/>
            <a:ext cx="2727157" cy="154950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1400">
              <a:solidFill>
                <a:schemeClr val="bg1"/>
              </a:solidFill>
            </a:endParaRPr>
          </a:p>
          <a:p>
            <a:r>
              <a:rPr lang="en-US" sz="1400">
                <a:solidFill>
                  <a:schemeClr val="bg1"/>
                </a:solidFill>
                <a:latin typeface="Arial" panose="020B0604020202020204" pitchFamily="34" charset="0"/>
                <a:cs typeface="Arial" panose="020B0604020202020204" pitchFamily="34" charset="0"/>
              </a:rPr>
              <a:t>Revision of algorithm based on results.</a:t>
            </a:r>
          </a:p>
          <a:p>
            <a:r>
              <a:rPr lang="en-US" sz="1400">
                <a:solidFill>
                  <a:schemeClr val="bg1"/>
                </a:solidFill>
                <a:latin typeface="Arial" panose="020B0604020202020204" pitchFamily="34" charset="0"/>
                <a:cs typeface="Arial" panose="020B0604020202020204" pitchFamily="34" charset="0"/>
              </a:rPr>
              <a:t>Expanding protocol use for other inpatients requiring prolonged steroid treatment  </a:t>
            </a:r>
          </a:p>
          <a:p>
            <a:endParaRPr lang="en-US" sz="1400">
              <a:solidFill>
                <a:schemeClr val="bg1"/>
              </a:solidFill>
            </a:endParaRPr>
          </a:p>
          <a:p>
            <a:endParaRPr lang="en-US" sz="1400">
              <a:solidFill>
                <a:schemeClr val="bg1"/>
              </a:solidFill>
            </a:endParaRPr>
          </a:p>
        </p:txBody>
      </p:sp>
      <p:cxnSp>
        <p:nvCxnSpPr>
          <p:cNvPr id="27" name="Straight Arrow Connector 26">
            <a:extLst>
              <a:ext uri="{FF2B5EF4-FFF2-40B4-BE49-F238E27FC236}">
                <a16:creationId xmlns:a16="http://schemas.microsoft.com/office/drawing/2014/main" id="{B8F7081B-F9F6-EC4B-A802-D4463320ECF2}"/>
              </a:ext>
            </a:extLst>
          </p:cNvPr>
          <p:cNvCxnSpPr>
            <a:cxnSpLocks/>
            <a:stCxn id="17" idx="2"/>
            <a:endCxn id="23" idx="0"/>
          </p:cNvCxnSpPr>
          <p:nvPr/>
        </p:nvCxnSpPr>
        <p:spPr>
          <a:xfrm flipH="1">
            <a:off x="4684296" y="1233773"/>
            <a:ext cx="1" cy="2604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2A8B326D-98F3-7C46-9C7C-3E0FEDA5F482}"/>
              </a:ext>
            </a:extLst>
          </p:cNvPr>
          <p:cNvCxnSpPr>
            <a:cxnSpLocks/>
            <a:stCxn id="23" idx="2"/>
            <a:endCxn id="24" idx="0"/>
          </p:cNvCxnSpPr>
          <p:nvPr/>
        </p:nvCxnSpPr>
        <p:spPr>
          <a:xfrm>
            <a:off x="4684296" y="3245264"/>
            <a:ext cx="0" cy="1837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9993403F-DACA-8D4A-B82C-56FBC1DC7096}"/>
              </a:ext>
            </a:extLst>
          </p:cNvPr>
          <p:cNvCxnSpPr>
            <a:cxnSpLocks/>
            <a:stCxn id="24" idx="2"/>
            <a:endCxn id="25" idx="0"/>
          </p:cNvCxnSpPr>
          <p:nvPr/>
        </p:nvCxnSpPr>
        <p:spPr>
          <a:xfrm flipH="1">
            <a:off x="4684295" y="4769219"/>
            <a:ext cx="1" cy="2270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4" name="Content Placeholder 2">
            <a:extLst>
              <a:ext uri="{FF2B5EF4-FFF2-40B4-BE49-F238E27FC236}">
                <a16:creationId xmlns:a16="http://schemas.microsoft.com/office/drawing/2014/main" id="{BBAE36C9-5978-4847-BB2A-A794F2C764B5}"/>
              </a:ext>
            </a:extLst>
          </p:cNvPr>
          <p:cNvSpPr txBox="1">
            <a:spLocks/>
          </p:cNvSpPr>
          <p:nvPr/>
        </p:nvSpPr>
        <p:spPr>
          <a:xfrm>
            <a:off x="7510731" y="780716"/>
            <a:ext cx="3846095" cy="5374716"/>
          </a:xfrm>
          <a:prstGeom prst="rect">
            <a:avLst/>
          </a:prstGeom>
        </p:spPr>
        <p:txBody>
          <a:bodyPr vert="horz" lIns="91440" tIns="45720" rIns="91440" bIns="45720" rtlCol="0" anchor="t">
            <a:noAutofit/>
          </a:bodyPr>
          <a:lstStyle>
            <a:lvl1pPr marL="0" indent="0" algn="l" defTabSz="914400" rtl="0" eaLnBrk="1" latinLnBrk="0" hangingPunct="1">
              <a:lnSpc>
                <a:spcPts val="4200"/>
              </a:lnSpc>
              <a:spcBef>
                <a:spcPts val="1000"/>
              </a:spcBef>
              <a:buFont typeface="Arial" panose="020B0604020202020204" pitchFamily="34" charset="0"/>
              <a:buNone/>
              <a:defRPr sz="3600" b="1" kern="1200">
                <a:solidFill>
                  <a:schemeClr val="accent1"/>
                </a:solidFill>
                <a:latin typeface="Times New Roman"/>
                <a:ea typeface="+mn-ea"/>
                <a:cs typeface="Times New Roman"/>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sz="2000">
                <a:latin typeface="Arial" panose="020B0604020202020204" pitchFamily="34" charset="0"/>
                <a:cs typeface="Arial" panose="020B0604020202020204" pitchFamily="34" charset="0"/>
              </a:rPr>
              <a:t>Chart review:</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HbA1c, glucose values, insulin regimens</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Demographics, weight, creatinine, comorbidities</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Steroid dosing, other COVID treatments, length of stay</a:t>
            </a:r>
          </a:p>
          <a:p>
            <a:r>
              <a:rPr lang="en-US" sz="2000">
                <a:latin typeface="Arial" panose="020B0604020202020204" pitchFamily="34" charset="0"/>
                <a:cs typeface="Arial" panose="020B0604020202020204" pitchFamily="34" charset="0"/>
              </a:rPr>
              <a:t>Metrics:</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 glucose &lt;180 mg/dL</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 glucose &gt;250 mg/dL</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Hypoglycemic events (&lt;70 mg/dL)</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LOS, mortality </a:t>
            </a:r>
          </a:p>
        </p:txBody>
      </p:sp>
      <p:sp>
        <p:nvSpPr>
          <p:cNvPr id="2" name="Rectangle 1">
            <a:extLst>
              <a:ext uri="{FF2B5EF4-FFF2-40B4-BE49-F238E27FC236}">
                <a16:creationId xmlns:a16="http://schemas.microsoft.com/office/drawing/2014/main" id="{837DFFBE-D61F-E84F-A031-51802D977AB4}"/>
              </a:ext>
            </a:extLst>
          </p:cNvPr>
          <p:cNvSpPr/>
          <p:nvPr/>
        </p:nvSpPr>
        <p:spPr>
          <a:xfrm>
            <a:off x="2776251" y="4769219"/>
            <a:ext cx="3855894" cy="19397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7879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0965768-4ECA-9242-9630-E5F04C7C7CB8}"/>
              </a:ext>
            </a:extLst>
          </p:cNvPr>
          <p:cNvGraphicFramePr>
            <a:graphicFrameLocks noGrp="1"/>
          </p:cNvGraphicFramePr>
          <p:nvPr>
            <p:extLst>
              <p:ext uri="{D42A27DB-BD31-4B8C-83A1-F6EECF244321}">
                <p14:modId xmlns:p14="http://schemas.microsoft.com/office/powerpoint/2010/main" val="1022036817"/>
              </p:ext>
            </p:extLst>
          </p:nvPr>
        </p:nvGraphicFramePr>
        <p:xfrm>
          <a:off x="258862" y="245164"/>
          <a:ext cx="11367080" cy="5933560"/>
        </p:xfrm>
        <a:graphic>
          <a:graphicData uri="http://schemas.openxmlformats.org/drawingml/2006/table">
            <a:tbl>
              <a:tblPr firstRow="1" bandRow="1">
                <a:tableStyleId>{5C22544A-7EE6-4342-B048-85BDC9FD1C3A}</a:tableStyleId>
              </a:tblPr>
              <a:tblGrid>
                <a:gridCol w="2182835">
                  <a:extLst>
                    <a:ext uri="{9D8B030D-6E8A-4147-A177-3AD203B41FA5}">
                      <a16:colId xmlns:a16="http://schemas.microsoft.com/office/drawing/2014/main" val="1188706991"/>
                    </a:ext>
                  </a:extLst>
                </a:gridCol>
                <a:gridCol w="4133859">
                  <a:extLst>
                    <a:ext uri="{9D8B030D-6E8A-4147-A177-3AD203B41FA5}">
                      <a16:colId xmlns:a16="http://schemas.microsoft.com/office/drawing/2014/main" val="3028869233"/>
                    </a:ext>
                  </a:extLst>
                </a:gridCol>
                <a:gridCol w="2525193">
                  <a:extLst>
                    <a:ext uri="{9D8B030D-6E8A-4147-A177-3AD203B41FA5}">
                      <a16:colId xmlns:a16="http://schemas.microsoft.com/office/drawing/2014/main" val="3371547678"/>
                    </a:ext>
                  </a:extLst>
                </a:gridCol>
                <a:gridCol w="2525193">
                  <a:extLst>
                    <a:ext uri="{9D8B030D-6E8A-4147-A177-3AD203B41FA5}">
                      <a16:colId xmlns:a16="http://schemas.microsoft.com/office/drawing/2014/main" val="1459747887"/>
                    </a:ext>
                  </a:extLst>
                </a:gridCol>
              </a:tblGrid>
              <a:tr h="296678">
                <a:tc>
                  <a:txBody>
                    <a:bodyPr/>
                    <a:lstStyle/>
                    <a:p>
                      <a:pPr algn="l" fontAlgn="b"/>
                      <a:r>
                        <a:rPr lang="en-US" sz="1600" u="none" strike="noStrike">
                          <a:effectLst/>
                          <a:latin typeface="Calibri" panose="020F0502020204030204" pitchFamily="34" charset="0"/>
                          <a:cs typeface="Calibri" panose="020F0502020204030204" pitchFamily="34" charset="0"/>
                        </a:rPr>
                        <a:t>Table 1</a:t>
                      </a:r>
                      <a:endParaRPr lang="en-US" sz="1600" b="1" i="0" u="none" strike="noStrike">
                        <a:solidFill>
                          <a:srgbClr val="FFFFFF"/>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Variable</a:t>
                      </a:r>
                      <a:endParaRPr lang="en-US" sz="1600" b="1" i="0" u="none" strike="noStrike">
                        <a:solidFill>
                          <a:srgbClr val="FFFFFF"/>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1" i="0" u="none" strike="noStrike">
                          <a:solidFill>
                            <a:srgbClr val="FFFFFF"/>
                          </a:solidFill>
                          <a:effectLst/>
                          <a:latin typeface="Calibri" panose="020F0502020204030204" pitchFamily="34" charset="0"/>
                          <a:cs typeface="Calibri" panose="020F0502020204030204" pitchFamily="34" charset="0"/>
                        </a:rPr>
                        <a:t>Pre-Protocol</a:t>
                      </a: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Post-Protocol</a:t>
                      </a:r>
                      <a:endParaRPr lang="en-US" sz="1600" b="1" i="0" u="none" strike="noStrike">
                        <a:solidFill>
                          <a:srgbClr val="FFFFFF"/>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616330622"/>
                  </a:ext>
                </a:extLst>
              </a:tr>
              <a:tr h="296678">
                <a:tc>
                  <a:txBody>
                    <a:bodyPr/>
                    <a:lstStyle/>
                    <a:p>
                      <a:pPr algn="l" fontAlgn="b"/>
                      <a:r>
                        <a:rPr lang="en-US" sz="1600" b="1" u="none" strike="noStrike">
                          <a:effectLst/>
                          <a:latin typeface="Calibri" panose="020F0502020204030204" pitchFamily="34" charset="0"/>
                          <a:cs typeface="Calibri" panose="020F0502020204030204" pitchFamily="34" charset="0"/>
                        </a:rPr>
                        <a:t> </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effectLst/>
                          <a:latin typeface="Calibri" panose="020F0502020204030204" pitchFamily="34" charset="0"/>
                          <a:cs typeface="Calibri" panose="020F0502020204030204" pitchFamily="34" charset="0"/>
                        </a:rPr>
                        <a:t>Number</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effectLst/>
                          <a:latin typeface="Calibri" panose="020F0502020204030204" pitchFamily="34" charset="0"/>
                          <a:cs typeface="Calibri" panose="020F0502020204030204" pitchFamily="34" charset="0"/>
                        </a:rPr>
                        <a:t>53</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effectLst/>
                          <a:latin typeface="Calibri" panose="020F0502020204030204" pitchFamily="34" charset="0"/>
                          <a:cs typeface="Calibri" panose="020F0502020204030204" pitchFamily="34" charset="0"/>
                        </a:rPr>
                        <a:t>65</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2581529207"/>
                  </a:ext>
                </a:extLst>
              </a:tr>
              <a:tr h="296678">
                <a:tc>
                  <a:txBody>
                    <a:bodyPr/>
                    <a:lstStyle/>
                    <a:p>
                      <a:pPr algn="l" fontAlgn="b"/>
                      <a:r>
                        <a:rPr lang="en-US" sz="1600" b="1" u="none" strike="noStrike">
                          <a:effectLst/>
                          <a:latin typeface="Calibri" panose="020F0502020204030204" pitchFamily="34" charset="0"/>
                          <a:cs typeface="Calibri" panose="020F0502020204030204" pitchFamily="34" charset="0"/>
                        </a:rPr>
                        <a:t> </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effectLst/>
                          <a:latin typeface="Calibri" panose="020F0502020204030204" pitchFamily="34" charset="0"/>
                          <a:cs typeface="Calibri" panose="020F0502020204030204" pitchFamily="34" charset="0"/>
                        </a:rPr>
                        <a:t>Patient admission dates</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solidFill>
                            <a:srgbClr val="FF0000"/>
                          </a:solidFill>
                          <a:effectLst/>
                          <a:latin typeface="Calibri" panose="020F0502020204030204" pitchFamily="34" charset="0"/>
                          <a:cs typeface="Calibri" panose="020F0502020204030204" pitchFamily="34" charset="0"/>
                        </a:rPr>
                        <a:t>04/2020-03/2021</a:t>
                      </a:r>
                      <a:endParaRPr lang="en-US" sz="1600" b="0" i="0" u="none" strike="noStrike">
                        <a:solidFill>
                          <a:srgbClr val="FF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solidFill>
                            <a:srgbClr val="FF0000"/>
                          </a:solidFill>
                          <a:effectLst/>
                          <a:latin typeface="Calibri" panose="020F0502020204030204" pitchFamily="34" charset="0"/>
                          <a:cs typeface="Calibri" panose="020F0502020204030204" pitchFamily="34" charset="0"/>
                        </a:rPr>
                        <a:t>04/2021-12/2021</a:t>
                      </a:r>
                      <a:endParaRPr lang="en-US" sz="1600" b="0" i="0" u="none" strike="noStrike">
                        <a:solidFill>
                          <a:srgbClr val="FF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144317578"/>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Demographics</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Median age (IQR)</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73 (57-80)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70 (57-79)</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2301208474"/>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Male sex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28 (52.3)</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35 (53.8)</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425684148"/>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Median BMI (IQR)</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27.18 (24.5-32.3)</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29.3 (24.1-32.6)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4246382387"/>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Hx of Diabetes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43 (81.1)</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54 (83)</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526558788"/>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Median A1c % (IQR)</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7.8 (6.6-9.3)</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7.4 (6.3-8.9)</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192288931"/>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Insulin users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17 (32.1)</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15 (23)</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2129606966"/>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Median weight (IQR)</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77.6 (66.2-92.9)</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78.4 (66.6-94.8)</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675375220"/>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Median admission Creatinine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1.2 (0.7-1.9)</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0.9 (0.7-1.2)</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1682130980"/>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Steroids administered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53 (100)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65 (100)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749410873"/>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Insurance</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Medicaid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11 (20.8)</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10 (15.4)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375944576"/>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Medicare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25 (47.2)</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36 (55.4)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2178489971"/>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Commercial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12 (22.6)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16 (24.6)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297002581"/>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Unknown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5 (9.4)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3 (4.6)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588972"/>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Race</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African American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10 (18.9)</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26 (40)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1284109311"/>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White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17 (32.1)</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10 (15.4)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439603487"/>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Hispanic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17 (32.1)</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20 (30.8)</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701694900"/>
                  </a:ext>
                </a:extLst>
              </a:tr>
              <a:tr h="296678">
                <a:tc>
                  <a:txBody>
                    <a:bodyPr/>
                    <a:lstStyle/>
                    <a:p>
                      <a:pPr algn="l" fontAlgn="b"/>
                      <a:r>
                        <a:rPr lang="en-US" sz="1600" u="none" strike="noStrike">
                          <a:effectLst/>
                          <a:latin typeface="Calibri" panose="020F0502020204030204" pitchFamily="34" charset="0"/>
                          <a:cs typeface="Calibri" panose="020F0502020204030204" pitchFamily="34" charset="0"/>
                        </a:rPr>
                        <a:t>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Other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9 (17)</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9 (13.8)</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349182525"/>
                  </a:ext>
                </a:extLst>
              </a:tr>
            </a:tbl>
          </a:graphicData>
        </a:graphic>
      </p:graphicFrame>
      <p:sp>
        <p:nvSpPr>
          <p:cNvPr id="2" name="TextBox 1"/>
          <p:cNvSpPr txBox="1"/>
          <p:nvPr/>
        </p:nvSpPr>
        <p:spPr>
          <a:xfrm>
            <a:off x="258862" y="6296297"/>
            <a:ext cx="11286309" cy="369332"/>
          </a:xfrm>
          <a:prstGeom prst="rect">
            <a:avLst/>
          </a:prstGeom>
          <a:noFill/>
        </p:spPr>
        <p:txBody>
          <a:bodyPr wrap="square" rtlCol="0">
            <a:spAutoFit/>
          </a:bodyPr>
          <a:lstStyle/>
          <a:p>
            <a:r>
              <a:rPr lang="en-US">
                <a:solidFill>
                  <a:schemeClr val="accent6"/>
                </a:solidFill>
              </a:rPr>
              <a:t>Pre protocol patient data analysis still ongoing </a:t>
            </a:r>
          </a:p>
        </p:txBody>
      </p:sp>
    </p:spTree>
    <p:extLst>
      <p:ext uri="{BB962C8B-B14F-4D97-AF65-F5344CB8AC3E}">
        <p14:creationId xmlns:p14="http://schemas.microsoft.com/office/powerpoint/2010/main" val="3490130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2581822" y="2289398"/>
            <a:ext cx="6810232" cy="1898204"/>
          </a:xfrm>
          <a:prstGeom prst="rect">
            <a:avLst/>
          </a:prstGeom>
        </p:spPr>
        <p:txBody>
          <a:bodyPr/>
          <a:lstStyle/>
          <a:p>
            <a:r>
              <a:rPr lang="en-US" sz="3600"/>
              <a:t>Welcome!</a:t>
            </a:r>
            <a:br>
              <a:rPr lang="en-US" sz="3600"/>
            </a:br>
            <a:endParaRPr/>
          </a:p>
        </p:txBody>
      </p:sp>
    </p:spTree>
    <p:extLst>
      <p:ext uri="{BB962C8B-B14F-4D97-AF65-F5344CB8AC3E}">
        <p14:creationId xmlns:p14="http://schemas.microsoft.com/office/powerpoint/2010/main" val="294771710"/>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2A68-4DA2-C949-BE0B-A0A86B3F74A2}"/>
              </a:ext>
            </a:extLst>
          </p:cNvPr>
          <p:cNvSpPr>
            <a:spLocks noGrp="1"/>
          </p:cNvSpPr>
          <p:nvPr>
            <p:ph type="title"/>
          </p:nvPr>
        </p:nvSpPr>
        <p:spPr/>
        <p:txBody>
          <a:bodyPr/>
          <a:lstStyle/>
          <a:p>
            <a:r>
              <a:rPr lang="en-US"/>
              <a:t>Clinical Metrics</a:t>
            </a:r>
          </a:p>
        </p:txBody>
      </p:sp>
      <p:graphicFrame>
        <p:nvGraphicFramePr>
          <p:cNvPr id="4" name="Content Placeholder 3">
            <a:extLst>
              <a:ext uri="{FF2B5EF4-FFF2-40B4-BE49-F238E27FC236}">
                <a16:creationId xmlns:a16="http://schemas.microsoft.com/office/drawing/2014/main" id="{1A5DA97E-5E92-3045-90B7-15255ACC601D}"/>
              </a:ext>
            </a:extLst>
          </p:cNvPr>
          <p:cNvGraphicFramePr>
            <a:graphicFrameLocks noGrp="1"/>
          </p:cNvGraphicFramePr>
          <p:nvPr>
            <p:ph idx="1"/>
            <p:extLst>
              <p:ext uri="{D42A27DB-BD31-4B8C-83A1-F6EECF244321}">
                <p14:modId xmlns:p14="http://schemas.microsoft.com/office/powerpoint/2010/main" val="3125507158"/>
              </p:ext>
            </p:extLst>
          </p:nvPr>
        </p:nvGraphicFramePr>
        <p:xfrm>
          <a:off x="609600" y="1061267"/>
          <a:ext cx="9915939" cy="5508498"/>
        </p:xfrm>
        <a:graphic>
          <a:graphicData uri="http://schemas.openxmlformats.org/drawingml/2006/table">
            <a:tbl>
              <a:tblPr firstRow="1" bandRow="1">
                <a:tableStyleId>{5C22544A-7EE6-4342-B048-85BDC9FD1C3A}</a:tableStyleId>
              </a:tblPr>
              <a:tblGrid>
                <a:gridCol w="5661155">
                  <a:extLst>
                    <a:ext uri="{9D8B030D-6E8A-4147-A177-3AD203B41FA5}">
                      <a16:colId xmlns:a16="http://schemas.microsoft.com/office/drawing/2014/main" val="2325368449"/>
                    </a:ext>
                  </a:extLst>
                </a:gridCol>
                <a:gridCol w="2127392">
                  <a:extLst>
                    <a:ext uri="{9D8B030D-6E8A-4147-A177-3AD203B41FA5}">
                      <a16:colId xmlns:a16="http://schemas.microsoft.com/office/drawing/2014/main" val="1647779214"/>
                    </a:ext>
                  </a:extLst>
                </a:gridCol>
                <a:gridCol w="2127392">
                  <a:extLst>
                    <a:ext uri="{9D8B030D-6E8A-4147-A177-3AD203B41FA5}">
                      <a16:colId xmlns:a16="http://schemas.microsoft.com/office/drawing/2014/main" val="3770729122"/>
                    </a:ext>
                  </a:extLst>
                </a:gridCol>
              </a:tblGrid>
              <a:tr h="317411">
                <a:tc>
                  <a:txBody>
                    <a:bodyPr/>
                    <a:lstStyle/>
                    <a:p>
                      <a:pPr algn="l" fontAlgn="b"/>
                      <a:r>
                        <a:rPr lang="en-US" sz="1600" u="none" strike="noStrike">
                          <a:effectLst/>
                          <a:latin typeface="Calibri" panose="020F0502020204030204" pitchFamily="34" charset="0"/>
                          <a:cs typeface="Calibri" panose="020F0502020204030204" pitchFamily="34" charset="0"/>
                        </a:rPr>
                        <a:t>Table 2</a:t>
                      </a:r>
                      <a:endParaRPr lang="en-US" sz="1600" b="1" i="0" u="none" strike="noStrike">
                        <a:solidFill>
                          <a:srgbClr val="FFFFFF"/>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Pre Protocol</a:t>
                      </a: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Post Protocol</a:t>
                      </a:r>
                    </a:p>
                  </a:txBody>
                  <a:tcPr marL="0" marR="0" marT="0" marB="0" anchor="b"/>
                </a:tc>
                <a:extLst>
                  <a:ext uri="{0D108BD9-81ED-4DB2-BD59-A6C34878D82A}">
                    <a16:rowId xmlns:a16="http://schemas.microsoft.com/office/drawing/2014/main" val="1611344132"/>
                  </a:ext>
                </a:extLst>
              </a:tr>
              <a:tr h="793527">
                <a:tc>
                  <a:txBody>
                    <a:bodyPr/>
                    <a:lstStyle/>
                    <a:p>
                      <a:pPr algn="l" fontAlgn="b"/>
                      <a:r>
                        <a:rPr lang="en-US" sz="1600" u="none" strike="noStrike">
                          <a:effectLst/>
                          <a:latin typeface="Calibri" panose="020F0502020204030204" pitchFamily="34" charset="0"/>
                          <a:cs typeface="Calibri" panose="020F0502020204030204" pitchFamily="34" charset="0"/>
                        </a:rPr>
                        <a:t>Overall Median POC Glucose per group (mg/dl) (IQR)</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215.9 (181-250.7)</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solidFill>
                            <a:srgbClr val="000000"/>
                          </a:solidFill>
                          <a:effectLst/>
                          <a:latin typeface="Calibri" panose="020F0502020204030204" pitchFamily="34" charset="0"/>
                          <a:cs typeface="Calibri" panose="020F0502020204030204" pitchFamily="34" charset="0"/>
                        </a:rPr>
                        <a:t>212.7 (169.1-255.9)</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2502294080"/>
                  </a:ext>
                </a:extLst>
              </a:tr>
              <a:tr h="793527">
                <a:tc>
                  <a:txBody>
                    <a:bodyPr/>
                    <a:lstStyle/>
                    <a:p>
                      <a:pPr algn="l" fontAlgn="b"/>
                      <a:r>
                        <a:rPr lang="en-US" sz="1600" u="none" strike="noStrike">
                          <a:effectLst/>
                          <a:latin typeface="Calibri" panose="020F0502020204030204" pitchFamily="34" charset="0"/>
                          <a:cs typeface="Calibri" panose="020F0502020204030204" pitchFamily="34" charset="0"/>
                        </a:rPr>
                        <a:t>Overall Mean POC Glucose Euglycemic &lt;=180 mg/dl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12 (22.6)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solidFill>
                            <a:srgbClr val="000000"/>
                          </a:solidFill>
                          <a:effectLst/>
                          <a:latin typeface="Calibri" panose="020F0502020204030204" pitchFamily="34" charset="0"/>
                          <a:cs typeface="Calibri" panose="020F0502020204030204" pitchFamily="34" charset="0"/>
                        </a:rPr>
                        <a:t>25 (38.5)</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992890882"/>
                  </a:ext>
                </a:extLst>
              </a:tr>
              <a:tr h="793527">
                <a:tc>
                  <a:txBody>
                    <a:bodyPr/>
                    <a:lstStyle/>
                    <a:p>
                      <a:pPr algn="l" fontAlgn="b"/>
                      <a:r>
                        <a:rPr lang="en-US" sz="1600" u="none" strike="noStrike">
                          <a:effectLst/>
                          <a:latin typeface="Calibri" panose="020F0502020204030204" pitchFamily="34" charset="0"/>
                          <a:cs typeface="Calibri" panose="020F0502020204030204" pitchFamily="34" charset="0"/>
                        </a:rPr>
                        <a:t>Overall Mean POC Glucose  &gt;180 mg/dl and &lt;= 250 mg/dl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27 (50.9)</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solidFill>
                            <a:srgbClr val="000000"/>
                          </a:solidFill>
                          <a:effectLst/>
                          <a:latin typeface="Calibri" panose="020F0502020204030204" pitchFamily="34" charset="0"/>
                          <a:cs typeface="Calibri" panose="020F0502020204030204" pitchFamily="34" charset="0"/>
                        </a:rPr>
                        <a:t>22 (33.8)</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834175272"/>
                  </a:ext>
                </a:extLst>
              </a:tr>
              <a:tr h="793527">
                <a:tc>
                  <a:txBody>
                    <a:bodyPr/>
                    <a:lstStyle/>
                    <a:p>
                      <a:pPr algn="l" fontAlgn="b"/>
                      <a:r>
                        <a:rPr lang="en-US" sz="1600" u="none" strike="noStrike">
                          <a:effectLst/>
                          <a:latin typeface="Calibri" panose="020F0502020204030204" pitchFamily="34" charset="0"/>
                          <a:cs typeface="Calibri" panose="020F0502020204030204" pitchFamily="34" charset="0"/>
                        </a:rPr>
                        <a:t>Overall Mean POC Glucose Hyperglycemic&gt;250 mg/dl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14 (26.4)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solidFill>
                            <a:srgbClr val="000000"/>
                          </a:solidFill>
                          <a:effectLst/>
                          <a:latin typeface="Calibri" panose="020F0502020204030204" pitchFamily="34" charset="0"/>
                          <a:cs typeface="Calibri" panose="020F0502020204030204" pitchFamily="34" charset="0"/>
                        </a:rPr>
                        <a:t>18 (27.7)</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1733540161"/>
                  </a:ext>
                </a:extLst>
              </a:tr>
              <a:tr h="793527">
                <a:tc>
                  <a:txBody>
                    <a:bodyPr/>
                    <a:lstStyle/>
                    <a:p>
                      <a:pPr algn="l" fontAlgn="b"/>
                      <a:r>
                        <a:rPr lang="en-US" sz="1600" u="none" strike="noStrike">
                          <a:effectLst/>
                          <a:latin typeface="Calibri" panose="020F0502020204030204" pitchFamily="34" charset="0"/>
                          <a:cs typeface="Calibri" panose="020F0502020204030204" pitchFamily="34" charset="0"/>
                        </a:rPr>
                        <a:t>Total number of  hypoglycemic (&lt;70mg/dl)  events</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15.0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solidFill>
                            <a:srgbClr val="000000"/>
                          </a:solidFill>
                          <a:effectLst/>
                          <a:latin typeface="Calibri" panose="020F0502020204030204" pitchFamily="34" charset="0"/>
                          <a:cs typeface="Calibri" panose="020F0502020204030204" pitchFamily="34" charset="0"/>
                        </a:rPr>
                        <a:t>7.0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1280420545"/>
                  </a:ext>
                </a:extLst>
              </a:tr>
              <a:tr h="634821">
                <a:tc>
                  <a:txBody>
                    <a:bodyPr/>
                    <a:lstStyle/>
                    <a:p>
                      <a:pPr algn="l" fontAlgn="b"/>
                      <a:r>
                        <a:rPr lang="en-US" sz="1600" u="none" strike="noStrike">
                          <a:effectLst/>
                          <a:latin typeface="Calibri" panose="020F0502020204030204" pitchFamily="34" charset="0"/>
                          <a:cs typeface="Calibri" panose="020F0502020204030204" pitchFamily="34" charset="0"/>
                        </a:rPr>
                        <a:t>Patients with Hypoglycemic Events &lt;70mg/dl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7 (13.2)</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solidFill>
                            <a:srgbClr val="000000"/>
                          </a:solidFill>
                          <a:effectLst/>
                          <a:latin typeface="Calibri" panose="020F0502020204030204" pitchFamily="34" charset="0"/>
                          <a:cs typeface="Calibri" panose="020F0502020204030204" pitchFamily="34" charset="0"/>
                        </a:rPr>
                        <a:t>7 (10.8)</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52092628"/>
                  </a:ext>
                </a:extLst>
              </a:tr>
              <a:tr h="317411">
                <a:tc>
                  <a:txBody>
                    <a:bodyPr/>
                    <a:lstStyle/>
                    <a:p>
                      <a:pPr algn="l" fontAlgn="b"/>
                      <a:r>
                        <a:rPr lang="en-US" sz="1600" u="none" strike="noStrike">
                          <a:effectLst/>
                          <a:latin typeface="Calibri" panose="020F0502020204030204" pitchFamily="34" charset="0"/>
                          <a:cs typeface="Calibri" panose="020F0502020204030204" pitchFamily="34" charset="0"/>
                        </a:rPr>
                        <a:t>Median LOS (IQR)</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12 (5-24)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solidFill>
                            <a:srgbClr val="000000"/>
                          </a:solidFill>
                          <a:effectLst/>
                          <a:latin typeface="Calibri" panose="020F0502020204030204" pitchFamily="34" charset="0"/>
                          <a:cs typeface="Calibri" panose="020F0502020204030204" pitchFamily="34" charset="0"/>
                        </a:rPr>
                        <a:t>10.5 (6-17.5)</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2801592909"/>
                  </a:ext>
                </a:extLst>
              </a:tr>
              <a:tr h="271220">
                <a:tc>
                  <a:txBody>
                    <a:bodyPr/>
                    <a:lstStyle/>
                    <a:p>
                      <a:pPr algn="l" fontAlgn="b"/>
                      <a:r>
                        <a:rPr lang="en-US" sz="1600" u="none" strike="noStrike">
                          <a:effectLst/>
                          <a:latin typeface="Calibri" panose="020F0502020204030204" pitchFamily="34" charset="0"/>
                          <a:cs typeface="Calibri" panose="020F0502020204030204" pitchFamily="34" charset="0"/>
                        </a:rPr>
                        <a:t>Mortality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u="none" strike="noStrike">
                          <a:effectLst/>
                          <a:latin typeface="Calibri" panose="020F0502020204030204" pitchFamily="34" charset="0"/>
                          <a:cs typeface="Calibri" panose="020F0502020204030204" pitchFamily="34" charset="0"/>
                        </a:rPr>
                        <a:t>14 (26.4)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en-US" sz="1600" b="0" u="none" strike="noStrike">
                          <a:solidFill>
                            <a:srgbClr val="000000"/>
                          </a:solidFill>
                          <a:effectLst/>
                          <a:latin typeface="Calibri" panose="020F0502020204030204" pitchFamily="34" charset="0"/>
                          <a:cs typeface="Calibri" panose="020F0502020204030204" pitchFamily="34" charset="0"/>
                        </a:rPr>
                        <a:t>11 (16.9)</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867769249"/>
                  </a:ext>
                </a:extLst>
              </a:tr>
            </a:tbl>
          </a:graphicData>
        </a:graphic>
      </p:graphicFrame>
    </p:spTree>
    <p:extLst>
      <p:ext uri="{BB962C8B-B14F-4D97-AF65-F5344CB8AC3E}">
        <p14:creationId xmlns:p14="http://schemas.microsoft.com/office/powerpoint/2010/main" val="42032325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7DBD94-B224-1940-A503-20A7372A5263}"/>
              </a:ext>
            </a:extLst>
          </p:cNvPr>
          <p:cNvSpPr>
            <a:spLocks noGrp="1"/>
          </p:cNvSpPr>
          <p:nvPr>
            <p:ph type="sldNum" sz="quarter" idx="12"/>
          </p:nvPr>
        </p:nvSpPr>
        <p:spPr/>
        <p:txBody>
          <a:bodyPr/>
          <a:lstStyle/>
          <a:p>
            <a:fld id="{9F8FBD0B-D5BA-AC4A-B182-CCF391B5588A}" type="slidenum">
              <a:rPr lang="en-US" smtClean="0"/>
              <a:pPr/>
              <a:t>81</a:t>
            </a:fld>
            <a:endParaRPr lang="en-US"/>
          </a:p>
        </p:txBody>
      </p:sp>
      <p:cxnSp>
        <p:nvCxnSpPr>
          <p:cNvPr id="6" name="Straight Arrow Connector 5">
            <a:extLst>
              <a:ext uri="{FF2B5EF4-FFF2-40B4-BE49-F238E27FC236}">
                <a16:creationId xmlns:a16="http://schemas.microsoft.com/office/drawing/2014/main" id="{92D8C987-4D0E-4544-A65F-77478D7BD560}"/>
              </a:ext>
            </a:extLst>
          </p:cNvPr>
          <p:cNvCxnSpPr>
            <a:cxnSpLocks/>
          </p:cNvCxnSpPr>
          <p:nvPr/>
        </p:nvCxnSpPr>
        <p:spPr>
          <a:xfrm>
            <a:off x="2606541" y="708892"/>
            <a:ext cx="0" cy="5647458"/>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A25054EB-E5C7-6840-B05E-1284DE64BAE1}"/>
              </a:ext>
            </a:extLst>
          </p:cNvPr>
          <p:cNvSpPr txBox="1"/>
          <p:nvPr/>
        </p:nvSpPr>
        <p:spPr>
          <a:xfrm>
            <a:off x="1524000" y="708893"/>
            <a:ext cx="1082540" cy="430887"/>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November 2021</a:t>
            </a:r>
          </a:p>
        </p:txBody>
      </p:sp>
      <p:sp>
        <p:nvSpPr>
          <p:cNvPr id="8" name="TextBox 7">
            <a:extLst>
              <a:ext uri="{FF2B5EF4-FFF2-40B4-BE49-F238E27FC236}">
                <a16:creationId xmlns:a16="http://schemas.microsoft.com/office/drawing/2014/main" id="{581C1344-A445-3347-8774-2B4E4333CF38}"/>
              </a:ext>
            </a:extLst>
          </p:cNvPr>
          <p:cNvSpPr txBox="1"/>
          <p:nvPr/>
        </p:nvSpPr>
        <p:spPr>
          <a:xfrm>
            <a:off x="1376251" y="1759850"/>
            <a:ext cx="1236221" cy="261610"/>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December 2021</a:t>
            </a:r>
          </a:p>
        </p:txBody>
      </p:sp>
      <p:sp>
        <p:nvSpPr>
          <p:cNvPr id="11" name="TextBox 10">
            <a:extLst>
              <a:ext uri="{FF2B5EF4-FFF2-40B4-BE49-F238E27FC236}">
                <a16:creationId xmlns:a16="http://schemas.microsoft.com/office/drawing/2014/main" id="{F3FEE622-C084-8D49-BFB3-3A4A9214B344}"/>
              </a:ext>
            </a:extLst>
          </p:cNvPr>
          <p:cNvSpPr txBox="1"/>
          <p:nvPr/>
        </p:nvSpPr>
        <p:spPr>
          <a:xfrm>
            <a:off x="1665817" y="3883665"/>
            <a:ext cx="940723" cy="430887"/>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January 2022</a:t>
            </a:r>
          </a:p>
        </p:txBody>
      </p:sp>
      <p:sp>
        <p:nvSpPr>
          <p:cNvPr id="13" name="TextBox 12">
            <a:extLst>
              <a:ext uri="{FF2B5EF4-FFF2-40B4-BE49-F238E27FC236}">
                <a16:creationId xmlns:a16="http://schemas.microsoft.com/office/drawing/2014/main" id="{442B58A9-EA65-2548-BCD3-C6577CF4A7A3}"/>
              </a:ext>
            </a:extLst>
          </p:cNvPr>
          <p:cNvSpPr txBox="1"/>
          <p:nvPr/>
        </p:nvSpPr>
        <p:spPr>
          <a:xfrm>
            <a:off x="1701444" y="5893822"/>
            <a:ext cx="940723" cy="261610"/>
          </a:xfrm>
          <a:prstGeom prst="rect">
            <a:avLst/>
          </a:prstGeom>
          <a:noFill/>
        </p:spPr>
        <p:txBody>
          <a:bodyPr wrap="square" rtlCol="0">
            <a:spAutoFit/>
          </a:bodyPr>
          <a:lstStyle/>
          <a:p>
            <a:pPr algn="r"/>
            <a:r>
              <a:rPr lang="en-US" sz="1100" b="1">
                <a:latin typeface="Arial" panose="020B0604020202020204" pitchFamily="34" charset="0"/>
                <a:cs typeface="Arial" panose="020B0604020202020204" pitchFamily="34" charset="0"/>
              </a:rPr>
              <a:t>Next steps</a:t>
            </a:r>
          </a:p>
        </p:txBody>
      </p:sp>
      <p:sp>
        <p:nvSpPr>
          <p:cNvPr id="16" name="Title 1">
            <a:extLst>
              <a:ext uri="{FF2B5EF4-FFF2-40B4-BE49-F238E27FC236}">
                <a16:creationId xmlns:a16="http://schemas.microsoft.com/office/drawing/2014/main" id="{56F0E162-3114-A946-BA89-44D1403EF5B0}"/>
              </a:ext>
            </a:extLst>
          </p:cNvPr>
          <p:cNvSpPr>
            <a:spLocks noGrp="1"/>
          </p:cNvSpPr>
          <p:nvPr>
            <p:ph type="title"/>
          </p:nvPr>
        </p:nvSpPr>
        <p:spPr>
          <a:xfrm>
            <a:off x="1709163" y="149060"/>
            <a:ext cx="8229600" cy="625171"/>
          </a:xfrm>
        </p:spPr>
        <p:txBody>
          <a:bodyPr/>
          <a:lstStyle/>
          <a:p>
            <a:r>
              <a:rPr lang="en-US"/>
              <a:t>Timeline/Methods:</a:t>
            </a:r>
          </a:p>
        </p:txBody>
      </p:sp>
      <p:sp>
        <p:nvSpPr>
          <p:cNvPr id="17" name="Rounded Rectangle 16">
            <a:extLst>
              <a:ext uri="{FF2B5EF4-FFF2-40B4-BE49-F238E27FC236}">
                <a16:creationId xmlns:a16="http://schemas.microsoft.com/office/drawing/2014/main" id="{52500C48-55D9-ED40-9B3C-B601E1AE8F4A}"/>
              </a:ext>
            </a:extLst>
          </p:cNvPr>
          <p:cNvSpPr/>
          <p:nvPr/>
        </p:nvSpPr>
        <p:spPr>
          <a:xfrm>
            <a:off x="3320718" y="688446"/>
            <a:ext cx="2727157" cy="54532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solidFill>
                  <a:schemeClr val="bg1"/>
                </a:solidFill>
                <a:latin typeface="Arial" panose="020B0604020202020204" pitchFamily="34" charset="0"/>
                <a:cs typeface="Arial" panose="020B0604020202020204" pitchFamily="34" charset="0"/>
              </a:rPr>
              <a:t>Obtained IRB approval</a:t>
            </a:r>
          </a:p>
        </p:txBody>
      </p:sp>
      <p:sp>
        <p:nvSpPr>
          <p:cNvPr id="23" name="Rounded Rectangle 22">
            <a:extLst>
              <a:ext uri="{FF2B5EF4-FFF2-40B4-BE49-F238E27FC236}">
                <a16:creationId xmlns:a16="http://schemas.microsoft.com/office/drawing/2014/main" id="{47526CF6-4939-9846-813D-D39608B1B805}"/>
              </a:ext>
            </a:extLst>
          </p:cNvPr>
          <p:cNvSpPr/>
          <p:nvPr/>
        </p:nvSpPr>
        <p:spPr>
          <a:xfrm>
            <a:off x="3320718" y="1494263"/>
            <a:ext cx="2727156" cy="175100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solidFill>
                  <a:schemeClr val="bg1"/>
                </a:solidFill>
                <a:latin typeface="Arial" panose="020B0604020202020204" pitchFamily="34" charset="0"/>
                <a:cs typeface="Arial" panose="020B0604020202020204" pitchFamily="34" charset="0"/>
              </a:rPr>
              <a:t>Historical  </a:t>
            </a:r>
            <a:r>
              <a:rPr lang="en-US" sz="1400">
                <a:solidFill>
                  <a:schemeClr val="accent6"/>
                </a:solidFill>
                <a:latin typeface="Arial" panose="020B0604020202020204" pitchFamily="34" charset="0"/>
                <a:cs typeface="Arial" panose="020B0604020202020204" pitchFamily="34" charset="0"/>
              </a:rPr>
              <a:t>pre protocol patient  </a:t>
            </a:r>
            <a:r>
              <a:rPr lang="en-US" sz="1400">
                <a:solidFill>
                  <a:schemeClr val="bg1"/>
                </a:solidFill>
                <a:latin typeface="Arial" panose="020B0604020202020204" pitchFamily="34" charset="0"/>
                <a:cs typeface="Arial" panose="020B0604020202020204" pitchFamily="34" charset="0"/>
              </a:rPr>
              <a:t>data received from DWH.</a:t>
            </a:r>
          </a:p>
          <a:p>
            <a:r>
              <a:rPr lang="en-US" sz="1400">
                <a:solidFill>
                  <a:schemeClr val="bg1"/>
                </a:solidFill>
                <a:latin typeface="Arial" panose="020B0604020202020204" pitchFamily="34" charset="0"/>
                <a:cs typeface="Arial" panose="020B0604020202020204" pitchFamily="34" charset="0"/>
              </a:rPr>
              <a:t>Matching process </a:t>
            </a:r>
            <a:r>
              <a:rPr lang="en-US" sz="1400">
                <a:solidFill>
                  <a:schemeClr val="bg1"/>
                </a:solidFill>
                <a:latin typeface="Arial" panose="020B0604020202020204" pitchFamily="34" charset="0"/>
                <a:cs typeface="Arial" panose="020B0604020202020204" pitchFamily="34" charset="0"/>
                <a:sym typeface="Wingdings" pitchFamily="2" charset="2"/>
              </a:rPr>
              <a:t> </a:t>
            </a:r>
            <a:r>
              <a:rPr lang="en-US" sz="1400">
                <a:solidFill>
                  <a:schemeClr val="bg1"/>
                </a:solidFill>
                <a:latin typeface="Arial" panose="020B0604020202020204" pitchFamily="34" charset="0"/>
                <a:cs typeface="Arial" panose="020B0604020202020204" pitchFamily="34" charset="0"/>
              </a:rPr>
              <a:t>1:1 matching on age (+/- 3 years), sex, weight (+/- 10%)</a:t>
            </a:r>
          </a:p>
          <a:p>
            <a:endParaRPr lang="en-US" sz="1400">
              <a:solidFill>
                <a:schemeClr val="bg1"/>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4FB57AE0-BC57-8B4B-8955-515855249EFB}"/>
              </a:ext>
            </a:extLst>
          </p:cNvPr>
          <p:cNvSpPr/>
          <p:nvPr/>
        </p:nvSpPr>
        <p:spPr>
          <a:xfrm>
            <a:off x="3320717" y="3429000"/>
            <a:ext cx="2727157" cy="134021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solidFill>
                  <a:schemeClr val="bg1"/>
                </a:solidFill>
                <a:latin typeface="Arial" panose="020B0604020202020204" pitchFamily="34" charset="0"/>
                <a:cs typeface="Arial" panose="020B0604020202020204" pitchFamily="34" charset="0"/>
              </a:rPr>
              <a:t>Complete data acquisition and intergroup statistical analysis.</a:t>
            </a:r>
          </a:p>
          <a:p>
            <a:r>
              <a:rPr lang="en-US" sz="1400">
                <a:solidFill>
                  <a:schemeClr val="bg1"/>
                </a:solidFill>
                <a:latin typeface="Arial" panose="020B0604020202020204" pitchFamily="34" charset="0"/>
                <a:cs typeface="Arial" panose="020B0604020202020204" pitchFamily="34" charset="0"/>
              </a:rPr>
              <a:t>Manuscript completion. </a:t>
            </a:r>
          </a:p>
          <a:p>
            <a:endParaRPr lang="en-US" sz="1400">
              <a:solidFill>
                <a:schemeClr val="bg1"/>
              </a:solidFill>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EA3D76EA-F100-C241-9CEE-46412568EB38}"/>
              </a:ext>
            </a:extLst>
          </p:cNvPr>
          <p:cNvSpPr/>
          <p:nvPr/>
        </p:nvSpPr>
        <p:spPr>
          <a:xfrm>
            <a:off x="3320716" y="4996265"/>
            <a:ext cx="2727157" cy="154950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1400">
              <a:solidFill>
                <a:schemeClr val="bg1"/>
              </a:solidFill>
            </a:endParaRPr>
          </a:p>
          <a:p>
            <a:r>
              <a:rPr lang="en-US" sz="1400">
                <a:solidFill>
                  <a:schemeClr val="accent6"/>
                </a:solidFill>
                <a:latin typeface="Arial" panose="020B0604020202020204" pitchFamily="34" charset="0"/>
                <a:cs typeface="Arial" panose="020B0604020202020204" pitchFamily="34" charset="0"/>
              </a:rPr>
              <a:t>Consider </a:t>
            </a:r>
            <a:r>
              <a:rPr lang="en-US" sz="1400">
                <a:solidFill>
                  <a:schemeClr val="bg1"/>
                </a:solidFill>
                <a:latin typeface="Arial" panose="020B0604020202020204" pitchFamily="34" charset="0"/>
                <a:cs typeface="Arial" panose="020B0604020202020204" pitchFamily="34" charset="0"/>
              </a:rPr>
              <a:t>revision of algorithm based on results.</a:t>
            </a:r>
          </a:p>
          <a:p>
            <a:r>
              <a:rPr lang="en-US" sz="1400">
                <a:solidFill>
                  <a:schemeClr val="bg1"/>
                </a:solidFill>
                <a:latin typeface="Arial" panose="020B0604020202020204" pitchFamily="34" charset="0"/>
                <a:cs typeface="Arial" panose="020B0604020202020204" pitchFamily="34" charset="0"/>
              </a:rPr>
              <a:t>Expanding protocol use for other inpatients requiring prolonged steroid treatment  </a:t>
            </a:r>
          </a:p>
          <a:p>
            <a:endParaRPr lang="en-US" sz="1400">
              <a:solidFill>
                <a:schemeClr val="bg1"/>
              </a:solidFill>
            </a:endParaRPr>
          </a:p>
          <a:p>
            <a:endParaRPr lang="en-US" sz="1400">
              <a:solidFill>
                <a:schemeClr val="bg1"/>
              </a:solidFill>
            </a:endParaRPr>
          </a:p>
        </p:txBody>
      </p:sp>
      <p:cxnSp>
        <p:nvCxnSpPr>
          <p:cNvPr id="27" name="Straight Arrow Connector 26">
            <a:extLst>
              <a:ext uri="{FF2B5EF4-FFF2-40B4-BE49-F238E27FC236}">
                <a16:creationId xmlns:a16="http://schemas.microsoft.com/office/drawing/2014/main" id="{B8F7081B-F9F6-EC4B-A802-D4463320ECF2}"/>
              </a:ext>
            </a:extLst>
          </p:cNvPr>
          <p:cNvCxnSpPr>
            <a:cxnSpLocks/>
            <a:stCxn id="17" idx="2"/>
            <a:endCxn id="23" idx="0"/>
          </p:cNvCxnSpPr>
          <p:nvPr/>
        </p:nvCxnSpPr>
        <p:spPr>
          <a:xfrm flipH="1">
            <a:off x="4684296" y="1233773"/>
            <a:ext cx="1" cy="2604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2A8B326D-98F3-7C46-9C7C-3E0FEDA5F482}"/>
              </a:ext>
            </a:extLst>
          </p:cNvPr>
          <p:cNvCxnSpPr>
            <a:cxnSpLocks/>
            <a:stCxn id="23" idx="2"/>
            <a:endCxn id="24" idx="0"/>
          </p:cNvCxnSpPr>
          <p:nvPr/>
        </p:nvCxnSpPr>
        <p:spPr>
          <a:xfrm>
            <a:off x="4684296" y="3245264"/>
            <a:ext cx="0" cy="1837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9993403F-DACA-8D4A-B82C-56FBC1DC7096}"/>
              </a:ext>
            </a:extLst>
          </p:cNvPr>
          <p:cNvCxnSpPr>
            <a:cxnSpLocks/>
            <a:stCxn id="24" idx="2"/>
            <a:endCxn id="25" idx="0"/>
          </p:cNvCxnSpPr>
          <p:nvPr/>
        </p:nvCxnSpPr>
        <p:spPr>
          <a:xfrm flipH="1">
            <a:off x="4684295" y="4769219"/>
            <a:ext cx="1" cy="2270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4" name="Content Placeholder 2">
            <a:extLst>
              <a:ext uri="{FF2B5EF4-FFF2-40B4-BE49-F238E27FC236}">
                <a16:creationId xmlns:a16="http://schemas.microsoft.com/office/drawing/2014/main" id="{BBAE36C9-5978-4847-BB2A-A794F2C764B5}"/>
              </a:ext>
            </a:extLst>
          </p:cNvPr>
          <p:cNvSpPr txBox="1">
            <a:spLocks/>
          </p:cNvSpPr>
          <p:nvPr/>
        </p:nvSpPr>
        <p:spPr>
          <a:xfrm>
            <a:off x="7510731" y="780716"/>
            <a:ext cx="3846095" cy="5374716"/>
          </a:xfrm>
          <a:prstGeom prst="rect">
            <a:avLst/>
          </a:prstGeom>
        </p:spPr>
        <p:txBody>
          <a:bodyPr vert="horz" lIns="91440" tIns="45720" rIns="91440" bIns="45720" rtlCol="0" anchor="t">
            <a:noAutofit/>
          </a:bodyPr>
          <a:lstStyle>
            <a:lvl1pPr marL="0" indent="0" algn="l" defTabSz="914400" rtl="0" eaLnBrk="1" latinLnBrk="0" hangingPunct="1">
              <a:lnSpc>
                <a:spcPts val="4200"/>
              </a:lnSpc>
              <a:spcBef>
                <a:spcPts val="1000"/>
              </a:spcBef>
              <a:buFont typeface="Arial" panose="020B0604020202020204" pitchFamily="34" charset="0"/>
              <a:buNone/>
              <a:defRPr sz="3600" b="1" kern="1200">
                <a:solidFill>
                  <a:schemeClr val="accent1"/>
                </a:solidFill>
                <a:latin typeface="Times New Roman"/>
                <a:ea typeface="+mn-ea"/>
                <a:cs typeface="Times New Roman"/>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sz="2000">
                <a:latin typeface="Arial" panose="020B0604020202020204" pitchFamily="34" charset="0"/>
                <a:cs typeface="Arial" panose="020B0604020202020204" pitchFamily="34" charset="0"/>
              </a:rPr>
              <a:t>Chart review:</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HbA1c, glucose values, insulin regimens</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Demographics, weight, creatinine, comorbidities</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Steroid dosing, other COVID treatments, length of stay</a:t>
            </a:r>
          </a:p>
          <a:p>
            <a:r>
              <a:rPr lang="en-US" sz="2000">
                <a:latin typeface="Arial" panose="020B0604020202020204" pitchFamily="34" charset="0"/>
                <a:cs typeface="Arial" panose="020B0604020202020204" pitchFamily="34" charset="0"/>
              </a:rPr>
              <a:t>Metrics:</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 glucose &lt;180 mg/dL</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 glucose &gt;250 mg/dL</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Hypoglycemic events (&lt;70 mg/dL)</a:t>
            </a:r>
          </a:p>
          <a:p>
            <a:pPr marL="800100" lvl="1" indent="-342900">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LOS, mortality </a:t>
            </a:r>
          </a:p>
        </p:txBody>
      </p:sp>
    </p:spTree>
    <p:extLst>
      <p:ext uri="{BB962C8B-B14F-4D97-AF65-F5344CB8AC3E}">
        <p14:creationId xmlns:p14="http://schemas.microsoft.com/office/powerpoint/2010/main" val="18572747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D555F3-0E4C-451F-8C5E-AE234BBE8B0B}"/>
              </a:ext>
            </a:extLst>
          </p:cNvPr>
          <p:cNvSpPr>
            <a:spLocks noGrp="1"/>
          </p:cNvSpPr>
          <p:nvPr>
            <p:ph type="body" sz="quarter" idx="10"/>
          </p:nvPr>
        </p:nvSpPr>
        <p:spPr/>
        <p:txBody>
          <a:bodyPr/>
          <a:lstStyle/>
          <a:p>
            <a:pPr marL="0" indent="0">
              <a:buNone/>
            </a:pPr>
            <a:r>
              <a:rPr lang="en-US" sz="3200" b="1">
                <a:solidFill>
                  <a:schemeClr val="tx1">
                    <a:lumMod val="50000"/>
                    <a:lumOff val="50000"/>
                  </a:schemeClr>
                </a:solidFill>
                <a:effectLst/>
                <a:latin typeface="Calibri" panose="020F0502020204030204" pitchFamily="34" charset="0"/>
                <a:ea typeface="Times New Roman" panose="02020603050405020304" pitchFamily="18" charset="0"/>
              </a:rPr>
              <a:t>QI Adult Centers Network Performance </a:t>
            </a:r>
            <a:endParaRPr lang="en-US" sz="5400" b="1">
              <a:solidFill>
                <a:schemeClr val="tx1">
                  <a:lumMod val="50000"/>
                  <a:lumOff val="50000"/>
                </a:schemeClr>
              </a:solidFill>
            </a:endParaRPr>
          </a:p>
        </p:txBody>
      </p:sp>
      <p:sp>
        <p:nvSpPr>
          <p:cNvPr id="5" name="Text Placeholder 4">
            <a:extLst>
              <a:ext uri="{FF2B5EF4-FFF2-40B4-BE49-F238E27FC236}">
                <a16:creationId xmlns:a16="http://schemas.microsoft.com/office/drawing/2014/main" id="{16C4CD57-3805-4F28-AC97-29A6A77D2E0D}"/>
              </a:ext>
            </a:extLst>
          </p:cNvPr>
          <p:cNvSpPr>
            <a:spLocks noGrp="1"/>
          </p:cNvSpPr>
          <p:nvPr>
            <p:ph type="body" sz="quarter" idx="11"/>
          </p:nvPr>
        </p:nvSpPr>
        <p:spPr>
          <a:xfrm>
            <a:off x="4412306" y="5486400"/>
            <a:ext cx="7802562" cy="1005840"/>
          </a:xfrm>
        </p:spPr>
        <p:txBody>
          <a:bodyPr/>
          <a:lstStyle/>
          <a:p>
            <a:pPr marL="0" indent="0">
              <a:buNone/>
            </a:pPr>
            <a:r>
              <a:rPr lang="en-US" sz="2400"/>
              <a:t>Monthly Collaborative Call</a:t>
            </a:r>
          </a:p>
          <a:p>
            <a:pPr marL="0" indent="0">
              <a:buNone/>
            </a:pPr>
            <a:r>
              <a:rPr lang="en-US" sz="2400"/>
              <a:t>1/25/22</a:t>
            </a:r>
          </a:p>
          <a:p>
            <a:endParaRPr lang="en-US" sz="2400"/>
          </a:p>
        </p:txBody>
      </p:sp>
    </p:spTree>
    <p:extLst>
      <p:ext uri="{BB962C8B-B14F-4D97-AF65-F5344CB8AC3E}">
        <p14:creationId xmlns:p14="http://schemas.microsoft.com/office/powerpoint/2010/main" val="3824313903"/>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Boston Medical Center » Center for Research to Evaluate &amp; Eliminate Dental  Disparities | Boston University">
            <a:extLst>
              <a:ext uri="{FF2B5EF4-FFF2-40B4-BE49-F238E27FC236}">
                <a16:creationId xmlns:a16="http://schemas.microsoft.com/office/drawing/2014/main" id="{06464456-5E15-432A-BEE2-14DC3AAD68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48" b="19734"/>
          <a:stretch/>
        </p:blipFill>
        <p:spPr bwMode="auto">
          <a:xfrm>
            <a:off x="9786990" y="3910144"/>
            <a:ext cx="2129000" cy="93934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07975" y="175005"/>
            <a:ext cx="10972800" cy="457200"/>
          </a:xfrm>
          <a:ln w="12700">
            <a:miter lim="400000"/>
          </a:ln>
        </p:spPr>
        <p:txBody>
          <a:bodyPr lIns="45718" tIns="45718" rIns="45718" bIns="45718" anchor="ctr">
            <a:noAutofit/>
          </a:bodyPr>
          <a:lstStyle/>
          <a:p>
            <a:pPr>
              <a:lnSpc>
                <a:spcPct val="90000"/>
              </a:lnSpc>
            </a:pPr>
            <a:r>
              <a:rPr lang="en-US"/>
              <a:t>14 adult clinics – caring for 19,500+ patients with T1D</a:t>
            </a:r>
          </a:p>
        </p:txBody>
      </p:sp>
      <p:sp>
        <p:nvSpPr>
          <p:cNvPr id="5" name="AutoShape 4" descr="Image result for lucile packard children's hospita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696F70"/>
              </a:solidFill>
              <a:effectLst/>
              <a:uLnTx/>
              <a:uFillTx/>
              <a:latin typeface="Montserrat SemiBold" panose="00000700000000000000" pitchFamily="2" charset="0"/>
              <a:cs typeface="Hind Bold"/>
              <a:sym typeface="Hind Bold"/>
            </a:endParaRPr>
          </a:p>
        </p:txBody>
      </p:sp>
      <p:sp>
        <p:nvSpPr>
          <p:cNvPr id="6" name="AutoShape 6" descr="Image result for lucile packard children's hospita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696F70"/>
              </a:solidFill>
              <a:effectLst/>
              <a:uLnTx/>
              <a:uFillTx/>
              <a:latin typeface="Montserrat SemiBold" panose="00000700000000000000" pitchFamily="2" charset="0"/>
              <a:cs typeface="Hind Bold"/>
              <a:sym typeface="Hind Bold"/>
            </a:endParaRPr>
          </a:p>
        </p:txBody>
      </p:sp>
      <p:pic>
        <p:nvPicPr>
          <p:cNvPr id="1034" name="Picture 10" descr="http://www.coloradokidswithdiabetes.org/wp-content/uploads/2019/11/Centered-color-no-childrens-300x269.jpg"/>
          <p:cNvPicPr>
            <a:picLocks noChangeAspect="1" noChangeArrowheads="1"/>
          </p:cNvPicPr>
          <p:nvPr/>
        </p:nvPicPr>
        <p:blipFill rotWithShape="1">
          <a:blip r:embed="rId4">
            <a:extLst>
              <a:ext uri="{28A0092B-C50C-407E-A947-70E740481C1C}">
                <a14:useLocalDpi xmlns:a14="http://schemas.microsoft.com/office/drawing/2010/main" val="0"/>
              </a:ext>
            </a:extLst>
          </a:blip>
          <a:srcRect t="-3" r="-2147" b="-1385"/>
          <a:stretch/>
        </p:blipFill>
        <p:spPr bwMode="auto">
          <a:xfrm>
            <a:off x="1152972" y="958572"/>
            <a:ext cx="1371864" cy="122096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n74df333l0p11ftok3gpzqtz-wpengine.netdna-ssl.com/wp-content/uploads/2017/11/penn-medicine-logo-300x9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644" y="2650974"/>
            <a:ext cx="2236468" cy="7429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pstate Medical University"/>
          <p:cNvPicPr>
            <a:picLocks noChangeAspect="1" noChangeArrowheads="1"/>
          </p:cNvPicPr>
          <p:nvPr/>
        </p:nvPicPr>
        <p:blipFill rotWithShape="1">
          <a:blip r:embed="rId6">
            <a:extLst>
              <a:ext uri="{28A0092B-C50C-407E-A947-70E740481C1C}">
                <a14:useLocalDpi xmlns:a14="http://schemas.microsoft.com/office/drawing/2010/main" val="0"/>
              </a:ext>
            </a:extLst>
          </a:blip>
          <a:srcRect r="-4097" b="16440"/>
          <a:stretch/>
        </p:blipFill>
        <p:spPr bwMode="auto">
          <a:xfrm>
            <a:off x="744686" y="3772784"/>
            <a:ext cx="2637454" cy="10767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Image result for stanford medicine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128" y="2643361"/>
            <a:ext cx="2236571" cy="62323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wayne state university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19990" y="2320098"/>
            <a:ext cx="1975199" cy="10923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YU Langone Health Expands Ambulatory Care Network on Long Island">
            <a:extLst>
              <a:ext uri="{FF2B5EF4-FFF2-40B4-BE49-F238E27FC236}">
                <a16:creationId xmlns:a16="http://schemas.microsoft.com/office/drawing/2014/main" id="{C985B93E-C91F-403D-A5C4-FE7254F77B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3890" y="5358131"/>
            <a:ext cx="1943100" cy="1080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iversity of Miami Health System - Home | Facebook">
            <a:extLst>
              <a:ext uri="{FF2B5EF4-FFF2-40B4-BE49-F238E27FC236}">
                <a16:creationId xmlns:a16="http://schemas.microsoft.com/office/drawing/2014/main" id="{7C73CD6D-06BB-4782-8E35-D0DA4A6FA0D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9627" r="-1601" b="28701"/>
          <a:stretch/>
        </p:blipFill>
        <p:spPr bwMode="auto">
          <a:xfrm>
            <a:off x="7163567" y="3956406"/>
            <a:ext cx="2177438" cy="8930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Grady Memorial Hospital Deploys RTLS | Press Releases">
            <a:extLst>
              <a:ext uri="{FF2B5EF4-FFF2-40B4-BE49-F238E27FC236}">
                <a16:creationId xmlns:a16="http://schemas.microsoft.com/office/drawing/2014/main" id="{AAFCCC7B-517E-417E-8790-2654110738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301" r="14648" b="15976"/>
          <a:stretch/>
        </p:blipFill>
        <p:spPr bwMode="auto">
          <a:xfrm>
            <a:off x="4055493" y="3910144"/>
            <a:ext cx="2653995" cy="9393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UCSF Health | UCSF Brand Identity">
            <a:extLst>
              <a:ext uri="{FF2B5EF4-FFF2-40B4-BE49-F238E27FC236}">
                <a16:creationId xmlns:a16="http://schemas.microsoft.com/office/drawing/2014/main" id="{14B0A116-1F23-413F-A204-7B76175094F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168" t="37460" r="19492" b="41001"/>
          <a:stretch/>
        </p:blipFill>
        <p:spPr bwMode="auto">
          <a:xfrm>
            <a:off x="4220974" y="1200922"/>
            <a:ext cx="2323031" cy="6173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ontefiore, Einstein Test New Drug Combo To Conquer COVID-19 - Contract  Pharma">
            <a:extLst>
              <a:ext uri="{FF2B5EF4-FFF2-40B4-BE49-F238E27FC236}">
                <a16:creationId xmlns:a16="http://schemas.microsoft.com/office/drawing/2014/main" id="{0EFF2FD4-D1DA-4820-A374-1D0D43A947B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53" t="9150" r="9480" b="4390"/>
          <a:stretch/>
        </p:blipFill>
        <p:spPr bwMode="auto">
          <a:xfrm>
            <a:off x="4291363" y="5188282"/>
            <a:ext cx="2611939" cy="14947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unt Sinai Health System Launches Telehealth Pilot Projects">
            <a:extLst>
              <a:ext uri="{FF2B5EF4-FFF2-40B4-BE49-F238E27FC236}">
                <a16:creationId xmlns:a16="http://schemas.microsoft.com/office/drawing/2014/main" id="{72655210-7972-4DA7-8377-2AEA47B9E6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24370" y="2465069"/>
            <a:ext cx="2291620" cy="10767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F7F93B2-FBD4-4B52-BC6C-6063A92EB4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2775" y="5483028"/>
            <a:ext cx="3091740" cy="8308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9A96664-F9C0-4B8A-B19C-51657BBE9CD1}"/>
              </a:ext>
            </a:extLst>
          </p:cNvPr>
          <p:cNvPicPr>
            <a:picLocks noChangeAspect="1"/>
          </p:cNvPicPr>
          <p:nvPr/>
        </p:nvPicPr>
        <p:blipFill>
          <a:blip r:embed="rId16"/>
          <a:stretch>
            <a:fillRect/>
          </a:stretch>
        </p:blipFill>
        <p:spPr>
          <a:xfrm>
            <a:off x="7281147" y="1169874"/>
            <a:ext cx="4305300" cy="798355"/>
          </a:xfrm>
          <a:prstGeom prst="rect">
            <a:avLst/>
          </a:prstGeom>
        </p:spPr>
      </p:pic>
    </p:spTree>
    <p:extLst>
      <p:ext uri="{BB962C8B-B14F-4D97-AF65-F5344CB8AC3E}">
        <p14:creationId xmlns:p14="http://schemas.microsoft.com/office/powerpoint/2010/main" val="38525305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169" y="17515"/>
            <a:ext cx="10972800" cy="391621"/>
          </a:xfrm>
        </p:spPr>
        <p:txBody>
          <a:bodyPr>
            <a:noAutofit/>
          </a:bodyPr>
          <a:lstStyle/>
          <a:p>
            <a:pPr algn="ctr"/>
            <a:r>
              <a:rPr lang="en-US" sz="2400" b="1"/>
              <a:t>Adult T1D Glycemia Targets KDD</a:t>
            </a:r>
            <a:endParaRPr lang="en-US" sz="2400"/>
          </a:p>
        </p:txBody>
      </p:sp>
      <p:sp>
        <p:nvSpPr>
          <p:cNvPr id="4" name="Rectangle 3"/>
          <p:cNvSpPr/>
          <p:nvPr/>
        </p:nvSpPr>
        <p:spPr>
          <a:xfrm>
            <a:off x="229645" y="903890"/>
            <a:ext cx="1793290" cy="4993720"/>
          </a:xfrm>
          <a:prstGeom prst="rect">
            <a:avLst/>
          </a:prstGeom>
          <a:solidFill>
            <a:srgbClr val="00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pPr>
            <a:r>
              <a:rPr lang="en-US" sz="1600">
                <a:solidFill>
                  <a:schemeClr val="tx1"/>
                </a:solidFill>
                <a:latin typeface="Montserrat SemiBold" panose="00000700000000000000"/>
              </a:rPr>
              <a:t>Among people with T1D,* increase proportion of patients achieving glycemic targets: </a:t>
            </a:r>
          </a:p>
          <a:p>
            <a:pPr marL="285750" indent="-285750" fontAlgn="base">
              <a:spcBef>
                <a:spcPct val="0"/>
              </a:spcBef>
              <a:spcAft>
                <a:spcPct val="0"/>
              </a:spcAft>
              <a:buFont typeface="Arial" panose="020B0604020202020204" pitchFamily="34" charset="0"/>
              <a:buChar char="•"/>
            </a:pPr>
            <a:r>
              <a:rPr lang="en-US" sz="1400">
                <a:solidFill>
                  <a:schemeClr val="tx1"/>
                </a:solidFill>
                <a:latin typeface="Montserrat SemiBold" panose="00000700000000000000"/>
              </a:rPr>
              <a:t>At least 25% with A1c &lt;8%, OR</a:t>
            </a:r>
          </a:p>
          <a:p>
            <a:pPr marL="285750" indent="-285750" fontAlgn="base">
              <a:spcBef>
                <a:spcPct val="0"/>
              </a:spcBef>
              <a:spcAft>
                <a:spcPct val="0"/>
              </a:spcAft>
              <a:buFont typeface="Arial" panose="020B0604020202020204" pitchFamily="34" charset="0"/>
              <a:buChar char="•"/>
            </a:pPr>
            <a:r>
              <a:rPr lang="en-US" sz="1400">
                <a:solidFill>
                  <a:schemeClr val="tx1"/>
                </a:solidFill>
                <a:latin typeface="Montserrat SemiBold" panose="00000700000000000000"/>
              </a:rPr>
              <a:t>Increase proportion of patients &lt;8% by 5%, OR </a:t>
            </a:r>
          </a:p>
          <a:p>
            <a:pPr marL="285750" indent="-285750" fontAlgn="base">
              <a:spcBef>
                <a:spcPct val="0"/>
              </a:spcBef>
              <a:spcAft>
                <a:spcPct val="0"/>
              </a:spcAft>
              <a:buFont typeface="Arial" panose="020B0604020202020204" pitchFamily="34" charset="0"/>
              <a:buChar char="•"/>
            </a:pPr>
            <a:r>
              <a:rPr lang="en-US" sz="1400">
                <a:solidFill>
                  <a:schemeClr val="tx1"/>
                </a:solidFill>
                <a:latin typeface="Montserrat SemiBold" panose="00000700000000000000"/>
              </a:rPr>
              <a:t>Increase TIR among CGM users by 5%</a:t>
            </a:r>
          </a:p>
          <a:p>
            <a:pPr fontAlgn="base">
              <a:spcBef>
                <a:spcPct val="0"/>
              </a:spcBef>
              <a:spcAft>
                <a:spcPct val="0"/>
              </a:spcAft>
            </a:pPr>
            <a:r>
              <a:rPr lang="en-US" sz="1600">
                <a:solidFill>
                  <a:schemeClr val="tx1"/>
                </a:solidFill>
                <a:latin typeface="Montserrat SemiBold" panose="00000700000000000000"/>
              </a:rPr>
              <a:t>from baseline in 2 years </a:t>
            </a:r>
            <a:endParaRPr lang="en-US" sz="1400">
              <a:solidFill>
                <a:schemeClr val="tx1"/>
              </a:solidFill>
            </a:endParaRPr>
          </a:p>
        </p:txBody>
      </p:sp>
      <p:sp>
        <p:nvSpPr>
          <p:cNvPr id="5" name="Rectangle 4"/>
          <p:cNvSpPr/>
          <p:nvPr/>
        </p:nvSpPr>
        <p:spPr>
          <a:xfrm>
            <a:off x="2515819" y="853294"/>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Health Literacy/ Education and Support</a:t>
            </a:r>
          </a:p>
        </p:txBody>
      </p:sp>
      <p:sp>
        <p:nvSpPr>
          <p:cNvPr id="10" name="TextBox 9"/>
          <p:cNvSpPr txBox="1"/>
          <p:nvPr/>
        </p:nvSpPr>
        <p:spPr>
          <a:xfrm>
            <a:off x="755364" y="196831"/>
            <a:ext cx="661181" cy="400110"/>
          </a:xfrm>
          <a:prstGeom prst="rect">
            <a:avLst/>
          </a:prstGeom>
          <a:noFill/>
        </p:spPr>
        <p:txBody>
          <a:bodyPr wrap="square" rtlCol="0">
            <a:spAutoFit/>
          </a:bodyPr>
          <a:lstStyle/>
          <a:p>
            <a:pPr fontAlgn="base">
              <a:spcBef>
                <a:spcPct val="0"/>
              </a:spcBef>
              <a:spcAft>
                <a:spcPct val="0"/>
              </a:spcAft>
            </a:pPr>
            <a:r>
              <a:rPr lang="en-US" sz="1600"/>
              <a:t> </a:t>
            </a:r>
            <a:r>
              <a:rPr lang="en-US" sz="2000"/>
              <a:t>Aim</a:t>
            </a:r>
            <a:endParaRPr lang="en-US" sz="1600"/>
          </a:p>
        </p:txBody>
      </p:sp>
      <p:sp>
        <p:nvSpPr>
          <p:cNvPr id="11" name="TextBox 10"/>
          <p:cNvSpPr txBox="1"/>
          <p:nvPr/>
        </p:nvSpPr>
        <p:spPr>
          <a:xfrm>
            <a:off x="2269377" y="325371"/>
            <a:ext cx="2376619" cy="400110"/>
          </a:xfrm>
          <a:prstGeom prst="rect">
            <a:avLst/>
          </a:prstGeom>
          <a:noFill/>
        </p:spPr>
        <p:txBody>
          <a:bodyPr wrap="square" rtlCol="0">
            <a:spAutoFit/>
          </a:bodyPr>
          <a:lstStyle/>
          <a:p>
            <a:pPr fontAlgn="base">
              <a:spcBef>
                <a:spcPct val="0"/>
              </a:spcBef>
              <a:spcAft>
                <a:spcPct val="0"/>
              </a:spcAft>
            </a:pPr>
            <a:r>
              <a:rPr lang="en-US" sz="2000">
                <a:latin typeface="Montserrat SemiBold" panose="00000700000000000000"/>
              </a:rPr>
              <a:t>Primary</a:t>
            </a:r>
            <a:r>
              <a:rPr lang="en-US" sz="1600">
                <a:latin typeface="Montserrat SemiBold" panose="00000700000000000000"/>
              </a:rPr>
              <a:t> </a:t>
            </a:r>
            <a:r>
              <a:rPr lang="en-US" sz="2000">
                <a:latin typeface="Montserrat SemiBold" panose="00000700000000000000"/>
              </a:rPr>
              <a:t>Drivers</a:t>
            </a:r>
          </a:p>
        </p:txBody>
      </p:sp>
      <p:sp>
        <p:nvSpPr>
          <p:cNvPr id="12" name="Rectangle 11"/>
          <p:cNvSpPr/>
          <p:nvPr/>
        </p:nvSpPr>
        <p:spPr>
          <a:xfrm>
            <a:off x="4822881" y="3223298"/>
            <a:ext cx="6949440" cy="786262"/>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Case management, follow up for patients not reaching target goals for BG, LDL, BP</a:t>
            </a:r>
          </a:p>
          <a:p>
            <a:pPr marL="17145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Self-management</a:t>
            </a:r>
          </a:p>
          <a:p>
            <a:pPr marL="17145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Health education for diabetes complications</a:t>
            </a:r>
          </a:p>
          <a:p>
            <a:pPr marL="17145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Screening for diabetes complications and comorbidities and referring to subspecialists/care as appropriate</a:t>
            </a:r>
            <a:endParaRPr lang="en-US" sz="1600">
              <a:solidFill>
                <a:schemeClr val="tx1"/>
              </a:solidFill>
            </a:endParaRPr>
          </a:p>
        </p:txBody>
      </p:sp>
      <p:sp>
        <p:nvSpPr>
          <p:cNvPr id="13" name="Rectangle 12"/>
          <p:cNvSpPr/>
          <p:nvPr/>
        </p:nvSpPr>
        <p:spPr>
          <a:xfrm>
            <a:off x="4822881" y="737877"/>
            <a:ext cx="6949440" cy="893959"/>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a:buChar char="•"/>
            </a:pPr>
            <a:r>
              <a:rPr lang="en-US" sz="1100" b="1">
                <a:solidFill>
                  <a:schemeClr val="tx1"/>
                </a:solidFill>
                <a:latin typeface="Montserrat SemiBold" panose="00000700000000000000"/>
              </a:rPr>
              <a:t>Patient Education on diet, exercise and device use</a:t>
            </a:r>
          </a:p>
          <a:p>
            <a:pPr marL="171450" indent="-171450" fontAlgn="base">
              <a:spcBef>
                <a:spcPct val="0"/>
              </a:spcBef>
              <a:spcAft>
                <a:spcPct val="0"/>
              </a:spcAft>
              <a:buFont typeface="Arial"/>
              <a:buChar char="•"/>
            </a:pPr>
            <a:r>
              <a:rPr lang="en-US" sz="1100" b="1">
                <a:solidFill>
                  <a:schemeClr val="tx1"/>
                </a:solidFill>
                <a:latin typeface="Montserrat SemiBold" panose="00000700000000000000"/>
              </a:rPr>
              <a:t>Support “emerging adults” (18-26) with continued “transition” education for disease management</a:t>
            </a:r>
          </a:p>
          <a:p>
            <a:pPr marL="171450" indent="-171450" fontAlgn="base">
              <a:spcBef>
                <a:spcPct val="0"/>
              </a:spcBef>
              <a:spcAft>
                <a:spcPct val="0"/>
              </a:spcAft>
              <a:buFont typeface="Arial"/>
              <a:buChar char="•"/>
            </a:pPr>
            <a:r>
              <a:rPr lang="en-US" sz="1100" b="1">
                <a:solidFill>
                  <a:schemeClr val="tx1"/>
                </a:solidFill>
                <a:latin typeface="Montserrat SemiBold"/>
                <a:cs typeface="Calibri" panose="020F0502020204030204"/>
              </a:rPr>
              <a:t>Education to reduce DKA events/admission, 4X glucose check education</a:t>
            </a:r>
          </a:p>
          <a:p>
            <a:pPr marL="171450" indent="-171450">
              <a:spcBef>
                <a:spcPct val="0"/>
              </a:spcBef>
              <a:spcAft>
                <a:spcPct val="0"/>
              </a:spcAft>
              <a:buFont typeface="Arial,Sans-Serif"/>
              <a:buChar char="•"/>
            </a:pPr>
            <a:r>
              <a:rPr lang="en-US" sz="1100" b="1">
                <a:solidFill>
                  <a:schemeClr val="tx1"/>
                </a:solidFill>
                <a:ea typeface="+mn-lt"/>
                <a:cs typeface="+mn-lt"/>
              </a:rPr>
              <a:t>Set small patient- and provider-selected goals with clear action step</a:t>
            </a:r>
          </a:p>
          <a:p>
            <a:pPr marL="171450" indent="-171450">
              <a:spcBef>
                <a:spcPct val="0"/>
              </a:spcBef>
              <a:spcAft>
                <a:spcPct val="0"/>
              </a:spcAft>
              <a:buFont typeface="Arial,Sans-Serif"/>
              <a:buChar char="•"/>
            </a:pPr>
            <a:r>
              <a:rPr lang="en-US" sz="1100" b="1">
                <a:solidFill>
                  <a:schemeClr val="tx1"/>
                </a:solidFill>
                <a:ea typeface="+mn-lt"/>
                <a:cs typeface="+mn-lt"/>
              </a:rPr>
              <a:t>Peer support groups, new onset classes, technology literacy</a:t>
            </a:r>
          </a:p>
        </p:txBody>
      </p:sp>
      <p:sp>
        <p:nvSpPr>
          <p:cNvPr id="17" name="TextBox 16"/>
          <p:cNvSpPr txBox="1"/>
          <p:nvPr/>
        </p:nvSpPr>
        <p:spPr>
          <a:xfrm>
            <a:off x="7225775" y="331198"/>
            <a:ext cx="2163551" cy="400110"/>
          </a:xfrm>
          <a:prstGeom prst="rect">
            <a:avLst/>
          </a:prstGeom>
          <a:noFill/>
        </p:spPr>
        <p:txBody>
          <a:bodyPr wrap="square" rtlCol="0">
            <a:spAutoFit/>
          </a:bodyPr>
          <a:lstStyle/>
          <a:p>
            <a:pPr algn="ctr" fontAlgn="base">
              <a:spcBef>
                <a:spcPct val="0"/>
              </a:spcBef>
              <a:spcAft>
                <a:spcPct val="0"/>
              </a:spcAft>
            </a:pPr>
            <a:r>
              <a:rPr lang="en-US" sz="2000">
                <a:latin typeface="Montserrat SemiBold" panose="00000700000000000000"/>
              </a:rPr>
              <a:t>Change Ideas</a:t>
            </a:r>
          </a:p>
        </p:txBody>
      </p:sp>
      <p:cxnSp>
        <p:nvCxnSpPr>
          <p:cNvPr id="19" name="Straight Connector 18"/>
          <p:cNvCxnSpPr>
            <a:cxnSpLocks/>
            <a:stCxn id="4" idx="3"/>
            <a:endCxn id="5" idx="1"/>
          </p:cNvCxnSpPr>
          <p:nvPr/>
        </p:nvCxnSpPr>
        <p:spPr>
          <a:xfrm flipV="1">
            <a:off x="2022935" y="1127614"/>
            <a:ext cx="492884" cy="2273136"/>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a:stCxn id="12" idx="1"/>
            <a:endCxn id="5" idx="3"/>
          </p:cNvCxnSpPr>
          <p:nvPr/>
        </p:nvCxnSpPr>
        <p:spPr>
          <a:xfrm flipH="1" flipV="1">
            <a:off x="4344619" y="1127614"/>
            <a:ext cx="478262" cy="248881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a:stCxn id="13" idx="1"/>
            <a:endCxn id="5" idx="3"/>
          </p:cNvCxnSpPr>
          <p:nvPr/>
        </p:nvCxnSpPr>
        <p:spPr>
          <a:xfrm flipH="1" flipV="1">
            <a:off x="4344619" y="1127614"/>
            <a:ext cx="478262" cy="5724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2515819" y="5020999"/>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Access to care</a:t>
            </a:r>
          </a:p>
        </p:txBody>
      </p:sp>
      <p:cxnSp>
        <p:nvCxnSpPr>
          <p:cNvPr id="180" name="Straight Connector 179"/>
          <p:cNvCxnSpPr>
            <a:cxnSpLocks/>
            <a:stCxn id="74" idx="1"/>
            <a:endCxn id="4" idx="3"/>
          </p:cNvCxnSpPr>
          <p:nvPr/>
        </p:nvCxnSpPr>
        <p:spPr>
          <a:xfrm flipH="1" flipV="1">
            <a:off x="2022935" y="3400750"/>
            <a:ext cx="492884" cy="1894569"/>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4207B1A8-3333-45FB-93CB-EEDF7606D9FD}"/>
              </a:ext>
            </a:extLst>
          </p:cNvPr>
          <p:cNvSpPr/>
          <p:nvPr/>
        </p:nvSpPr>
        <p:spPr>
          <a:xfrm>
            <a:off x="4822881" y="4108124"/>
            <a:ext cx="6949440" cy="838570"/>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Insulin monitoring/nutrition interactions </a:t>
            </a:r>
          </a:p>
          <a:p>
            <a:pPr marL="171450" indent="-171450" fontAlgn="base">
              <a:spcBef>
                <a:spcPct val="0"/>
              </a:spcBef>
              <a:spcAft>
                <a:spcPct val="0"/>
              </a:spcAft>
              <a:buFont typeface="Arial"/>
              <a:buChar char="•"/>
            </a:pPr>
            <a:r>
              <a:rPr lang="en-US" sz="1100">
                <a:solidFill>
                  <a:schemeClr val="tx1"/>
                </a:solidFill>
                <a:latin typeface="Montserrat SemiBold" panose="00000700000000000000"/>
              </a:rPr>
              <a:t>Coach  &gt;4 checks/day (for non CGM patients)</a:t>
            </a:r>
          </a:p>
          <a:p>
            <a:pPr marL="17145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Test new workflows to improve device use/device documentation</a:t>
            </a:r>
          </a:p>
          <a:p>
            <a:pPr marL="17145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Device data reviews,  staff troubleshoot device</a:t>
            </a:r>
          </a:p>
          <a:p>
            <a:pPr marL="17145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Advertise CGM in waiting rooms, etc.</a:t>
            </a:r>
          </a:p>
          <a:p>
            <a:pPr marL="17145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Provide contact information for device reps/patient support</a:t>
            </a:r>
          </a:p>
        </p:txBody>
      </p:sp>
      <p:sp>
        <p:nvSpPr>
          <p:cNvPr id="88" name="Rectangle 87">
            <a:extLst>
              <a:ext uri="{FF2B5EF4-FFF2-40B4-BE49-F238E27FC236}">
                <a16:creationId xmlns:a16="http://schemas.microsoft.com/office/drawing/2014/main" id="{AE080279-4609-400D-B5C4-5537EF7ED6E6}"/>
              </a:ext>
            </a:extLst>
          </p:cNvPr>
          <p:cNvSpPr/>
          <p:nvPr/>
        </p:nvSpPr>
        <p:spPr>
          <a:xfrm>
            <a:off x="4822881" y="5897610"/>
            <a:ext cx="6949440" cy="914351"/>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100" b="1">
                <a:solidFill>
                  <a:schemeClr val="tx1"/>
                </a:solidFill>
              </a:rPr>
              <a:t>Conduct mental health screening and referrals (i.e. depression, FOH, diabetes distress)</a:t>
            </a:r>
          </a:p>
          <a:p>
            <a:pPr marL="171450" indent="-171450">
              <a:spcBef>
                <a:spcPct val="0"/>
              </a:spcBef>
              <a:spcAft>
                <a:spcPct val="0"/>
              </a:spcAft>
              <a:buFont typeface="Arial" panose="020B0604020202020204" pitchFamily="34" charset="0"/>
              <a:buChar char="•"/>
            </a:pPr>
            <a:r>
              <a:rPr lang="en-US" sz="1100" b="1">
                <a:solidFill>
                  <a:schemeClr val="tx1"/>
                </a:solidFill>
                <a:latin typeface="Montserrat SemiBold" panose="00000700000000000000"/>
              </a:rPr>
              <a:t>Improve psychosocial support</a:t>
            </a:r>
          </a:p>
          <a:p>
            <a:pPr marL="171450" indent="-171450">
              <a:spcBef>
                <a:spcPct val="0"/>
              </a:spcBef>
              <a:spcAft>
                <a:spcPct val="0"/>
              </a:spcAft>
              <a:buFont typeface="Arial" panose="020B0604020202020204" pitchFamily="34" charset="0"/>
              <a:buChar char="•"/>
            </a:pPr>
            <a:r>
              <a:rPr lang="en-US" sz="1100" b="1">
                <a:solidFill>
                  <a:schemeClr val="tx1"/>
                </a:solidFill>
                <a:latin typeface="Montserrat SemiBold" panose="00000700000000000000"/>
              </a:rPr>
              <a:t>MyChart message for questionnaires, PROs, high-risk patients</a:t>
            </a:r>
          </a:p>
          <a:p>
            <a:pPr marL="171450" indent="-171450">
              <a:spcBef>
                <a:spcPct val="0"/>
              </a:spcBef>
              <a:spcAft>
                <a:spcPct val="0"/>
              </a:spcAft>
              <a:buFont typeface="Arial" panose="020B0604020202020204" pitchFamily="34" charset="0"/>
              <a:buChar char="•"/>
            </a:pPr>
            <a:r>
              <a:rPr lang="en-US" sz="1100" b="1">
                <a:solidFill>
                  <a:schemeClr val="tx1"/>
                </a:solidFill>
                <a:latin typeface="Montserrat SemiBold" panose="00000700000000000000"/>
              </a:rPr>
              <a:t>Create workflow for positive patients who needs referral</a:t>
            </a:r>
          </a:p>
          <a:p>
            <a:pPr marL="171450" indent="-171450">
              <a:spcBef>
                <a:spcPct val="0"/>
              </a:spcBef>
              <a:spcAft>
                <a:spcPct val="0"/>
              </a:spcAft>
              <a:buFont typeface="Arial" panose="020B0604020202020204" pitchFamily="34" charset="0"/>
              <a:buChar char="•"/>
            </a:pPr>
            <a:r>
              <a:rPr lang="en-US" sz="1100" b="1">
                <a:solidFill>
                  <a:schemeClr val="tx1"/>
                </a:solidFill>
                <a:latin typeface="Montserrat SemiBold" panose="00000700000000000000"/>
              </a:rPr>
              <a:t>Screen for QOL (compare control of people using CGM vs no CGM)</a:t>
            </a:r>
          </a:p>
          <a:p>
            <a:pPr>
              <a:spcBef>
                <a:spcPct val="0"/>
              </a:spcBef>
              <a:spcAft>
                <a:spcPct val="0"/>
              </a:spcAft>
            </a:pPr>
            <a:endParaRPr lang="en-US" sz="1100" b="1">
              <a:solidFill>
                <a:schemeClr val="tx1"/>
              </a:solidFill>
            </a:endParaRPr>
          </a:p>
        </p:txBody>
      </p:sp>
      <p:sp>
        <p:nvSpPr>
          <p:cNvPr id="96" name="Rectangle 95">
            <a:extLst>
              <a:ext uri="{FF2B5EF4-FFF2-40B4-BE49-F238E27FC236}">
                <a16:creationId xmlns:a16="http://schemas.microsoft.com/office/drawing/2014/main" id="{498A2942-6289-4360-9EF6-9A6D650B486B}"/>
              </a:ext>
            </a:extLst>
          </p:cNvPr>
          <p:cNvSpPr/>
          <p:nvPr/>
        </p:nvSpPr>
        <p:spPr>
          <a:xfrm>
            <a:off x="2515819" y="1668547"/>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endParaRPr lang="en-US" sz="1200">
              <a:solidFill>
                <a:schemeClr val="tx1"/>
              </a:solidFill>
              <a:latin typeface="Montserrat SemiBold" panose="00000700000000000000"/>
            </a:endParaRPr>
          </a:p>
          <a:p>
            <a:pPr algn="ctr" fontAlgn="base">
              <a:spcBef>
                <a:spcPct val="0"/>
              </a:spcBef>
              <a:spcAft>
                <a:spcPct val="0"/>
              </a:spcAft>
            </a:pPr>
            <a:r>
              <a:rPr lang="en-US" sz="1200">
                <a:solidFill>
                  <a:schemeClr val="tx1"/>
                </a:solidFill>
                <a:latin typeface="Montserrat SemiBold" panose="00000700000000000000"/>
              </a:rPr>
              <a:t>Use of Data</a:t>
            </a:r>
          </a:p>
          <a:p>
            <a:pPr algn="ctr" fontAlgn="base">
              <a:spcBef>
                <a:spcPct val="0"/>
              </a:spcBef>
              <a:spcAft>
                <a:spcPct val="0"/>
              </a:spcAft>
            </a:pPr>
            <a:endParaRPr lang="en-US" sz="1400">
              <a:solidFill>
                <a:schemeClr val="tx1"/>
              </a:solidFill>
              <a:latin typeface="Montserrat SemiBold" panose="00000700000000000000"/>
            </a:endParaRPr>
          </a:p>
        </p:txBody>
      </p:sp>
      <p:sp>
        <p:nvSpPr>
          <p:cNvPr id="114" name="Rectangle 113">
            <a:extLst>
              <a:ext uri="{FF2B5EF4-FFF2-40B4-BE49-F238E27FC236}">
                <a16:creationId xmlns:a16="http://schemas.microsoft.com/office/drawing/2014/main" id="{ECA05E60-FE08-4CE3-801E-92CC2EE92A61}"/>
              </a:ext>
            </a:extLst>
          </p:cNvPr>
          <p:cNvSpPr/>
          <p:nvPr/>
        </p:nvSpPr>
        <p:spPr>
          <a:xfrm>
            <a:off x="4822881" y="1730400"/>
            <a:ext cx="6949440" cy="457200"/>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a:buChar char="•"/>
            </a:pPr>
            <a:r>
              <a:rPr lang="en-US" sz="1100">
                <a:solidFill>
                  <a:schemeClr val="tx1"/>
                </a:solidFill>
                <a:latin typeface="Montserrat SemiBold" panose="00000700000000000000"/>
              </a:rPr>
              <a:t>Use data registries to support population health</a:t>
            </a:r>
            <a:endParaRPr lang="en-US" sz="1100">
              <a:solidFill>
                <a:schemeClr val="tx1"/>
              </a:solidFill>
              <a:latin typeface="Calibri" panose="020F0502020204030204"/>
              <a:cs typeface="Calibri" panose="020F0502020204030204"/>
            </a:endParaRPr>
          </a:p>
          <a:p>
            <a:pPr marL="171450" indent="-171450">
              <a:spcBef>
                <a:spcPct val="0"/>
              </a:spcBef>
              <a:spcAft>
                <a:spcPct val="0"/>
              </a:spcAft>
              <a:buFont typeface="Arial"/>
              <a:buChar char="•"/>
            </a:pPr>
            <a:r>
              <a:rPr lang="en-US" sz="1100">
                <a:solidFill>
                  <a:schemeClr val="tx1"/>
                </a:solidFill>
                <a:latin typeface="Montserrat SemiBold" panose="00000700000000000000"/>
              </a:rPr>
              <a:t>Use EMR templates </a:t>
            </a:r>
            <a:endParaRPr lang="en-US" sz="1100">
              <a:solidFill>
                <a:schemeClr val="tx1"/>
              </a:solidFill>
              <a:latin typeface="Calibri" panose="020F0502020204030204"/>
              <a:cs typeface="Calibri" panose="020F0502020204030204"/>
            </a:endParaRPr>
          </a:p>
          <a:p>
            <a:pPr marL="171450" lvl="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Incorporate QI measures or flow sheets</a:t>
            </a:r>
          </a:p>
        </p:txBody>
      </p:sp>
      <p:cxnSp>
        <p:nvCxnSpPr>
          <p:cNvPr id="301" name="Straight Connector 300">
            <a:extLst>
              <a:ext uri="{FF2B5EF4-FFF2-40B4-BE49-F238E27FC236}">
                <a16:creationId xmlns:a16="http://schemas.microsoft.com/office/drawing/2014/main" id="{69F43410-F089-453B-8562-D5DF63EB04EA}"/>
              </a:ext>
            </a:extLst>
          </p:cNvPr>
          <p:cNvCxnSpPr>
            <a:cxnSpLocks/>
            <a:stCxn id="96" idx="1"/>
            <a:endCxn id="4" idx="3"/>
          </p:cNvCxnSpPr>
          <p:nvPr/>
        </p:nvCxnSpPr>
        <p:spPr>
          <a:xfrm flipH="1">
            <a:off x="2022935" y="1942867"/>
            <a:ext cx="492884" cy="145788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3394FDCC-28B7-454E-ADF7-721571B93B40}"/>
              </a:ext>
            </a:extLst>
          </p:cNvPr>
          <p:cNvCxnSpPr>
            <a:cxnSpLocks/>
            <a:stCxn id="114" idx="1"/>
            <a:endCxn id="96" idx="3"/>
          </p:cNvCxnSpPr>
          <p:nvPr/>
        </p:nvCxnSpPr>
        <p:spPr>
          <a:xfrm flipH="1" flipV="1">
            <a:off x="4344619" y="1942867"/>
            <a:ext cx="478262" cy="1613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2F300C46-79C6-4EB8-90B6-BD8FF97DA7FB}"/>
              </a:ext>
            </a:extLst>
          </p:cNvPr>
          <p:cNvCxnSpPr>
            <a:cxnSpLocks/>
            <a:stCxn id="57" idx="1"/>
            <a:endCxn id="3" idx="3"/>
          </p:cNvCxnSpPr>
          <p:nvPr/>
        </p:nvCxnSpPr>
        <p:spPr>
          <a:xfrm flipH="1" flipV="1">
            <a:off x="4344619" y="4480066"/>
            <a:ext cx="478262" cy="4734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CF68740-621E-4284-9883-B3A8B50362AA}"/>
              </a:ext>
            </a:extLst>
          </p:cNvPr>
          <p:cNvSpPr/>
          <p:nvPr/>
        </p:nvSpPr>
        <p:spPr>
          <a:xfrm>
            <a:off x="2515819" y="4205746"/>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cs typeface="Calibri"/>
              </a:rPr>
              <a:t>Medication management and device use</a:t>
            </a:r>
            <a:endParaRPr lang="en-US" sz="1200">
              <a:solidFill>
                <a:schemeClr val="tx1"/>
              </a:solidFill>
              <a:ea typeface="+mn-lt"/>
              <a:cs typeface="+mn-lt"/>
            </a:endParaRPr>
          </a:p>
        </p:txBody>
      </p:sp>
      <p:sp>
        <p:nvSpPr>
          <p:cNvPr id="97" name="Rectangle 96">
            <a:extLst>
              <a:ext uri="{FF2B5EF4-FFF2-40B4-BE49-F238E27FC236}">
                <a16:creationId xmlns:a16="http://schemas.microsoft.com/office/drawing/2014/main" id="{9E291AB5-55DE-4E9B-B70D-37311600B436}"/>
              </a:ext>
            </a:extLst>
          </p:cNvPr>
          <p:cNvSpPr/>
          <p:nvPr/>
        </p:nvSpPr>
        <p:spPr>
          <a:xfrm>
            <a:off x="2515819" y="3390493"/>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Diabetes comorbidities and complications</a:t>
            </a:r>
          </a:p>
        </p:txBody>
      </p:sp>
      <p:cxnSp>
        <p:nvCxnSpPr>
          <p:cNvPr id="100" name="Straight Connector 99">
            <a:extLst>
              <a:ext uri="{FF2B5EF4-FFF2-40B4-BE49-F238E27FC236}">
                <a16:creationId xmlns:a16="http://schemas.microsoft.com/office/drawing/2014/main" id="{380C96E2-EC7F-4D15-96EC-E8032B0A92FD}"/>
              </a:ext>
            </a:extLst>
          </p:cNvPr>
          <p:cNvCxnSpPr>
            <a:cxnSpLocks/>
            <a:stCxn id="12" idx="1"/>
            <a:endCxn id="97" idx="3"/>
          </p:cNvCxnSpPr>
          <p:nvPr/>
        </p:nvCxnSpPr>
        <p:spPr>
          <a:xfrm flipH="1">
            <a:off x="4344619" y="3616429"/>
            <a:ext cx="478262" cy="48384"/>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D5DD6EA-D308-4D5B-B185-E605B8957322}"/>
              </a:ext>
            </a:extLst>
          </p:cNvPr>
          <p:cNvCxnSpPr>
            <a:cxnSpLocks/>
            <a:stCxn id="63" idx="1"/>
            <a:endCxn id="97" idx="3"/>
          </p:cNvCxnSpPr>
          <p:nvPr/>
        </p:nvCxnSpPr>
        <p:spPr>
          <a:xfrm flipH="1">
            <a:off x="4344619" y="2705449"/>
            <a:ext cx="478262" cy="959364"/>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F351B35-D96B-4332-AD7F-6B712ADF71A3}"/>
              </a:ext>
            </a:extLst>
          </p:cNvPr>
          <p:cNvCxnSpPr>
            <a:cxnSpLocks/>
            <a:stCxn id="97" idx="1"/>
            <a:endCxn id="4" idx="3"/>
          </p:cNvCxnSpPr>
          <p:nvPr/>
        </p:nvCxnSpPr>
        <p:spPr>
          <a:xfrm flipH="1" flipV="1">
            <a:off x="2022935" y="3400750"/>
            <a:ext cx="492884" cy="26406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68B5C0F-32CF-4375-9AEC-AB02FC2E4EAA}"/>
              </a:ext>
            </a:extLst>
          </p:cNvPr>
          <p:cNvCxnSpPr>
            <a:cxnSpLocks/>
            <a:stCxn id="3" idx="1"/>
            <a:endCxn id="4" idx="3"/>
          </p:cNvCxnSpPr>
          <p:nvPr/>
        </p:nvCxnSpPr>
        <p:spPr>
          <a:xfrm flipH="1" flipV="1">
            <a:off x="2022935" y="3400750"/>
            <a:ext cx="492884" cy="1079316"/>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F6FEC3F-7857-4811-B110-B6D771310941}"/>
              </a:ext>
            </a:extLst>
          </p:cNvPr>
          <p:cNvSpPr/>
          <p:nvPr/>
        </p:nvSpPr>
        <p:spPr>
          <a:xfrm>
            <a:off x="2515819" y="2483800"/>
            <a:ext cx="1828800" cy="64008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Social Determinant of Health</a:t>
            </a:r>
          </a:p>
        </p:txBody>
      </p:sp>
      <p:sp>
        <p:nvSpPr>
          <p:cNvPr id="8" name="Rectangle 7">
            <a:extLst>
              <a:ext uri="{FF2B5EF4-FFF2-40B4-BE49-F238E27FC236}">
                <a16:creationId xmlns:a16="http://schemas.microsoft.com/office/drawing/2014/main" id="{B144B889-101F-441A-AC46-091F95F01373}"/>
              </a:ext>
            </a:extLst>
          </p:cNvPr>
          <p:cNvSpPr/>
          <p:nvPr/>
        </p:nvSpPr>
        <p:spPr>
          <a:xfrm>
            <a:off x="2515819" y="5836254"/>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Psychosocial Support</a:t>
            </a:r>
          </a:p>
        </p:txBody>
      </p:sp>
      <p:sp>
        <p:nvSpPr>
          <p:cNvPr id="43" name="Rectangle 42">
            <a:extLst>
              <a:ext uri="{FF2B5EF4-FFF2-40B4-BE49-F238E27FC236}">
                <a16:creationId xmlns:a16="http://schemas.microsoft.com/office/drawing/2014/main" id="{31B9E46F-C3DA-49E1-98AD-9037D6834554}"/>
              </a:ext>
            </a:extLst>
          </p:cNvPr>
          <p:cNvSpPr/>
          <p:nvPr/>
        </p:nvSpPr>
        <p:spPr>
          <a:xfrm>
            <a:off x="4822881" y="5045258"/>
            <a:ext cx="6949440" cy="753787"/>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Follow up with LTFU patients (not seen for &gt; 180 days); regular follow up (phone/email/text/</a:t>
            </a:r>
            <a:r>
              <a:rPr lang="en-US" sz="1100" err="1">
                <a:solidFill>
                  <a:schemeClr val="tx1"/>
                </a:solidFill>
                <a:latin typeface="Montserrat SemiBold" panose="00000700000000000000"/>
              </a:rPr>
              <a:t>televisit</a:t>
            </a:r>
            <a:r>
              <a:rPr lang="en-US" sz="1100">
                <a:solidFill>
                  <a:schemeClr val="tx1"/>
                </a:solidFill>
                <a:latin typeface="Montserrat SemiBold" panose="00000700000000000000"/>
              </a:rPr>
              <a:t>) </a:t>
            </a:r>
          </a:p>
          <a:p>
            <a:pPr marL="17145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Improve scheduling process</a:t>
            </a:r>
          </a:p>
          <a:p>
            <a:pPr marL="171450" lvl="0" indent="-171450" fontAlgn="base">
              <a:spcBef>
                <a:spcPct val="0"/>
              </a:spcBef>
              <a:spcAft>
                <a:spcPct val="0"/>
              </a:spcAft>
              <a:buFont typeface="Arial" panose="020B0604020202020204" pitchFamily="34" charset="0"/>
              <a:buChar char="•"/>
            </a:pPr>
            <a:r>
              <a:rPr lang="en-US" sz="1100">
                <a:solidFill>
                  <a:schemeClr val="tx1"/>
                </a:solidFill>
                <a:latin typeface="Montserrat SemiBold" panose="00000700000000000000"/>
              </a:rPr>
              <a:t>Preparing patients for telehealth visits (“pre-visit visit”)</a:t>
            </a:r>
          </a:p>
        </p:txBody>
      </p:sp>
      <p:cxnSp>
        <p:nvCxnSpPr>
          <p:cNvPr id="41" name="Straight Connector 40">
            <a:extLst>
              <a:ext uri="{FF2B5EF4-FFF2-40B4-BE49-F238E27FC236}">
                <a16:creationId xmlns:a16="http://schemas.microsoft.com/office/drawing/2014/main" id="{B1B6A9B8-17E2-4CF8-B148-61E128FFB00E}"/>
              </a:ext>
            </a:extLst>
          </p:cNvPr>
          <p:cNvCxnSpPr>
            <a:cxnSpLocks/>
            <a:stCxn id="88" idx="1"/>
            <a:endCxn id="8" idx="3"/>
          </p:cNvCxnSpPr>
          <p:nvPr/>
        </p:nvCxnSpPr>
        <p:spPr>
          <a:xfrm flipH="1" flipV="1">
            <a:off x="4344619" y="6110574"/>
            <a:ext cx="478262" cy="24421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6CFA8A4-D3D7-4081-A0BA-C7990A85564C}"/>
              </a:ext>
            </a:extLst>
          </p:cNvPr>
          <p:cNvCxnSpPr>
            <a:cxnSpLocks/>
            <a:stCxn id="7" idx="1"/>
            <a:endCxn id="4" idx="3"/>
          </p:cNvCxnSpPr>
          <p:nvPr/>
        </p:nvCxnSpPr>
        <p:spPr>
          <a:xfrm flipH="1">
            <a:off x="2022935" y="2803840"/>
            <a:ext cx="492884" cy="596910"/>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3930F0-0AD3-4577-9961-22397AA972D4}"/>
              </a:ext>
            </a:extLst>
          </p:cNvPr>
          <p:cNvCxnSpPr>
            <a:cxnSpLocks/>
            <a:stCxn id="8" idx="1"/>
            <a:endCxn id="4" idx="3"/>
          </p:cNvCxnSpPr>
          <p:nvPr/>
        </p:nvCxnSpPr>
        <p:spPr>
          <a:xfrm flipH="1" flipV="1">
            <a:off x="2022935" y="3400750"/>
            <a:ext cx="492884" cy="2709824"/>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283CF7F-21F0-4B8D-82F4-3CA26CC54FFA}"/>
              </a:ext>
            </a:extLst>
          </p:cNvPr>
          <p:cNvCxnSpPr>
            <a:cxnSpLocks/>
            <a:stCxn id="74" idx="3"/>
            <a:endCxn id="43" idx="1"/>
          </p:cNvCxnSpPr>
          <p:nvPr/>
        </p:nvCxnSpPr>
        <p:spPr>
          <a:xfrm>
            <a:off x="4344619" y="5295319"/>
            <a:ext cx="478262" cy="12683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C893D6-524C-4821-8C3C-26D6A1E99536}"/>
              </a:ext>
            </a:extLst>
          </p:cNvPr>
          <p:cNvCxnSpPr>
            <a:cxnSpLocks/>
            <a:stCxn id="7" idx="3"/>
            <a:endCxn id="63" idx="1"/>
          </p:cNvCxnSpPr>
          <p:nvPr/>
        </p:nvCxnSpPr>
        <p:spPr>
          <a:xfrm flipV="1">
            <a:off x="4344619" y="2705449"/>
            <a:ext cx="478262" cy="98391"/>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57FC25A-C8F9-4B23-94C9-F709CA5C4F19}"/>
              </a:ext>
            </a:extLst>
          </p:cNvPr>
          <p:cNvCxnSpPr>
            <a:cxnSpLocks/>
            <a:stCxn id="57" idx="1"/>
            <a:endCxn id="5" idx="3"/>
          </p:cNvCxnSpPr>
          <p:nvPr/>
        </p:nvCxnSpPr>
        <p:spPr>
          <a:xfrm flipH="1" flipV="1">
            <a:off x="4344619" y="1127614"/>
            <a:ext cx="478262" cy="339979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A5C2437-6157-4B12-99D4-51A20223945C}"/>
              </a:ext>
            </a:extLst>
          </p:cNvPr>
          <p:cNvCxnSpPr>
            <a:cxnSpLocks/>
            <a:endCxn id="114" idx="1"/>
          </p:cNvCxnSpPr>
          <p:nvPr/>
        </p:nvCxnSpPr>
        <p:spPr>
          <a:xfrm flipV="1">
            <a:off x="4312442" y="1959000"/>
            <a:ext cx="510439" cy="3958488"/>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2D1F8BD-C025-4DDF-855A-4FF8CB50127D}"/>
              </a:ext>
            </a:extLst>
          </p:cNvPr>
          <p:cNvCxnSpPr>
            <a:cxnSpLocks/>
            <a:stCxn id="3" idx="3"/>
            <a:endCxn id="12" idx="1"/>
          </p:cNvCxnSpPr>
          <p:nvPr/>
        </p:nvCxnSpPr>
        <p:spPr>
          <a:xfrm flipV="1">
            <a:off x="4344619" y="3616429"/>
            <a:ext cx="478262" cy="86363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7C7AEB4-1DA5-41AA-804E-CF38A8A81797}"/>
              </a:ext>
            </a:extLst>
          </p:cNvPr>
          <p:cNvSpPr txBox="1"/>
          <p:nvPr/>
        </p:nvSpPr>
        <p:spPr>
          <a:xfrm>
            <a:off x="304557" y="5992316"/>
            <a:ext cx="1562793" cy="707886"/>
          </a:xfrm>
          <a:prstGeom prst="rect">
            <a:avLst/>
          </a:prstGeom>
          <a:solidFill>
            <a:schemeClr val="bg1"/>
          </a:solidFill>
        </p:spPr>
        <p:txBody>
          <a:bodyPr wrap="square" rtlCol="0">
            <a:spAutoFit/>
          </a:bodyPr>
          <a:lstStyle/>
          <a:p>
            <a:r>
              <a:rPr lang="en-US" sz="1000"/>
              <a:t>*Duration &gt; 1 year, ages 18-75, with at least one in-person or telemedicine visit in the last year</a:t>
            </a:r>
          </a:p>
        </p:txBody>
      </p:sp>
      <p:sp>
        <p:nvSpPr>
          <p:cNvPr id="63" name="Rectangle 62">
            <a:extLst>
              <a:ext uri="{FF2B5EF4-FFF2-40B4-BE49-F238E27FC236}">
                <a16:creationId xmlns:a16="http://schemas.microsoft.com/office/drawing/2014/main" id="{CE72F717-E4B1-42BE-A4F5-C180C48D1FFC}"/>
              </a:ext>
            </a:extLst>
          </p:cNvPr>
          <p:cNvSpPr/>
          <p:nvPr/>
        </p:nvSpPr>
        <p:spPr>
          <a:xfrm>
            <a:off x="4822881" y="2286164"/>
            <a:ext cx="6949440" cy="838570"/>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a:buChar char="•"/>
            </a:pPr>
            <a:r>
              <a:rPr lang="en-US" sz="1100">
                <a:solidFill>
                  <a:schemeClr val="tx1"/>
                </a:solidFill>
                <a:latin typeface="Montserrat SemiBold" panose="00000700000000000000"/>
              </a:rPr>
              <a:t>Culturally Competent Care (offering education/materials in appropriate languages, etc.</a:t>
            </a:r>
          </a:p>
          <a:p>
            <a:pPr marL="171450" indent="-171450" fontAlgn="base">
              <a:spcBef>
                <a:spcPct val="0"/>
              </a:spcBef>
              <a:spcAft>
                <a:spcPct val="0"/>
              </a:spcAft>
              <a:buFont typeface="Arial"/>
              <a:buChar char="•"/>
            </a:pPr>
            <a:r>
              <a:rPr lang="en-US" sz="1100">
                <a:solidFill>
                  <a:schemeClr val="tx1"/>
                </a:solidFill>
                <a:latin typeface="Montserrat SemiBold" panose="00000700000000000000"/>
              </a:rPr>
              <a:t>Catalogue of community resources, Train staff about SDOH</a:t>
            </a:r>
          </a:p>
          <a:p>
            <a:pPr marL="171450" indent="-171450" fontAlgn="base">
              <a:spcBef>
                <a:spcPct val="0"/>
              </a:spcBef>
              <a:spcAft>
                <a:spcPct val="0"/>
              </a:spcAft>
              <a:buFont typeface="Arial"/>
              <a:buChar char="•"/>
            </a:pPr>
            <a:r>
              <a:rPr lang="en-US" sz="1100">
                <a:solidFill>
                  <a:schemeClr val="tx1"/>
                </a:solidFill>
                <a:latin typeface="Montserrat SemiBold" panose="00000700000000000000"/>
              </a:rPr>
              <a:t>Documenting barriers to care (housing, transportation, food etc.)</a:t>
            </a:r>
          </a:p>
        </p:txBody>
      </p:sp>
    </p:spTree>
    <p:extLst>
      <p:ext uri="{BB962C8B-B14F-4D97-AF65-F5344CB8AC3E}">
        <p14:creationId xmlns:p14="http://schemas.microsoft.com/office/powerpoint/2010/main" val="41313079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8949-E0C5-4C24-8F70-06A07925F5C8}"/>
              </a:ext>
            </a:extLst>
          </p:cNvPr>
          <p:cNvSpPr>
            <a:spLocks noGrp="1"/>
          </p:cNvSpPr>
          <p:nvPr>
            <p:ph type="title"/>
          </p:nvPr>
        </p:nvSpPr>
        <p:spPr/>
        <p:txBody>
          <a:bodyPr/>
          <a:lstStyle/>
          <a:p>
            <a:r>
              <a:rPr lang="en-US" sz="4400" b="1"/>
              <a:t>Data and T1D Exchange</a:t>
            </a:r>
          </a:p>
        </p:txBody>
      </p:sp>
    </p:spTree>
    <p:extLst>
      <p:ext uri="{BB962C8B-B14F-4D97-AF65-F5344CB8AC3E}">
        <p14:creationId xmlns:p14="http://schemas.microsoft.com/office/powerpoint/2010/main" val="3932038026"/>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B0A6CE-B881-43B2-A5EE-5AD01C0B6977}"/>
              </a:ext>
            </a:extLst>
          </p:cNvPr>
          <p:cNvSpPr>
            <a:spLocks noGrp="1"/>
          </p:cNvSpPr>
          <p:nvPr>
            <p:ph type="body" sz="half" idx="4294967295"/>
          </p:nvPr>
        </p:nvSpPr>
        <p:spPr>
          <a:xfrm>
            <a:off x="1104106" y="1281112"/>
            <a:ext cx="9983788" cy="4840288"/>
          </a:xfrm>
        </p:spPr>
        <p:txBody>
          <a:bodyPr>
            <a:normAutofit fontScale="92500" lnSpcReduction="10000"/>
          </a:bodyPr>
          <a:lstStyle/>
          <a:p>
            <a:pPr marL="0" indent="0">
              <a:buNone/>
            </a:pPr>
            <a:r>
              <a:rPr lang="en-US" sz="2400" b="1"/>
              <a:t>Data Mapping</a:t>
            </a:r>
          </a:p>
          <a:p>
            <a:pPr marL="342900" indent="-342900">
              <a:buFont typeface="Arial" panose="020B0604020202020204" pitchFamily="34" charset="0"/>
              <a:buChar char="•"/>
            </a:pPr>
            <a:r>
              <a:rPr lang="en-US"/>
              <a:t>Typically led by IT team, process to map against T1Dx data specifications resulting in access to the full QI portal and contribution to population health research.</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0" indent="0">
              <a:buNone/>
            </a:pPr>
            <a:r>
              <a:rPr lang="en-US" sz="2400" b="1"/>
              <a:t>Smartsheets</a:t>
            </a:r>
          </a:p>
          <a:p>
            <a:pPr marL="342900" indent="-342900">
              <a:buFont typeface="Arial" panose="020B0604020202020204" pitchFamily="34" charset="0"/>
              <a:buChar char="•"/>
            </a:pPr>
            <a:r>
              <a:rPr lang="en-US"/>
              <a:t>Temporary data sharing solution (prior to site completing data mapping) where site shares aggregate data to produce dashboards; allows sites the benefit of benchmarking and identifying shifts and trends over time.</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0" indent="0">
              <a:buNone/>
            </a:pPr>
            <a:r>
              <a:rPr lang="en-US" sz="2400" b="1"/>
              <a:t>Special Initiatives</a:t>
            </a:r>
          </a:p>
          <a:p>
            <a:r>
              <a:rPr lang="en-US"/>
              <a:t>	Modify/use an existing data collection tool to support a temporary project (i.e. COVID-19 or telemedicine)</a:t>
            </a:r>
          </a:p>
        </p:txBody>
      </p:sp>
      <p:sp>
        <p:nvSpPr>
          <p:cNvPr id="3" name="Title 2">
            <a:extLst>
              <a:ext uri="{FF2B5EF4-FFF2-40B4-BE49-F238E27FC236}">
                <a16:creationId xmlns:a16="http://schemas.microsoft.com/office/drawing/2014/main" id="{88492336-39CA-43D1-9D71-348472E790C0}"/>
              </a:ext>
            </a:extLst>
          </p:cNvPr>
          <p:cNvSpPr>
            <a:spLocks noGrp="1"/>
          </p:cNvSpPr>
          <p:nvPr>
            <p:ph type="title" idx="4294967295"/>
          </p:nvPr>
        </p:nvSpPr>
        <p:spPr>
          <a:xfrm>
            <a:off x="609600" y="208280"/>
            <a:ext cx="10972800" cy="714375"/>
          </a:xfrm>
        </p:spPr>
        <p:txBody>
          <a:bodyPr/>
          <a:lstStyle/>
          <a:p>
            <a:r>
              <a:rPr lang="en-US"/>
              <a:t>Data and the T1D Exchange</a:t>
            </a:r>
          </a:p>
        </p:txBody>
      </p:sp>
    </p:spTree>
    <p:extLst>
      <p:ext uri="{BB962C8B-B14F-4D97-AF65-F5344CB8AC3E}">
        <p14:creationId xmlns:p14="http://schemas.microsoft.com/office/powerpoint/2010/main" val="3709850559"/>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6AB2F8-CB8A-428B-A411-C7F7BEA6E06A}"/>
              </a:ext>
            </a:extLst>
          </p:cNvPr>
          <p:cNvSpPr>
            <a:spLocks noGrp="1"/>
          </p:cNvSpPr>
          <p:nvPr>
            <p:ph type="title" idx="4294967295"/>
          </p:nvPr>
        </p:nvSpPr>
        <p:spPr>
          <a:xfrm>
            <a:off x="548641" y="126461"/>
            <a:ext cx="10972800" cy="700088"/>
          </a:xfrm>
        </p:spPr>
        <p:txBody>
          <a:bodyPr/>
          <a:lstStyle/>
          <a:p>
            <a:r>
              <a:rPr lang="en-US"/>
              <a:t>Smartsheets</a:t>
            </a:r>
          </a:p>
        </p:txBody>
      </p:sp>
      <p:pic>
        <p:nvPicPr>
          <p:cNvPr id="4" name="Picture 3">
            <a:extLst>
              <a:ext uri="{FF2B5EF4-FFF2-40B4-BE49-F238E27FC236}">
                <a16:creationId xmlns:a16="http://schemas.microsoft.com/office/drawing/2014/main" id="{55CE7D6F-5219-4E3D-A99B-3F2BCBAC24E3}"/>
              </a:ext>
            </a:extLst>
          </p:cNvPr>
          <p:cNvPicPr>
            <a:picLocks noChangeAspect="1"/>
          </p:cNvPicPr>
          <p:nvPr/>
        </p:nvPicPr>
        <p:blipFill>
          <a:blip r:embed="rId2"/>
          <a:stretch>
            <a:fillRect/>
          </a:stretch>
        </p:blipFill>
        <p:spPr>
          <a:xfrm>
            <a:off x="4556759" y="203473"/>
            <a:ext cx="7086600" cy="6219825"/>
          </a:xfrm>
          <a:prstGeom prst="rect">
            <a:avLst/>
          </a:prstGeom>
        </p:spPr>
      </p:pic>
    </p:spTree>
    <p:extLst>
      <p:ext uri="{BB962C8B-B14F-4D97-AF65-F5344CB8AC3E}">
        <p14:creationId xmlns:p14="http://schemas.microsoft.com/office/powerpoint/2010/main" val="1564275012"/>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6A7851-BD6E-4273-BC4D-3FDBBB5F11FF}"/>
              </a:ext>
            </a:extLst>
          </p:cNvPr>
          <p:cNvSpPr>
            <a:spLocks noGrp="1"/>
          </p:cNvSpPr>
          <p:nvPr>
            <p:ph type="title" idx="4294967295"/>
          </p:nvPr>
        </p:nvSpPr>
        <p:spPr>
          <a:xfrm>
            <a:off x="267063" y="147320"/>
            <a:ext cx="3027680" cy="1046163"/>
          </a:xfrm>
        </p:spPr>
        <p:txBody>
          <a:bodyPr>
            <a:normAutofit fontScale="90000"/>
          </a:bodyPr>
          <a:lstStyle/>
          <a:p>
            <a:r>
              <a:rPr lang="en-US"/>
              <a:t>Clinic-specific Dashboards</a:t>
            </a:r>
          </a:p>
        </p:txBody>
      </p:sp>
      <p:pic>
        <p:nvPicPr>
          <p:cNvPr id="4" name="Picture 3">
            <a:extLst>
              <a:ext uri="{FF2B5EF4-FFF2-40B4-BE49-F238E27FC236}">
                <a16:creationId xmlns:a16="http://schemas.microsoft.com/office/drawing/2014/main" id="{A0449FAF-C265-41E3-B18E-A78D5B028218}"/>
              </a:ext>
            </a:extLst>
          </p:cNvPr>
          <p:cNvPicPr>
            <a:picLocks noChangeAspect="1"/>
          </p:cNvPicPr>
          <p:nvPr/>
        </p:nvPicPr>
        <p:blipFill>
          <a:blip r:embed="rId2"/>
          <a:stretch>
            <a:fillRect/>
          </a:stretch>
        </p:blipFill>
        <p:spPr>
          <a:xfrm>
            <a:off x="3071567" y="0"/>
            <a:ext cx="9120433" cy="6858000"/>
          </a:xfrm>
          <a:prstGeom prst="rect">
            <a:avLst/>
          </a:prstGeom>
        </p:spPr>
      </p:pic>
    </p:spTree>
    <p:extLst>
      <p:ext uri="{BB962C8B-B14F-4D97-AF65-F5344CB8AC3E}">
        <p14:creationId xmlns:p14="http://schemas.microsoft.com/office/powerpoint/2010/main" val="3326843186"/>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C4AFE2-0B9D-4B20-90E8-075150FF528A}"/>
              </a:ext>
            </a:extLst>
          </p:cNvPr>
          <p:cNvSpPr>
            <a:spLocks noGrp="1"/>
          </p:cNvSpPr>
          <p:nvPr>
            <p:ph type="title" idx="4294967295"/>
          </p:nvPr>
        </p:nvSpPr>
        <p:spPr>
          <a:xfrm>
            <a:off x="548640" y="279400"/>
            <a:ext cx="10972800" cy="735013"/>
          </a:xfrm>
        </p:spPr>
        <p:txBody>
          <a:bodyPr/>
          <a:lstStyle/>
          <a:p>
            <a:r>
              <a:rPr lang="en-US"/>
              <a:t>Data Mapping Process</a:t>
            </a:r>
          </a:p>
        </p:txBody>
      </p:sp>
      <p:pic>
        <p:nvPicPr>
          <p:cNvPr id="5" name="Picture 4" descr="Diagram&#10;&#10;Description automatically generated">
            <a:extLst>
              <a:ext uri="{FF2B5EF4-FFF2-40B4-BE49-F238E27FC236}">
                <a16:creationId xmlns:a16="http://schemas.microsoft.com/office/drawing/2014/main" id="{956208AC-1660-41FF-A796-86B8F342D1A8}"/>
              </a:ext>
            </a:extLst>
          </p:cNvPr>
          <p:cNvPicPr>
            <a:picLocks noChangeAspect="1"/>
          </p:cNvPicPr>
          <p:nvPr/>
        </p:nvPicPr>
        <p:blipFill>
          <a:blip r:embed="rId3"/>
          <a:stretch>
            <a:fillRect/>
          </a:stretch>
        </p:blipFill>
        <p:spPr>
          <a:xfrm>
            <a:off x="548640" y="1618863"/>
            <a:ext cx="10960586" cy="2797494"/>
          </a:xfrm>
          <a:prstGeom prst="rect">
            <a:avLst/>
          </a:prstGeom>
        </p:spPr>
      </p:pic>
    </p:spTree>
    <p:extLst>
      <p:ext uri="{BB962C8B-B14F-4D97-AF65-F5344CB8AC3E}">
        <p14:creationId xmlns:p14="http://schemas.microsoft.com/office/powerpoint/2010/main" val="9678057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p:txBody>
          <a:bodyPr/>
          <a:lstStyle/>
          <a:p>
            <a:r>
              <a:rPr lang="en-US"/>
              <a:t>New team member at T1DX-QI!</a:t>
            </a:r>
          </a:p>
        </p:txBody>
      </p:sp>
      <p:sp>
        <p:nvSpPr>
          <p:cNvPr id="6" name="TextBox 5">
            <a:extLst>
              <a:ext uri="{FF2B5EF4-FFF2-40B4-BE49-F238E27FC236}">
                <a16:creationId xmlns:a16="http://schemas.microsoft.com/office/drawing/2014/main" id="{E757B7A1-E40D-490F-BF94-463573A28CF9}"/>
              </a:ext>
            </a:extLst>
          </p:cNvPr>
          <p:cNvSpPr txBox="1"/>
          <p:nvPr/>
        </p:nvSpPr>
        <p:spPr>
          <a:xfrm>
            <a:off x="3427172" y="1561534"/>
            <a:ext cx="5506063"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Holly Hardison joined the Collaborative on 1/10 as our coordinator. She came from Baptist Health Research Institute in Jacksonville, FL where she held the position of Clinical Research Assistant, working on cardiology, covid and neurology research studies.  Holly previously held the position of Camp Director for the American Diabetes Association in Jacksonville, FL  Holly brings strong organization skills, event planning and problem-solving skills, and a lot of enthusiasm!  She graduated from Jacksonville University with a BS in Biology.  </a:t>
            </a:r>
          </a:p>
          <a:p>
            <a:pPr marL="0" marR="0">
              <a:spcBef>
                <a:spcPts val="0"/>
              </a:spcBef>
              <a:spcAft>
                <a:spcPts val="0"/>
              </a:spcAft>
            </a:pPr>
            <a:endParaRPr lang="en-US">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Holly can be reached at </a:t>
            </a:r>
            <a:r>
              <a:rPr lang="en-US" sz="1800" u="sng">
                <a:solidFill>
                  <a:srgbClr val="0563C1"/>
                </a:solidFill>
                <a:effectLst/>
                <a:latin typeface="Calibri" panose="020F0502020204030204" pitchFamily="34" charset="0"/>
                <a:ea typeface="Calibri" panose="020F0502020204030204" pitchFamily="34" charset="0"/>
                <a:hlinkClick r:id="rId3"/>
              </a:rPr>
              <a:t>hhardison@t1dexchange.org</a:t>
            </a:r>
            <a:r>
              <a:rPr lang="en-US" sz="1800">
                <a:effectLst/>
                <a:latin typeface="Calibri" panose="020F0502020204030204" pitchFamily="34" charset="0"/>
                <a:ea typeface="Calibri" panose="020F0502020204030204" pitchFamily="34" charset="0"/>
              </a:rPr>
              <a:t> or X7210</a:t>
            </a:r>
          </a:p>
        </p:txBody>
      </p:sp>
      <p:pic>
        <p:nvPicPr>
          <p:cNvPr id="228354" name="Picture 2" descr="143,072 Palm Tree Illustrations &amp;amp; Clip Art - iStock">
            <a:extLst>
              <a:ext uri="{FF2B5EF4-FFF2-40B4-BE49-F238E27FC236}">
                <a16:creationId xmlns:a16="http://schemas.microsoft.com/office/drawing/2014/main" id="{8FB1C59A-CF4A-4425-8B41-9D1269FB7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7196" y="1561534"/>
            <a:ext cx="2619808" cy="2619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5939DCF-879A-4599-A739-C311C31C1934}"/>
              </a:ext>
            </a:extLst>
          </p:cNvPr>
          <p:cNvPicPr>
            <a:picLocks noChangeAspect="1"/>
          </p:cNvPicPr>
          <p:nvPr/>
        </p:nvPicPr>
        <p:blipFill>
          <a:blip r:embed="rId5"/>
          <a:stretch>
            <a:fillRect/>
          </a:stretch>
        </p:blipFill>
        <p:spPr>
          <a:xfrm>
            <a:off x="930938" y="1561534"/>
            <a:ext cx="1973866" cy="1662779"/>
          </a:xfrm>
          <a:prstGeom prst="rect">
            <a:avLst/>
          </a:prstGeom>
        </p:spPr>
      </p:pic>
      <p:sp>
        <p:nvSpPr>
          <p:cNvPr id="7" name="TextBox 6">
            <a:extLst>
              <a:ext uri="{FF2B5EF4-FFF2-40B4-BE49-F238E27FC236}">
                <a16:creationId xmlns:a16="http://schemas.microsoft.com/office/drawing/2014/main" id="{25A1C366-FE27-48E1-998A-40EDF16EB8D2}"/>
              </a:ext>
            </a:extLst>
          </p:cNvPr>
          <p:cNvSpPr txBox="1"/>
          <p:nvPr/>
        </p:nvSpPr>
        <p:spPr>
          <a:xfrm>
            <a:off x="775898" y="3224313"/>
            <a:ext cx="212890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a:latin typeface="Montserrat Medium" panose="00000600000000000000" pitchFamily="2" charset="0"/>
              </a:rPr>
              <a:t>QI Coordinator, </a:t>
            </a:r>
          </a:p>
          <a:p>
            <a:pPr algn="ctr"/>
            <a:r>
              <a:rPr lang="en-US" sz="1400">
                <a:latin typeface="Montserrat Medium" panose="00000600000000000000" pitchFamily="2" charset="0"/>
              </a:rPr>
              <a:t>Holly Hardison, BS</a:t>
            </a:r>
          </a:p>
        </p:txBody>
      </p:sp>
    </p:spTree>
    <p:extLst>
      <p:ext uri="{BB962C8B-B14F-4D97-AF65-F5344CB8AC3E}">
        <p14:creationId xmlns:p14="http://schemas.microsoft.com/office/powerpoint/2010/main" val="1437538564"/>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35D910-B5DB-46A0-9834-FFD155EFD46D}"/>
              </a:ext>
            </a:extLst>
          </p:cNvPr>
          <p:cNvSpPr>
            <a:spLocks noGrp="1"/>
          </p:cNvSpPr>
          <p:nvPr>
            <p:ph type="title" idx="4294967295"/>
          </p:nvPr>
        </p:nvSpPr>
        <p:spPr>
          <a:xfrm>
            <a:off x="461521" y="259080"/>
            <a:ext cx="10972800" cy="671513"/>
          </a:xfrm>
        </p:spPr>
        <p:txBody>
          <a:bodyPr>
            <a:normAutofit/>
          </a:bodyPr>
          <a:lstStyle/>
          <a:p>
            <a:r>
              <a:rPr lang="en-US"/>
              <a:t>Data Mapping Progress – adult clinics as of 1/18/22</a:t>
            </a:r>
          </a:p>
        </p:txBody>
      </p:sp>
      <p:pic>
        <p:nvPicPr>
          <p:cNvPr id="4" name="Picture 3">
            <a:extLst>
              <a:ext uri="{FF2B5EF4-FFF2-40B4-BE49-F238E27FC236}">
                <a16:creationId xmlns:a16="http://schemas.microsoft.com/office/drawing/2014/main" id="{CF8D60D3-052E-4B4C-8C9A-8D17ABEF6689}"/>
              </a:ext>
            </a:extLst>
          </p:cNvPr>
          <p:cNvPicPr>
            <a:picLocks noChangeAspect="1"/>
          </p:cNvPicPr>
          <p:nvPr/>
        </p:nvPicPr>
        <p:blipFill rotWithShape="1">
          <a:blip r:embed="rId3"/>
          <a:srcRect l="291" t="932" r="14223" b="1372"/>
          <a:stretch/>
        </p:blipFill>
        <p:spPr>
          <a:xfrm>
            <a:off x="498475" y="1177159"/>
            <a:ext cx="10867416" cy="2850329"/>
          </a:xfrm>
          <a:prstGeom prst="rect">
            <a:avLst/>
          </a:prstGeom>
        </p:spPr>
      </p:pic>
      <p:pic>
        <p:nvPicPr>
          <p:cNvPr id="6" name="Picture 5">
            <a:extLst>
              <a:ext uri="{FF2B5EF4-FFF2-40B4-BE49-F238E27FC236}">
                <a16:creationId xmlns:a16="http://schemas.microsoft.com/office/drawing/2014/main" id="{EBFB2120-8B4C-4875-9D9A-A67EAA27DB54}"/>
              </a:ext>
            </a:extLst>
          </p:cNvPr>
          <p:cNvPicPr>
            <a:picLocks noChangeAspect="1"/>
          </p:cNvPicPr>
          <p:nvPr/>
        </p:nvPicPr>
        <p:blipFill rotWithShape="1">
          <a:blip r:embed="rId3"/>
          <a:srcRect l="88960" t="1362" r="254" b="68086"/>
          <a:stretch/>
        </p:blipFill>
        <p:spPr>
          <a:xfrm>
            <a:off x="518672" y="4194988"/>
            <a:ext cx="1314892" cy="854850"/>
          </a:xfrm>
          <a:prstGeom prst="rect">
            <a:avLst/>
          </a:prstGeom>
        </p:spPr>
      </p:pic>
    </p:spTree>
    <p:extLst>
      <p:ext uri="{BB962C8B-B14F-4D97-AF65-F5344CB8AC3E}">
        <p14:creationId xmlns:p14="http://schemas.microsoft.com/office/powerpoint/2010/main" val="3742408371"/>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D35E-C8F6-47BA-B2E3-92E747C80A52}"/>
              </a:ext>
            </a:extLst>
          </p:cNvPr>
          <p:cNvSpPr>
            <a:spLocks noGrp="1"/>
          </p:cNvSpPr>
          <p:nvPr>
            <p:ph type="title"/>
          </p:nvPr>
        </p:nvSpPr>
        <p:spPr/>
        <p:txBody>
          <a:bodyPr/>
          <a:lstStyle/>
          <a:p>
            <a:r>
              <a:rPr lang="en-US" sz="4400" b="1"/>
              <a:t>2020-2021 Data Overview</a:t>
            </a:r>
          </a:p>
        </p:txBody>
      </p:sp>
    </p:spTree>
    <p:extLst>
      <p:ext uri="{BB962C8B-B14F-4D97-AF65-F5344CB8AC3E}">
        <p14:creationId xmlns:p14="http://schemas.microsoft.com/office/powerpoint/2010/main" val="1187441150"/>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37829" y="175905"/>
            <a:ext cx="8716343" cy="790575"/>
          </a:xfrm>
        </p:spPr>
        <p:txBody>
          <a:bodyPr>
            <a:normAutofit fontScale="90000"/>
          </a:bodyPr>
          <a:lstStyle/>
          <a:p>
            <a:pPr algn="ctr"/>
            <a:r>
              <a:rPr lang="en-US" sz="4000" b="1"/>
              <a:t>Core QI Measures – Adult clinics</a:t>
            </a:r>
            <a:br>
              <a:rPr lang="en-US" sz="4400" b="1">
                <a:solidFill>
                  <a:srgbClr val="18A1AB"/>
                </a:solidFill>
              </a:rPr>
            </a:br>
            <a:r>
              <a:rPr lang="en-US" sz="2200" b="1">
                <a:solidFill>
                  <a:srgbClr val="47606D"/>
                </a:solidFill>
              </a:rPr>
              <a:t>July 2020 – June 2022</a:t>
            </a:r>
          </a:p>
        </p:txBody>
      </p:sp>
      <p:graphicFrame>
        <p:nvGraphicFramePr>
          <p:cNvPr id="4" name="Table 3"/>
          <p:cNvGraphicFramePr>
            <a:graphicFrameLocks noGrp="1"/>
          </p:cNvGraphicFramePr>
          <p:nvPr/>
        </p:nvGraphicFramePr>
        <p:xfrm>
          <a:off x="157655" y="1081308"/>
          <a:ext cx="11897710" cy="4725662"/>
        </p:xfrm>
        <a:graphic>
          <a:graphicData uri="http://schemas.openxmlformats.org/drawingml/2006/table">
            <a:tbl>
              <a:tblPr firstRow="1" bandRow="1">
                <a:tableStyleId>{5940675A-B579-460E-94D1-54222C63F5DA}</a:tableStyleId>
              </a:tblPr>
              <a:tblGrid>
                <a:gridCol w="3994277">
                  <a:extLst>
                    <a:ext uri="{9D8B030D-6E8A-4147-A177-3AD203B41FA5}">
                      <a16:colId xmlns:a16="http://schemas.microsoft.com/office/drawing/2014/main" val="680926386"/>
                    </a:ext>
                  </a:extLst>
                </a:gridCol>
                <a:gridCol w="5128143">
                  <a:extLst>
                    <a:ext uri="{9D8B030D-6E8A-4147-A177-3AD203B41FA5}">
                      <a16:colId xmlns:a16="http://schemas.microsoft.com/office/drawing/2014/main" val="3461308717"/>
                    </a:ext>
                  </a:extLst>
                </a:gridCol>
                <a:gridCol w="2775290">
                  <a:extLst>
                    <a:ext uri="{9D8B030D-6E8A-4147-A177-3AD203B41FA5}">
                      <a16:colId xmlns:a16="http://schemas.microsoft.com/office/drawing/2014/main" val="1158922004"/>
                    </a:ext>
                  </a:extLst>
                </a:gridCol>
              </a:tblGrid>
              <a:tr h="432626">
                <a:tc>
                  <a:txBody>
                    <a:bodyPr/>
                    <a:lstStyle/>
                    <a:p>
                      <a:pPr algn="ctr"/>
                      <a:r>
                        <a:rPr lang="en-US" sz="1800" b="1">
                          <a:solidFill>
                            <a:srgbClr val="47606D"/>
                          </a:solidFill>
                        </a:rPr>
                        <a:t>Measures reported as of Nov 2021</a:t>
                      </a:r>
                    </a:p>
                  </a:txBody>
                  <a:tcPr anchor="ctr">
                    <a:solidFill>
                      <a:schemeClr val="bg1"/>
                    </a:solidFill>
                  </a:tcPr>
                </a:tc>
                <a:tc>
                  <a:txBody>
                    <a:bodyPr/>
                    <a:lstStyle/>
                    <a:p>
                      <a:pPr algn="ctr"/>
                      <a:r>
                        <a:rPr lang="en-US" sz="1800" b="1">
                          <a:solidFill>
                            <a:srgbClr val="47606D"/>
                          </a:solidFill>
                        </a:rPr>
                        <a:t>Measure</a:t>
                      </a:r>
                    </a:p>
                  </a:txBody>
                  <a:tcPr anchor="ctr">
                    <a:solidFill>
                      <a:schemeClr val="bg1"/>
                    </a:solidFill>
                  </a:tcPr>
                </a:tc>
                <a:tc>
                  <a:txBody>
                    <a:bodyPr/>
                    <a:lstStyle/>
                    <a:p>
                      <a:pPr algn="ctr"/>
                      <a:r>
                        <a:rPr lang="en-US" sz="1800" b="1" i="0" u="none" strike="noStrike" cap="none" spc="0" baseline="0">
                          <a:ln>
                            <a:noFill/>
                          </a:ln>
                          <a:solidFill>
                            <a:srgbClr val="47606D"/>
                          </a:solidFill>
                          <a:uFillTx/>
                          <a:latin typeface="+mn-lt"/>
                          <a:ea typeface="+mn-ea"/>
                          <a:cs typeface="+mn-cs"/>
                          <a:sym typeface="Hind Bold"/>
                        </a:rPr>
                        <a:t># of adult clinics reporting</a:t>
                      </a:r>
                      <a:endParaRPr lang="en-US" sz="1800" b="1" i="0">
                        <a:solidFill>
                          <a:srgbClr val="47606D"/>
                        </a:solidFill>
                      </a:endParaRPr>
                    </a:p>
                  </a:txBody>
                  <a:tcPr anchor="ctr">
                    <a:solidFill>
                      <a:schemeClr val="bg1"/>
                    </a:solidFill>
                  </a:tcPr>
                </a:tc>
                <a:extLst>
                  <a:ext uri="{0D108BD9-81ED-4DB2-BD59-A6C34878D82A}">
                    <a16:rowId xmlns:a16="http://schemas.microsoft.com/office/drawing/2014/main" val="1788304742"/>
                  </a:ext>
                </a:extLst>
              </a:tr>
              <a:tr h="432626">
                <a:tc rowSpan="2">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400" b="1">
                          <a:solidFill>
                            <a:srgbClr val="18A1AB"/>
                          </a:solidFill>
                        </a:rPr>
                        <a:t>Outcome Measures</a:t>
                      </a:r>
                    </a:p>
                  </a:txBody>
                  <a:tcPr>
                    <a:solidFill>
                      <a:schemeClr val="bg1"/>
                    </a:solidFill>
                  </a:tcPr>
                </a:tc>
                <a:tc>
                  <a:txBody>
                    <a:bodyPr/>
                    <a:lstStyle/>
                    <a:p>
                      <a:pPr algn="l"/>
                      <a:r>
                        <a:rPr lang="en-US" sz="1800" b="0">
                          <a:solidFill>
                            <a:schemeClr val="tx1">
                              <a:lumMod val="65000"/>
                              <a:lumOff val="35000"/>
                            </a:schemeClr>
                          </a:solidFill>
                        </a:rPr>
                        <a:t>HbA1c &lt; 8%</a:t>
                      </a:r>
                    </a:p>
                  </a:txBody>
                  <a:tcPr>
                    <a:solidFill>
                      <a:schemeClr val="bg1"/>
                    </a:solidFill>
                  </a:tcPr>
                </a:tc>
                <a:tc>
                  <a:txBody>
                    <a:bodyPr/>
                    <a:lstStyle/>
                    <a:p>
                      <a:pPr algn="ctr"/>
                      <a:r>
                        <a:rPr lang="en-US" sz="1800" b="1" i="0">
                          <a:solidFill>
                            <a:schemeClr val="tx1">
                              <a:lumMod val="65000"/>
                              <a:lumOff val="35000"/>
                            </a:schemeClr>
                          </a:solidFill>
                        </a:rPr>
                        <a:t>7</a:t>
                      </a:r>
                      <a:r>
                        <a:rPr lang="en-US" sz="1800" b="0" i="0">
                          <a:solidFill>
                            <a:schemeClr val="tx1">
                              <a:lumMod val="65000"/>
                              <a:lumOff val="35000"/>
                            </a:schemeClr>
                          </a:solidFill>
                        </a:rPr>
                        <a:t> (53.8%)</a:t>
                      </a:r>
                    </a:p>
                  </a:txBody>
                  <a:tcPr>
                    <a:solidFill>
                      <a:schemeClr val="bg1"/>
                    </a:solidFill>
                  </a:tcPr>
                </a:tc>
                <a:extLst>
                  <a:ext uri="{0D108BD9-81ED-4DB2-BD59-A6C34878D82A}">
                    <a16:rowId xmlns:a16="http://schemas.microsoft.com/office/drawing/2014/main" val="1303171843"/>
                  </a:ext>
                </a:extLst>
              </a:tr>
              <a:tr h="531844">
                <a:tc vMerge="1">
                  <a:txBody>
                    <a:bodyPr/>
                    <a:lstStyle/>
                    <a:p>
                      <a:endParaRPr lang="en-US" sz="1800">
                        <a:solidFill>
                          <a:srgbClr val="47606D"/>
                        </a:solidFill>
                      </a:endParaRPr>
                    </a:p>
                  </a:txBody>
                  <a:tcPr anchor="ctr">
                    <a:lnR w="12700" cap="flat" cmpd="sng" algn="ctr">
                      <a:solidFill>
                        <a:srgbClr val="47606D"/>
                      </a:solidFill>
                      <a:prstDash val="solid"/>
                      <a:round/>
                      <a:headEnd type="none" w="med" len="med"/>
                      <a:tailEnd type="none" w="med" len="med"/>
                    </a:lnR>
                  </a:tcPr>
                </a:tc>
                <a:tc>
                  <a:txBody>
                    <a:bodyPr/>
                    <a:lstStyle/>
                    <a:p>
                      <a:r>
                        <a:rPr lang="en-US" sz="1800">
                          <a:solidFill>
                            <a:srgbClr val="47606D"/>
                          </a:solidFill>
                        </a:rPr>
                        <a:t>Median A1c</a:t>
                      </a:r>
                    </a:p>
                  </a:txBody>
                  <a:tcPr anchor="ctr">
                    <a:lnL w="12700" cap="flat" cmpd="sng" algn="ctr">
                      <a:solidFill>
                        <a:srgbClr val="47606D"/>
                      </a:solidFill>
                      <a:prstDash val="solid"/>
                      <a:round/>
                      <a:headEnd type="none" w="med" len="med"/>
                      <a:tailEnd type="none" w="med" len="med"/>
                    </a:lnL>
                    <a:lnR w="12700" cap="flat" cmpd="sng" algn="ctr">
                      <a:solidFill>
                        <a:srgbClr val="47606D"/>
                      </a:solidFill>
                      <a:prstDash val="solid"/>
                      <a:round/>
                      <a:headEnd type="none" w="med" len="med"/>
                      <a:tailEnd type="none" w="med" len="med"/>
                    </a:lnR>
                    <a:solidFill>
                      <a:schemeClr val="bg1"/>
                    </a:solidFill>
                  </a:tcPr>
                </a:tc>
                <a:tc>
                  <a:txBody>
                    <a:bodyPr/>
                    <a:lstStyle/>
                    <a:p>
                      <a:pPr algn="ctr"/>
                      <a:r>
                        <a:rPr lang="en-US" sz="1800" b="1" i="0">
                          <a:solidFill>
                            <a:schemeClr val="tx1">
                              <a:lumMod val="65000"/>
                              <a:lumOff val="35000"/>
                            </a:schemeClr>
                          </a:solidFill>
                        </a:rPr>
                        <a:t>6 </a:t>
                      </a:r>
                      <a:r>
                        <a:rPr lang="en-US" sz="1800" b="0" i="0">
                          <a:solidFill>
                            <a:schemeClr val="tx1">
                              <a:lumMod val="65000"/>
                              <a:lumOff val="35000"/>
                            </a:schemeClr>
                          </a:solidFill>
                        </a:rPr>
                        <a:t>(46.2%)</a:t>
                      </a:r>
                      <a:endParaRPr lang="en-US" sz="1800" b="1" i="0">
                        <a:solidFill>
                          <a:schemeClr val="tx1">
                            <a:lumMod val="65000"/>
                            <a:lumOff val="35000"/>
                          </a:schemeClr>
                        </a:solidFill>
                      </a:endParaRPr>
                    </a:p>
                  </a:txBody>
                  <a:tcPr anchor="ctr">
                    <a:lnL w="12700" cap="flat" cmpd="sng" algn="ctr">
                      <a:solidFill>
                        <a:srgbClr val="47606D"/>
                      </a:solidFill>
                      <a:prstDash val="solid"/>
                      <a:round/>
                      <a:headEnd type="none" w="med" len="med"/>
                      <a:tailEnd type="none" w="med" len="med"/>
                    </a:lnL>
                    <a:solidFill>
                      <a:schemeClr val="bg1"/>
                    </a:solidFill>
                  </a:tcPr>
                </a:tc>
                <a:extLst>
                  <a:ext uri="{0D108BD9-81ED-4DB2-BD59-A6C34878D82A}">
                    <a16:rowId xmlns:a16="http://schemas.microsoft.com/office/drawing/2014/main" val="2990013454"/>
                  </a:ext>
                </a:extLst>
              </a:tr>
              <a:tr h="497476">
                <a:tc rowSpan="6">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400" b="1">
                          <a:solidFill>
                            <a:srgbClr val="18A1AB"/>
                          </a:solidFill>
                        </a:rPr>
                        <a:t>Process Measures</a:t>
                      </a:r>
                    </a:p>
                  </a:txBody>
                  <a:tcPr anchor="ctr">
                    <a:solidFill>
                      <a:schemeClr val="bg1"/>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b="0">
                          <a:solidFill>
                            <a:schemeClr val="tx1">
                              <a:lumMod val="65000"/>
                              <a:lumOff val="35000"/>
                            </a:schemeClr>
                          </a:solidFill>
                        </a:rPr>
                        <a:t>CGM use</a:t>
                      </a:r>
                    </a:p>
                  </a:txBody>
                  <a:tcPr anchor="ctr">
                    <a:solidFill>
                      <a:schemeClr val="bg1"/>
                    </a:solidFill>
                  </a:tcPr>
                </a:tc>
                <a:tc>
                  <a:txBody>
                    <a:bodyPr/>
                    <a:lstStyle/>
                    <a:p>
                      <a:pPr algn="ctr"/>
                      <a:r>
                        <a:rPr lang="en-US" sz="1800" b="1" i="0">
                          <a:solidFill>
                            <a:schemeClr val="tx1">
                              <a:lumMod val="65000"/>
                              <a:lumOff val="35000"/>
                            </a:schemeClr>
                          </a:solidFill>
                        </a:rPr>
                        <a:t>7 </a:t>
                      </a:r>
                      <a:r>
                        <a:rPr lang="en-US" sz="1800" b="0" i="0">
                          <a:solidFill>
                            <a:schemeClr val="tx1">
                              <a:lumMod val="65000"/>
                              <a:lumOff val="35000"/>
                            </a:schemeClr>
                          </a:solidFill>
                        </a:rPr>
                        <a:t>(53.8%)</a:t>
                      </a:r>
                      <a:endParaRPr lang="en-US" sz="1800" b="1" i="0">
                        <a:solidFill>
                          <a:schemeClr val="tx1">
                            <a:lumMod val="65000"/>
                            <a:lumOff val="35000"/>
                          </a:schemeClr>
                        </a:solidFill>
                      </a:endParaRPr>
                    </a:p>
                  </a:txBody>
                  <a:tcPr anchor="ctr">
                    <a:solidFill>
                      <a:schemeClr val="bg1"/>
                    </a:solidFill>
                  </a:tcPr>
                </a:tc>
                <a:extLst>
                  <a:ext uri="{0D108BD9-81ED-4DB2-BD59-A6C34878D82A}">
                    <a16:rowId xmlns:a16="http://schemas.microsoft.com/office/drawing/2014/main" val="896971245"/>
                  </a:ext>
                </a:extLst>
              </a:tr>
              <a:tr h="521576">
                <a:tc vMerge="1">
                  <a:txBody>
                    <a:bodyPr/>
                    <a:lstStyle/>
                    <a:p>
                      <a:endParaRPr lang="en-US" sz="1800">
                        <a:solidFill>
                          <a:srgbClr val="47606D"/>
                        </a:solidFill>
                      </a:endParaRPr>
                    </a:p>
                  </a:txBody>
                  <a:tcPr anchor="ctr">
                    <a:lnR w="12700" cap="flat" cmpd="sng" algn="ctr">
                      <a:solidFill>
                        <a:srgbClr val="47606D"/>
                      </a:solidFill>
                      <a:prstDash val="solid"/>
                      <a:round/>
                      <a:headEnd type="none" w="med" len="med"/>
                      <a:tailEnd type="none" w="med" len="med"/>
                    </a:lnR>
                  </a:tcPr>
                </a:tc>
                <a:tc>
                  <a:txBody>
                    <a:bodyPr/>
                    <a:lstStyle/>
                    <a:p>
                      <a:r>
                        <a:rPr lang="en-US" sz="1800">
                          <a:solidFill>
                            <a:srgbClr val="47606D"/>
                          </a:solidFill>
                        </a:rPr>
                        <a:t>Pump use</a:t>
                      </a:r>
                    </a:p>
                  </a:txBody>
                  <a:tcPr anchor="ctr">
                    <a:lnL w="12700" cap="flat" cmpd="sng" algn="ctr">
                      <a:solidFill>
                        <a:srgbClr val="47606D"/>
                      </a:solidFill>
                      <a:prstDash val="solid"/>
                      <a:round/>
                      <a:headEnd type="none" w="med" len="med"/>
                      <a:tailEnd type="none" w="med" len="med"/>
                    </a:lnL>
                    <a:lnR w="12700" cap="flat" cmpd="sng" algn="ctr">
                      <a:solidFill>
                        <a:srgbClr val="47606D"/>
                      </a:solidFill>
                      <a:prstDash val="solid"/>
                      <a:round/>
                      <a:headEnd type="none" w="med" len="med"/>
                      <a:tailEnd type="none" w="med" len="med"/>
                    </a:lnR>
                    <a:solidFill>
                      <a:schemeClr val="bg1"/>
                    </a:solidFill>
                  </a:tcPr>
                </a:tc>
                <a:tc>
                  <a:txBody>
                    <a:bodyPr/>
                    <a:lstStyle/>
                    <a:p>
                      <a:pPr algn="ctr"/>
                      <a:r>
                        <a:rPr lang="en-US" sz="1800" b="1" i="0">
                          <a:solidFill>
                            <a:schemeClr val="tx1">
                              <a:lumMod val="65000"/>
                              <a:lumOff val="35000"/>
                            </a:schemeClr>
                          </a:solidFill>
                        </a:rPr>
                        <a:t>6 </a:t>
                      </a:r>
                      <a:r>
                        <a:rPr lang="en-US" sz="1800" b="0" i="0">
                          <a:solidFill>
                            <a:schemeClr val="tx1">
                              <a:lumMod val="65000"/>
                              <a:lumOff val="35000"/>
                            </a:schemeClr>
                          </a:solidFill>
                        </a:rPr>
                        <a:t>(46.2%)</a:t>
                      </a:r>
                      <a:endParaRPr lang="en-US" sz="1800" b="1" i="0">
                        <a:solidFill>
                          <a:schemeClr val="tx1">
                            <a:lumMod val="65000"/>
                            <a:lumOff val="35000"/>
                          </a:schemeClr>
                        </a:solidFill>
                      </a:endParaRPr>
                    </a:p>
                  </a:txBody>
                  <a:tcPr anchor="ctr">
                    <a:lnL w="12700" cap="flat" cmpd="sng" algn="ctr">
                      <a:solidFill>
                        <a:srgbClr val="47606D"/>
                      </a:solidFill>
                      <a:prstDash val="solid"/>
                      <a:round/>
                      <a:headEnd type="none" w="med" len="med"/>
                      <a:tailEnd type="none" w="med" len="med"/>
                    </a:lnL>
                    <a:solidFill>
                      <a:schemeClr val="bg1"/>
                    </a:solidFill>
                  </a:tcPr>
                </a:tc>
                <a:extLst>
                  <a:ext uri="{0D108BD9-81ED-4DB2-BD59-A6C34878D82A}">
                    <a16:rowId xmlns:a16="http://schemas.microsoft.com/office/drawing/2014/main" val="3374661533"/>
                  </a:ext>
                </a:extLst>
              </a:tr>
              <a:tr h="525515">
                <a:tc vMerge="1">
                  <a:txBody>
                    <a:bodyPr/>
                    <a:lstStyle/>
                    <a:p>
                      <a:endParaRPr lang="en-US" sz="1800">
                        <a:solidFill>
                          <a:srgbClr val="47606D"/>
                        </a:solidFill>
                      </a:endParaRPr>
                    </a:p>
                  </a:txBody>
                  <a:tcPr anchor="ctr">
                    <a:lnR w="12700" cap="flat" cmpd="sng" algn="ctr">
                      <a:solidFill>
                        <a:srgbClr val="47606D"/>
                      </a:solidFill>
                      <a:prstDash val="solid"/>
                      <a:round/>
                      <a:headEnd type="none" w="med" len="med"/>
                      <a:tailEnd type="none" w="med" len="med"/>
                    </a:lnR>
                  </a:tcPr>
                </a:tc>
                <a:tc>
                  <a:txBody>
                    <a:bodyPr/>
                    <a:lstStyle/>
                    <a:p>
                      <a:r>
                        <a:rPr lang="en-US" sz="1800">
                          <a:solidFill>
                            <a:srgbClr val="47606D"/>
                          </a:solidFill>
                        </a:rPr>
                        <a:t>Depression screening</a:t>
                      </a:r>
                    </a:p>
                  </a:txBody>
                  <a:tcPr anchor="ctr">
                    <a:lnL w="12700" cap="flat" cmpd="sng" algn="ctr">
                      <a:solidFill>
                        <a:srgbClr val="47606D"/>
                      </a:solidFill>
                      <a:prstDash val="solid"/>
                      <a:round/>
                      <a:headEnd type="none" w="med" len="med"/>
                      <a:tailEnd type="none" w="med" len="med"/>
                    </a:lnL>
                    <a:lnR w="12700" cap="flat" cmpd="sng" algn="ctr">
                      <a:solidFill>
                        <a:srgbClr val="47606D"/>
                      </a:solidFill>
                      <a:prstDash val="solid"/>
                      <a:round/>
                      <a:headEnd type="none" w="med" len="med"/>
                      <a:tailEnd type="none" w="med" len="med"/>
                    </a:lnR>
                    <a:solidFill>
                      <a:schemeClr val="bg1"/>
                    </a:solidFill>
                  </a:tcPr>
                </a:tc>
                <a:tc>
                  <a:txBody>
                    <a:bodyPr/>
                    <a:lstStyle/>
                    <a:p>
                      <a:pPr algn="ctr"/>
                      <a:r>
                        <a:rPr lang="en-US" sz="1800" b="1" i="0">
                          <a:solidFill>
                            <a:schemeClr val="tx1">
                              <a:lumMod val="65000"/>
                              <a:lumOff val="35000"/>
                            </a:schemeClr>
                          </a:solidFill>
                        </a:rPr>
                        <a:t>3 </a:t>
                      </a:r>
                      <a:r>
                        <a:rPr lang="en-US" sz="1800" b="0" i="0">
                          <a:solidFill>
                            <a:schemeClr val="tx1">
                              <a:lumMod val="65000"/>
                              <a:lumOff val="35000"/>
                            </a:schemeClr>
                          </a:solidFill>
                        </a:rPr>
                        <a:t>(23.1%)</a:t>
                      </a:r>
                    </a:p>
                  </a:txBody>
                  <a:tcPr anchor="ctr">
                    <a:lnL w="12700" cap="flat" cmpd="sng" algn="ctr">
                      <a:solidFill>
                        <a:srgbClr val="47606D"/>
                      </a:solidFill>
                      <a:prstDash val="solid"/>
                      <a:round/>
                      <a:headEnd type="none" w="med" len="med"/>
                      <a:tailEnd type="none" w="med" len="med"/>
                    </a:lnL>
                    <a:solidFill>
                      <a:schemeClr val="bg1"/>
                    </a:solidFill>
                  </a:tcPr>
                </a:tc>
                <a:extLst>
                  <a:ext uri="{0D108BD9-81ED-4DB2-BD59-A6C34878D82A}">
                    <a16:rowId xmlns:a16="http://schemas.microsoft.com/office/drawing/2014/main" val="1112364319"/>
                  </a:ext>
                </a:extLst>
              </a:tr>
              <a:tr h="525515">
                <a:tc vMerge="1">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US" sz="2400" b="1">
                        <a:solidFill>
                          <a:srgbClr val="18A1AB"/>
                        </a:solidFill>
                      </a:endParaRPr>
                    </a:p>
                  </a:txBody>
                  <a:tcPr anchor="ctr">
                    <a:lnR w="12700" cap="flat" cmpd="sng" algn="ctr">
                      <a:solidFill>
                        <a:srgbClr val="47606D"/>
                      </a:solidFill>
                      <a:prstDash val="solid"/>
                      <a:round/>
                      <a:headEnd type="none" w="med" len="med"/>
                      <a:tailEnd type="none" w="med" len="med"/>
                    </a:lnR>
                  </a:tcPr>
                </a:tc>
                <a:tc>
                  <a:txBody>
                    <a:bodyPr/>
                    <a:lstStyle/>
                    <a:p>
                      <a:r>
                        <a:rPr lang="en-US" sz="1800">
                          <a:solidFill>
                            <a:srgbClr val="47606D"/>
                          </a:solidFill>
                        </a:rPr>
                        <a:t>DKA events</a:t>
                      </a:r>
                    </a:p>
                  </a:txBody>
                  <a:tcPr anchor="ctr">
                    <a:lnL w="12700" cap="flat" cmpd="sng" algn="ctr">
                      <a:solidFill>
                        <a:srgbClr val="47606D"/>
                      </a:solidFill>
                      <a:prstDash val="solid"/>
                      <a:round/>
                      <a:headEnd type="none" w="med" len="med"/>
                      <a:tailEnd type="none" w="med" len="med"/>
                    </a:lnL>
                    <a:lnR w="12700" cap="flat" cmpd="sng" algn="ctr">
                      <a:solidFill>
                        <a:srgbClr val="47606D"/>
                      </a:solidFill>
                      <a:prstDash val="solid"/>
                      <a:round/>
                      <a:headEnd type="none" w="med" len="med"/>
                      <a:tailEnd type="none" w="med" len="med"/>
                    </a:lnR>
                    <a:solidFill>
                      <a:schemeClr val="bg1"/>
                    </a:solidFill>
                  </a:tcPr>
                </a:tc>
                <a:tc>
                  <a:txBody>
                    <a:bodyPr/>
                    <a:lstStyle/>
                    <a:p>
                      <a:pPr algn="ctr"/>
                      <a:r>
                        <a:rPr lang="en-US" sz="1800" b="1" i="0">
                          <a:solidFill>
                            <a:schemeClr val="tx1">
                              <a:lumMod val="65000"/>
                              <a:lumOff val="35000"/>
                            </a:schemeClr>
                          </a:solidFill>
                        </a:rPr>
                        <a:t>4 </a:t>
                      </a:r>
                      <a:r>
                        <a:rPr lang="en-US" sz="1800" b="0" i="0">
                          <a:solidFill>
                            <a:schemeClr val="tx1">
                              <a:lumMod val="65000"/>
                              <a:lumOff val="35000"/>
                            </a:schemeClr>
                          </a:solidFill>
                        </a:rPr>
                        <a:t>(30.8%)</a:t>
                      </a:r>
                    </a:p>
                  </a:txBody>
                  <a:tcPr anchor="ctr">
                    <a:lnL w="12700" cap="flat" cmpd="sng" algn="ctr">
                      <a:solidFill>
                        <a:srgbClr val="47606D"/>
                      </a:solidFill>
                      <a:prstDash val="solid"/>
                      <a:round/>
                      <a:headEnd type="none" w="med" len="med"/>
                      <a:tailEnd type="none" w="med" len="med"/>
                    </a:lnL>
                    <a:solidFill>
                      <a:schemeClr val="bg1"/>
                    </a:solidFill>
                  </a:tcPr>
                </a:tc>
                <a:extLst>
                  <a:ext uri="{0D108BD9-81ED-4DB2-BD59-A6C34878D82A}">
                    <a16:rowId xmlns:a16="http://schemas.microsoft.com/office/drawing/2014/main" val="509722255"/>
                  </a:ext>
                </a:extLst>
              </a:tr>
              <a:tr h="525515">
                <a:tc vMerge="1">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US" sz="2400" b="1">
                        <a:solidFill>
                          <a:srgbClr val="18A1AB"/>
                        </a:solidFill>
                      </a:endParaRPr>
                    </a:p>
                  </a:txBody>
                  <a:tcPr anchor="ctr">
                    <a:lnR w="12700" cap="flat" cmpd="sng" algn="ctr">
                      <a:solidFill>
                        <a:srgbClr val="47606D"/>
                      </a:solidFill>
                      <a:prstDash val="solid"/>
                      <a:round/>
                      <a:headEnd type="none" w="med" len="med"/>
                      <a:tailEnd type="none" w="med" len="med"/>
                    </a:lnR>
                    <a:solidFill>
                      <a:schemeClr val="bg1"/>
                    </a:solidFill>
                  </a:tcPr>
                </a:tc>
                <a:tc>
                  <a:txBody>
                    <a:bodyPr/>
                    <a:lstStyle/>
                    <a:p>
                      <a:r>
                        <a:rPr lang="en-US" sz="1800">
                          <a:solidFill>
                            <a:srgbClr val="47606D"/>
                          </a:solidFill>
                        </a:rPr>
                        <a:t>Time in Range</a:t>
                      </a:r>
                    </a:p>
                  </a:txBody>
                  <a:tcPr anchor="ctr">
                    <a:lnL w="12700" cap="flat" cmpd="sng" algn="ctr">
                      <a:solidFill>
                        <a:srgbClr val="47606D"/>
                      </a:solidFill>
                      <a:prstDash val="solid"/>
                      <a:round/>
                      <a:headEnd type="none" w="med" len="med"/>
                      <a:tailEnd type="none" w="med" len="med"/>
                    </a:lnL>
                    <a:lnR w="12700" cap="flat" cmpd="sng" algn="ctr">
                      <a:solidFill>
                        <a:srgbClr val="47606D"/>
                      </a:solidFill>
                      <a:prstDash val="solid"/>
                      <a:round/>
                      <a:headEnd type="none" w="med" len="med"/>
                      <a:tailEnd type="none" w="med" len="med"/>
                    </a:ln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i="0">
                          <a:solidFill>
                            <a:schemeClr val="tx1">
                              <a:lumMod val="65000"/>
                              <a:lumOff val="35000"/>
                            </a:schemeClr>
                          </a:solidFill>
                        </a:rPr>
                        <a:t>1 </a:t>
                      </a:r>
                      <a:r>
                        <a:rPr lang="en-US" sz="1800" b="0" i="0">
                          <a:solidFill>
                            <a:schemeClr val="tx1">
                              <a:lumMod val="65000"/>
                              <a:lumOff val="35000"/>
                            </a:schemeClr>
                          </a:solidFill>
                        </a:rPr>
                        <a:t>(7.1%)</a:t>
                      </a:r>
                    </a:p>
                  </a:txBody>
                  <a:tcPr anchor="ctr">
                    <a:lnL w="12700" cap="flat" cmpd="sng" algn="ctr">
                      <a:solidFill>
                        <a:srgbClr val="47606D"/>
                      </a:solidFill>
                      <a:prstDash val="solid"/>
                      <a:round/>
                      <a:headEnd type="none" w="med" len="med"/>
                      <a:tailEnd type="none" w="med" len="med"/>
                    </a:lnL>
                    <a:solidFill>
                      <a:schemeClr val="bg1"/>
                    </a:solidFill>
                  </a:tcPr>
                </a:tc>
                <a:extLst>
                  <a:ext uri="{0D108BD9-81ED-4DB2-BD59-A6C34878D82A}">
                    <a16:rowId xmlns:a16="http://schemas.microsoft.com/office/drawing/2014/main" val="519252501"/>
                  </a:ext>
                </a:extLst>
              </a:tr>
              <a:tr h="525515">
                <a:tc vMerge="1">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US" sz="2400" b="1">
                        <a:solidFill>
                          <a:srgbClr val="18A1AB"/>
                        </a:solidFill>
                      </a:endParaRPr>
                    </a:p>
                  </a:txBody>
                  <a:tcPr anchor="ctr">
                    <a:lnR w="12700" cap="flat" cmpd="sng" algn="ctr">
                      <a:solidFill>
                        <a:srgbClr val="47606D"/>
                      </a:solidFill>
                      <a:prstDash val="solid"/>
                      <a:round/>
                      <a:headEnd type="none" w="med" len="med"/>
                      <a:tailEnd type="none" w="med" len="med"/>
                    </a:lnR>
                  </a:tcPr>
                </a:tc>
                <a:tc>
                  <a:txBody>
                    <a:bodyPr/>
                    <a:lstStyle/>
                    <a:p>
                      <a:r>
                        <a:rPr lang="en-US" sz="1800">
                          <a:solidFill>
                            <a:srgbClr val="47606D"/>
                          </a:solidFill>
                        </a:rPr>
                        <a:t>Social Determinants of Health screening</a:t>
                      </a:r>
                    </a:p>
                  </a:txBody>
                  <a:tcPr anchor="ctr">
                    <a:lnL w="12700" cap="flat" cmpd="sng" algn="ctr">
                      <a:solidFill>
                        <a:srgbClr val="47606D"/>
                      </a:solidFill>
                      <a:prstDash val="solid"/>
                      <a:round/>
                      <a:headEnd type="none" w="med" len="med"/>
                      <a:tailEnd type="none" w="med" len="med"/>
                    </a:lnL>
                    <a:lnR w="12700" cap="flat" cmpd="sng" algn="ctr">
                      <a:solidFill>
                        <a:srgbClr val="47606D"/>
                      </a:solidFill>
                      <a:prstDash val="solid"/>
                      <a:round/>
                      <a:headEnd type="none" w="med" len="med"/>
                      <a:tailEnd type="none" w="med" len="med"/>
                    </a:ln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i="0">
                          <a:solidFill>
                            <a:schemeClr val="tx1">
                              <a:lumMod val="65000"/>
                              <a:lumOff val="35000"/>
                            </a:schemeClr>
                          </a:solidFill>
                        </a:rPr>
                        <a:t>3 </a:t>
                      </a:r>
                      <a:r>
                        <a:rPr lang="en-US" sz="1800" b="0" i="0">
                          <a:solidFill>
                            <a:schemeClr val="tx1">
                              <a:lumMod val="65000"/>
                              <a:lumOff val="35000"/>
                            </a:schemeClr>
                          </a:solidFill>
                        </a:rPr>
                        <a:t>(23.1%)</a:t>
                      </a:r>
                    </a:p>
                  </a:txBody>
                  <a:tcPr anchor="ctr">
                    <a:lnL w="12700" cap="flat" cmpd="sng" algn="ctr">
                      <a:solidFill>
                        <a:srgbClr val="47606D"/>
                      </a:solidFill>
                      <a:prstDash val="solid"/>
                      <a:round/>
                      <a:headEnd type="none" w="med" len="med"/>
                      <a:tailEnd type="none" w="med" len="med"/>
                    </a:lnL>
                    <a:solidFill>
                      <a:schemeClr val="bg1"/>
                    </a:solidFill>
                  </a:tcPr>
                </a:tc>
                <a:extLst>
                  <a:ext uri="{0D108BD9-81ED-4DB2-BD59-A6C34878D82A}">
                    <a16:rowId xmlns:a16="http://schemas.microsoft.com/office/drawing/2014/main" val="3509730606"/>
                  </a:ext>
                </a:extLst>
              </a:tr>
            </a:tbl>
          </a:graphicData>
        </a:graphic>
      </p:graphicFrame>
    </p:spTree>
    <p:extLst>
      <p:ext uri="{BB962C8B-B14F-4D97-AF65-F5344CB8AC3E}">
        <p14:creationId xmlns:p14="http://schemas.microsoft.com/office/powerpoint/2010/main" val="2344972238"/>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0DBB5-202E-4741-9BAF-2DDC4BDA9BC6}"/>
              </a:ext>
            </a:extLst>
          </p:cNvPr>
          <p:cNvPicPr>
            <a:picLocks noChangeAspect="1"/>
          </p:cNvPicPr>
          <p:nvPr/>
        </p:nvPicPr>
        <p:blipFill>
          <a:blip r:embed="rId3"/>
          <a:stretch>
            <a:fillRect/>
          </a:stretch>
        </p:blipFill>
        <p:spPr>
          <a:xfrm>
            <a:off x="228600" y="1752600"/>
            <a:ext cx="11734800" cy="3352800"/>
          </a:xfrm>
          <a:prstGeom prst="rect">
            <a:avLst/>
          </a:prstGeom>
        </p:spPr>
      </p:pic>
    </p:spTree>
    <p:extLst>
      <p:ext uri="{BB962C8B-B14F-4D97-AF65-F5344CB8AC3E}">
        <p14:creationId xmlns:p14="http://schemas.microsoft.com/office/powerpoint/2010/main" val="4568319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C58B2-994E-4A12-9932-4CBBC065DC11}"/>
              </a:ext>
            </a:extLst>
          </p:cNvPr>
          <p:cNvSpPr>
            <a:spLocks noGrp="1"/>
          </p:cNvSpPr>
          <p:nvPr>
            <p:ph type="title" idx="4294967295"/>
          </p:nvPr>
        </p:nvSpPr>
        <p:spPr>
          <a:xfrm>
            <a:off x="609600" y="191070"/>
            <a:ext cx="10972800" cy="744538"/>
          </a:xfrm>
        </p:spPr>
        <p:txBody>
          <a:bodyPr/>
          <a:lstStyle/>
          <a:p>
            <a:r>
              <a:rPr lang="en-US"/>
              <a:t>Adult Clinics - HbA1c &lt; 8%</a:t>
            </a:r>
          </a:p>
        </p:txBody>
      </p:sp>
      <p:graphicFrame>
        <p:nvGraphicFramePr>
          <p:cNvPr id="8" name="Table 7">
            <a:extLst>
              <a:ext uri="{FF2B5EF4-FFF2-40B4-BE49-F238E27FC236}">
                <a16:creationId xmlns:a16="http://schemas.microsoft.com/office/drawing/2014/main" id="{7E8BA589-A6AC-44D8-857D-8200B8B1934C}"/>
              </a:ext>
            </a:extLst>
          </p:cNvPr>
          <p:cNvGraphicFramePr>
            <a:graphicFrameLocks noGrp="1"/>
          </p:cNvGraphicFramePr>
          <p:nvPr/>
        </p:nvGraphicFramePr>
        <p:xfrm>
          <a:off x="346838" y="4627578"/>
          <a:ext cx="11498324" cy="1257300"/>
        </p:xfrm>
        <a:graphic>
          <a:graphicData uri="http://schemas.openxmlformats.org/drawingml/2006/table">
            <a:tbl>
              <a:tblPr>
                <a:tableStyleId>{5940675A-B579-460E-94D1-54222C63F5DA}</a:tableStyleId>
              </a:tblPr>
              <a:tblGrid>
                <a:gridCol w="1133900">
                  <a:extLst>
                    <a:ext uri="{9D8B030D-6E8A-4147-A177-3AD203B41FA5}">
                      <a16:colId xmlns:a16="http://schemas.microsoft.com/office/drawing/2014/main" val="2840638733"/>
                    </a:ext>
                  </a:extLst>
                </a:gridCol>
                <a:gridCol w="609672">
                  <a:extLst>
                    <a:ext uri="{9D8B030D-6E8A-4147-A177-3AD203B41FA5}">
                      <a16:colId xmlns:a16="http://schemas.microsoft.com/office/drawing/2014/main" val="319482757"/>
                    </a:ext>
                  </a:extLst>
                </a:gridCol>
                <a:gridCol w="609672">
                  <a:extLst>
                    <a:ext uri="{9D8B030D-6E8A-4147-A177-3AD203B41FA5}">
                      <a16:colId xmlns:a16="http://schemas.microsoft.com/office/drawing/2014/main" val="3340454676"/>
                    </a:ext>
                  </a:extLst>
                </a:gridCol>
                <a:gridCol w="609672">
                  <a:extLst>
                    <a:ext uri="{9D8B030D-6E8A-4147-A177-3AD203B41FA5}">
                      <a16:colId xmlns:a16="http://schemas.microsoft.com/office/drawing/2014/main" val="264186727"/>
                    </a:ext>
                  </a:extLst>
                </a:gridCol>
                <a:gridCol w="609672">
                  <a:extLst>
                    <a:ext uri="{9D8B030D-6E8A-4147-A177-3AD203B41FA5}">
                      <a16:colId xmlns:a16="http://schemas.microsoft.com/office/drawing/2014/main" val="1963821167"/>
                    </a:ext>
                  </a:extLst>
                </a:gridCol>
                <a:gridCol w="609672">
                  <a:extLst>
                    <a:ext uri="{9D8B030D-6E8A-4147-A177-3AD203B41FA5}">
                      <a16:colId xmlns:a16="http://schemas.microsoft.com/office/drawing/2014/main" val="300088900"/>
                    </a:ext>
                  </a:extLst>
                </a:gridCol>
                <a:gridCol w="609672">
                  <a:extLst>
                    <a:ext uri="{9D8B030D-6E8A-4147-A177-3AD203B41FA5}">
                      <a16:colId xmlns:a16="http://schemas.microsoft.com/office/drawing/2014/main" val="1875036124"/>
                    </a:ext>
                  </a:extLst>
                </a:gridCol>
                <a:gridCol w="609672">
                  <a:extLst>
                    <a:ext uri="{9D8B030D-6E8A-4147-A177-3AD203B41FA5}">
                      <a16:colId xmlns:a16="http://schemas.microsoft.com/office/drawing/2014/main" val="3937831082"/>
                    </a:ext>
                  </a:extLst>
                </a:gridCol>
                <a:gridCol w="609672">
                  <a:extLst>
                    <a:ext uri="{9D8B030D-6E8A-4147-A177-3AD203B41FA5}">
                      <a16:colId xmlns:a16="http://schemas.microsoft.com/office/drawing/2014/main" val="1693383423"/>
                    </a:ext>
                  </a:extLst>
                </a:gridCol>
                <a:gridCol w="609672">
                  <a:extLst>
                    <a:ext uri="{9D8B030D-6E8A-4147-A177-3AD203B41FA5}">
                      <a16:colId xmlns:a16="http://schemas.microsoft.com/office/drawing/2014/main" val="3360068396"/>
                    </a:ext>
                  </a:extLst>
                </a:gridCol>
                <a:gridCol w="609672">
                  <a:extLst>
                    <a:ext uri="{9D8B030D-6E8A-4147-A177-3AD203B41FA5}">
                      <a16:colId xmlns:a16="http://schemas.microsoft.com/office/drawing/2014/main" val="3175341745"/>
                    </a:ext>
                  </a:extLst>
                </a:gridCol>
                <a:gridCol w="609672">
                  <a:extLst>
                    <a:ext uri="{9D8B030D-6E8A-4147-A177-3AD203B41FA5}">
                      <a16:colId xmlns:a16="http://schemas.microsoft.com/office/drawing/2014/main" val="4229097687"/>
                    </a:ext>
                  </a:extLst>
                </a:gridCol>
                <a:gridCol w="609672">
                  <a:extLst>
                    <a:ext uri="{9D8B030D-6E8A-4147-A177-3AD203B41FA5}">
                      <a16:colId xmlns:a16="http://schemas.microsoft.com/office/drawing/2014/main" val="3821006964"/>
                    </a:ext>
                  </a:extLst>
                </a:gridCol>
                <a:gridCol w="609672">
                  <a:extLst>
                    <a:ext uri="{9D8B030D-6E8A-4147-A177-3AD203B41FA5}">
                      <a16:colId xmlns:a16="http://schemas.microsoft.com/office/drawing/2014/main" val="3384185965"/>
                    </a:ext>
                  </a:extLst>
                </a:gridCol>
                <a:gridCol w="609672">
                  <a:extLst>
                    <a:ext uri="{9D8B030D-6E8A-4147-A177-3AD203B41FA5}">
                      <a16:colId xmlns:a16="http://schemas.microsoft.com/office/drawing/2014/main" val="678910596"/>
                    </a:ext>
                  </a:extLst>
                </a:gridCol>
                <a:gridCol w="609672">
                  <a:extLst>
                    <a:ext uri="{9D8B030D-6E8A-4147-A177-3AD203B41FA5}">
                      <a16:colId xmlns:a16="http://schemas.microsoft.com/office/drawing/2014/main" val="1480565128"/>
                    </a:ext>
                  </a:extLst>
                </a:gridCol>
                <a:gridCol w="609672">
                  <a:extLst>
                    <a:ext uri="{9D8B030D-6E8A-4147-A177-3AD203B41FA5}">
                      <a16:colId xmlns:a16="http://schemas.microsoft.com/office/drawing/2014/main" val="796683341"/>
                    </a:ext>
                  </a:extLst>
                </a:gridCol>
                <a:gridCol w="609672">
                  <a:extLst>
                    <a:ext uri="{9D8B030D-6E8A-4147-A177-3AD203B41FA5}">
                      <a16:colId xmlns:a16="http://schemas.microsoft.com/office/drawing/2014/main" val="2997249829"/>
                    </a:ext>
                  </a:extLst>
                </a:gridCol>
              </a:tblGrid>
              <a:tr h="95382">
                <a:tc>
                  <a:txBody>
                    <a:bodyPr/>
                    <a:lstStyle/>
                    <a:p>
                      <a:pPr algn="l" fontAlgn="b"/>
                      <a:endParaRPr lang="en-US" sz="1600" b="1" i="0" u="none" strike="noStrike">
                        <a:solidFill>
                          <a:schemeClr val="tx2"/>
                        </a:solidFill>
                        <a:effectLst/>
                        <a:latin typeface="Arial" panose="020B0604020202020204" pitchFamily="34" charset="0"/>
                      </a:endParaRPr>
                    </a:p>
                  </a:txBody>
                  <a:tcPr marL="9525" marR="9525" marT="9525" marB="0" anchor="b"/>
                </a:tc>
                <a:tc gridSpan="6">
                  <a:txBody>
                    <a:bodyPr/>
                    <a:lstStyle/>
                    <a:p>
                      <a:pPr algn="ctr" fontAlgn="b"/>
                      <a:r>
                        <a:rPr lang="en-US" sz="1600" b="1" i="0" u="none" strike="noStrike">
                          <a:solidFill>
                            <a:schemeClr val="tx2"/>
                          </a:solidFill>
                          <a:effectLst/>
                          <a:latin typeface="Arial" panose="020B0604020202020204" pitchFamily="34" charset="0"/>
                        </a:rPr>
                        <a:t>2020</a:t>
                      </a: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gridSpan="11">
                  <a:txBody>
                    <a:bodyPr/>
                    <a:lstStyle/>
                    <a:p>
                      <a:pPr algn="ctr" fontAlgn="b"/>
                      <a:r>
                        <a:rPr lang="en-US" sz="1600" b="1" i="0" u="none" strike="noStrike">
                          <a:solidFill>
                            <a:schemeClr val="tx2"/>
                          </a:solidFill>
                          <a:effectLst/>
                          <a:latin typeface="Arial" panose="020B0604020202020204" pitchFamily="34" charset="0"/>
                        </a:rPr>
                        <a:t>2021</a:t>
                      </a: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3136716920"/>
                  </a:ext>
                </a:extLst>
              </a:tr>
              <a:tr h="95382">
                <a:tc>
                  <a:txBody>
                    <a:bodyPr/>
                    <a:lstStyle/>
                    <a:p>
                      <a:pPr algn="l" fontAlgn="b"/>
                      <a:endParaRPr lang="en-US" sz="1600" b="1" i="0" u="none" strike="noStrike">
                        <a:solidFill>
                          <a:schemeClr val="tx2"/>
                        </a:solidFill>
                        <a:effectLst/>
                        <a:latin typeface="Arial" panose="020B0604020202020204" pitchFamily="34" charset="0"/>
                      </a:endParaRP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Jul</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Aug</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Sept</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Oct</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Nov</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Dec</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Jan</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Feb</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Mar</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Apr</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May</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Jun</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Jul</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Aug</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Sept</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Oct</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Nov</a:t>
                      </a:r>
                    </a:p>
                  </a:txBody>
                  <a:tcPr marL="9525" marR="9525" marT="9525" marB="0" anchor="b">
                    <a:noFill/>
                  </a:tcPr>
                </a:tc>
                <a:extLst>
                  <a:ext uri="{0D108BD9-81ED-4DB2-BD59-A6C34878D82A}">
                    <a16:rowId xmlns:a16="http://schemas.microsoft.com/office/drawing/2014/main" val="1197758473"/>
                  </a:ext>
                </a:extLst>
              </a:tr>
              <a:tr h="323850">
                <a:tc>
                  <a:txBody>
                    <a:bodyPr/>
                    <a:lstStyle/>
                    <a:p>
                      <a:pPr algn="l" fontAlgn="ctr"/>
                      <a:r>
                        <a:rPr lang="en-US" sz="1600" b="1" u="none" strike="noStrike">
                          <a:solidFill>
                            <a:schemeClr val="tx2"/>
                          </a:solidFill>
                          <a:effectLst/>
                        </a:rPr>
                        <a:t>T1D Population</a:t>
                      </a:r>
                      <a:endParaRPr lang="en-US" sz="1600" b="1" i="0" u="none" strike="noStrike">
                        <a:solidFill>
                          <a:schemeClr val="tx2"/>
                        </a:solidFill>
                        <a:effectLst/>
                        <a:latin typeface="Arial" panose="020B0604020202020204" pitchFamily="34" charset="0"/>
                      </a:endParaRPr>
                    </a:p>
                  </a:txBody>
                  <a:tcPr marL="9525" marR="9525" marT="9525"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899</a:t>
                      </a:r>
                    </a:p>
                  </a:txBody>
                  <a:tcPr marL="6350" marR="6350" marT="6350"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834</a:t>
                      </a:r>
                    </a:p>
                  </a:txBody>
                  <a:tcPr marL="6350" marR="6350" marT="6350"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815</a:t>
                      </a:r>
                    </a:p>
                  </a:txBody>
                  <a:tcPr marL="6350" marR="6350" marT="6350"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892</a:t>
                      </a:r>
                    </a:p>
                  </a:txBody>
                  <a:tcPr marL="6350" marR="6350" marT="6350"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730</a:t>
                      </a:r>
                    </a:p>
                  </a:txBody>
                  <a:tcPr marL="6350" marR="6350" marT="6350"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721</a:t>
                      </a:r>
                    </a:p>
                  </a:txBody>
                  <a:tcPr marL="6350" marR="6350" marT="6350"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577</a:t>
                      </a:r>
                    </a:p>
                  </a:txBody>
                  <a:tcPr marL="6350" marR="6350" marT="6350"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582</a:t>
                      </a:r>
                    </a:p>
                  </a:txBody>
                  <a:tcPr marL="6350" marR="6350" marT="6350"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580</a:t>
                      </a:r>
                    </a:p>
                  </a:txBody>
                  <a:tcPr marL="6350" marR="6350" marT="6350"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703</a:t>
                      </a:r>
                    </a:p>
                  </a:txBody>
                  <a:tcPr marL="6350" marR="6350" marT="6350"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712</a:t>
                      </a:r>
                    </a:p>
                  </a:txBody>
                  <a:tcPr marL="6350" marR="6350" marT="6350"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688</a:t>
                      </a:r>
                    </a:p>
                  </a:txBody>
                  <a:tcPr marL="6350" marR="6350" marT="6350" marB="0" anchor="ctr"/>
                </a:tc>
                <a:tc>
                  <a:txBody>
                    <a:bodyPr/>
                    <a:lstStyle/>
                    <a:p>
                      <a:pPr algn="ctr" fontAlgn="t"/>
                      <a:r>
                        <a:rPr lang="en-US" sz="1400" b="0" i="0" u="none" strike="noStrike">
                          <a:solidFill>
                            <a:schemeClr val="tx2"/>
                          </a:solidFill>
                          <a:effectLst/>
                          <a:latin typeface="Arial" panose="020B0604020202020204" pitchFamily="34" charset="0"/>
                          <a:cs typeface="Arial" panose="020B0604020202020204" pitchFamily="34" charset="0"/>
                        </a:rPr>
                        <a:t>723</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681</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637</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602</a:t>
                      </a:r>
                    </a:p>
                  </a:txBody>
                  <a:tcPr marL="6350" marR="6350" marT="6350" marB="0" anchor="ctr"/>
                </a:tc>
                <a:tc>
                  <a:txBody>
                    <a:bodyPr/>
                    <a:lstStyle/>
                    <a:p>
                      <a:pPr algn="ctr" fontAlgn="ctr"/>
                      <a:r>
                        <a:rPr lang="en-US" sz="1400" b="0" i="0" u="none" strike="noStrike">
                          <a:solidFill>
                            <a:schemeClr val="tx2"/>
                          </a:solidFill>
                          <a:effectLst/>
                          <a:latin typeface="Arial" panose="020B0604020202020204" pitchFamily="34" charset="0"/>
                          <a:cs typeface="Arial" panose="020B0604020202020204" pitchFamily="34" charset="0"/>
                        </a:rPr>
                        <a:t>527</a:t>
                      </a:r>
                    </a:p>
                  </a:txBody>
                  <a:tcPr marL="6350" marR="6350" marT="6350" marB="0" anchor="ctr"/>
                </a:tc>
                <a:extLst>
                  <a:ext uri="{0D108BD9-81ED-4DB2-BD59-A6C34878D82A}">
                    <a16:rowId xmlns:a16="http://schemas.microsoft.com/office/drawing/2014/main" val="308788568"/>
                  </a:ext>
                </a:extLst>
              </a:tr>
              <a:tr h="200025">
                <a:tc>
                  <a:txBody>
                    <a:bodyPr/>
                    <a:lstStyle/>
                    <a:p>
                      <a:pPr algn="l" fontAlgn="ctr"/>
                      <a:r>
                        <a:rPr lang="en-US" sz="1600" b="1" u="none" strike="noStrike">
                          <a:solidFill>
                            <a:schemeClr val="tx2"/>
                          </a:solidFill>
                          <a:effectLst/>
                        </a:rPr>
                        <a:t>A1c &gt;8%</a:t>
                      </a:r>
                      <a:endParaRPr lang="en-US" sz="1600" b="1" i="0" u="none" strike="noStrike">
                        <a:solidFill>
                          <a:schemeClr val="tx2"/>
                        </a:solidFill>
                        <a:effectLst/>
                        <a:latin typeface="Arial" panose="020B0604020202020204" pitchFamily="34" charset="0"/>
                      </a:endParaRPr>
                    </a:p>
                  </a:txBody>
                  <a:tcPr marL="9525" marR="9525" marT="9525"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525</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545</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522</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577</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459</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457</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386</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394</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390</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482</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472</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461</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497</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428</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407</a:t>
                      </a:r>
                    </a:p>
                  </a:txBody>
                  <a:tcPr marL="6350" marR="6350" marT="6350" marB="0" anchor="ctr"/>
                </a:tc>
                <a:tc>
                  <a:txBody>
                    <a:bodyPr/>
                    <a:lstStyle/>
                    <a:p>
                      <a:pPr algn="ctr" fontAlgn="b"/>
                      <a:r>
                        <a:rPr lang="en-US" sz="1400" b="0" i="0" u="none" strike="noStrike">
                          <a:solidFill>
                            <a:schemeClr val="tx2"/>
                          </a:solidFill>
                          <a:effectLst/>
                          <a:latin typeface="Arial" panose="020B0604020202020204" pitchFamily="34" charset="0"/>
                          <a:cs typeface="Arial" panose="020B0604020202020204" pitchFamily="34" charset="0"/>
                        </a:rPr>
                        <a:t>379</a:t>
                      </a:r>
                    </a:p>
                  </a:txBody>
                  <a:tcPr marL="6350" marR="6350" marT="6350" marB="0" anchor="ctr"/>
                </a:tc>
                <a:tc>
                  <a:txBody>
                    <a:bodyPr/>
                    <a:lstStyle/>
                    <a:p>
                      <a:pPr algn="ctr" fontAlgn="ctr"/>
                      <a:r>
                        <a:rPr lang="en-US" sz="1400" b="0" i="0" u="none" strike="noStrike">
                          <a:solidFill>
                            <a:schemeClr val="tx2"/>
                          </a:solidFill>
                          <a:effectLst/>
                          <a:latin typeface="Arial" panose="020B0604020202020204" pitchFamily="34" charset="0"/>
                          <a:cs typeface="Arial" panose="020B0604020202020204" pitchFamily="34" charset="0"/>
                        </a:rPr>
                        <a:t>346</a:t>
                      </a:r>
                    </a:p>
                  </a:txBody>
                  <a:tcPr marL="6350" marR="6350" marT="6350" marB="0" anchor="ctr"/>
                </a:tc>
                <a:extLst>
                  <a:ext uri="{0D108BD9-81ED-4DB2-BD59-A6C34878D82A}">
                    <a16:rowId xmlns:a16="http://schemas.microsoft.com/office/drawing/2014/main" val="2667074574"/>
                  </a:ext>
                </a:extLst>
              </a:tr>
            </a:tbl>
          </a:graphicData>
        </a:graphic>
      </p:graphicFrame>
      <p:sp>
        <p:nvSpPr>
          <p:cNvPr id="10" name="Arrow: Up 1">
            <a:extLst>
              <a:ext uri="{FF2B5EF4-FFF2-40B4-BE49-F238E27FC236}">
                <a16:creationId xmlns:a16="http://schemas.microsoft.com/office/drawing/2014/main" id="{005E0805-E005-4C42-ACE8-FAE09BDE6A37}"/>
              </a:ext>
            </a:extLst>
          </p:cNvPr>
          <p:cNvSpPr/>
          <p:nvPr/>
        </p:nvSpPr>
        <p:spPr>
          <a:xfrm>
            <a:off x="9758894" y="973122"/>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11" name="Text Placeholder 5">
            <a:extLst>
              <a:ext uri="{FF2B5EF4-FFF2-40B4-BE49-F238E27FC236}">
                <a16:creationId xmlns:a16="http://schemas.microsoft.com/office/drawing/2014/main" id="{73186B14-13D8-4CFE-BA3D-CD88627634D6}"/>
              </a:ext>
            </a:extLst>
          </p:cNvPr>
          <p:cNvSpPr txBox="1">
            <a:spLocks/>
          </p:cNvSpPr>
          <p:nvPr/>
        </p:nvSpPr>
        <p:spPr>
          <a:xfrm>
            <a:off x="10388908" y="1129306"/>
            <a:ext cx="1504575" cy="1388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2000">
                <a:solidFill>
                  <a:schemeClr val="tx2"/>
                </a:solidFill>
              </a:rPr>
              <a:t>Lahey-P chart favorable direction</a:t>
            </a:r>
          </a:p>
        </p:txBody>
      </p:sp>
      <p:graphicFrame>
        <p:nvGraphicFramePr>
          <p:cNvPr id="13" name="iiii">
            <a:extLst>
              <a:ext uri="{FF2B5EF4-FFF2-40B4-BE49-F238E27FC236}">
                <a16:creationId xmlns:a16="http://schemas.microsoft.com/office/drawing/2014/main" id="{1CEF94B5-8DAA-4179-983D-0F80BF42B3F8}"/>
              </a:ext>
            </a:extLst>
          </p:cNvPr>
          <p:cNvGraphicFramePr>
            <a:graphicFrameLocks/>
          </p:cNvGraphicFramePr>
          <p:nvPr/>
        </p:nvGraphicFramePr>
        <p:xfrm>
          <a:off x="346838" y="973121"/>
          <a:ext cx="9049410" cy="34517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8243497"/>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B3BE11-3E0A-49B2-B2DD-CA28477426E5}"/>
              </a:ext>
            </a:extLst>
          </p:cNvPr>
          <p:cNvSpPr>
            <a:spLocks noGrp="1"/>
          </p:cNvSpPr>
          <p:nvPr>
            <p:ph type="body" sz="half" idx="4294967295"/>
          </p:nvPr>
        </p:nvSpPr>
        <p:spPr>
          <a:xfrm>
            <a:off x="609600" y="1064387"/>
            <a:ext cx="9983788" cy="4413250"/>
          </a:xfrm>
        </p:spPr>
        <p:txBody>
          <a:bodyPr>
            <a:normAutofit/>
          </a:bodyPr>
          <a:lstStyle/>
          <a:p>
            <a:r>
              <a:rPr lang="en-US" sz="2400" b="1">
                <a:solidFill>
                  <a:schemeClr val="tx2"/>
                </a:solidFill>
              </a:rPr>
              <a:t>QI Collaborative Goal: </a:t>
            </a:r>
            <a:r>
              <a:rPr lang="en-US" sz="2400">
                <a:solidFill>
                  <a:schemeClr val="tx2"/>
                </a:solidFill>
              </a:rPr>
              <a:t>50%</a:t>
            </a:r>
          </a:p>
          <a:p>
            <a:r>
              <a:rPr lang="en-US" sz="2400" b="1">
                <a:solidFill>
                  <a:schemeClr val="tx2"/>
                </a:solidFill>
              </a:rPr>
              <a:t>QI Collaborative Average: </a:t>
            </a:r>
            <a:r>
              <a:rPr lang="en-US" sz="2400">
                <a:solidFill>
                  <a:schemeClr val="tx2"/>
                </a:solidFill>
              </a:rPr>
              <a:t>63%</a:t>
            </a:r>
          </a:p>
          <a:p>
            <a:endParaRPr lang="en-US" sz="2400">
              <a:solidFill>
                <a:schemeClr val="tx2"/>
              </a:solidFill>
            </a:endParaRPr>
          </a:p>
          <a:p>
            <a:r>
              <a:rPr lang="en-US" sz="2400" b="1">
                <a:solidFill>
                  <a:schemeClr val="tx2"/>
                </a:solidFill>
              </a:rPr>
              <a:t>Sites that meet goal: </a:t>
            </a:r>
            <a:r>
              <a:rPr lang="en-US" sz="2400">
                <a:solidFill>
                  <a:schemeClr val="tx2"/>
                </a:solidFill>
              </a:rPr>
              <a:t>2/7</a:t>
            </a:r>
          </a:p>
          <a:p>
            <a:r>
              <a:rPr lang="en-US" sz="2400" b="1">
                <a:solidFill>
                  <a:schemeClr val="tx2"/>
                </a:solidFill>
              </a:rPr>
              <a:t>Top performers: </a:t>
            </a:r>
          </a:p>
          <a:p>
            <a:pPr marL="457200" indent="-457200">
              <a:buAutoNum type="arabicParenBoth"/>
            </a:pPr>
            <a:r>
              <a:rPr lang="en-US" sz="2400">
                <a:solidFill>
                  <a:schemeClr val="tx2"/>
                </a:solidFill>
              </a:rPr>
              <a:t>BDC, 72%; </a:t>
            </a:r>
          </a:p>
          <a:p>
            <a:pPr marL="457200" indent="-457200">
              <a:buAutoNum type="arabicParenBoth"/>
            </a:pPr>
            <a:r>
              <a:rPr lang="en-US" sz="2400">
                <a:solidFill>
                  <a:schemeClr val="tx2"/>
                </a:solidFill>
              </a:rPr>
              <a:t>SUNY, 54%</a:t>
            </a:r>
          </a:p>
          <a:p>
            <a:endParaRPr lang="en-US" sz="2400">
              <a:solidFill>
                <a:schemeClr val="tx2"/>
              </a:solidFill>
            </a:endParaRPr>
          </a:p>
          <a:p>
            <a:r>
              <a:rPr lang="en-US" sz="2400" b="1">
                <a:solidFill>
                  <a:schemeClr val="tx2"/>
                </a:solidFill>
              </a:rPr>
              <a:t>Improvement Range: </a:t>
            </a:r>
            <a:r>
              <a:rPr lang="en-US" sz="2400">
                <a:solidFill>
                  <a:schemeClr val="tx2"/>
                </a:solidFill>
              </a:rPr>
              <a:t>23%</a:t>
            </a:r>
          </a:p>
        </p:txBody>
      </p:sp>
      <p:sp>
        <p:nvSpPr>
          <p:cNvPr id="3" name="Title 2">
            <a:extLst>
              <a:ext uri="{FF2B5EF4-FFF2-40B4-BE49-F238E27FC236}">
                <a16:creationId xmlns:a16="http://schemas.microsoft.com/office/drawing/2014/main" id="{01585238-6621-47C0-96FF-DC6727149CB5}"/>
              </a:ext>
            </a:extLst>
          </p:cNvPr>
          <p:cNvSpPr>
            <a:spLocks noGrp="1"/>
          </p:cNvSpPr>
          <p:nvPr>
            <p:ph type="title" idx="4294967295"/>
          </p:nvPr>
        </p:nvSpPr>
        <p:spPr>
          <a:xfrm>
            <a:off x="609600" y="228600"/>
            <a:ext cx="10972800" cy="695325"/>
          </a:xfrm>
        </p:spPr>
        <p:txBody>
          <a:bodyPr/>
          <a:lstStyle/>
          <a:p>
            <a:r>
              <a:rPr lang="en-US"/>
              <a:t>Adult Clinics - HbA1c &lt; 8% Summary</a:t>
            </a:r>
          </a:p>
        </p:txBody>
      </p:sp>
      <p:graphicFrame>
        <p:nvGraphicFramePr>
          <p:cNvPr id="4" name="Table 4">
            <a:extLst>
              <a:ext uri="{FF2B5EF4-FFF2-40B4-BE49-F238E27FC236}">
                <a16:creationId xmlns:a16="http://schemas.microsoft.com/office/drawing/2014/main" id="{E51CA058-7F4A-4FDE-B992-77BC79388408}"/>
              </a:ext>
            </a:extLst>
          </p:cNvPr>
          <p:cNvGraphicFramePr>
            <a:graphicFrameLocks noGrp="1"/>
          </p:cNvGraphicFramePr>
          <p:nvPr/>
        </p:nvGraphicFramePr>
        <p:xfrm>
          <a:off x="7758206" y="1064387"/>
          <a:ext cx="3824194" cy="2966720"/>
        </p:xfrm>
        <a:graphic>
          <a:graphicData uri="http://schemas.openxmlformats.org/drawingml/2006/table">
            <a:tbl>
              <a:tblPr firstRow="1" bandRow="1">
                <a:tableStyleId>{5940675A-B579-460E-94D1-54222C63F5DA}</a:tableStyleId>
              </a:tblPr>
              <a:tblGrid>
                <a:gridCol w="1912097">
                  <a:extLst>
                    <a:ext uri="{9D8B030D-6E8A-4147-A177-3AD203B41FA5}">
                      <a16:colId xmlns:a16="http://schemas.microsoft.com/office/drawing/2014/main" val="1105417818"/>
                    </a:ext>
                  </a:extLst>
                </a:gridCol>
                <a:gridCol w="1912097">
                  <a:extLst>
                    <a:ext uri="{9D8B030D-6E8A-4147-A177-3AD203B41FA5}">
                      <a16:colId xmlns:a16="http://schemas.microsoft.com/office/drawing/2014/main" val="27086691"/>
                    </a:ext>
                  </a:extLst>
                </a:gridCol>
              </a:tblGrid>
              <a:tr h="370840">
                <a:tc>
                  <a:txBody>
                    <a:bodyPr/>
                    <a:lstStyle/>
                    <a:p>
                      <a:r>
                        <a:rPr lang="en-US" sz="1800" b="1"/>
                        <a:t>Available data</a:t>
                      </a:r>
                    </a:p>
                  </a:txBody>
                  <a:tcPr>
                    <a:solidFill>
                      <a:schemeClr val="accent1"/>
                    </a:solidFill>
                  </a:tcPr>
                </a:tc>
                <a:tc>
                  <a:txBody>
                    <a:bodyPr/>
                    <a:lstStyle/>
                    <a:p>
                      <a:r>
                        <a:rPr lang="en-US" sz="1800" b="1"/>
                        <a:t>No data</a:t>
                      </a:r>
                    </a:p>
                  </a:txBody>
                  <a:tcPr>
                    <a:solidFill>
                      <a:schemeClr val="accent1"/>
                    </a:solidFill>
                  </a:tcPr>
                </a:tc>
                <a:extLst>
                  <a:ext uri="{0D108BD9-81ED-4DB2-BD59-A6C34878D82A}">
                    <a16:rowId xmlns:a16="http://schemas.microsoft.com/office/drawing/2014/main" val="1832412306"/>
                  </a:ext>
                </a:extLst>
              </a:tr>
              <a:tr h="370840">
                <a:tc>
                  <a:txBody>
                    <a:bodyPr/>
                    <a:lstStyle/>
                    <a:p>
                      <a:r>
                        <a:rPr lang="en-US" sz="1800"/>
                        <a:t>BDC</a:t>
                      </a:r>
                    </a:p>
                  </a:txBody>
                  <a:tcPr/>
                </a:tc>
                <a:tc>
                  <a:txBody>
                    <a:bodyPr/>
                    <a:lstStyle/>
                    <a:p>
                      <a:r>
                        <a:rPr lang="en-US" sz="1800"/>
                        <a:t>Albert Einstein</a:t>
                      </a:r>
                    </a:p>
                  </a:txBody>
                  <a:tcPr/>
                </a:tc>
                <a:extLst>
                  <a:ext uri="{0D108BD9-81ED-4DB2-BD59-A6C34878D82A}">
                    <a16:rowId xmlns:a16="http://schemas.microsoft.com/office/drawing/2014/main" val="3001978321"/>
                  </a:ext>
                </a:extLst>
              </a:tr>
              <a:tr h="370840">
                <a:tc>
                  <a:txBody>
                    <a:bodyPr/>
                    <a:lstStyle/>
                    <a:p>
                      <a:r>
                        <a:rPr lang="en-US" sz="1800"/>
                        <a:t>BMC</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800"/>
                        <a:t>Mt. Sinai</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596414"/>
                  </a:ext>
                </a:extLst>
              </a:tr>
              <a:tr h="370840">
                <a:tc>
                  <a:txBody>
                    <a:bodyPr/>
                    <a:lstStyle/>
                    <a:p>
                      <a:r>
                        <a:rPr lang="en-US" sz="1800"/>
                        <a:t>Grady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Northwestern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69501067"/>
                  </a:ext>
                </a:extLst>
              </a:tr>
              <a:tr h="370840">
                <a:tc>
                  <a:txBody>
                    <a:bodyPr/>
                    <a:lstStyle/>
                    <a:p>
                      <a:r>
                        <a:rPr lang="en-US" sz="1800"/>
                        <a:t>Penn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NYU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1753670"/>
                  </a:ext>
                </a:extLst>
              </a:tr>
              <a:tr h="370840">
                <a:tc>
                  <a:txBody>
                    <a:bodyPr/>
                    <a:lstStyle/>
                    <a:p>
                      <a:r>
                        <a:rPr lang="en-US" sz="1800"/>
                        <a:t>Stanford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UCSF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7275295"/>
                  </a:ext>
                </a:extLst>
              </a:tr>
              <a:tr h="370840">
                <a:tc>
                  <a:txBody>
                    <a:bodyPr/>
                    <a:lstStyle/>
                    <a:p>
                      <a:r>
                        <a:rPr lang="en-US" sz="1800"/>
                        <a:t>SUNY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U of Miami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147402"/>
                  </a:ext>
                </a:extLst>
              </a:tr>
              <a:tr h="370840">
                <a:tc>
                  <a:txBody>
                    <a:bodyPr/>
                    <a:lstStyle/>
                    <a:p>
                      <a:r>
                        <a:rPr lang="en-US" sz="1800"/>
                        <a:t>Wayne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7248318"/>
                  </a:ext>
                </a:extLst>
              </a:tr>
            </a:tbl>
          </a:graphicData>
        </a:graphic>
      </p:graphicFrame>
    </p:spTree>
    <p:extLst>
      <p:ext uri="{BB962C8B-B14F-4D97-AF65-F5344CB8AC3E}">
        <p14:creationId xmlns:p14="http://schemas.microsoft.com/office/powerpoint/2010/main" val="3700400675"/>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C58B2-994E-4A12-9932-4CBBC065DC11}"/>
              </a:ext>
            </a:extLst>
          </p:cNvPr>
          <p:cNvSpPr>
            <a:spLocks noGrp="1"/>
          </p:cNvSpPr>
          <p:nvPr>
            <p:ph type="title" idx="4294967295"/>
          </p:nvPr>
        </p:nvSpPr>
        <p:spPr>
          <a:xfrm>
            <a:off x="609600" y="191071"/>
            <a:ext cx="10972800" cy="744538"/>
          </a:xfrm>
        </p:spPr>
        <p:txBody>
          <a:bodyPr/>
          <a:lstStyle/>
          <a:p>
            <a:r>
              <a:rPr lang="en-US"/>
              <a:t>Adult Clinics - Median A1c</a:t>
            </a:r>
          </a:p>
        </p:txBody>
      </p:sp>
      <p:graphicFrame>
        <p:nvGraphicFramePr>
          <p:cNvPr id="8" name="Table 7">
            <a:extLst>
              <a:ext uri="{FF2B5EF4-FFF2-40B4-BE49-F238E27FC236}">
                <a16:creationId xmlns:a16="http://schemas.microsoft.com/office/drawing/2014/main" id="{7E8BA589-A6AC-44D8-857D-8200B8B1934C}"/>
              </a:ext>
            </a:extLst>
          </p:cNvPr>
          <p:cNvGraphicFramePr>
            <a:graphicFrameLocks noGrp="1"/>
          </p:cNvGraphicFramePr>
          <p:nvPr/>
        </p:nvGraphicFramePr>
        <p:xfrm>
          <a:off x="609599" y="4814193"/>
          <a:ext cx="10972810" cy="1003935"/>
        </p:xfrm>
        <a:graphic>
          <a:graphicData uri="http://schemas.openxmlformats.org/drawingml/2006/table">
            <a:tbl>
              <a:tblPr>
                <a:tableStyleId>{5940675A-B579-460E-94D1-54222C63F5DA}</a:tableStyleId>
              </a:tblPr>
              <a:tblGrid>
                <a:gridCol w="1216544">
                  <a:extLst>
                    <a:ext uri="{9D8B030D-6E8A-4147-A177-3AD203B41FA5}">
                      <a16:colId xmlns:a16="http://schemas.microsoft.com/office/drawing/2014/main" val="2840638733"/>
                    </a:ext>
                  </a:extLst>
                </a:gridCol>
                <a:gridCol w="573898">
                  <a:extLst>
                    <a:ext uri="{9D8B030D-6E8A-4147-A177-3AD203B41FA5}">
                      <a16:colId xmlns:a16="http://schemas.microsoft.com/office/drawing/2014/main" val="319482757"/>
                    </a:ext>
                  </a:extLst>
                </a:gridCol>
                <a:gridCol w="573898">
                  <a:extLst>
                    <a:ext uri="{9D8B030D-6E8A-4147-A177-3AD203B41FA5}">
                      <a16:colId xmlns:a16="http://schemas.microsoft.com/office/drawing/2014/main" val="3340454676"/>
                    </a:ext>
                  </a:extLst>
                </a:gridCol>
                <a:gridCol w="573898">
                  <a:extLst>
                    <a:ext uri="{9D8B030D-6E8A-4147-A177-3AD203B41FA5}">
                      <a16:colId xmlns:a16="http://schemas.microsoft.com/office/drawing/2014/main" val="264186727"/>
                    </a:ext>
                  </a:extLst>
                </a:gridCol>
                <a:gridCol w="573898">
                  <a:extLst>
                    <a:ext uri="{9D8B030D-6E8A-4147-A177-3AD203B41FA5}">
                      <a16:colId xmlns:a16="http://schemas.microsoft.com/office/drawing/2014/main" val="1963821167"/>
                    </a:ext>
                  </a:extLst>
                </a:gridCol>
                <a:gridCol w="573898">
                  <a:extLst>
                    <a:ext uri="{9D8B030D-6E8A-4147-A177-3AD203B41FA5}">
                      <a16:colId xmlns:a16="http://schemas.microsoft.com/office/drawing/2014/main" val="300088900"/>
                    </a:ext>
                  </a:extLst>
                </a:gridCol>
                <a:gridCol w="573898">
                  <a:extLst>
                    <a:ext uri="{9D8B030D-6E8A-4147-A177-3AD203B41FA5}">
                      <a16:colId xmlns:a16="http://schemas.microsoft.com/office/drawing/2014/main" val="1875036124"/>
                    </a:ext>
                  </a:extLst>
                </a:gridCol>
                <a:gridCol w="573898">
                  <a:extLst>
                    <a:ext uri="{9D8B030D-6E8A-4147-A177-3AD203B41FA5}">
                      <a16:colId xmlns:a16="http://schemas.microsoft.com/office/drawing/2014/main" val="3937831082"/>
                    </a:ext>
                  </a:extLst>
                </a:gridCol>
                <a:gridCol w="573898">
                  <a:extLst>
                    <a:ext uri="{9D8B030D-6E8A-4147-A177-3AD203B41FA5}">
                      <a16:colId xmlns:a16="http://schemas.microsoft.com/office/drawing/2014/main" val="1693383423"/>
                    </a:ext>
                  </a:extLst>
                </a:gridCol>
                <a:gridCol w="573898">
                  <a:extLst>
                    <a:ext uri="{9D8B030D-6E8A-4147-A177-3AD203B41FA5}">
                      <a16:colId xmlns:a16="http://schemas.microsoft.com/office/drawing/2014/main" val="3360068396"/>
                    </a:ext>
                  </a:extLst>
                </a:gridCol>
                <a:gridCol w="573898">
                  <a:extLst>
                    <a:ext uri="{9D8B030D-6E8A-4147-A177-3AD203B41FA5}">
                      <a16:colId xmlns:a16="http://schemas.microsoft.com/office/drawing/2014/main" val="3175341745"/>
                    </a:ext>
                  </a:extLst>
                </a:gridCol>
                <a:gridCol w="573898">
                  <a:extLst>
                    <a:ext uri="{9D8B030D-6E8A-4147-A177-3AD203B41FA5}">
                      <a16:colId xmlns:a16="http://schemas.microsoft.com/office/drawing/2014/main" val="4229097687"/>
                    </a:ext>
                  </a:extLst>
                </a:gridCol>
                <a:gridCol w="573898">
                  <a:extLst>
                    <a:ext uri="{9D8B030D-6E8A-4147-A177-3AD203B41FA5}">
                      <a16:colId xmlns:a16="http://schemas.microsoft.com/office/drawing/2014/main" val="3821006964"/>
                    </a:ext>
                  </a:extLst>
                </a:gridCol>
                <a:gridCol w="573898">
                  <a:extLst>
                    <a:ext uri="{9D8B030D-6E8A-4147-A177-3AD203B41FA5}">
                      <a16:colId xmlns:a16="http://schemas.microsoft.com/office/drawing/2014/main" val="3384185965"/>
                    </a:ext>
                  </a:extLst>
                </a:gridCol>
                <a:gridCol w="573898">
                  <a:extLst>
                    <a:ext uri="{9D8B030D-6E8A-4147-A177-3AD203B41FA5}">
                      <a16:colId xmlns:a16="http://schemas.microsoft.com/office/drawing/2014/main" val="1217243112"/>
                    </a:ext>
                  </a:extLst>
                </a:gridCol>
                <a:gridCol w="573898">
                  <a:extLst>
                    <a:ext uri="{9D8B030D-6E8A-4147-A177-3AD203B41FA5}">
                      <a16:colId xmlns:a16="http://schemas.microsoft.com/office/drawing/2014/main" val="1482843969"/>
                    </a:ext>
                  </a:extLst>
                </a:gridCol>
                <a:gridCol w="573898">
                  <a:extLst>
                    <a:ext uri="{9D8B030D-6E8A-4147-A177-3AD203B41FA5}">
                      <a16:colId xmlns:a16="http://schemas.microsoft.com/office/drawing/2014/main" val="3006923598"/>
                    </a:ext>
                  </a:extLst>
                </a:gridCol>
                <a:gridCol w="573898">
                  <a:extLst>
                    <a:ext uri="{9D8B030D-6E8A-4147-A177-3AD203B41FA5}">
                      <a16:colId xmlns:a16="http://schemas.microsoft.com/office/drawing/2014/main" val="145768096"/>
                    </a:ext>
                  </a:extLst>
                </a:gridCol>
              </a:tblGrid>
              <a:tr h="200025">
                <a:tc>
                  <a:txBody>
                    <a:bodyPr/>
                    <a:lstStyle/>
                    <a:p>
                      <a:pPr algn="l" fontAlgn="b"/>
                      <a:endParaRPr lang="en-US" sz="1600" b="1" i="0" u="none" strike="noStrike">
                        <a:solidFill>
                          <a:schemeClr val="tx2"/>
                        </a:solidFill>
                        <a:effectLst/>
                        <a:latin typeface="Arial" panose="020B0604020202020204" pitchFamily="34" charset="0"/>
                      </a:endParaRPr>
                    </a:p>
                  </a:txBody>
                  <a:tcPr marL="9525" marR="9525" marT="9525" marB="0" anchor="b"/>
                </a:tc>
                <a:tc gridSpan="6">
                  <a:txBody>
                    <a:bodyPr/>
                    <a:lstStyle/>
                    <a:p>
                      <a:pPr algn="ctr" fontAlgn="b"/>
                      <a:r>
                        <a:rPr lang="en-US" sz="1600" b="1" i="0" u="none" strike="noStrike">
                          <a:solidFill>
                            <a:schemeClr val="tx2"/>
                          </a:solidFill>
                          <a:effectLst/>
                          <a:latin typeface="Arial" panose="020B0604020202020204" pitchFamily="34" charset="0"/>
                        </a:rPr>
                        <a:t>2020</a:t>
                      </a:r>
                    </a:p>
                  </a:txBody>
                  <a:tcPr marL="9525" marR="9525" marT="9525" marB="0" anchor="b"/>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tc>
                <a:tc gridSpan="11">
                  <a:txBody>
                    <a:bodyPr/>
                    <a:lstStyle/>
                    <a:p>
                      <a:pPr algn="ctr" fontAlgn="b"/>
                      <a:r>
                        <a:rPr lang="en-US" sz="1600" b="1" i="0" u="none" strike="noStrike">
                          <a:solidFill>
                            <a:schemeClr val="tx2"/>
                          </a:solidFill>
                          <a:effectLst/>
                          <a:latin typeface="Arial" panose="020B0604020202020204" pitchFamily="34" charset="0"/>
                        </a:rPr>
                        <a:t>2021</a:t>
                      </a:r>
                    </a:p>
                  </a:txBody>
                  <a:tcPr marL="9525" marR="9525" marT="9525" marB="0" anchor="b">
                    <a:noFill/>
                  </a:tcPr>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chemeClr val="tx2"/>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3169045668"/>
                  </a:ext>
                </a:extLst>
              </a:tr>
              <a:tr h="200025">
                <a:tc>
                  <a:txBody>
                    <a:bodyPr/>
                    <a:lstStyle/>
                    <a:p>
                      <a:pPr algn="l" fontAlgn="b"/>
                      <a:endParaRPr lang="en-US" sz="1600" b="1" i="0" u="none" strike="noStrike">
                        <a:solidFill>
                          <a:schemeClr val="tx2"/>
                        </a:solidFill>
                        <a:effectLst/>
                        <a:latin typeface="Arial" panose="020B0604020202020204" pitchFamily="34" charset="0"/>
                      </a:endParaRP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Jul</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Aug</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Sept</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Oct</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Nov</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Dec</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Jan</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Feb</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Mar</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Apr</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May</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Jun</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Jul</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Aug</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Sept</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Oct</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Nov</a:t>
                      </a:r>
                    </a:p>
                  </a:txBody>
                  <a:tcPr marL="9525" marR="9525" marT="9525" marB="0" anchor="b">
                    <a:noFill/>
                  </a:tcPr>
                </a:tc>
                <a:extLst>
                  <a:ext uri="{0D108BD9-81ED-4DB2-BD59-A6C34878D82A}">
                    <a16:rowId xmlns:a16="http://schemas.microsoft.com/office/drawing/2014/main" val="1197758473"/>
                  </a:ext>
                </a:extLst>
              </a:tr>
              <a:tr h="323850">
                <a:tc>
                  <a:txBody>
                    <a:bodyPr/>
                    <a:lstStyle/>
                    <a:p>
                      <a:pPr algn="l" fontAlgn="ctr"/>
                      <a:r>
                        <a:rPr lang="en-US" sz="1600" b="1" i="0" u="none" strike="noStrike">
                          <a:solidFill>
                            <a:schemeClr val="tx2"/>
                          </a:solidFill>
                          <a:effectLst/>
                          <a:latin typeface="Arial" panose="020B0604020202020204" pitchFamily="34" charset="0"/>
                        </a:rPr>
                        <a:t>Average median A1c</a:t>
                      </a:r>
                    </a:p>
                  </a:txBody>
                  <a:tcPr marL="9525" marR="9525" marT="9525"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7.7</a:t>
                      </a:r>
                    </a:p>
                  </a:txBody>
                  <a:tcPr marL="6350" marR="6350" marT="6350"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7.7</a:t>
                      </a:r>
                    </a:p>
                  </a:txBody>
                  <a:tcPr marL="6350" marR="6350" marT="6350"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7.6</a:t>
                      </a:r>
                    </a:p>
                  </a:txBody>
                  <a:tcPr marL="6350" marR="6350" marT="6350"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7.5</a:t>
                      </a:r>
                    </a:p>
                  </a:txBody>
                  <a:tcPr marL="6350" marR="6350" marT="6350"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7.6</a:t>
                      </a:r>
                    </a:p>
                  </a:txBody>
                  <a:tcPr marL="6350" marR="6350" marT="6350"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7.5</a:t>
                      </a:r>
                    </a:p>
                  </a:txBody>
                  <a:tcPr marL="6350" marR="6350" marT="6350"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7.4</a:t>
                      </a:r>
                    </a:p>
                  </a:txBody>
                  <a:tcPr marL="6350" marR="6350" marT="6350"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7.4</a:t>
                      </a:r>
                    </a:p>
                  </a:txBody>
                  <a:tcPr marL="6350" marR="6350" marT="6350"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7.5</a:t>
                      </a:r>
                    </a:p>
                  </a:txBody>
                  <a:tcPr marL="6350" marR="6350" marT="6350"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7.3</a:t>
                      </a:r>
                    </a:p>
                  </a:txBody>
                  <a:tcPr marL="6350" marR="6350" marT="6350"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7.5</a:t>
                      </a:r>
                    </a:p>
                  </a:txBody>
                  <a:tcPr marL="6350" marR="6350" marT="6350"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7.5</a:t>
                      </a:r>
                    </a:p>
                  </a:txBody>
                  <a:tcPr marL="6350" marR="6350" marT="6350" marB="0" anchor="ctr"/>
                </a:tc>
                <a:tc>
                  <a:txBody>
                    <a:bodyPr/>
                    <a:lstStyle/>
                    <a:p>
                      <a:pPr algn="ctr" fontAlgn="t"/>
                      <a:r>
                        <a:rPr lang="en-US" sz="1600" b="0" i="0" u="none" strike="noStrike">
                          <a:solidFill>
                            <a:schemeClr val="tx2"/>
                          </a:solidFill>
                          <a:effectLst/>
                          <a:latin typeface="Arial" panose="020B0604020202020204" pitchFamily="34" charset="0"/>
                          <a:cs typeface="Arial" panose="020B0604020202020204" pitchFamily="34" charset="0"/>
                        </a:rPr>
                        <a:t>7.3</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8.1</a:t>
                      </a:r>
                    </a:p>
                  </a:txBody>
                  <a:tcPr marL="6350" marR="6350" marT="6350" marB="0" anchor="ctr"/>
                </a:tc>
                <a:tc>
                  <a:txBody>
                    <a:bodyPr/>
                    <a:lstStyle/>
                    <a:p>
                      <a:pPr algn="ctr" fontAlgn="t"/>
                      <a:r>
                        <a:rPr lang="en-US" sz="1600" b="0" i="0" u="none" strike="noStrike">
                          <a:solidFill>
                            <a:srgbClr val="000000"/>
                          </a:solidFill>
                          <a:effectLst/>
                          <a:latin typeface="Arial" panose="020B0604020202020204" pitchFamily="34" charset="0"/>
                          <a:cs typeface="Arial" panose="020B0604020202020204" pitchFamily="34" charset="0"/>
                        </a:rPr>
                        <a:t>8.0</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8.3</a:t>
                      </a:r>
                    </a:p>
                  </a:txBody>
                  <a:tcPr marL="6350" marR="6350" marT="6350" marB="0" anchor="ct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7.6</a:t>
                      </a:r>
                    </a:p>
                  </a:txBody>
                  <a:tcPr marL="6350" marR="6350" marT="6350" marB="0" anchor="ctr"/>
                </a:tc>
                <a:extLst>
                  <a:ext uri="{0D108BD9-81ED-4DB2-BD59-A6C34878D82A}">
                    <a16:rowId xmlns:a16="http://schemas.microsoft.com/office/drawing/2014/main" val="308788568"/>
                  </a:ext>
                </a:extLst>
              </a:tr>
            </a:tbl>
          </a:graphicData>
        </a:graphic>
      </p:graphicFrame>
      <p:sp>
        <p:nvSpPr>
          <p:cNvPr id="10" name="Arrow: Up 1">
            <a:extLst>
              <a:ext uri="{FF2B5EF4-FFF2-40B4-BE49-F238E27FC236}">
                <a16:creationId xmlns:a16="http://schemas.microsoft.com/office/drawing/2014/main" id="{005E0805-E005-4C42-ACE8-FAE09BDE6A37}"/>
              </a:ext>
            </a:extLst>
          </p:cNvPr>
          <p:cNvSpPr/>
          <p:nvPr/>
        </p:nvSpPr>
        <p:spPr>
          <a:xfrm rot="10800000">
            <a:off x="9758894" y="973122"/>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11" name="Text Placeholder 5">
            <a:extLst>
              <a:ext uri="{FF2B5EF4-FFF2-40B4-BE49-F238E27FC236}">
                <a16:creationId xmlns:a16="http://schemas.microsoft.com/office/drawing/2014/main" id="{73186B14-13D8-4CFE-BA3D-CD88627634D6}"/>
              </a:ext>
            </a:extLst>
          </p:cNvPr>
          <p:cNvSpPr txBox="1">
            <a:spLocks/>
          </p:cNvSpPr>
          <p:nvPr/>
        </p:nvSpPr>
        <p:spPr>
          <a:xfrm>
            <a:off x="10426807" y="973122"/>
            <a:ext cx="1504575" cy="1388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2000">
                <a:solidFill>
                  <a:schemeClr val="tx2"/>
                </a:solidFill>
              </a:rPr>
              <a:t>Run chart favorable direction</a:t>
            </a:r>
          </a:p>
        </p:txBody>
      </p:sp>
      <p:graphicFrame>
        <p:nvGraphicFramePr>
          <p:cNvPr id="9" name="ooo">
            <a:extLst>
              <a:ext uri="{FF2B5EF4-FFF2-40B4-BE49-F238E27FC236}">
                <a16:creationId xmlns:a16="http://schemas.microsoft.com/office/drawing/2014/main" id="{0DBC67A8-B27A-4259-A391-97B509617CFB}"/>
              </a:ext>
            </a:extLst>
          </p:cNvPr>
          <p:cNvGraphicFramePr>
            <a:graphicFrameLocks/>
          </p:cNvGraphicFramePr>
          <p:nvPr/>
        </p:nvGraphicFramePr>
        <p:xfrm>
          <a:off x="609599" y="973121"/>
          <a:ext cx="8861659" cy="36782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2176118"/>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B3BE11-3E0A-49B2-B2DD-CA28477426E5}"/>
              </a:ext>
            </a:extLst>
          </p:cNvPr>
          <p:cNvSpPr>
            <a:spLocks noGrp="1"/>
          </p:cNvSpPr>
          <p:nvPr>
            <p:ph type="body" sz="half" idx="4294967295"/>
          </p:nvPr>
        </p:nvSpPr>
        <p:spPr>
          <a:xfrm>
            <a:off x="609600" y="1064387"/>
            <a:ext cx="9983788" cy="4413250"/>
          </a:xfrm>
        </p:spPr>
        <p:txBody>
          <a:bodyPr>
            <a:normAutofit/>
          </a:bodyPr>
          <a:lstStyle/>
          <a:p>
            <a:r>
              <a:rPr lang="en-US" sz="2400" b="1">
                <a:solidFill>
                  <a:schemeClr val="tx2"/>
                </a:solidFill>
              </a:rPr>
              <a:t>QI Collaborative Goal: </a:t>
            </a:r>
            <a:r>
              <a:rPr lang="en-US" sz="2400">
                <a:solidFill>
                  <a:schemeClr val="tx2"/>
                </a:solidFill>
              </a:rPr>
              <a:t>8.0%</a:t>
            </a:r>
          </a:p>
          <a:p>
            <a:r>
              <a:rPr lang="en-US" sz="2400" b="1">
                <a:solidFill>
                  <a:schemeClr val="tx2"/>
                </a:solidFill>
              </a:rPr>
              <a:t>QI Collaborative Average:</a:t>
            </a:r>
            <a:r>
              <a:rPr lang="en-US" sz="2400">
                <a:solidFill>
                  <a:schemeClr val="tx2"/>
                </a:solidFill>
              </a:rPr>
              <a:t> 7.9%</a:t>
            </a:r>
          </a:p>
          <a:p>
            <a:endParaRPr lang="en-US" sz="2400">
              <a:solidFill>
                <a:schemeClr val="tx2"/>
              </a:solidFill>
            </a:endParaRPr>
          </a:p>
          <a:p>
            <a:r>
              <a:rPr lang="en-US" sz="2400" b="1">
                <a:solidFill>
                  <a:schemeClr val="tx2"/>
                </a:solidFill>
              </a:rPr>
              <a:t>Sites that meet goal: </a:t>
            </a:r>
            <a:r>
              <a:rPr lang="en-US" sz="2400">
                <a:solidFill>
                  <a:schemeClr val="tx2"/>
                </a:solidFill>
              </a:rPr>
              <a:t>4/6</a:t>
            </a:r>
          </a:p>
          <a:p>
            <a:r>
              <a:rPr lang="en-US" sz="2400" b="1">
                <a:solidFill>
                  <a:schemeClr val="tx2"/>
                </a:solidFill>
              </a:rPr>
              <a:t>Top performers: </a:t>
            </a:r>
          </a:p>
          <a:p>
            <a:pPr marL="457200" indent="-457200">
              <a:buAutoNum type="arabicParenBoth"/>
            </a:pPr>
            <a:r>
              <a:rPr lang="en-US" sz="2400">
                <a:solidFill>
                  <a:schemeClr val="tx2"/>
                </a:solidFill>
              </a:rPr>
              <a:t>BDC, 7.2%; </a:t>
            </a:r>
          </a:p>
          <a:p>
            <a:pPr marL="457200" indent="-457200">
              <a:buAutoNum type="arabicParenBoth"/>
            </a:pPr>
            <a:r>
              <a:rPr lang="en-US" sz="2400">
                <a:solidFill>
                  <a:schemeClr val="tx2"/>
                </a:solidFill>
              </a:rPr>
              <a:t>Penn State, 7.5%</a:t>
            </a:r>
          </a:p>
          <a:p>
            <a:endParaRPr lang="en-US" sz="2400">
              <a:solidFill>
                <a:schemeClr val="tx2"/>
              </a:solidFill>
            </a:endParaRPr>
          </a:p>
        </p:txBody>
      </p:sp>
      <p:sp>
        <p:nvSpPr>
          <p:cNvPr id="3" name="Title 2">
            <a:extLst>
              <a:ext uri="{FF2B5EF4-FFF2-40B4-BE49-F238E27FC236}">
                <a16:creationId xmlns:a16="http://schemas.microsoft.com/office/drawing/2014/main" id="{01585238-6621-47C0-96FF-DC6727149CB5}"/>
              </a:ext>
            </a:extLst>
          </p:cNvPr>
          <p:cNvSpPr>
            <a:spLocks noGrp="1"/>
          </p:cNvSpPr>
          <p:nvPr>
            <p:ph type="title" idx="4294967295"/>
          </p:nvPr>
        </p:nvSpPr>
        <p:spPr>
          <a:xfrm>
            <a:off x="609600" y="259080"/>
            <a:ext cx="10972800" cy="695325"/>
          </a:xfrm>
        </p:spPr>
        <p:txBody>
          <a:bodyPr/>
          <a:lstStyle/>
          <a:p>
            <a:r>
              <a:rPr lang="en-US"/>
              <a:t>Adult Clinics - Median A1c Summary</a:t>
            </a:r>
          </a:p>
        </p:txBody>
      </p:sp>
      <p:graphicFrame>
        <p:nvGraphicFramePr>
          <p:cNvPr id="6" name="Table 4">
            <a:extLst>
              <a:ext uri="{FF2B5EF4-FFF2-40B4-BE49-F238E27FC236}">
                <a16:creationId xmlns:a16="http://schemas.microsoft.com/office/drawing/2014/main" id="{CE6E710E-D846-4166-B7D4-8A0A595F777F}"/>
              </a:ext>
            </a:extLst>
          </p:cNvPr>
          <p:cNvGraphicFramePr>
            <a:graphicFrameLocks noGrp="1"/>
          </p:cNvGraphicFramePr>
          <p:nvPr/>
        </p:nvGraphicFramePr>
        <p:xfrm>
          <a:off x="7758206" y="1064387"/>
          <a:ext cx="3824194" cy="2966720"/>
        </p:xfrm>
        <a:graphic>
          <a:graphicData uri="http://schemas.openxmlformats.org/drawingml/2006/table">
            <a:tbl>
              <a:tblPr firstRow="1" bandRow="1">
                <a:tableStyleId>{5940675A-B579-460E-94D1-54222C63F5DA}</a:tableStyleId>
              </a:tblPr>
              <a:tblGrid>
                <a:gridCol w="1912097">
                  <a:extLst>
                    <a:ext uri="{9D8B030D-6E8A-4147-A177-3AD203B41FA5}">
                      <a16:colId xmlns:a16="http://schemas.microsoft.com/office/drawing/2014/main" val="1105417818"/>
                    </a:ext>
                  </a:extLst>
                </a:gridCol>
                <a:gridCol w="1912097">
                  <a:extLst>
                    <a:ext uri="{9D8B030D-6E8A-4147-A177-3AD203B41FA5}">
                      <a16:colId xmlns:a16="http://schemas.microsoft.com/office/drawing/2014/main" val="27086691"/>
                    </a:ext>
                  </a:extLst>
                </a:gridCol>
              </a:tblGrid>
              <a:tr h="370840">
                <a:tc>
                  <a:txBody>
                    <a:bodyPr/>
                    <a:lstStyle/>
                    <a:p>
                      <a:r>
                        <a:rPr lang="en-US" sz="1800" b="1"/>
                        <a:t>Available data</a:t>
                      </a:r>
                    </a:p>
                  </a:txBody>
                  <a:tcPr>
                    <a:solidFill>
                      <a:schemeClr val="accent1"/>
                    </a:solidFill>
                  </a:tcPr>
                </a:tc>
                <a:tc>
                  <a:txBody>
                    <a:bodyPr/>
                    <a:lstStyle/>
                    <a:p>
                      <a:r>
                        <a:rPr lang="en-US" sz="1800" b="1"/>
                        <a:t>No data</a:t>
                      </a:r>
                    </a:p>
                  </a:txBody>
                  <a:tcPr>
                    <a:solidFill>
                      <a:schemeClr val="accent1"/>
                    </a:solidFill>
                  </a:tcPr>
                </a:tc>
                <a:extLst>
                  <a:ext uri="{0D108BD9-81ED-4DB2-BD59-A6C34878D82A}">
                    <a16:rowId xmlns:a16="http://schemas.microsoft.com/office/drawing/2014/main" val="1832412306"/>
                  </a:ext>
                </a:extLst>
              </a:tr>
              <a:tr h="370840">
                <a:tc>
                  <a:txBody>
                    <a:bodyPr/>
                    <a:lstStyle/>
                    <a:p>
                      <a:r>
                        <a:rPr lang="en-US" sz="1800"/>
                        <a:t>BDC</a:t>
                      </a:r>
                    </a:p>
                  </a:txBody>
                  <a:tcPr/>
                </a:tc>
                <a:tc>
                  <a:txBody>
                    <a:bodyPr/>
                    <a:lstStyle/>
                    <a:p>
                      <a:r>
                        <a:rPr lang="en-US" sz="1800"/>
                        <a:t>Albert Einstein</a:t>
                      </a:r>
                    </a:p>
                  </a:txBody>
                  <a:tcPr/>
                </a:tc>
                <a:extLst>
                  <a:ext uri="{0D108BD9-81ED-4DB2-BD59-A6C34878D82A}">
                    <a16:rowId xmlns:a16="http://schemas.microsoft.com/office/drawing/2014/main" val="3001978321"/>
                  </a:ext>
                </a:extLst>
              </a:tr>
              <a:tr h="370840">
                <a:tc>
                  <a:txBody>
                    <a:bodyPr/>
                    <a:lstStyle/>
                    <a:p>
                      <a:r>
                        <a:rPr lang="en-US" sz="1800"/>
                        <a:t>BMC</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800"/>
                        <a:t>Mt. Sinai</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596414"/>
                  </a:ext>
                </a:extLst>
              </a:tr>
              <a:tr h="370840">
                <a:tc>
                  <a:txBody>
                    <a:bodyPr/>
                    <a:lstStyle/>
                    <a:p>
                      <a:r>
                        <a:rPr lang="en-US" sz="1800"/>
                        <a:t>Grady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Northwestern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69501067"/>
                  </a:ext>
                </a:extLst>
              </a:tr>
              <a:tr h="370840">
                <a:tc>
                  <a:txBody>
                    <a:bodyPr/>
                    <a:lstStyle/>
                    <a:p>
                      <a:r>
                        <a:rPr lang="en-US" sz="1800"/>
                        <a:t>Penn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NYU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1753670"/>
                  </a:ext>
                </a:extLst>
              </a:tr>
              <a:tr h="370840">
                <a:tc>
                  <a:txBody>
                    <a:bodyPr/>
                    <a:lstStyle/>
                    <a:p>
                      <a:r>
                        <a:rPr lang="en-US" sz="1800"/>
                        <a:t>SUNY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Stanford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7275295"/>
                  </a:ext>
                </a:extLst>
              </a:tr>
              <a:tr h="370840">
                <a:tc>
                  <a:txBody>
                    <a:bodyPr/>
                    <a:lstStyle/>
                    <a:p>
                      <a:r>
                        <a:rPr lang="en-US" sz="1800"/>
                        <a:t>Wayne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UCSF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147402"/>
                  </a:ext>
                </a:extLst>
              </a:tr>
              <a:tr h="370840">
                <a:tc>
                  <a:txBody>
                    <a:bodyPr/>
                    <a:lstStyle/>
                    <a:p>
                      <a:endParaRPr lang="en-US" sz="18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U of Miami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7248318"/>
                  </a:ext>
                </a:extLst>
              </a:tr>
            </a:tbl>
          </a:graphicData>
        </a:graphic>
      </p:graphicFrame>
    </p:spTree>
    <p:extLst>
      <p:ext uri="{BB962C8B-B14F-4D97-AF65-F5344CB8AC3E}">
        <p14:creationId xmlns:p14="http://schemas.microsoft.com/office/powerpoint/2010/main" val="2995456168"/>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C58B2-994E-4A12-9932-4CBBC065DC11}"/>
              </a:ext>
            </a:extLst>
          </p:cNvPr>
          <p:cNvSpPr>
            <a:spLocks noGrp="1"/>
          </p:cNvSpPr>
          <p:nvPr>
            <p:ph type="title" idx="4294967295"/>
          </p:nvPr>
        </p:nvSpPr>
        <p:spPr>
          <a:xfrm>
            <a:off x="670560" y="192713"/>
            <a:ext cx="10972800" cy="744538"/>
          </a:xfrm>
        </p:spPr>
        <p:txBody>
          <a:bodyPr>
            <a:normAutofit/>
          </a:bodyPr>
          <a:lstStyle/>
          <a:p>
            <a:r>
              <a:rPr lang="en-US"/>
              <a:t>Adult Clinics - CGM Use</a:t>
            </a:r>
          </a:p>
        </p:txBody>
      </p:sp>
      <p:sp>
        <p:nvSpPr>
          <p:cNvPr id="10" name="Arrow: Up 1">
            <a:extLst>
              <a:ext uri="{FF2B5EF4-FFF2-40B4-BE49-F238E27FC236}">
                <a16:creationId xmlns:a16="http://schemas.microsoft.com/office/drawing/2014/main" id="{005E0805-E005-4C42-ACE8-FAE09BDE6A37}"/>
              </a:ext>
            </a:extLst>
          </p:cNvPr>
          <p:cNvSpPr/>
          <p:nvPr/>
        </p:nvSpPr>
        <p:spPr>
          <a:xfrm>
            <a:off x="9758894" y="973122"/>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11" name="Text Placeholder 5">
            <a:extLst>
              <a:ext uri="{FF2B5EF4-FFF2-40B4-BE49-F238E27FC236}">
                <a16:creationId xmlns:a16="http://schemas.microsoft.com/office/drawing/2014/main" id="{73186B14-13D8-4CFE-BA3D-CD88627634D6}"/>
              </a:ext>
            </a:extLst>
          </p:cNvPr>
          <p:cNvSpPr txBox="1">
            <a:spLocks/>
          </p:cNvSpPr>
          <p:nvPr/>
        </p:nvSpPr>
        <p:spPr>
          <a:xfrm>
            <a:off x="10378681" y="1184878"/>
            <a:ext cx="1504575" cy="1388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2000">
                <a:solidFill>
                  <a:schemeClr val="tx2"/>
                </a:solidFill>
              </a:rPr>
              <a:t>Lahey-P chart favorable direction</a:t>
            </a:r>
          </a:p>
        </p:txBody>
      </p:sp>
      <p:graphicFrame>
        <p:nvGraphicFramePr>
          <p:cNvPr id="8" name="rrr">
            <a:extLst>
              <a:ext uri="{FF2B5EF4-FFF2-40B4-BE49-F238E27FC236}">
                <a16:creationId xmlns:a16="http://schemas.microsoft.com/office/drawing/2014/main" id="{DC1E210A-56E0-4AF0-A0D6-3CC4EBFD0EBF}"/>
              </a:ext>
            </a:extLst>
          </p:cNvPr>
          <p:cNvGraphicFramePr>
            <a:graphicFrameLocks/>
          </p:cNvGraphicFramePr>
          <p:nvPr/>
        </p:nvGraphicFramePr>
        <p:xfrm>
          <a:off x="346839" y="937251"/>
          <a:ext cx="9054446" cy="35673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a:extLst>
              <a:ext uri="{FF2B5EF4-FFF2-40B4-BE49-F238E27FC236}">
                <a16:creationId xmlns:a16="http://schemas.microsoft.com/office/drawing/2014/main" id="{22A5FEE7-520B-430D-842F-E7A5C08E817C}"/>
              </a:ext>
            </a:extLst>
          </p:cNvPr>
          <p:cNvGraphicFramePr>
            <a:graphicFrameLocks noGrp="1"/>
          </p:cNvGraphicFramePr>
          <p:nvPr/>
        </p:nvGraphicFramePr>
        <p:xfrm>
          <a:off x="346838" y="4627578"/>
          <a:ext cx="11498324" cy="1257300"/>
        </p:xfrm>
        <a:graphic>
          <a:graphicData uri="http://schemas.openxmlformats.org/drawingml/2006/table">
            <a:tbl>
              <a:tblPr>
                <a:tableStyleId>{5940675A-B579-460E-94D1-54222C63F5DA}</a:tableStyleId>
              </a:tblPr>
              <a:tblGrid>
                <a:gridCol w="1133900">
                  <a:extLst>
                    <a:ext uri="{9D8B030D-6E8A-4147-A177-3AD203B41FA5}">
                      <a16:colId xmlns:a16="http://schemas.microsoft.com/office/drawing/2014/main" val="2840638733"/>
                    </a:ext>
                  </a:extLst>
                </a:gridCol>
                <a:gridCol w="609672">
                  <a:extLst>
                    <a:ext uri="{9D8B030D-6E8A-4147-A177-3AD203B41FA5}">
                      <a16:colId xmlns:a16="http://schemas.microsoft.com/office/drawing/2014/main" val="319482757"/>
                    </a:ext>
                  </a:extLst>
                </a:gridCol>
                <a:gridCol w="609672">
                  <a:extLst>
                    <a:ext uri="{9D8B030D-6E8A-4147-A177-3AD203B41FA5}">
                      <a16:colId xmlns:a16="http://schemas.microsoft.com/office/drawing/2014/main" val="3340454676"/>
                    </a:ext>
                  </a:extLst>
                </a:gridCol>
                <a:gridCol w="609672">
                  <a:extLst>
                    <a:ext uri="{9D8B030D-6E8A-4147-A177-3AD203B41FA5}">
                      <a16:colId xmlns:a16="http://schemas.microsoft.com/office/drawing/2014/main" val="264186727"/>
                    </a:ext>
                  </a:extLst>
                </a:gridCol>
                <a:gridCol w="609672">
                  <a:extLst>
                    <a:ext uri="{9D8B030D-6E8A-4147-A177-3AD203B41FA5}">
                      <a16:colId xmlns:a16="http://schemas.microsoft.com/office/drawing/2014/main" val="1963821167"/>
                    </a:ext>
                  </a:extLst>
                </a:gridCol>
                <a:gridCol w="609672">
                  <a:extLst>
                    <a:ext uri="{9D8B030D-6E8A-4147-A177-3AD203B41FA5}">
                      <a16:colId xmlns:a16="http://schemas.microsoft.com/office/drawing/2014/main" val="300088900"/>
                    </a:ext>
                  </a:extLst>
                </a:gridCol>
                <a:gridCol w="609672">
                  <a:extLst>
                    <a:ext uri="{9D8B030D-6E8A-4147-A177-3AD203B41FA5}">
                      <a16:colId xmlns:a16="http://schemas.microsoft.com/office/drawing/2014/main" val="1875036124"/>
                    </a:ext>
                  </a:extLst>
                </a:gridCol>
                <a:gridCol w="609672">
                  <a:extLst>
                    <a:ext uri="{9D8B030D-6E8A-4147-A177-3AD203B41FA5}">
                      <a16:colId xmlns:a16="http://schemas.microsoft.com/office/drawing/2014/main" val="3937831082"/>
                    </a:ext>
                  </a:extLst>
                </a:gridCol>
                <a:gridCol w="609672">
                  <a:extLst>
                    <a:ext uri="{9D8B030D-6E8A-4147-A177-3AD203B41FA5}">
                      <a16:colId xmlns:a16="http://schemas.microsoft.com/office/drawing/2014/main" val="1693383423"/>
                    </a:ext>
                  </a:extLst>
                </a:gridCol>
                <a:gridCol w="609672">
                  <a:extLst>
                    <a:ext uri="{9D8B030D-6E8A-4147-A177-3AD203B41FA5}">
                      <a16:colId xmlns:a16="http://schemas.microsoft.com/office/drawing/2014/main" val="3360068396"/>
                    </a:ext>
                  </a:extLst>
                </a:gridCol>
                <a:gridCol w="609672">
                  <a:extLst>
                    <a:ext uri="{9D8B030D-6E8A-4147-A177-3AD203B41FA5}">
                      <a16:colId xmlns:a16="http://schemas.microsoft.com/office/drawing/2014/main" val="3175341745"/>
                    </a:ext>
                  </a:extLst>
                </a:gridCol>
                <a:gridCol w="609672">
                  <a:extLst>
                    <a:ext uri="{9D8B030D-6E8A-4147-A177-3AD203B41FA5}">
                      <a16:colId xmlns:a16="http://schemas.microsoft.com/office/drawing/2014/main" val="4229097687"/>
                    </a:ext>
                  </a:extLst>
                </a:gridCol>
                <a:gridCol w="609672">
                  <a:extLst>
                    <a:ext uri="{9D8B030D-6E8A-4147-A177-3AD203B41FA5}">
                      <a16:colId xmlns:a16="http://schemas.microsoft.com/office/drawing/2014/main" val="3821006964"/>
                    </a:ext>
                  </a:extLst>
                </a:gridCol>
                <a:gridCol w="609672">
                  <a:extLst>
                    <a:ext uri="{9D8B030D-6E8A-4147-A177-3AD203B41FA5}">
                      <a16:colId xmlns:a16="http://schemas.microsoft.com/office/drawing/2014/main" val="3384185965"/>
                    </a:ext>
                  </a:extLst>
                </a:gridCol>
                <a:gridCol w="609672">
                  <a:extLst>
                    <a:ext uri="{9D8B030D-6E8A-4147-A177-3AD203B41FA5}">
                      <a16:colId xmlns:a16="http://schemas.microsoft.com/office/drawing/2014/main" val="678910596"/>
                    </a:ext>
                  </a:extLst>
                </a:gridCol>
                <a:gridCol w="609672">
                  <a:extLst>
                    <a:ext uri="{9D8B030D-6E8A-4147-A177-3AD203B41FA5}">
                      <a16:colId xmlns:a16="http://schemas.microsoft.com/office/drawing/2014/main" val="1480565128"/>
                    </a:ext>
                  </a:extLst>
                </a:gridCol>
                <a:gridCol w="609672">
                  <a:extLst>
                    <a:ext uri="{9D8B030D-6E8A-4147-A177-3AD203B41FA5}">
                      <a16:colId xmlns:a16="http://schemas.microsoft.com/office/drawing/2014/main" val="796683341"/>
                    </a:ext>
                  </a:extLst>
                </a:gridCol>
                <a:gridCol w="609672">
                  <a:extLst>
                    <a:ext uri="{9D8B030D-6E8A-4147-A177-3AD203B41FA5}">
                      <a16:colId xmlns:a16="http://schemas.microsoft.com/office/drawing/2014/main" val="2997249829"/>
                    </a:ext>
                  </a:extLst>
                </a:gridCol>
              </a:tblGrid>
              <a:tr h="95382">
                <a:tc>
                  <a:txBody>
                    <a:bodyPr/>
                    <a:lstStyle/>
                    <a:p>
                      <a:pPr algn="l" fontAlgn="b"/>
                      <a:endParaRPr lang="en-US" sz="1600" b="1" i="0" u="none" strike="noStrike">
                        <a:solidFill>
                          <a:schemeClr val="tx2"/>
                        </a:solidFill>
                        <a:effectLst/>
                        <a:latin typeface="Arial" panose="020B0604020202020204" pitchFamily="34" charset="0"/>
                      </a:endParaRPr>
                    </a:p>
                  </a:txBody>
                  <a:tcPr marL="9525" marR="9525" marT="9525" marB="0" anchor="b"/>
                </a:tc>
                <a:tc gridSpan="6">
                  <a:txBody>
                    <a:bodyPr/>
                    <a:lstStyle/>
                    <a:p>
                      <a:pPr algn="ctr" fontAlgn="b"/>
                      <a:r>
                        <a:rPr lang="en-US" sz="1600" b="1" i="0" u="none" strike="noStrike">
                          <a:solidFill>
                            <a:schemeClr val="tx2"/>
                          </a:solidFill>
                          <a:effectLst/>
                          <a:latin typeface="Arial" panose="020B0604020202020204" pitchFamily="34" charset="0"/>
                        </a:rPr>
                        <a:t>2020</a:t>
                      </a: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tc>
                <a:tc gridSpan="11">
                  <a:txBody>
                    <a:bodyPr/>
                    <a:lstStyle/>
                    <a:p>
                      <a:pPr algn="ctr" fontAlgn="b"/>
                      <a:r>
                        <a:rPr lang="en-US" sz="1600" b="1" i="0" u="none" strike="noStrike">
                          <a:solidFill>
                            <a:schemeClr val="tx2"/>
                          </a:solidFill>
                          <a:effectLst/>
                          <a:latin typeface="Arial" panose="020B0604020202020204" pitchFamily="34" charset="0"/>
                        </a:rPr>
                        <a:t>2021</a:t>
                      </a: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4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ctr" fontAlgn="b"/>
                      <a:endParaRPr lang="en-US" sz="1600" b="1" i="0" u="none" strike="noStrike">
                        <a:solidFill>
                          <a:srgbClr val="000000"/>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3136716920"/>
                  </a:ext>
                </a:extLst>
              </a:tr>
              <a:tr h="95382">
                <a:tc>
                  <a:txBody>
                    <a:bodyPr/>
                    <a:lstStyle/>
                    <a:p>
                      <a:pPr algn="l" fontAlgn="b"/>
                      <a:endParaRPr lang="en-US" sz="1600" b="1" i="0" u="none" strike="noStrike">
                        <a:solidFill>
                          <a:schemeClr val="tx2"/>
                        </a:solidFill>
                        <a:effectLst/>
                        <a:latin typeface="Arial" panose="020B0604020202020204" pitchFamily="34" charset="0"/>
                      </a:endParaRP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Jul</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Aug</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Sept</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Oct</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Nov</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Dec</a:t>
                      </a:r>
                    </a:p>
                  </a:txBody>
                  <a:tcPr marL="9525" marR="9525" marT="9525" marB="0" anchor="b"/>
                </a:tc>
                <a:tc>
                  <a:txBody>
                    <a:bodyPr/>
                    <a:lstStyle/>
                    <a:p>
                      <a:pPr algn="ctr" fontAlgn="b"/>
                      <a:r>
                        <a:rPr lang="en-US" sz="1600" b="1" i="0" u="none" strike="noStrike">
                          <a:solidFill>
                            <a:schemeClr val="tx2"/>
                          </a:solidFill>
                          <a:effectLst/>
                          <a:latin typeface="Arial" panose="020B0604020202020204" pitchFamily="34" charset="0"/>
                        </a:rPr>
                        <a:t>Jan</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Feb</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Mar</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Apr</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May</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Jun</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Jul</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Aug</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Sept</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Oct</a:t>
                      </a:r>
                    </a:p>
                  </a:txBody>
                  <a:tcPr marL="9525" marR="9525" marT="9525" marB="0" anchor="b">
                    <a:noFill/>
                  </a:tcPr>
                </a:tc>
                <a:tc>
                  <a:txBody>
                    <a:bodyPr/>
                    <a:lstStyle/>
                    <a:p>
                      <a:pPr algn="ctr" fontAlgn="b"/>
                      <a:r>
                        <a:rPr lang="en-US" sz="1600" b="1" i="0" u="none" strike="noStrike">
                          <a:solidFill>
                            <a:schemeClr val="tx2"/>
                          </a:solidFill>
                          <a:effectLst/>
                          <a:latin typeface="Arial" panose="020B0604020202020204" pitchFamily="34" charset="0"/>
                        </a:rPr>
                        <a:t>Nov</a:t>
                      </a:r>
                    </a:p>
                  </a:txBody>
                  <a:tcPr marL="9525" marR="9525" marT="9525" marB="0" anchor="b">
                    <a:noFill/>
                  </a:tcPr>
                </a:tc>
                <a:extLst>
                  <a:ext uri="{0D108BD9-81ED-4DB2-BD59-A6C34878D82A}">
                    <a16:rowId xmlns:a16="http://schemas.microsoft.com/office/drawing/2014/main" val="1197758473"/>
                  </a:ext>
                </a:extLst>
              </a:tr>
              <a:tr h="438619">
                <a:tc>
                  <a:txBody>
                    <a:bodyPr/>
                    <a:lstStyle/>
                    <a:p>
                      <a:pPr algn="l" fontAlgn="ctr"/>
                      <a:r>
                        <a:rPr lang="en-US" sz="1600" b="1" u="none" strike="noStrike">
                          <a:solidFill>
                            <a:schemeClr val="tx2"/>
                          </a:solidFill>
                          <a:effectLst/>
                        </a:rPr>
                        <a:t>T1D Population</a:t>
                      </a:r>
                      <a:endParaRPr lang="en-US" sz="1600" b="1" i="0" u="none" strike="noStrike">
                        <a:solidFill>
                          <a:schemeClr val="tx2"/>
                        </a:solidFill>
                        <a:effectLst/>
                        <a:latin typeface="Arial" panose="020B0604020202020204" pitchFamily="34" charset="0"/>
                      </a:endParaRPr>
                    </a:p>
                  </a:txBody>
                  <a:tcPr marL="9525" marR="9525" marT="9525"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1012</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935</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925</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1006</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817</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826</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649</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669</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682</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800</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357</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768</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806</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681</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637</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602</a:t>
                      </a:r>
                    </a:p>
                  </a:txBody>
                  <a:tcPr marL="6350" marR="6350" marT="6350" marB="0" anchor="ctr"/>
                </a:tc>
                <a:tc>
                  <a:txBody>
                    <a:bodyPr/>
                    <a:lstStyle/>
                    <a:p>
                      <a:pPr algn="ctr" fontAlgn="t"/>
                      <a:r>
                        <a:rPr lang="en-US" sz="1400" b="0" i="0" u="none" strike="noStrike">
                          <a:solidFill>
                            <a:srgbClr val="000000"/>
                          </a:solidFill>
                          <a:effectLst/>
                          <a:latin typeface="Arial" panose="020B0604020202020204" pitchFamily="34" charset="0"/>
                          <a:cs typeface="Arial" panose="020B0604020202020204" pitchFamily="34" charset="0"/>
                        </a:rPr>
                        <a:t>527</a:t>
                      </a:r>
                    </a:p>
                  </a:txBody>
                  <a:tcPr marL="6350" marR="6350" marT="6350" marB="0" anchor="ctr"/>
                </a:tc>
                <a:extLst>
                  <a:ext uri="{0D108BD9-81ED-4DB2-BD59-A6C34878D82A}">
                    <a16:rowId xmlns:a16="http://schemas.microsoft.com/office/drawing/2014/main" val="308788568"/>
                  </a:ext>
                </a:extLst>
              </a:tr>
              <a:tr h="200025">
                <a:tc>
                  <a:txBody>
                    <a:bodyPr/>
                    <a:lstStyle/>
                    <a:p>
                      <a:pPr algn="l" fontAlgn="ctr"/>
                      <a:r>
                        <a:rPr lang="en-US" sz="1600" b="1" u="none" strike="noStrike">
                          <a:solidFill>
                            <a:schemeClr val="tx2"/>
                          </a:solidFill>
                          <a:effectLst/>
                        </a:rPr>
                        <a:t>CGM users</a:t>
                      </a:r>
                      <a:endParaRPr lang="en-US" sz="1600" b="1" i="0" u="none" strike="noStrike">
                        <a:solidFill>
                          <a:schemeClr val="tx2"/>
                        </a:solidFill>
                        <a:effectLst/>
                        <a:latin typeface="Arial" panose="020B0604020202020204" pitchFamily="34" charset="0"/>
                      </a:endParaRPr>
                    </a:p>
                  </a:txBody>
                  <a:tcPr marL="9525" marR="9525" marT="9525"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439</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441</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519</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565</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467</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413</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397</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451</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426</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397</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211</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478</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469</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443</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398</a:t>
                      </a:r>
                    </a:p>
                  </a:txBody>
                  <a:tcPr marL="6350" marR="6350" marT="6350" marB="0" anchor="ct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362</a:t>
                      </a:r>
                    </a:p>
                  </a:txBody>
                  <a:tcPr marL="6350" marR="6350" marT="6350" marB="0" anchor="ctr"/>
                </a:tc>
                <a:tc>
                  <a:txBody>
                    <a:bodyPr/>
                    <a:lstStyle/>
                    <a:p>
                      <a:pPr algn="ctr" fontAlgn="t"/>
                      <a:r>
                        <a:rPr lang="en-US" sz="1400" b="0" i="0" u="none" strike="noStrike">
                          <a:solidFill>
                            <a:srgbClr val="000000"/>
                          </a:solidFill>
                          <a:effectLst/>
                          <a:latin typeface="Arial" panose="020B0604020202020204" pitchFamily="34" charset="0"/>
                          <a:cs typeface="Arial" panose="020B0604020202020204" pitchFamily="34" charset="0"/>
                        </a:rPr>
                        <a:t>356</a:t>
                      </a:r>
                    </a:p>
                  </a:txBody>
                  <a:tcPr marL="6350" marR="6350" marT="6350" marB="0" anchor="ctr"/>
                </a:tc>
                <a:extLst>
                  <a:ext uri="{0D108BD9-81ED-4DB2-BD59-A6C34878D82A}">
                    <a16:rowId xmlns:a16="http://schemas.microsoft.com/office/drawing/2014/main" val="2667074574"/>
                  </a:ext>
                </a:extLst>
              </a:tr>
            </a:tbl>
          </a:graphicData>
        </a:graphic>
      </p:graphicFrame>
    </p:spTree>
    <p:extLst>
      <p:ext uri="{BB962C8B-B14F-4D97-AF65-F5344CB8AC3E}">
        <p14:creationId xmlns:p14="http://schemas.microsoft.com/office/powerpoint/2010/main" val="3422046983"/>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B3BE11-3E0A-49B2-B2DD-CA28477426E5}"/>
              </a:ext>
            </a:extLst>
          </p:cNvPr>
          <p:cNvSpPr>
            <a:spLocks noGrp="1"/>
          </p:cNvSpPr>
          <p:nvPr>
            <p:ph type="body" sz="half" idx="4294967295"/>
          </p:nvPr>
        </p:nvSpPr>
        <p:spPr>
          <a:xfrm>
            <a:off x="609600" y="1064387"/>
            <a:ext cx="5242560" cy="4699000"/>
          </a:xfrm>
        </p:spPr>
        <p:txBody>
          <a:bodyPr>
            <a:normAutofit/>
          </a:bodyPr>
          <a:lstStyle/>
          <a:p>
            <a:r>
              <a:rPr lang="en-US" sz="2400" b="1">
                <a:solidFill>
                  <a:schemeClr val="tx2"/>
                </a:solidFill>
              </a:rPr>
              <a:t>QI Collaborative Goal: </a:t>
            </a:r>
            <a:r>
              <a:rPr lang="en-US" sz="2400">
                <a:solidFill>
                  <a:schemeClr val="tx2"/>
                </a:solidFill>
              </a:rPr>
              <a:t>70%</a:t>
            </a:r>
          </a:p>
          <a:p>
            <a:r>
              <a:rPr lang="en-US" sz="2400" b="1">
                <a:solidFill>
                  <a:schemeClr val="tx2"/>
                </a:solidFill>
              </a:rPr>
              <a:t>QI Collaborative Average: </a:t>
            </a:r>
            <a:r>
              <a:rPr lang="en-US" sz="2400">
                <a:solidFill>
                  <a:schemeClr val="tx2"/>
                </a:solidFill>
              </a:rPr>
              <a:t>61%</a:t>
            </a:r>
          </a:p>
          <a:p>
            <a:endParaRPr lang="en-US" sz="2400">
              <a:solidFill>
                <a:schemeClr val="tx2"/>
              </a:solidFill>
            </a:endParaRPr>
          </a:p>
          <a:p>
            <a:r>
              <a:rPr lang="en-US" sz="2400" b="1">
                <a:solidFill>
                  <a:schemeClr val="tx2"/>
                </a:solidFill>
              </a:rPr>
              <a:t>Sites that meet goal: </a:t>
            </a:r>
            <a:r>
              <a:rPr lang="en-US" sz="2400">
                <a:solidFill>
                  <a:schemeClr val="tx2"/>
                </a:solidFill>
              </a:rPr>
              <a:t>1/7</a:t>
            </a:r>
          </a:p>
          <a:p>
            <a:r>
              <a:rPr lang="en-US" sz="2400" b="1">
                <a:solidFill>
                  <a:schemeClr val="tx2"/>
                </a:solidFill>
              </a:rPr>
              <a:t>Top performers: </a:t>
            </a:r>
          </a:p>
          <a:p>
            <a:pPr marL="457200" lvl="3" indent="-457200">
              <a:buAutoNum type="arabicParenBoth"/>
            </a:pPr>
            <a:r>
              <a:rPr lang="en-US" sz="2400">
                <a:solidFill>
                  <a:schemeClr val="tx2"/>
                </a:solidFill>
              </a:rPr>
              <a:t>Penn State, 83%;</a:t>
            </a:r>
          </a:p>
          <a:p>
            <a:pPr marL="457200" lvl="3" indent="-457200">
              <a:buAutoNum type="arabicParenBoth"/>
            </a:pPr>
            <a:r>
              <a:rPr lang="en-US" sz="2400">
                <a:solidFill>
                  <a:schemeClr val="tx2"/>
                </a:solidFill>
              </a:rPr>
              <a:t>BMC, 68%;</a:t>
            </a:r>
          </a:p>
          <a:p>
            <a:pPr marL="457200" lvl="3" indent="-457200">
              <a:buAutoNum type="arabicParenBoth"/>
            </a:pPr>
            <a:r>
              <a:rPr lang="en-US" sz="2400">
                <a:solidFill>
                  <a:schemeClr val="tx2"/>
                </a:solidFill>
              </a:rPr>
              <a:t>SUNY, 67%</a:t>
            </a:r>
          </a:p>
          <a:p>
            <a:endParaRPr lang="en-US" sz="2400">
              <a:solidFill>
                <a:schemeClr val="tx2"/>
              </a:solidFill>
            </a:endParaRPr>
          </a:p>
          <a:p>
            <a:r>
              <a:rPr lang="en-US" sz="2400" b="1">
                <a:solidFill>
                  <a:schemeClr val="tx2"/>
                </a:solidFill>
              </a:rPr>
              <a:t>Improvement Range: </a:t>
            </a:r>
            <a:r>
              <a:rPr lang="en-US" sz="2400">
                <a:solidFill>
                  <a:schemeClr val="tx2"/>
                </a:solidFill>
              </a:rPr>
              <a:t>19%-36%</a:t>
            </a:r>
          </a:p>
        </p:txBody>
      </p:sp>
      <p:sp>
        <p:nvSpPr>
          <p:cNvPr id="3" name="Title 2">
            <a:extLst>
              <a:ext uri="{FF2B5EF4-FFF2-40B4-BE49-F238E27FC236}">
                <a16:creationId xmlns:a16="http://schemas.microsoft.com/office/drawing/2014/main" id="{01585238-6621-47C0-96FF-DC6727149CB5}"/>
              </a:ext>
            </a:extLst>
          </p:cNvPr>
          <p:cNvSpPr>
            <a:spLocks noGrp="1"/>
          </p:cNvSpPr>
          <p:nvPr>
            <p:ph type="title" idx="4294967295"/>
          </p:nvPr>
        </p:nvSpPr>
        <p:spPr>
          <a:xfrm>
            <a:off x="609600" y="208280"/>
            <a:ext cx="10972800" cy="695325"/>
          </a:xfrm>
        </p:spPr>
        <p:txBody>
          <a:bodyPr/>
          <a:lstStyle/>
          <a:p>
            <a:r>
              <a:rPr lang="en-US"/>
              <a:t>Adult Clinics – CGM Use Summary</a:t>
            </a:r>
          </a:p>
        </p:txBody>
      </p:sp>
      <p:graphicFrame>
        <p:nvGraphicFramePr>
          <p:cNvPr id="5" name="Table 4">
            <a:extLst>
              <a:ext uri="{FF2B5EF4-FFF2-40B4-BE49-F238E27FC236}">
                <a16:creationId xmlns:a16="http://schemas.microsoft.com/office/drawing/2014/main" id="{55E340DA-116D-42D8-A772-5B345B1EDAAE}"/>
              </a:ext>
            </a:extLst>
          </p:cNvPr>
          <p:cNvGraphicFramePr>
            <a:graphicFrameLocks noGrp="1"/>
          </p:cNvGraphicFramePr>
          <p:nvPr/>
        </p:nvGraphicFramePr>
        <p:xfrm>
          <a:off x="7758206" y="1064387"/>
          <a:ext cx="3824194" cy="2966720"/>
        </p:xfrm>
        <a:graphic>
          <a:graphicData uri="http://schemas.openxmlformats.org/drawingml/2006/table">
            <a:tbl>
              <a:tblPr firstRow="1" bandRow="1">
                <a:tableStyleId>{5940675A-B579-460E-94D1-54222C63F5DA}</a:tableStyleId>
              </a:tblPr>
              <a:tblGrid>
                <a:gridCol w="1912097">
                  <a:extLst>
                    <a:ext uri="{9D8B030D-6E8A-4147-A177-3AD203B41FA5}">
                      <a16:colId xmlns:a16="http://schemas.microsoft.com/office/drawing/2014/main" val="1105417818"/>
                    </a:ext>
                  </a:extLst>
                </a:gridCol>
                <a:gridCol w="1912097">
                  <a:extLst>
                    <a:ext uri="{9D8B030D-6E8A-4147-A177-3AD203B41FA5}">
                      <a16:colId xmlns:a16="http://schemas.microsoft.com/office/drawing/2014/main" val="27086691"/>
                    </a:ext>
                  </a:extLst>
                </a:gridCol>
              </a:tblGrid>
              <a:tr h="370840">
                <a:tc>
                  <a:txBody>
                    <a:bodyPr/>
                    <a:lstStyle/>
                    <a:p>
                      <a:r>
                        <a:rPr lang="en-US" sz="1800" b="1"/>
                        <a:t>Available data</a:t>
                      </a:r>
                    </a:p>
                  </a:txBody>
                  <a:tcPr>
                    <a:solidFill>
                      <a:schemeClr val="accent1"/>
                    </a:solidFill>
                  </a:tcPr>
                </a:tc>
                <a:tc>
                  <a:txBody>
                    <a:bodyPr/>
                    <a:lstStyle/>
                    <a:p>
                      <a:r>
                        <a:rPr lang="en-US" sz="1800" b="1"/>
                        <a:t>No data</a:t>
                      </a:r>
                    </a:p>
                  </a:txBody>
                  <a:tcPr>
                    <a:solidFill>
                      <a:schemeClr val="accent1"/>
                    </a:solidFill>
                  </a:tcPr>
                </a:tc>
                <a:extLst>
                  <a:ext uri="{0D108BD9-81ED-4DB2-BD59-A6C34878D82A}">
                    <a16:rowId xmlns:a16="http://schemas.microsoft.com/office/drawing/2014/main" val="1832412306"/>
                  </a:ext>
                </a:extLst>
              </a:tr>
              <a:tr h="370840">
                <a:tc>
                  <a:txBody>
                    <a:bodyPr/>
                    <a:lstStyle/>
                    <a:p>
                      <a:r>
                        <a:rPr lang="en-US" sz="1800"/>
                        <a:t>BDC</a:t>
                      </a:r>
                    </a:p>
                  </a:txBody>
                  <a:tcPr/>
                </a:tc>
                <a:tc>
                  <a:txBody>
                    <a:bodyPr/>
                    <a:lstStyle/>
                    <a:p>
                      <a:r>
                        <a:rPr lang="en-US" sz="1800"/>
                        <a:t>Albert Einstein</a:t>
                      </a:r>
                    </a:p>
                  </a:txBody>
                  <a:tcPr/>
                </a:tc>
                <a:extLst>
                  <a:ext uri="{0D108BD9-81ED-4DB2-BD59-A6C34878D82A}">
                    <a16:rowId xmlns:a16="http://schemas.microsoft.com/office/drawing/2014/main" val="3001978321"/>
                  </a:ext>
                </a:extLst>
              </a:tr>
              <a:tr h="370840">
                <a:tc>
                  <a:txBody>
                    <a:bodyPr/>
                    <a:lstStyle/>
                    <a:p>
                      <a:r>
                        <a:rPr lang="en-US" sz="1800"/>
                        <a:t>BMC</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800"/>
                        <a:t>Mt. Sinai</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596414"/>
                  </a:ext>
                </a:extLst>
              </a:tr>
              <a:tr h="370840">
                <a:tc>
                  <a:txBody>
                    <a:bodyPr/>
                    <a:lstStyle/>
                    <a:p>
                      <a:r>
                        <a:rPr lang="en-US" sz="1800"/>
                        <a:t>Grady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Northwestern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69501067"/>
                  </a:ext>
                </a:extLst>
              </a:tr>
              <a:tr h="370840">
                <a:tc>
                  <a:txBody>
                    <a:bodyPr/>
                    <a:lstStyle/>
                    <a:p>
                      <a:r>
                        <a:rPr lang="en-US" sz="1800"/>
                        <a:t>Penn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NYU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1753670"/>
                  </a:ext>
                </a:extLst>
              </a:tr>
              <a:tr h="370840">
                <a:tc>
                  <a:txBody>
                    <a:bodyPr/>
                    <a:lstStyle/>
                    <a:p>
                      <a:r>
                        <a:rPr lang="en-US" sz="1800"/>
                        <a:t>Stanford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UCSF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7275295"/>
                  </a:ext>
                </a:extLst>
              </a:tr>
              <a:tr h="370840">
                <a:tc>
                  <a:txBody>
                    <a:bodyPr/>
                    <a:lstStyle/>
                    <a:p>
                      <a:r>
                        <a:rPr lang="en-US" sz="1800"/>
                        <a:t>SUNY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U of Miami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147402"/>
                  </a:ext>
                </a:extLst>
              </a:tr>
              <a:tr h="370840">
                <a:tc>
                  <a:txBody>
                    <a:bodyPr/>
                    <a:lstStyle/>
                    <a:p>
                      <a:r>
                        <a:rPr lang="en-US" sz="1800"/>
                        <a:t>Wayne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7248318"/>
                  </a:ext>
                </a:extLst>
              </a:tr>
            </a:tbl>
          </a:graphicData>
        </a:graphic>
      </p:graphicFrame>
    </p:spTree>
    <p:extLst>
      <p:ext uri="{BB962C8B-B14F-4D97-AF65-F5344CB8AC3E}">
        <p14:creationId xmlns:p14="http://schemas.microsoft.com/office/powerpoint/2010/main" val="3352710225"/>
      </p:ext>
    </p:extLst>
  </p:cSld>
  <p:clrMapOvr>
    <a:masterClrMapping/>
  </p:clrMapOvr>
  <p:transition spd="med"/>
</p:sld>
</file>

<file path=ppt/theme/theme1.xml><?xml version="1.0" encoding="utf-8"?>
<a:theme xmlns:a="http://schemas.openxmlformats.org/drawingml/2006/main" name="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mart Pen Presentation  -  Read-Only" id="{C0B29F94-C83E-41A1-B3A7-67732AA02F1B}" vid="{0C3AE2F0-95A1-4D2F-A844-8D9358076599}"/>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UCSF Classic">
  <a:themeElements>
    <a:clrScheme name="Custom 3">
      <a:dk1>
        <a:srgbClr val="052049"/>
      </a:dk1>
      <a:lt1>
        <a:srgbClr val="FFFFFF"/>
      </a:lt1>
      <a:dk2>
        <a:srgbClr val="052049"/>
      </a:dk2>
      <a:lt2>
        <a:srgbClr val="FFFFFF"/>
      </a:lt2>
      <a:accent1>
        <a:srgbClr val="178CCB"/>
      </a:accent1>
      <a:accent2>
        <a:srgbClr val="18A3AC"/>
      </a:accent2>
      <a:accent3>
        <a:srgbClr val="90BD30"/>
      </a:accent3>
      <a:accent4>
        <a:srgbClr val="F38024"/>
      </a:accent4>
      <a:accent5>
        <a:srgbClr val="CBCED2"/>
      </a:accent5>
      <a:accent6>
        <a:srgbClr val="716FB2"/>
      </a:accent6>
      <a:hlink>
        <a:srgbClr val="178CCB"/>
      </a:hlink>
      <a:folHlink>
        <a:srgbClr val="787878"/>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Draft7" id="{25483631-E0E8-854D-83FD-F6F6C4C74B8E}" vid="{91653A89-6441-4A4C-B687-79B7FAF7FE3D}"/>
    </a:ext>
  </a:extLst>
</a:theme>
</file>

<file path=ppt/theme/theme12.xml><?xml version="1.0" encoding="utf-8"?>
<a:theme xmlns:a="http://schemas.openxmlformats.org/drawingml/2006/main" name="UW Health Theme">
  <a:themeElements>
    <a:clrScheme name="UW Health 1">
      <a:dk1>
        <a:srgbClr val="191919"/>
      </a:dk1>
      <a:lt1>
        <a:srgbClr val="FFFFFF"/>
      </a:lt1>
      <a:dk2>
        <a:srgbClr val="495965"/>
      </a:dk2>
      <a:lt2>
        <a:srgbClr val="EDF5F7"/>
      </a:lt2>
      <a:accent1>
        <a:srgbClr val="055EBA"/>
      </a:accent1>
      <a:accent2>
        <a:srgbClr val="31C4F0"/>
      </a:accent2>
      <a:accent3>
        <a:srgbClr val="22C4BF"/>
      </a:accent3>
      <a:accent4>
        <a:srgbClr val="EF2842"/>
      </a:accent4>
      <a:accent5>
        <a:srgbClr val="C5050C"/>
      </a:accent5>
      <a:accent6>
        <a:srgbClr val="A6AFB2"/>
      </a:accent6>
      <a:hlink>
        <a:srgbClr val="001964"/>
      </a:hlink>
      <a:folHlink>
        <a:srgbClr val="001964"/>
      </a:folHlink>
    </a:clrScheme>
    <a:fontScheme name="UW Health">
      <a:majorFont>
        <a:latin typeface="Spectral ExtraBold"/>
        <a:ea typeface=""/>
        <a:cs typeface=""/>
      </a:majorFont>
      <a:minorFont>
        <a:latin typeface="Metropoli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rmAutofit/>
      </a:bodyPr>
      <a:lstStyle>
        <a:defPPr marL="571500" marR="0" indent="-571500" algn="l" defTabSz="914400" rtl="0" eaLnBrk="1" fontAlgn="ctr" latinLnBrk="0" hangingPunct="1">
          <a:lnSpc>
            <a:spcPct val="112000"/>
          </a:lnSpc>
          <a:spcBef>
            <a:spcPts val="0"/>
          </a:spcBef>
          <a:spcAft>
            <a:spcPts val="600"/>
          </a:spcAft>
          <a:buClr>
            <a:srgbClr val="055EBA"/>
          </a:buClr>
          <a:buSzPct val="120000"/>
          <a:buFont typeface="System Font Regular"/>
          <a:buChar char="○"/>
          <a:tabLst/>
          <a:defRPr kumimoji="0" sz="3600" b="1" i="0" u="none" strike="noStrike" kern="1200" cap="none" spc="0" normalizeH="0" baseline="0" noProof="0" dirty="0" smtClean="0">
            <a:ln>
              <a:noFill/>
            </a:ln>
            <a:solidFill>
              <a:srgbClr val="191919">
                <a:lumMod val="90000"/>
                <a:lumOff val="10000"/>
              </a:srgbClr>
            </a:solidFill>
            <a:effectLst/>
            <a:uLnTx/>
            <a:uFillTx/>
            <a:latin typeface="Metropolis Light" pitchFamily="2" charset="77"/>
            <a:ea typeface="+mn-ea"/>
            <a:cs typeface="+mn-cs"/>
          </a:defRPr>
        </a:defPPr>
      </a:lstStyle>
    </a:txDef>
  </a:objectDefaults>
  <a:extraClrSchemeLst/>
  <a:extLst>
    <a:ext uri="{05A4C25C-085E-4340-85A3-A5531E510DB2}">
      <thm15:themeFamily xmlns:thm15="http://schemas.microsoft.com/office/thememl/2012/main" name="UWH_SMPH Template_updated 10.26.20" id="{B41EDFD0-7E55-C742-B417-820E82B5BB0E}" vid="{A9CED395-C766-0C41-A066-57C64EF1351B}"/>
    </a:ext>
  </a:extLst>
</a:theme>
</file>

<file path=ppt/theme/theme13.xml><?xml version="1.0" encoding="utf-8"?>
<a:theme xmlns:a="http://schemas.openxmlformats.org/drawingml/2006/main" name="Retrospect">
  <a:themeElements>
    <a:clrScheme name="Custom 6">
      <a:dk1>
        <a:sysClr val="windowText" lastClr="000000"/>
      </a:dk1>
      <a:lt1>
        <a:sysClr val="window" lastClr="FFFFFF"/>
      </a:lt1>
      <a:dk2>
        <a:srgbClr val="323232"/>
      </a:dk2>
      <a:lt2>
        <a:srgbClr val="E5C243"/>
      </a:lt2>
      <a:accent1>
        <a:srgbClr val="CFB87C"/>
      </a:accent1>
      <a:accent2>
        <a:srgbClr val="595955"/>
      </a:accent2>
      <a:accent3>
        <a:srgbClr val="E19825"/>
      </a:accent3>
      <a:accent4>
        <a:srgbClr val="B19C7D"/>
      </a:accent4>
      <a:accent5>
        <a:srgbClr val="7F5F52"/>
      </a:accent5>
      <a:accent6>
        <a:srgbClr val="B27D4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Majidi_Shideh_Psychosocial Considerations [Read-Only]" id="{D36E2F89-384D-4B0D-A83C-1D8773BEDC2E}" vid="{B57A58B9-5F43-4844-B7E2-4C4FF033FA18}"/>
    </a:ext>
  </a:extLst>
</a:theme>
</file>

<file path=ppt/theme/theme14.xml><?xml version="1.0" encoding="utf-8"?>
<a:theme xmlns:a="http://schemas.openxmlformats.org/drawingml/2006/main" name="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CHMC Magenta">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CHMC Magenta" id="{03955A08-7DD0-4B1C-A8F9-9C3C06B119A4}" vid="{B06A1289-14BE-4804-B8D6-715CE455DD9B}"/>
    </a:ext>
  </a:extLst>
</a:theme>
</file>

<file path=ppt/theme/theme6.xml><?xml version="1.0" encoding="utf-8"?>
<a:theme xmlns:a="http://schemas.openxmlformats.org/drawingml/2006/main" name="Office Theme">
  <a:themeElements>
    <a:clrScheme name="CM Brand Template">
      <a:dk1>
        <a:sysClr val="windowText" lastClr="000000"/>
      </a:dk1>
      <a:lt1>
        <a:sysClr val="window" lastClr="FFFFFF"/>
      </a:lt1>
      <a:dk2>
        <a:srgbClr val="44546A"/>
      </a:dk2>
      <a:lt2>
        <a:srgbClr val="E7E6E6"/>
      </a:lt2>
      <a:accent1>
        <a:srgbClr val="0063A6"/>
      </a:accent1>
      <a:accent2>
        <a:srgbClr val="AB4398"/>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ividend">
  <a:themeElements>
    <a:clrScheme name="NCCDPHP template blank June2020">
      <a:dk1>
        <a:srgbClr val="102B40"/>
      </a:dk1>
      <a:lt1>
        <a:srgbClr val="FFFFFF"/>
      </a:lt1>
      <a:dk2>
        <a:srgbClr val="2A5660"/>
      </a:dk2>
      <a:lt2>
        <a:srgbClr val="D2F9EB"/>
      </a:lt2>
      <a:accent1>
        <a:srgbClr val="569FD3"/>
      </a:accent1>
      <a:accent2>
        <a:srgbClr val="2F78BC"/>
      </a:accent2>
      <a:accent3>
        <a:srgbClr val="0F8577"/>
      </a:accent3>
      <a:accent4>
        <a:srgbClr val="5ACB59"/>
      </a:accent4>
      <a:accent5>
        <a:srgbClr val="F4605C"/>
      </a:accent5>
      <a:accent6>
        <a:srgbClr val="851238"/>
      </a:accent6>
      <a:hlink>
        <a:srgbClr val="569FD3"/>
      </a:hlink>
      <a:folHlink>
        <a:srgbClr val="102B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13" ma:contentTypeDescription="Create a new document." ma:contentTypeScope="" ma:versionID="7c4557d5bcc508f49d1cca2eb28697b8">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184398d1c141f6b6698a442f9af40a2f"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f7b054f-be38-41d2-978f-3d651b980644">
      <UserInfo>
        <DisplayName>Osagie Ebekozien</DisplayName>
        <AccountId>14</AccountId>
        <AccountType/>
      </UserInfo>
      <UserInfo>
        <DisplayName>Emma Ospelt</DisplayName>
        <AccountId>17</AccountId>
        <AccountType/>
      </UserInfo>
    </SharedWithUsers>
  </documentManagement>
</p:properties>
</file>

<file path=customXml/itemProps1.xml><?xml version="1.0" encoding="utf-8"?>
<ds:datastoreItem xmlns:ds="http://schemas.openxmlformats.org/officeDocument/2006/customXml" ds:itemID="{7A1363FF-35A8-48DC-8705-12860B7C0257}">
  <ds:schemaRefs>
    <ds:schemaRef ds:uri="http://schemas.microsoft.com/sharepoint/v3/contenttype/forms"/>
  </ds:schemaRefs>
</ds:datastoreItem>
</file>

<file path=customXml/itemProps2.xml><?xml version="1.0" encoding="utf-8"?>
<ds:datastoreItem xmlns:ds="http://schemas.openxmlformats.org/officeDocument/2006/customXml" ds:itemID="{AC81B5A8-0D5B-47A1-A2EE-37A107DBF8BF}">
  <ds:schemaRefs>
    <ds:schemaRef ds:uri="2f7b054f-be38-41d2-978f-3d651b980644"/>
    <ds:schemaRef ds:uri="626cb74e-9669-4fd8-87b3-351e3976c1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D1375D-4DD4-46CF-964C-2DBB8AB530EB}">
  <ds:schemaRefs>
    <ds:schemaRef ds:uri="2f7b054f-be38-41d2-978f-3d651b980644"/>
    <ds:schemaRef ds:uri="626cb74e-9669-4fd8-87b3-351e3976c1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Smart Pen Presentation</Template>
  <Application>Microsoft Office PowerPoint</Application>
  <PresentationFormat>Widescreen</PresentationFormat>
  <Slides>115</Slides>
  <Notes>37</Notes>
  <HiddenSlides>5</HiddenSlides>
  <ScaleCrop>false</ScaleCrop>
  <HeadingPairs>
    <vt:vector size="4" baseType="variant">
      <vt:variant>
        <vt:lpstr>Theme</vt:lpstr>
      </vt:variant>
      <vt:variant>
        <vt:i4>15</vt:i4>
      </vt:variant>
      <vt:variant>
        <vt:lpstr>Slide Titles</vt:lpstr>
      </vt:variant>
      <vt:variant>
        <vt:i4>115</vt:i4>
      </vt:variant>
    </vt:vector>
  </HeadingPairs>
  <TitlesOfParts>
    <vt:vector size="130" baseType="lpstr">
      <vt:lpstr>T1D Exchange</vt:lpstr>
      <vt:lpstr>Custom Design</vt:lpstr>
      <vt:lpstr>1_Custom Design</vt:lpstr>
      <vt:lpstr>2_Custom Design</vt:lpstr>
      <vt:lpstr>CCHMC Magenta</vt:lpstr>
      <vt:lpstr>Office Theme</vt:lpstr>
      <vt:lpstr>3_Custom Design</vt:lpstr>
      <vt:lpstr>4_Custom Design</vt:lpstr>
      <vt:lpstr>1_Dividend</vt:lpstr>
      <vt:lpstr>Custom Design</vt:lpstr>
      <vt:lpstr>UCSF Classic</vt:lpstr>
      <vt:lpstr>UW Health Theme</vt:lpstr>
      <vt:lpstr>Retrospect</vt:lpstr>
      <vt:lpstr>MountSinai</vt:lpstr>
      <vt:lpstr>Office Theme</vt:lpstr>
      <vt:lpstr>PowerPoint Presentation</vt:lpstr>
      <vt:lpstr>PowerPoint Presentation</vt:lpstr>
      <vt:lpstr>PowerPoint Presentation</vt:lpstr>
      <vt:lpstr>PowerPoint Presentation</vt:lpstr>
      <vt:lpstr>29 pediatric clinics – caring for 38,500+ patients with T1D</vt:lpstr>
      <vt:lpstr>14 adult clinics – caring for 19,500+ patients with T1D</vt:lpstr>
      <vt:lpstr>Welcome to the Cleveland Clinic!</vt:lpstr>
      <vt:lpstr>Welcome! </vt:lpstr>
      <vt:lpstr>New team member at T1DX-QI!</vt:lpstr>
      <vt:lpstr>PI/Clinical Leadership Planning Session May 16-17 will be virtual, 11am-4pm EST </vt:lpstr>
      <vt:lpstr>T1D Exchange Website will have a password protected space for Collaborative, beginning 3/1/22</vt:lpstr>
      <vt:lpstr>T1DX-QI Committee Chair Roles</vt:lpstr>
      <vt:lpstr>T1DX-QI Is looking for new committee chairs</vt:lpstr>
      <vt:lpstr>T1DX-QI Is looking for new committee chairs</vt:lpstr>
      <vt:lpstr>Clinical Presentation: Albert Einstein</vt:lpstr>
      <vt:lpstr>   Learning Objectives </vt:lpstr>
      <vt:lpstr>  Supporting Emerging Adults with Type 1 Diabetes   The SEAD program  </vt:lpstr>
      <vt:lpstr>Challenge #1: Development from Child to Adult </vt:lpstr>
      <vt:lpstr>Challenge #2: Healthcare Transition </vt:lpstr>
      <vt:lpstr>Challenge #3:  Racial-Ethnic Disparities </vt:lpstr>
      <vt:lpstr>PowerPoint Presentation</vt:lpstr>
      <vt:lpstr>PowerPoint Presentation</vt:lpstr>
      <vt:lpstr>PowerPoint Presentation</vt:lpstr>
      <vt:lpstr>The Supporting Emerging Adults with Diabetes (SEAD) Program</vt:lpstr>
      <vt:lpstr>PowerPoint Presentation</vt:lpstr>
      <vt:lpstr>PowerPoint Presentation</vt:lpstr>
      <vt:lpstr>PowerPoint Presentation</vt:lpstr>
      <vt:lpstr>PowerPoint Presentation</vt:lpstr>
      <vt:lpstr>Evolution of SEAD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2021-2022 SEAD Research Lab</vt:lpstr>
      <vt:lpstr>Provider Factors and Young Adult T1D Outcomes</vt:lpstr>
      <vt:lpstr>PowerPoint Presentation</vt:lpstr>
      <vt:lpstr>PowerPoint Presentation</vt:lpstr>
      <vt:lpstr>PowerPoint Presentation</vt:lpstr>
      <vt:lpstr>Patient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Clinical Presentation: Mt Siani</vt:lpstr>
      <vt:lpstr>Learning Objectives</vt:lpstr>
      <vt:lpstr>PowerPoint Presentation</vt:lpstr>
      <vt:lpstr>Clinic Profile  </vt:lpstr>
      <vt:lpstr>Active Projects</vt:lpstr>
      <vt:lpstr>DKA Protocol Revision</vt:lpstr>
      <vt:lpstr>Diabetes in Pregnancy</vt:lpstr>
      <vt:lpstr>Patient Wait Time - Hospital Based Endocrine/Diabetes Clinic</vt:lpstr>
      <vt:lpstr>Patient Wait Time - Hospital Based Endocrine/Diabetes Clinic</vt:lpstr>
      <vt:lpstr>Patient Wait Time - Hospital Based Endocrine/Diabetes Clinic</vt:lpstr>
      <vt:lpstr>PowerPoint Presentation</vt:lpstr>
      <vt:lpstr>PowerPoint Presentation</vt:lpstr>
      <vt:lpstr>Pregnancy in Women with T1D is Associated with Even Higher Fetal Sequelae:</vt:lpstr>
      <vt:lpstr>Background  </vt:lpstr>
      <vt:lpstr>At Mount Sinai </vt:lpstr>
      <vt:lpstr>QI Project Aims</vt:lpstr>
      <vt:lpstr>PPREP’D Design/Methodology</vt:lpstr>
      <vt:lpstr>Methodology</vt:lpstr>
      <vt:lpstr>PREPP’D (Pregnancy Reproductive Education Program for People with Diabetes)  </vt:lpstr>
      <vt:lpstr>Quality Improvement Initiative:  Hyperglycemia Treatment Algorithms for COVID-19 Patients on Glucocorticoids</vt:lpstr>
      <vt:lpstr>Background</vt:lpstr>
      <vt:lpstr>Methods</vt:lpstr>
      <vt:lpstr>Algorithm Access</vt:lpstr>
      <vt:lpstr>PowerPoint Presentation</vt:lpstr>
      <vt:lpstr>Timeline/Methods:</vt:lpstr>
      <vt:lpstr>Timeline/Methods:</vt:lpstr>
      <vt:lpstr>PowerPoint Presentation</vt:lpstr>
      <vt:lpstr>Clinical Metrics</vt:lpstr>
      <vt:lpstr>Timeline/Methods:</vt:lpstr>
      <vt:lpstr>PowerPoint Presentation</vt:lpstr>
      <vt:lpstr>14 adult clinics – caring for 19,500+ patients with T1D</vt:lpstr>
      <vt:lpstr>Adult T1D Glycemia Targets KDD</vt:lpstr>
      <vt:lpstr>Data and T1D Exchange</vt:lpstr>
      <vt:lpstr>Data and the T1D Exchange</vt:lpstr>
      <vt:lpstr>Smartsheets</vt:lpstr>
      <vt:lpstr>Clinic-specific Dashboards</vt:lpstr>
      <vt:lpstr>Data Mapping Process</vt:lpstr>
      <vt:lpstr>Data Mapping Progress – adult clinics as of 1/18/22</vt:lpstr>
      <vt:lpstr>2020-2021 Data Overview</vt:lpstr>
      <vt:lpstr>Core QI Measures – Adult clinics July 2020 – June 2022</vt:lpstr>
      <vt:lpstr>PowerPoint Presentation</vt:lpstr>
      <vt:lpstr>Adult Clinics - HbA1c &lt; 8%</vt:lpstr>
      <vt:lpstr>Adult Clinics - HbA1c &lt; 8% Summary</vt:lpstr>
      <vt:lpstr>Adult Clinics - Median A1c</vt:lpstr>
      <vt:lpstr>Adult Clinics - Median A1c Summary</vt:lpstr>
      <vt:lpstr>Adult Clinics - CGM Use</vt:lpstr>
      <vt:lpstr>Adult Clinics – CGM Use Summary</vt:lpstr>
      <vt:lpstr>Adult Clinics - Pump Use</vt:lpstr>
      <vt:lpstr>Adult Clinics – Pump Use Summary</vt:lpstr>
      <vt:lpstr>Adult Clinics – Depression Screening</vt:lpstr>
      <vt:lpstr>Adult Clinics – Depression Screening Summary</vt:lpstr>
      <vt:lpstr>Adult Clinics – SDOH Screening</vt:lpstr>
      <vt:lpstr>Adult Clinics – SDOH Screening Summary</vt:lpstr>
      <vt:lpstr>Utilizing Data</vt:lpstr>
      <vt:lpstr>QI Portal</vt:lpstr>
      <vt:lpstr>QI Portal Demo Video</vt:lpstr>
      <vt:lpstr>Adult Clinic Insights</vt:lpstr>
      <vt:lpstr>Resources Available</vt:lpstr>
      <vt:lpstr>Recommendations for next 1/2 year (through June 2022)</vt:lpstr>
      <vt:lpstr>PowerPoint Presentation</vt:lpstr>
      <vt:lpstr>PowerPoint Presentation</vt:lpstr>
      <vt:lpstr>Next Adult Collaborative Call (combo with peds!)</vt:lpstr>
      <vt:lpstr>Questions from the Collaborative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Rioles</dc:creator>
  <cp:revision>50</cp:revision>
  <dcterms:created xsi:type="dcterms:W3CDTF">2021-01-25T22:38:09Z</dcterms:created>
  <dcterms:modified xsi:type="dcterms:W3CDTF">2022-01-26T14:28:58Z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ies>
</file>