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0" r:id="rId2"/>
    <p:sldMasterId id="2147483710" r:id="rId3"/>
  </p:sldMasterIdLst>
  <p:notesMasterIdLst>
    <p:notesMasterId r:id="rId23"/>
  </p:notesMasterIdLst>
  <p:sldIdLst>
    <p:sldId id="389" r:id="rId4"/>
    <p:sldId id="468" r:id="rId5"/>
    <p:sldId id="469" r:id="rId6"/>
    <p:sldId id="473" r:id="rId7"/>
    <p:sldId id="474" r:id="rId8"/>
    <p:sldId id="415" r:id="rId9"/>
    <p:sldId id="475" r:id="rId10"/>
    <p:sldId id="256" r:id="rId11"/>
    <p:sldId id="476" r:id="rId12"/>
    <p:sldId id="258" r:id="rId13"/>
    <p:sldId id="319" r:id="rId14"/>
    <p:sldId id="289" r:id="rId15"/>
    <p:sldId id="303" r:id="rId16"/>
    <p:sldId id="320" r:id="rId17"/>
    <p:sldId id="257" r:id="rId18"/>
    <p:sldId id="321" r:id="rId19"/>
    <p:sldId id="322" r:id="rId20"/>
    <p:sldId id="323" r:id="rId21"/>
    <p:sldId id="461" r:id="rId22"/>
  </p:sldIdLst>
  <p:sldSz cx="12192000" cy="6858000"/>
  <p:notesSz cx="7010400" cy="9236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696F70"/>
        </a:solidFill>
        <a:effectLst/>
        <a:uFillTx/>
        <a:latin typeface="Hind Bold"/>
        <a:ea typeface="Hind Bold"/>
        <a:cs typeface="Hind Bold"/>
        <a:sym typeface="Hind Bold"/>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696F70"/>
        </a:solidFill>
        <a:effectLst/>
        <a:uFillTx/>
        <a:latin typeface="Hind Bold"/>
        <a:ea typeface="Hind Bold"/>
        <a:cs typeface="Hind Bold"/>
        <a:sym typeface="Hind Bold"/>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696F70"/>
        </a:solidFill>
        <a:effectLst/>
        <a:uFillTx/>
        <a:latin typeface="Hind Bold"/>
        <a:ea typeface="Hind Bold"/>
        <a:cs typeface="Hind Bold"/>
        <a:sym typeface="Hind Bold"/>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696F70"/>
        </a:solidFill>
        <a:effectLst/>
        <a:uFillTx/>
        <a:latin typeface="Hind Bold"/>
        <a:ea typeface="Hind Bold"/>
        <a:cs typeface="Hind Bold"/>
        <a:sym typeface="Hind Bold"/>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696F70"/>
        </a:solidFill>
        <a:effectLst/>
        <a:uFillTx/>
        <a:latin typeface="Hind Bold"/>
        <a:ea typeface="Hind Bold"/>
        <a:cs typeface="Hind Bold"/>
        <a:sym typeface="Hind Bold"/>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696F70"/>
        </a:solidFill>
        <a:effectLst/>
        <a:uFillTx/>
        <a:latin typeface="Hind Bold"/>
        <a:ea typeface="Hind Bold"/>
        <a:cs typeface="Hind Bold"/>
        <a:sym typeface="Hind Bold"/>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696F70"/>
        </a:solidFill>
        <a:effectLst/>
        <a:uFillTx/>
        <a:latin typeface="Hind Bold"/>
        <a:ea typeface="Hind Bold"/>
        <a:cs typeface="Hind Bold"/>
        <a:sym typeface="Hind Bold"/>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696F70"/>
        </a:solidFill>
        <a:effectLst/>
        <a:uFillTx/>
        <a:latin typeface="Hind Bold"/>
        <a:ea typeface="Hind Bold"/>
        <a:cs typeface="Hind Bold"/>
        <a:sym typeface="Hind Bold"/>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696F70"/>
        </a:solidFill>
        <a:effectLst/>
        <a:uFillTx/>
        <a:latin typeface="Hind Bold"/>
        <a:ea typeface="Hind Bold"/>
        <a:cs typeface="Hind Bold"/>
        <a:sym typeface="Hind Bold"/>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86F"/>
    <a:srgbClr val="32ABB4"/>
    <a:srgbClr val="000000"/>
    <a:srgbClr val="FFFFFF"/>
    <a:srgbClr val="C1D2D9"/>
    <a:srgbClr val="19959F"/>
    <a:srgbClr val="15767D"/>
    <a:srgbClr val="1BA2AC"/>
    <a:srgbClr val="60DCE6"/>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AFF"/>
          </a:solidFill>
        </a:fill>
      </a:tcStyle>
    </a:wholeTbl>
    <a:band2H>
      <a:tcTxStyle/>
      <a:tcStyle>
        <a:tcBdr/>
        <a:fill>
          <a:solidFill>
            <a:srgbClr val="FFE6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97" autoAdjust="0"/>
  </p:normalViewPr>
  <p:slideViewPr>
    <p:cSldViewPr snapToGrid="0">
      <p:cViewPr>
        <p:scale>
          <a:sx n="80" d="100"/>
          <a:sy n="80" d="100"/>
        </p:scale>
        <p:origin x="144" y="594"/>
      </p:cViewPr>
      <p:guideLst/>
    </p:cSldViewPr>
  </p:slideViewPr>
  <p:notesTextViewPr>
    <p:cViewPr>
      <p:scale>
        <a:sx n="1" d="1"/>
        <a:sy n="1" d="1"/>
      </p:scale>
      <p:origin x="0" y="0"/>
    </p:cViewPr>
  </p:notesTextViewPr>
  <p:sorterViewPr>
    <p:cViewPr>
      <p:scale>
        <a:sx n="100" d="100"/>
        <a:sy n="100" d="100"/>
      </p:scale>
      <p:origin x="0" y="-26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425450" y="692150"/>
            <a:ext cx="6159500" cy="3463925"/>
          </a:xfrm>
          <a:prstGeom prst="rect">
            <a:avLst/>
          </a:prstGeom>
        </p:spPr>
        <p:txBody>
          <a:bodyPr/>
          <a:lstStyle/>
          <a:p>
            <a:endParaRPr/>
          </a:p>
        </p:txBody>
      </p:sp>
      <p:sp>
        <p:nvSpPr>
          <p:cNvPr id="136" name="Shape 136"/>
          <p:cNvSpPr>
            <a:spLocks noGrp="1"/>
          </p:cNvSpPr>
          <p:nvPr>
            <p:ph type="body" sz="quarter" idx="1"/>
          </p:nvPr>
        </p:nvSpPr>
        <p:spPr>
          <a:xfrm>
            <a:off x="934721" y="4387136"/>
            <a:ext cx="5140960" cy="4156234"/>
          </a:xfrm>
          <a:prstGeom prst="rect">
            <a:avLst/>
          </a:prstGeom>
        </p:spPr>
        <p:txBody>
          <a:bodyPr/>
          <a:lstStyle/>
          <a:p>
            <a:endParaRPr/>
          </a:p>
        </p:txBody>
      </p:sp>
    </p:spTree>
    <p:extLst>
      <p:ext uri="{BB962C8B-B14F-4D97-AF65-F5344CB8AC3E}">
        <p14:creationId xmlns:p14="http://schemas.microsoft.com/office/powerpoint/2010/main" val="630799031"/>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4201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EF5C06-7FBD-4D52-B995-88E57D89B2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094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EF5C06-7FBD-4D52-B995-88E57D89B2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4809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4" name="Rectangle"/>
          <p:cNvSpPr/>
          <p:nvPr/>
        </p:nvSpPr>
        <p:spPr>
          <a:xfrm>
            <a:off x="0" y="5962506"/>
            <a:ext cx="12192000" cy="908194"/>
          </a:xfrm>
          <a:prstGeom prst="rect">
            <a:avLst/>
          </a:prstGeom>
          <a:solidFill>
            <a:srgbClr val="1BA2AC"/>
          </a:solidFill>
          <a:ln w="12700">
            <a:miter lim="400000"/>
          </a:ln>
          <a:effectLst>
            <a:outerShdw blurRad="38100" dist="23000" dir="5400000" rotWithShape="0">
              <a:srgbClr val="000000">
                <a:alpha val="35000"/>
              </a:srgbClr>
            </a:outerShdw>
          </a:effectLst>
        </p:spPr>
        <p:txBody>
          <a:bodyPr lIns="45718" tIns="45718" rIns="45718" bIns="45718" anchor="ctr"/>
          <a:lstStyle/>
          <a:p>
            <a:pPr>
              <a:defRPr sz="1800">
                <a:solidFill>
                  <a:srgbClr val="1BA2AC"/>
                </a:solidFill>
                <a:latin typeface="Hind Regular"/>
                <a:ea typeface="Hind Regular"/>
                <a:cs typeface="Hind Regular"/>
                <a:sym typeface="Hind Regular"/>
              </a:defRPr>
            </a:pPr>
            <a:endParaRPr/>
          </a:p>
        </p:txBody>
      </p:sp>
      <p:pic>
        <p:nvPicPr>
          <p:cNvPr id="15" name="T1D_stacked_color.png" descr="T1D_stacked_color.png"/>
          <p:cNvPicPr>
            <a:picLocks noChangeAspect="1"/>
          </p:cNvPicPr>
          <p:nvPr/>
        </p:nvPicPr>
        <p:blipFill>
          <a:blip r:embed="rId2"/>
          <a:stretch>
            <a:fillRect/>
          </a:stretch>
        </p:blipFill>
        <p:spPr>
          <a:xfrm>
            <a:off x="332569" y="679029"/>
            <a:ext cx="2795066" cy="1249658"/>
          </a:xfrm>
          <a:prstGeom prst="rect">
            <a:avLst/>
          </a:prstGeom>
          <a:ln w="12700">
            <a:miter lim="400000"/>
          </a:ln>
        </p:spPr>
      </p:pic>
      <p:sp>
        <p:nvSpPr>
          <p:cNvPr id="16" name="Title Text"/>
          <p:cNvSpPr txBox="1">
            <a:spLocks noGrp="1"/>
          </p:cNvSpPr>
          <p:nvPr>
            <p:ph type="title"/>
          </p:nvPr>
        </p:nvSpPr>
        <p:spPr>
          <a:xfrm>
            <a:off x="4336314" y="2755900"/>
            <a:ext cx="5698200" cy="1898204"/>
          </a:xfrm>
          <a:prstGeom prst="rect">
            <a:avLst/>
          </a:prstGeom>
        </p:spPr>
        <p:txBody>
          <a:bodyPr anchor="t">
            <a:noAutofit/>
          </a:bodyPr>
          <a:lstStyle>
            <a:lvl1pPr>
              <a:defRPr sz="4600" spc="-73">
                <a:solidFill>
                  <a:srgbClr val="526773"/>
                </a:solidFill>
              </a:defRPr>
            </a:lvl1pPr>
          </a:lstStyle>
          <a:p>
            <a:r>
              <a:t>Title Text</a:t>
            </a:r>
          </a:p>
        </p:txBody>
      </p:sp>
      <p:sp>
        <p:nvSpPr>
          <p:cNvPr id="17" name="Slide Number"/>
          <p:cNvSpPr txBox="1">
            <a:spLocks noGrp="1"/>
          </p:cNvSpPr>
          <p:nvPr>
            <p:ph type="sldNum" sz="quarter" idx="2"/>
          </p:nvPr>
        </p:nvSpPr>
        <p:spPr>
          <a:xfrm>
            <a:off x="11864978" y="6318249"/>
            <a:ext cx="245412" cy="345437"/>
          </a:xfrm>
          <a:prstGeom prst="rect">
            <a:avLst/>
          </a:prstGeom>
        </p:spPr>
        <p:txBody>
          <a:bodyPr/>
          <a:lstStyle>
            <a:lvl1pPr>
              <a:defRPr>
                <a:solidFill>
                  <a:srgbClr val="696F70"/>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1630743" cy="563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304800" y="990600"/>
            <a:ext cx="5689600" cy="50800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9200" y="990600"/>
            <a:ext cx="5588000" cy="50800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xfrm>
            <a:off x="-249423" y="-123108"/>
            <a:ext cx="249423" cy="246217"/>
          </a:xfrm>
        </p:spPr>
        <p:txBody>
          <a:bodyPr/>
          <a:lstStyle>
            <a:lvl1pPr algn="r">
              <a:defRPr sz="1000">
                <a:solidFill>
                  <a:schemeClr val="bg1">
                    <a:lumMod val="65000"/>
                  </a:schemeClr>
                </a:solidFill>
                <a:latin typeface="Arial" pitchFamily="34" charset="0"/>
                <a:cs typeface="Arial" pitchFamily="34" charset="0"/>
              </a:defRPr>
            </a:lvl1pPr>
          </a:lstStyle>
          <a:p>
            <a:pPr>
              <a:defRPr/>
            </a:pPr>
            <a:fld id="{90B55A1D-B5F8-42CF-B8F2-1FE2D4C33B73}" type="slidenum">
              <a:rPr lang="en-US">
                <a:solidFill>
                  <a:srgbClr val="701707">
                    <a:lumMod val="65000"/>
                  </a:srgbClr>
                </a:solidFill>
              </a:rPr>
              <a:pPr>
                <a:defRPr/>
              </a:pPr>
              <a:t>‹#›</a:t>
            </a:fld>
            <a:endParaRPr lang="en-US">
              <a:solidFill>
                <a:srgbClr val="701707">
                  <a:lumMod val="65000"/>
                </a:srgbClr>
              </a:solidFill>
            </a:endParaRPr>
          </a:p>
        </p:txBody>
      </p:sp>
    </p:spTree>
    <p:extLst>
      <p:ext uri="{BB962C8B-B14F-4D97-AF65-F5344CB8AC3E}">
        <p14:creationId xmlns:p14="http://schemas.microsoft.com/office/powerpoint/2010/main" val="4058913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4" name="McK Slide Elements"/>
          <p:cNvGrpSpPr>
            <a:grpSpLocks/>
          </p:cNvGrpSpPr>
          <p:nvPr userDrawn="1"/>
        </p:nvGrpSpPr>
        <p:grpSpPr bwMode="auto">
          <a:xfrm>
            <a:off x="162985" y="6205539"/>
            <a:ext cx="11628967" cy="515937"/>
            <a:chOff x="75" y="3831"/>
            <a:chExt cx="5385" cy="319"/>
          </a:xfrm>
        </p:grpSpPr>
        <p:sp>
          <p:nvSpPr>
            <p:cNvPr id="5" name="McK 4. Footnote" hidden="1"/>
            <p:cNvSpPr txBox="1">
              <a:spLocks noChangeArrowheads="1"/>
            </p:cNvSpPr>
            <p:nvPr userDrawn="1"/>
          </p:nvSpPr>
          <p:spPr bwMode="auto">
            <a:xfrm>
              <a:off x="75" y="3831"/>
              <a:ext cx="5385" cy="95"/>
            </a:xfrm>
            <a:prstGeom prst="rect">
              <a:avLst/>
            </a:prstGeom>
            <a:noFill/>
            <a:ln>
              <a:noFill/>
            </a:ln>
            <a:effec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a:solidFill>
                    <a:srgbClr val="000000"/>
                  </a:solidFill>
                  <a:sym typeface="Avenir Heavy"/>
                </a:rPr>
                <a:t>1 Footnote</a:t>
              </a:r>
            </a:p>
          </p:txBody>
        </p:sp>
        <p:sp>
          <p:nvSpPr>
            <p:cNvPr id="7" name="McK 5. Source" hidden="1"/>
            <p:cNvSpPr>
              <a:spLocks noChangeArrowheads="1"/>
            </p:cNvSpPr>
            <p:nvPr userDrawn="1"/>
          </p:nvSpPr>
          <p:spPr bwMode="auto">
            <a:xfrm>
              <a:off x="75" y="4055"/>
              <a:ext cx="4323" cy="95"/>
            </a:xfrm>
            <a:prstGeom prst="rect">
              <a:avLst/>
            </a:prstGeom>
            <a:noFill/>
            <a:ln>
              <a:noFill/>
            </a:ln>
          </p:spPr>
          <p:txBody>
            <a:bodyPr lIns="0" tIns="0" rIns="0" bIns="0" anchor="ctr">
              <a:spAutoFit/>
            </a:bodyPr>
            <a:lstStyle>
              <a:lvl1pPr marL="609600" indent="-609600" defTabSz="895350">
                <a:tabLst>
                  <a:tab pos="612775" algn="l"/>
                </a:tabLst>
                <a:defRPr>
                  <a:solidFill>
                    <a:schemeClr val="tx1"/>
                  </a:solidFill>
                  <a:latin typeface="Arial" panose="020B0604020202020204" pitchFamily="34" charset="0"/>
                  <a:ea typeface="MS PGothic" panose="020B0600070205080204" pitchFamily="34" charset="-128"/>
                </a:defRPr>
              </a:lvl1pPr>
              <a:lvl2pPr marL="742950" indent="-285750" defTabSz="895350">
                <a:tabLst>
                  <a:tab pos="612775" algn="l"/>
                </a:tabLst>
                <a:defRPr>
                  <a:solidFill>
                    <a:schemeClr val="tx1"/>
                  </a:solidFill>
                  <a:latin typeface="Arial" panose="020B0604020202020204" pitchFamily="34" charset="0"/>
                  <a:ea typeface="MS PGothic" panose="020B0600070205080204" pitchFamily="34" charset="-128"/>
                </a:defRPr>
              </a:lvl2pPr>
              <a:lvl3pPr marL="1143000" indent="-228600" defTabSz="895350">
                <a:tabLst>
                  <a:tab pos="612775" algn="l"/>
                </a:tabLst>
                <a:defRPr>
                  <a:solidFill>
                    <a:schemeClr val="tx1"/>
                  </a:solidFill>
                  <a:latin typeface="Arial" panose="020B0604020202020204" pitchFamily="34" charset="0"/>
                  <a:ea typeface="MS PGothic" panose="020B0600070205080204" pitchFamily="34" charset="-128"/>
                </a:defRPr>
              </a:lvl3pPr>
              <a:lvl4pPr marL="1600200" indent="-228600" defTabSz="895350">
                <a:tabLst>
                  <a:tab pos="612775" algn="l"/>
                </a:tabLst>
                <a:defRPr>
                  <a:solidFill>
                    <a:schemeClr val="tx1"/>
                  </a:solidFill>
                  <a:latin typeface="Arial" panose="020B0604020202020204" pitchFamily="34" charset="0"/>
                  <a:ea typeface="MS PGothic" panose="020B0600070205080204" pitchFamily="34" charset="-128"/>
                </a:defRPr>
              </a:lvl4pPr>
              <a:lvl5pPr marL="2057400" indent="-228600" defTabSz="895350">
                <a:tabLst>
                  <a:tab pos="612775" algn="l"/>
                </a:tabLst>
                <a:defRPr>
                  <a:solidFill>
                    <a:schemeClr val="tx1"/>
                  </a:solidFill>
                  <a:latin typeface="Arial" panose="020B0604020202020204" pitchFamily="34" charset="0"/>
                  <a:ea typeface="MS PGothic" panose="020B0600070205080204" pitchFamily="34" charset="-128"/>
                </a:defRPr>
              </a:lvl5pPr>
              <a:lvl6pPr marL="2514600" indent="-228600" defTabSz="895350" eaLnBrk="0" fontAlgn="base" hangingPunct="0">
                <a:spcBef>
                  <a:spcPct val="0"/>
                </a:spcBef>
                <a:spcAft>
                  <a:spcPct val="0"/>
                </a:spcAft>
                <a:tabLst>
                  <a:tab pos="612775" algn="l"/>
                </a:tabLst>
                <a:defRPr>
                  <a:solidFill>
                    <a:schemeClr val="tx1"/>
                  </a:solidFill>
                  <a:latin typeface="Arial" panose="020B0604020202020204" pitchFamily="34" charset="0"/>
                  <a:ea typeface="MS PGothic" panose="020B0600070205080204" pitchFamily="34" charset="-128"/>
                </a:defRPr>
              </a:lvl6pPr>
              <a:lvl7pPr marL="2971800" indent="-228600" defTabSz="895350" eaLnBrk="0" fontAlgn="base" hangingPunct="0">
                <a:spcBef>
                  <a:spcPct val="0"/>
                </a:spcBef>
                <a:spcAft>
                  <a:spcPct val="0"/>
                </a:spcAft>
                <a:tabLst>
                  <a:tab pos="612775" algn="l"/>
                </a:tabLst>
                <a:defRPr>
                  <a:solidFill>
                    <a:schemeClr val="tx1"/>
                  </a:solidFill>
                  <a:latin typeface="Arial" panose="020B0604020202020204" pitchFamily="34" charset="0"/>
                  <a:ea typeface="MS PGothic" panose="020B0600070205080204" pitchFamily="34" charset="-128"/>
                </a:defRPr>
              </a:lvl7pPr>
              <a:lvl8pPr marL="3429000" indent="-228600" defTabSz="895350" eaLnBrk="0" fontAlgn="base" hangingPunct="0">
                <a:spcBef>
                  <a:spcPct val="0"/>
                </a:spcBef>
                <a:spcAft>
                  <a:spcPct val="0"/>
                </a:spcAft>
                <a:tabLst>
                  <a:tab pos="612775" algn="l"/>
                </a:tabLst>
                <a:defRPr>
                  <a:solidFill>
                    <a:schemeClr val="tx1"/>
                  </a:solidFill>
                  <a:latin typeface="Arial" panose="020B0604020202020204" pitchFamily="34" charset="0"/>
                  <a:ea typeface="MS PGothic" panose="020B0600070205080204" pitchFamily="34" charset="-128"/>
                </a:defRPr>
              </a:lvl8pPr>
              <a:lvl9pPr marL="3886200" indent="-228600" defTabSz="895350" eaLnBrk="0" fontAlgn="base" hangingPunct="0">
                <a:spcBef>
                  <a:spcPct val="0"/>
                </a:spcBef>
                <a:spcAft>
                  <a:spcPct val="0"/>
                </a:spcAft>
                <a:tabLst>
                  <a:tab pos="612775" algn="l"/>
                </a:tabLst>
                <a:defRPr>
                  <a:solidFill>
                    <a:schemeClr val="tx1"/>
                  </a:solidFill>
                  <a:latin typeface="Arial" panose="020B0604020202020204" pitchFamily="34" charset="0"/>
                  <a:ea typeface="MS PGothic" panose="020B0600070205080204" pitchFamily="34" charset="-128"/>
                </a:defRPr>
              </a:lvl9pPr>
            </a:lstStyle>
            <a:p>
              <a:pPr>
                <a:defRPr/>
              </a:pPr>
              <a:r>
                <a:rPr lang="en-US" altLang="en-US" sz="1000">
                  <a:solidFill>
                    <a:srgbClr val="000000"/>
                  </a:solidFill>
                  <a:sym typeface="Avenir Heavy"/>
                </a:rPr>
                <a:t>SOURCE: Source</a:t>
              </a:r>
            </a:p>
          </p:txBody>
        </p:sp>
      </p:grpSp>
      <p:cxnSp>
        <p:nvCxnSpPr>
          <p:cNvPr id="8" name="Straight Connector 18"/>
          <p:cNvCxnSpPr/>
          <p:nvPr userDrawn="1"/>
        </p:nvCxnSpPr>
        <p:spPr>
          <a:xfrm>
            <a:off x="0" y="635793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18" descr="TCH_Stacked.ep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24684" y="6403976"/>
            <a:ext cx="666749"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7217" y="234951"/>
            <a:ext cx="11724216" cy="492443"/>
          </a:xfrm>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1723515" y="1339533"/>
            <a:ext cx="8755777" cy="2883145"/>
          </a:xfrm>
        </p:spPr>
        <p:txBody>
          <a:bodyPr/>
          <a:lstStyle>
            <a:lvl1pPr marL="0" indent="0">
              <a:buNone/>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marL="914400" indent="-2286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a:spLocks noGrp="1" noChangeArrowheads="1"/>
          </p:cNvSpPr>
          <p:nvPr>
            <p:ph type="sldNum" sz="quarter" idx="12"/>
          </p:nvPr>
        </p:nvSpPr>
        <p:spPr bwMode="auto">
          <a:xfrm>
            <a:off x="6000879" y="6565901"/>
            <a:ext cx="192360" cy="153888"/>
          </a:xfrm>
          <a:prstGeom prst="rect">
            <a:avLst/>
          </a:prstGeom>
        </p:spPr>
        <p:txBody>
          <a:bodyPr vert="horz" wrap="none" lIns="0" tIns="0" rIns="0" bIns="0" numCol="1" anchor="t" anchorCtr="0" compatLnSpc="1">
            <a:prstTxWarp prst="textNoShape">
              <a:avLst/>
            </a:prstTxWarp>
          </a:bodyPr>
          <a:lstStyle>
            <a:lvl1pPr algn="ctr">
              <a:defRPr sz="1000">
                <a:solidFill>
                  <a:srgbClr val="000000">
                    <a:lumMod val="65000"/>
                    <a:lumOff val="35000"/>
                  </a:srgbClr>
                </a:solidFill>
              </a:defRPr>
            </a:lvl1pPr>
          </a:lstStyle>
          <a:p>
            <a:pPr>
              <a:defRPr/>
            </a:pPr>
            <a:fld id="{94F17138-61F0-42AB-B4B6-267958EA478A}" type="slidenum">
              <a:rPr lang="en-US"/>
              <a:pPr>
                <a:defRPr/>
              </a:pPr>
              <a:t>‹#›</a:t>
            </a:fld>
            <a:r>
              <a:rPr lang="en-US" dirty="0"/>
              <a:t> </a:t>
            </a:r>
          </a:p>
        </p:txBody>
      </p:sp>
    </p:spTree>
    <p:extLst>
      <p:ext uri="{BB962C8B-B14F-4D97-AF65-F5344CB8AC3E}">
        <p14:creationId xmlns:p14="http://schemas.microsoft.com/office/powerpoint/2010/main" val="435941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86424-9773-4F4B-9B78-F7FD4C51C5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CF8C85-24B3-478B-8BBF-5ADA15CD1F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49B5F6-1688-40A7-9CDB-6CCFFA19BBFA}"/>
              </a:ext>
            </a:extLst>
          </p:cNvPr>
          <p:cNvSpPr>
            <a:spLocks noGrp="1"/>
          </p:cNvSpPr>
          <p:nvPr>
            <p:ph type="dt" sz="half" idx="10"/>
          </p:nvPr>
        </p:nvSpPr>
        <p:spPr/>
        <p:txBody>
          <a:bodyPr/>
          <a:lstStyle/>
          <a:p>
            <a:fld id="{869CA2CA-7172-4BCD-9142-F808E3D882A7}" type="datetimeFigureOut">
              <a:rPr lang="en-US" smtClean="0"/>
              <a:t>9/8/2020</a:t>
            </a:fld>
            <a:endParaRPr lang="en-US"/>
          </a:p>
        </p:txBody>
      </p:sp>
      <p:sp>
        <p:nvSpPr>
          <p:cNvPr id="5" name="Footer Placeholder 4">
            <a:extLst>
              <a:ext uri="{FF2B5EF4-FFF2-40B4-BE49-F238E27FC236}">
                <a16:creationId xmlns:a16="http://schemas.microsoft.com/office/drawing/2014/main" id="{2F1A5B34-A774-413F-A642-2F313E652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92478E-7C31-41A0-9F63-E50B18798E26}"/>
              </a:ext>
            </a:extLst>
          </p:cNvPr>
          <p:cNvSpPr>
            <a:spLocks noGrp="1"/>
          </p:cNvSpPr>
          <p:nvPr>
            <p:ph type="sldNum" sz="quarter" idx="12"/>
          </p:nvPr>
        </p:nvSpPr>
        <p:spPr/>
        <p:txBody>
          <a:bodyPr/>
          <a:lstStyle/>
          <a:p>
            <a:fld id="{FA917A13-A2A3-486D-8E15-5F6F4493DB85}" type="slidenum">
              <a:rPr lang="en-US" smtClean="0"/>
              <a:t>‹#›</a:t>
            </a:fld>
            <a:endParaRPr lang="en-US"/>
          </a:p>
        </p:txBody>
      </p:sp>
    </p:spTree>
    <p:extLst>
      <p:ext uri="{BB962C8B-B14F-4D97-AF65-F5344CB8AC3E}">
        <p14:creationId xmlns:p14="http://schemas.microsoft.com/office/powerpoint/2010/main" val="4092772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273FC-D904-449F-8C13-50DC99DACC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CD6457-4DA3-4DFC-9C1B-FF347E1022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AE04D9-80E1-4F89-B200-B4A717B384E6}"/>
              </a:ext>
            </a:extLst>
          </p:cNvPr>
          <p:cNvSpPr>
            <a:spLocks noGrp="1"/>
          </p:cNvSpPr>
          <p:nvPr>
            <p:ph type="dt" sz="half" idx="10"/>
          </p:nvPr>
        </p:nvSpPr>
        <p:spPr/>
        <p:txBody>
          <a:bodyPr/>
          <a:lstStyle/>
          <a:p>
            <a:fld id="{869CA2CA-7172-4BCD-9142-F808E3D882A7}" type="datetimeFigureOut">
              <a:rPr lang="en-US" smtClean="0"/>
              <a:t>9/8/2020</a:t>
            </a:fld>
            <a:endParaRPr lang="en-US"/>
          </a:p>
        </p:txBody>
      </p:sp>
      <p:sp>
        <p:nvSpPr>
          <p:cNvPr id="5" name="Footer Placeholder 4">
            <a:extLst>
              <a:ext uri="{FF2B5EF4-FFF2-40B4-BE49-F238E27FC236}">
                <a16:creationId xmlns:a16="http://schemas.microsoft.com/office/drawing/2014/main" id="{171C6E1B-F885-449E-AFA9-C51C5744A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286A5-8751-41B4-AA81-C29FC5E052D5}"/>
              </a:ext>
            </a:extLst>
          </p:cNvPr>
          <p:cNvSpPr>
            <a:spLocks noGrp="1"/>
          </p:cNvSpPr>
          <p:nvPr>
            <p:ph type="sldNum" sz="quarter" idx="12"/>
          </p:nvPr>
        </p:nvSpPr>
        <p:spPr/>
        <p:txBody>
          <a:bodyPr/>
          <a:lstStyle/>
          <a:p>
            <a:fld id="{FA917A13-A2A3-486D-8E15-5F6F4493DB85}" type="slidenum">
              <a:rPr lang="en-US" smtClean="0"/>
              <a:t>‹#›</a:t>
            </a:fld>
            <a:endParaRPr lang="en-US"/>
          </a:p>
        </p:txBody>
      </p:sp>
    </p:spTree>
    <p:extLst>
      <p:ext uri="{BB962C8B-B14F-4D97-AF65-F5344CB8AC3E}">
        <p14:creationId xmlns:p14="http://schemas.microsoft.com/office/powerpoint/2010/main" val="2735182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D0C61-D82B-4C9F-B024-997117C3EF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05293A-368E-4317-B6DE-6CB7E70CA3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779272-AC32-40DB-B129-F51858C8976C}"/>
              </a:ext>
            </a:extLst>
          </p:cNvPr>
          <p:cNvSpPr>
            <a:spLocks noGrp="1"/>
          </p:cNvSpPr>
          <p:nvPr>
            <p:ph type="dt" sz="half" idx="10"/>
          </p:nvPr>
        </p:nvSpPr>
        <p:spPr/>
        <p:txBody>
          <a:bodyPr/>
          <a:lstStyle/>
          <a:p>
            <a:fld id="{869CA2CA-7172-4BCD-9142-F808E3D882A7}" type="datetimeFigureOut">
              <a:rPr lang="en-US" smtClean="0"/>
              <a:t>9/8/2020</a:t>
            </a:fld>
            <a:endParaRPr lang="en-US"/>
          </a:p>
        </p:txBody>
      </p:sp>
      <p:sp>
        <p:nvSpPr>
          <p:cNvPr id="5" name="Footer Placeholder 4">
            <a:extLst>
              <a:ext uri="{FF2B5EF4-FFF2-40B4-BE49-F238E27FC236}">
                <a16:creationId xmlns:a16="http://schemas.microsoft.com/office/drawing/2014/main" id="{AF3C5122-C6B0-47DD-8FA9-62D78B7EF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B4E4B9-97D6-480C-A913-4A30D6D64D76}"/>
              </a:ext>
            </a:extLst>
          </p:cNvPr>
          <p:cNvSpPr>
            <a:spLocks noGrp="1"/>
          </p:cNvSpPr>
          <p:nvPr>
            <p:ph type="sldNum" sz="quarter" idx="12"/>
          </p:nvPr>
        </p:nvSpPr>
        <p:spPr/>
        <p:txBody>
          <a:bodyPr/>
          <a:lstStyle/>
          <a:p>
            <a:fld id="{FA917A13-A2A3-486D-8E15-5F6F4493DB85}" type="slidenum">
              <a:rPr lang="en-US" smtClean="0"/>
              <a:t>‹#›</a:t>
            </a:fld>
            <a:endParaRPr lang="en-US"/>
          </a:p>
        </p:txBody>
      </p:sp>
    </p:spTree>
    <p:extLst>
      <p:ext uri="{BB962C8B-B14F-4D97-AF65-F5344CB8AC3E}">
        <p14:creationId xmlns:p14="http://schemas.microsoft.com/office/powerpoint/2010/main" val="3567848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21888-E14C-4040-8CC8-6F8928F3D5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EA0668-9329-4FB9-AD29-D13EB7DF84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C73C1E-54AA-4A7A-8566-DBD50521C9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C3FC66-9796-408F-B016-4409B1D4CEFC}"/>
              </a:ext>
            </a:extLst>
          </p:cNvPr>
          <p:cNvSpPr>
            <a:spLocks noGrp="1"/>
          </p:cNvSpPr>
          <p:nvPr>
            <p:ph type="dt" sz="half" idx="10"/>
          </p:nvPr>
        </p:nvSpPr>
        <p:spPr/>
        <p:txBody>
          <a:bodyPr/>
          <a:lstStyle/>
          <a:p>
            <a:fld id="{869CA2CA-7172-4BCD-9142-F808E3D882A7}" type="datetimeFigureOut">
              <a:rPr lang="en-US" smtClean="0"/>
              <a:t>9/8/2020</a:t>
            </a:fld>
            <a:endParaRPr lang="en-US"/>
          </a:p>
        </p:txBody>
      </p:sp>
      <p:sp>
        <p:nvSpPr>
          <p:cNvPr id="6" name="Footer Placeholder 5">
            <a:extLst>
              <a:ext uri="{FF2B5EF4-FFF2-40B4-BE49-F238E27FC236}">
                <a16:creationId xmlns:a16="http://schemas.microsoft.com/office/drawing/2014/main" id="{AE0F51F7-1A04-42BE-988F-B5D848BD5C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D88657-52F4-4026-8C9A-491FBAADB469}"/>
              </a:ext>
            </a:extLst>
          </p:cNvPr>
          <p:cNvSpPr>
            <a:spLocks noGrp="1"/>
          </p:cNvSpPr>
          <p:nvPr>
            <p:ph type="sldNum" sz="quarter" idx="12"/>
          </p:nvPr>
        </p:nvSpPr>
        <p:spPr/>
        <p:txBody>
          <a:bodyPr/>
          <a:lstStyle/>
          <a:p>
            <a:fld id="{FA917A13-A2A3-486D-8E15-5F6F4493DB85}" type="slidenum">
              <a:rPr lang="en-US" smtClean="0"/>
              <a:t>‹#›</a:t>
            </a:fld>
            <a:endParaRPr lang="en-US"/>
          </a:p>
        </p:txBody>
      </p:sp>
    </p:spTree>
    <p:extLst>
      <p:ext uri="{BB962C8B-B14F-4D97-AF65-F5344CB8AC3E}">
        <p14:creationId xmlns:p14="http://schemas.microsoft.com/office/powerpoint/2010/main" val="2477670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BE7B-EEDF-4F78-8082-47B93E3E1B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74425A-BDEE-4D8C-9820-A875516AD1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8CED5B-B129-4A9F-850A-18098E796D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14ABC5-3E6E-4074-A5FB-381EED0B8C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B64A26-647A-40B0-AB76-13646418BF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8A2497-9E81-4B21-9BD9-E8F6D5FA0829}"/>
              </a:ext>
            </a:extLst>
          </p:cNvPr>
          <p:cNvSpPr>
            <a:spLocks noGrp="1"/>
          </p:cNvSpPr>
          <p:nvPr>
            <p:ph type="dt" sz="half" idx="10"/>
          </p:nvPr>
        </p:nvSpPr>
        <p:spPr/>
        <p:txBody>
          <a:bodyPr/>
          <a:lstStyle/>
          <a:p>
            <a:fld id="{869CA2CA-7172-4BCD-9142-F808E3D882A7}" type="datetimeFigureOut">
              <a:rPr lang="en-US" smtClean="0"/>
              <a:t>9/8/2020</a:t>
            </a:fld>
            <a:endParaRPr lang="en-US"/>
          </a:p>
        </p:txBody>
      </p:sp>
      <p:sp>
        <p:nvSpPr>
          <p:cNvPr id="8" name="Footer Placeholder 7">
            <a:extLst>
              <a:ext uri="{FF2B5EF4-FFF2-40B4-BE49-F238E27FC236}">
                <a16:creationId xmlns:a16="http://schemas.microsoft.com/office/drawing/2014/main" id="{E05E0AE3-B937-408B-BEAB-38375D3384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3F497A-EBBD-45DC-8574-1CA236FD89CA}"/>
              </a:ext>
            </a:extLst>
          </p:cNvPr>
          <p:cNvSpPr>
            <a:spLocks noGrp="1"/>
          </p:cNvSpPr>
          <p:nvPr>
            <p:ph type="sldNum" sz="quarter" idx="12"/>
          </p:nvPr>
        </p:nvSpPr>
        <p:spPr/>
        <p:txBody>
          <a:bodyPr/>
          <a:lstStyle/>
          <a:p>
            <a:fld id="{FA917A13-A2A3-486D-8E15-5F6F4493DB85}" type="slidenum">
              <a:rPr lang="en-US" smtClean="0"/>
              <a:t>‹#›</a:t>
            </a:fld>
            <a:endParaRPr lang="en-US"/>
          </a:p>
        </p:txBody>
      </p:sp>
    </p:spTree>
    <p:extLst>
      <p:ext uri="{BB962C8B-B14F-4D97-AF65-F5344CB8AC3E}">
        <p14:creationId xmlns:p14="http://schemas.microsoft.com/office/powerpoint/2010/main" val="4063123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DCAC-23D4-4FC1-B24C-B0135C2041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794F85-C5FD-4C81-B992-13D37520EF44}"/>
              </a:ext>
            </a:extLst>
          </p:cNvPr>
          <p:cNvSpPr>
            <a:spLocks noGrp="1"/>
          </p:cNvSpPr>
          <p:nvPr>
            <p:ph type="dt" sz="half" idx="10"/>
          </p:nvPr>
        </p:nvSpPr>
        <p:spPr/>
        <p:txBody>
          <a:bodyPr/>
          <a:lstStyle/>
          <a:p>
            <a:fld id="{869CA2CA-7172-4BCD-9142-F808E3D882A7}" type="datetimeFigureOut">
              <a:rPr lang="en-US" smtClean="0"/>
              <a:t>9/8/2020</a:t>
            </a:fld>
            <a:endParaRPr lang="en-US"/>
          </a:p>
        </p:txBody>
      </p:sp>
      <p:sp>
        <p:nvSpPr>
          <p:cNvPr id="4" name="Footer Placeholder 3">
            <a:extLst>
              <a:ext uri="{FF2B5EF4-FFF2-40B4-BE49-F238E27FC236}">
                <a16:creationId xmlns:a16="http://schemas.microsoft.com/office/drawing/2014/main" id="{5FB3DDAF-39F4-4734-9A48-D996C0DE80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5919C7-C681-4063-9128-E1B5FAD7ECCF}"/>
              </a:ext>
            </a:extLst>
          </p:cNvPr>
          <p:cNvSpPr>
            <a:spLocks noGrp="1"/>
          </p:cNvSpPr>
          <p:nvPr>
            <p:ph type="sldNum" sz="quarter" idx="12"/>
          </p:nvPr>
        </p:nvSpPr>
        <p:spPr/>
        <p:txBody>
          <a:bodyPr/>
          <a:lstStyle/>
          <a:p>
            <a:fld id="{FA917A13-A2A3-486D-8E15-5F6F4493DB85}" type="slidenum">
              <a:rPr lang="en-US" smtClean="0"/>
              <a:t>‹#›</a:t>
            </a:fld>
            <a:endParaRPr lang="en-US"/>
          </a:p>
        </p:txBody>
      </p:sp>
    </p:spTree>
    <p:extLst>
      <p:ext uri="{BB962C8B-B14F-4D97-AF65-F5344CB8AC3E}">
        <p14:creationId xmlns:p14="http://schemas.microsoft.com/office/powerpoint/2010/main" val="172479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B53494-125D-4403-9686-073B58916730}"/>
              </a:ext>
            </a:extLst>
          </p:cNvPr>
          <p:cNvSpPr>
            <a:spLocks noGrp="1"/>
          </p:cNvSpPr>
          <p:nvPr>
            <p:ph type="dt" sz="half" idx="10"/>
          </p:nvPr>
        </p:nvSpPr>
        <p:spPr/>
        <p:txBody>
          <a:bodyPr/>
          <a:lstStyle/>
          <a:p>
            <a:fld id="{869CA2CA-7172-4BCD-9142-F808E3D882A7}" type="datetimeFigureOut">
              <a:rPr lang="en-US" smtClean="0"/>
              <a:t>9/8/2020</a:t>
            </a:fld>
            <a:endParaRPr lang="en-US"/>
          </a:p>
        </p:txBody>
      </p:sp>
      <p:sp>
        <p:nvSpPr>
          <p:cNvPr id="3" name="Footer Placeholder 2">
            <a:extLst>
              <a:ext uri="{FF2B5EF4-FFF2-40B4-BE49-F238E27FC236}">
                <a16:creationId xmlns:a16="http://schemas.microsoft.com/office/drawing/2014/main" id="{D8484F30-ABF9-4DFD-BFD0-F14C933C06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0120F1-7FDD-4BAF-8A73-033E2DB0EDB1}"/>
              </a:ext>
            </a:extLst>
          </p:cNvPr>
          <p:cNvSpPr>
            <a:spLocks noGrp="1"/>
          </p:cNvSpPr>
          <p:nvPr>
            <p:ph type="sldNum" sz="quarter" idx="12"/>
          </p:nvPr>
        </p:nvSpPr>
        <p:spPr/>
        <p:txBody>
          <a:bodyPr/>
          <a:lstStyle/>
          <a:p>
            <a:fld id="{FA917A13-A2A3-486D-8E15-5F6F4493DB85}" type="slidenum">
              <a:rPr lang="en-US" smtClean="0"/>
              <a:t>‹#›</a:t>
            </a:fld>
            <a:endParaRPr lang="en-US"/>
          </a:p>
        </p:txBody>
      </p:sp>
    </p:spTree>
    <p:extLst>
      <p:ext uri="{BB962C8B-B14F-4D97-AF65-F5344CB8AC3E}">
        <p14:creationId xmlns:p14="http://schemas.microsoft.com/office/powerpoint/2010/main" val="1822845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60B97-4501-49BF-9ABC-FA6B9013FA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41E02A-F246-4639-AE4F-931CC9DBE5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AA927E-5126-456E-8EEC-C491401507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63FA37-9C79-45C5-A8D5-67F47A929269}"/>
              </a:ext>
            </a:extLst>
          </p:cNvPr>
          <p:cNvSpPr>
            <a:spLocks noGrp="1"/>
          </p:cNvSpPr>
          <p:nvPr>
            <p:ph type="dt" sz="half" idx="10"/>
          </p:nvPr>
        </p:nvSpPr>
        <p:spPr/>
        <p:txBody>
          <a:bodyPr/>
          <a:lstStyle/>
          <a:p>
            <a:fld id="{869CA2CA-7172-4BCD-9142-F808E3D882A7}" type="datetimeFigureOut">
              <a:rPr lang="en-US" smtClean="0"/>
              <a:t>9/8/2020</a:t>
            </a:fld>
            <a:endParaRPr lang="en-US"/>
          </a:p>
        </p:txBody>
      </p:sp>
      <p:sp>
        <p:nvSpPr>
          <p:cNvPr id="6" name="Footer Placeholder 5">
            <a:extLst>
              <a:ext uri="{FF2B5EF4-FFF2-40B4-BE49-F238E27FC236}">
                <a16:creationId xmlns:a16="http://schemas.microsoft.com/office/drawing/2014/main" id="{17A18CD8-4033-4753-923B-94A5F73683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AEFA43-1516-4CA1-A3D1-56AC6DE2323E}"/>
              </a:ext>
            </a:extLst>
          </p:cNvPr>
          <p:cNvSpPr>
            <a:spLocks noGrp="1"/>
          </p:cNvSpPr>
          <p:nvPr>
            <p:ph type="sldNum" sz="quarter" idx="12"/>
          </p:nvPr>
        </p:nvSpPr>
        <p:spPr/>
        <p:txBody>
          <a:bodyPr/>
          <a:lstStyle/>
          <a:p>
            <a:fld id="{FA917A13-A2A3-486D-8E15-5F6F4493DB85}" type="slidenum">
              <a:rPr lang="en-US" smtClean="0"/>
              <a:t>‹#›</a:t>
            </a:fld>
            <a:endParaRPr lang="en-US"/>
          </a:p>
        </p:txBody>
      </p:sp>
    </p:spTree>
    <p:extLst>
      <p:ext uri="{BB962C8B-B14F-4D97-AF65-F5344CB8AC3E}">
        <p14:creationId xmlns:p14="http://schemas.microsoft.com/office/powerpoint/2010/main" val="396005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ntent No Watermark">
    <p:spTree>
      <p:nvGrpSpPr>
        <p:cNvPr id="1" name=""/>
        <p:cNvGrpSpPr/>
        <p:nvPr/>
      </p:nvGrpSpPr>
      <p:grpSpPr>
        <a:xfrm>
          <a:off x="0" y="0"/>
          <a:ext cx="0" cy="0"/>
          <a:chOff x="0" y="0"/>
          <a:chExt cx="0" cy="0"/>
        </a:xfrm>
      </p:grpSpPr>
      <p:sp>
        <p:nvSpPr>
          <p:cNvPr id="55" name="Rectangle"/>
          <p:cNvSpPr/>
          <p:nvPr/>
        </p:nvSpPr>
        <p:spPr>
          <a:xfrm>
            <a:off x="0" y="5962506"/>
            <a:ext cx="12192000" cy="908194"/>
          </a:xfrm>
          <a:prstGeom prst="rect">
            <a:avLst/>
          </a:prstGeom>
          <a:solidFill>
            <a:srgbClr val="1BA2AC"/>
          </a:solidFill>
          <a:ln w="12700">
            <a:miter lim="400000"/>
          </a:ln>
          <a:effectLst>
            <a:outerShdw blurRad="38100" dist="23000" dir="5400000" rotWithShape="0">
              <a:srgbClr val="000000">
                <a:alpha val="35000"/>
              </a:srgbClr>
            </a:outerShdw>
          </a:effectLst>
        </p:spPr>
        <p:txBody>
          <a:bodyPr lIns="45718" tIns="45718" rIns="45718" bIns="45718" anchor="ctr"/>
          <a:lstStyle/>
          <a:p>
            <a:pPr>
              <a:defRPr sz="1800">
                <a:solidFill>
                  <a:srgbClr val="1BA2AC"/>
                </a:solidFill>
                <a:latin typeface="Hind Regular"/>
                <a:ea typeface="Hind Regular"/>
                <a:cs typeface="Hind Regular"/>
                <a:sym typeface="Hind Regular"/>
              </a:defRPr>
            </a:pPr>
            <a:endParaRPr/>
          </a:p>
        </p:txBody>
      </p:sp>
      <p:pic>
        <p:nvPicPr>
          <p:cNvPr id="56" name="T1D_horizontal_white.png" descr="T1D_horizontal_white.png"/>
          <p:cNvPicPr>
            <a:picLocks noChangeAspect="1"/>
          </p:cNvPicPr>
          <p:nvPr/>
        </p:nvPicPr>
        <p:blipFill>
          <a:blip r:embed="rId2"/>
          <a:stretch>
            <a:fillRect/>
          </a:stretch>
        </p:blipFill>
        <p:spPr>
          <a:xfrm>
            <a:off x="9146547" y="6227431"/>
            <a:ext cx="2142447" cy="443477"/>
          </a:xfrm>
          <a:prstGeom prst="rect">
            <a:avLst/>
          </a:prstGeom>
          <a:ln w="12700">
            <a:miter lim="400000"/>
          </a:ln>
        </p:spPr>
      </p:pic>
      <p:sp>
        <p:nvSpPr>
          <p:cNvPr id="57" name="Body Level One…"/>
          <p:cNvSpPr txBox="1">
            <a:spLocks noGrp="1"/>
          </p:cNvSpPr>
          <p:nvPr>
            <p:ph type="body" sz="half" idx="1"/>
          </p:nvPr>
        </p:nvSpPr>
        <p:spPr>
          <a:xfrm>
            <a:off x="990600" y="2039747"/>
            <a:ext cx="9541934" cy="3436797"/>
          </a:xfrm>
          <a:prstGeom prst="rect">
            <a:avLst/>
          </a:prstGeom>
        </p:spPr>
        <p:txBody>
          <a:bodyPr lIns="0" tIns="0" rIns="0" bIns="0"/>
          <a:lstStyle>
            <a:lvl1pPr marL="0" indent="0" defTabSz="914400">
              <a:spcBef>
                <a:spcPts val="0"/>
              </a:spcBef>
              <a:buClrTx/>
              <a:buSzTx/>
              <a:buFontTx/>
              <a:buNone/>
              <a:defRPr>
                <a:solidFill>
                  <a:srgbClr val="696E6F"/>
                </a:solidFill>
              </a:defRPr>
            </a:lvl1pPr>
            <a:lvl2pPr marL="0" indent="228600" defTabSz="914400">
              <a:spcBef>
                <a:spcPts val="0"/>
              </a:spcBef>
              <a:buClrTx/>
              <a:buSzTx/>
              <a:buFontTx/>
              <a:buNone/>
              <a:defRPr>
                <a:solidFill>
                  <a:srgbClr val="696E6F"/>
                </a:solidFill>
              </a:defRPr>
            </a:lvl2pPr>
            <a:lvl3pPr marL="0" indent="457200" defTabSz="914400">
              <a:spcBef>
                <a:spcPts val="0"/>
              </a:spcBef>
              <a:buClrTx/>
              <a:buSzTx/>
              <a:buFontTx/>
              <a:buNone/>
              <a:defRPr>
                <a:solidFill>
                  <a:srgbClr val="696E6F"/>
                </a:solidFill>
              </a:defRPr>
            </a:lvl3pPr>
            <a:lvl4pPr marL="0" indent="685800" defTabSz="914400">
              <a:spcBef>
                <a:spcPts val="0"/>
              </a:spcBef>
              <a:buClrTx/>
              <a:buSzTx/>
              <a:buFontTx/>
              <a:buNone/>
              <a:defRPr>
                <a:solidFill>
                  <a:srgbClr val="696E6F"/>
                </a:solidFill>
              </a:defRPr>
            </a:lvl4pPr>
            <a:lvl5pPr marL="0" indent="914400" defTabSz="914400">
              <a:spcBef>
                <a:spcPts val="0"/>
              </a:spcBef>
              <a:buClrTx/>
              <a:buSzTx/>
              <a:buFontTx/>
              <a:buNone/>
              <a:defRPr>
                <a:solidFill>
                  <a:srgbClr val="696E6F"/>
                </a:solidFill>
              </a:defRPr>
            </a:lvl5pPr>
          </a:lstStyle>
          <a:p>
            <a:r>
              <a:t>Body Level One</a:t>
            </a:r>
          </a:p>
          <a:p>
            <a:pPr lvl="1"/>
            <a:r>
              <a:t>Body Level Two</a:t>
            </a:r>
          </a:p>
          <a:p>
            <a:pPr lvl="2"/>
            <a:r>
              <a:t>Body Level Three</a:t>
            </a:r>
          </a:p>
          <a:p>
            <a:pPr lvl="3"/>
            <a:r>
              <a:t>Body Level Four</a:t>
            </a:r>
          </a:p>
          <a:p>
            <a:pPr lvl="4"/>
            <a:r>
              <a:t>Body Level Five</a:t>
            </a:r>
          </a:p>
        </p:txBody>
      </p:sp>
      <p:sp>
        <p:nvSpPr>
          <p:cNvPr id="58" name="Title Text"/>
          <p:cNvSpPr txBox="1">
            <a:spLocks noGrp="1"/>
          </p:cNvSpPr>
          <p:nvPr>
            <p:ph type="title"/>
          </p:nvPr>
        </p:nvSpPr>
        <p:spPr>
          <a:prstGeom prst="rect">
            <a:avLst/>
          </a:prstGeom>
        </p:spPr>
        <p:txBody>
          <a:bodyPr/>
          <a:lstStyle/>
          <a:p>
            <a:r>
              <a:t>Title Text</a:t>
            </a:r>
          </a:p>
        </p:txBody>
      </p:sp>
      <p:sp>
        <p:nvSpPr>
          <p:cNvPr id="59" name="Slide Number"/>
          <p:cNvSpPr txBox="1">
            <a:spLocks noGrp="1"/>
          </p:cNvSpPr>
          <p:nvPr>
            <p:ph type="sldNum" sz="quarter" idx="2"/>
          </p:nvPr>
        </p:nvSpPr>
        <p:spPr>
          <a:xfrm>
            <a:off x="943146" y="6200251"/>
            <a:ext cx="245412" cy="345437"/>
          </a:xfrm>
          <a:prstGeom prst="rect">
            <a:avLst/>
          </a:prstGeom>
        </p:spPr>
        <p:txBody>
          <a:bodyPr/>
          <a:lstStyle/>
          <a:p>
            <a:fld id="{86CB4B4D-7CA3-9044-876B-883B54F8677D}" type="slidenum">
              <a:t>‹#›</a:t>
            </a:fld>
            <a:endParaRPr/>
          </a:p>
        </p:txBody>
      </p:sp>
      <p:pic>
        <p:nvPicPr>
          <p:cNvPr id="60" name="Image" descr="Image"/>
          <p:cNvPicPr>
            <a:picLocks noChangeAspect="1"/>
          </p:cNvPicPr>
          <p:nvPr/>
        </p:nvPicPr>
        <p:blipFill>
          <a:blip r:embed="rId3">
            <a:alphaModFix amt="10000"/>
          </a:blip>
          <a:stretch>
            <a:fillRect/>
          </a:stretch>
        </p:blipFill>
        <p:spPr>
          <a:xfrm>
            <a:off x="-317237" y="-3396473"/>
            <a:ext cx="12767216" cy="12549965"/>
          </a:xfrm>
          <a:prstGeom prst="rect">
            <a:avLst/>
          </a:prstGeom>
          <a:ln w="12700">
            <a:miter lim="400000"/>
          </a:ln>
        </p:spPr>
      </p:pic>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DFD9-3549-464D-B6AF-2601B0854F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3F69E6-A341-4B85-A472-3B4D29C57F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EA7EE5-07EF-4C39-9E16-06293C4D75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516811-AF92-416F-A33D-A5934242BE3A}"/>
              </a:ext>
            </a:extLst>
          </p:cNvPr>
          <p:cNvSpPr>
            <a:spLocks noGrp="1"/>
          </p:cNvSpPr>
          <p:nvPr>
            <p:ph type="dt" sz="half" idx="10"/>
          </p:nvPr>
        </p:nvSpPr>
        <p:spPr/>
        <p:txBody>
          <a:bodyPr/>
          <a:lstStyle/>
          <a:p>
            <a:fld id="{869CA2CA-7172-4BCD-9142-F808E3D882A7}" type="datetimeFigureOut">
              <a:rPr lang="en-US" smtClean="0"/>
              <a:t>9/8/2020</a:t>
            </a:fld>
            <a:endParaRPr lang="en-US"/>
          </a:p>
        </p:txBody>
      </p:sp>
      <p:sp>
        <p:nvSpPr>
          <p:cNvPr id="6" name="Footer Placeholder 5">
            <a:extLst>
              <a:ext uri="{FF2B5EF4-FFF2-40B4-BE49-F238E27FC236}">
                <a16:creationId xmlns:a16="http://schemas.microsoft.com/office/drawing/2014/main" id="{D92AB1E9-A240-4EA4-BEC6-136F60D4FB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BD0AD-FFC3-43FE-9786-DFB130107525}"/>
              </a:ext>
            </a:extLst>
          </p:cNvPr>
          <p:cNvSpPr>
            <a:spLocks noGrp="1"/>
          </p:cNvSpPr>
          <p:nvPr>
            <p:ph type="sldNum" sz="quarter" idx="12"/>
          </p:nvPr>
        </p:nvSpPr>
        <p:spPr/>
        <p:txBody>
          <a:bodyPr/>
          <a:lstStyle/>
          <a:p>
            <a:fld id="{FA917A13-A2A3-486D-8E15-5F6F4493DB85}" type="slidenum">
              <a:rPr lang="en-US" smtClean="0"/>
              <a:t>‹#›</a:t>
            </a:fld>
            <a:endParaRPr lang="en-US"/>
          </a:p>
        </p:txBody>
      </p:sp>
    </p:spTree>
    <p:extLst>
      <p:ext uri="{BB962C8B-B14F-4D97-AF65-F5344CB8AC3E}">
        <p14:creationId xmlns:p14="http://schemas.microsoft.com/office/powerpoint/2010/main" val="1127335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A5070-A6A9-4313-8A51-2B120914B7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929126-0690-4195-8C84-4F56838451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2EC4C-FB6E-462B-8D4D-BC898A0A1BB8}"/>
              </a:ext>
            </a:extLst>
          </p:cNvPr>
          <p:cNvSpPr>
            <a:spLocks noGrp="1"/>
          </p:cNvSpPr>
          <p:nvPr>
            <p:ph type="dt" sz="half" idx="10"/>
          </p:nvPr>
        </p:nvSpPr>
        <p:spPr/>
        <p:txBody>
          <a:bodyPr/>
          <a:lstStyle/>
          <a:p>
            <a:fld id="{869CA2CA-7172-4BCD-9142-F808E3D882A7}" type="datetimeFigureOut">
              <a:rPr lang="en-US" smtClean="0"/>
              <a:t>9/8/2020</a:t>
            </a:fld>
            <a:endParaRPr lang="en-US"/>
          </a:p>
        </p:txBody>
      </p:sp>
      <p:sp>
        <p:nvSpPr>
          <p:cNvPr id="5" name="Footer Placeholder 4">
            <a:extLst>
              <a:ext uri="{FF2B5EF4-FFF2-40B4-BE49-F238E27FC236}">
                <a16:creationId xmlns:a16="http://schemas.microsoft.com/office/drawing/2014/main" id="{28249D92-8B16-4F28-8B03-2F9A834F03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CBB7C-C1DE-4DA1-813E-10DBC0B8208D}"/>
              </a:ext>
            </a:extLst>
          </p:cNvPr>
          <p:cNvSpPr>
            <a:spLocks noGrp="1"/>
          </p:cNvSpPr>
          <p:nvPr>
            <p:ph type="sldNum" sz="quarter" idx="12"/>
          </p:nvPr>
        </p:nvSpPr>
        <p:spPr/>
        <p:txBody>
          <a:bodyPr/>
          <a:lstStyle/>
          <a:p>
            <a:fld id="{FA917A13-A2A3-486D-8E15-5F6F4493DB85}" type="slidenum">
              <a:rPr lang="en-US" smtClean="0"/>
              <a:t>‹#›</a:t>
            </a:fld>
            <a:endParaRPr lang="en-US"/>
          </a:p>
        </p:txBody>
      </p:sp>
    </p:spTree>
    <p:extLst>
      <p:ext uri="{BB962C8B-B14F-4D97-AF65-F5344CB8AC3E}">
        <p14:creationId xmlns:p14="http://schemas.microsoft.com/office/powerpoint/2010/main" val="1315854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8AAA7F-71AD-4E92-BA7B-C0D62C7C10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12B9A5-8A5D-4486-80BF-89E5C2AC39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089E1-C608-4638-BF5B-49773B0094FC}"/>
              </a:ext>
            </a:extLst>
          </p:cNvPr>
          <p:cNvSpPr>
            <a:spLocks noGrp="1"/>
          </p:cNvSpPr>
          <p:nvPr>
            <p:ph type="dt" sz="half" idx="10"/>
          </p:nvPr>
        </p:nvSpPr>
        <p:spPr/>
        <p:txBody>
          <a:bodyPr/>
          <a:lstStyle/>
          <a:p>
            <a:fld id="{869CA2CA-7172-4BCD-9142-F808E3D882A7}" type="datetimeFigureOut">
              <a:rPr lang="en-US" smtClean="0"/>
              <a:t>9/8/2020</a:t>
            </a:fld>
            <a:endParaRPr lang="en-US"/>
          </a:p>
        </p:txBody>
      </p:sp>
      <p:sp>
        <p:nvSpPr>
          <p:cNvPr id="5" name="Footer Placeholder 4">
            <a:extLst>
              <a:ext uri="{FF2B5EF4-FFF2-40B4-BE49-F238E27FC236}">
                <a16:creationId xmlns:a16="http://schemas.microsoft.com/office/drawing/2014/main" id="{32E03077-D7E3-49A7-9EFB-C2C19031AA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50ABAA-A016-40E3-A4AD-3EDFF1DC0423}"/>
              </a:ext>
            </a:extLst>
          </p:cNvPr>
          <p:cNvSpPr>
            <a:spLocks noGrp="1"/>
          </p:cNvSpPr>
          <p:nvPr>
            <p:ph type="sldNum" sz="quarter" idx="12"/>
          </p:nvPr>
        </p:nvSpPr>
        <p:spPr/>
        <p:txBody>
          <a:bodyPr/>
          <a:lstStyle/>
          <a:p>
            <a:fld id="{FA917A13-A2A3-486D-8E15-5F6F4493DB85}" type="slidenum">
              <a:rPr lang="en-US" smtClean="0"/>
              <a:t>‹#›</a:t>
            </a:fld>
            <a:endParaRPr lang="en-US"/>
          </a:p>
        </p:txBody>
      </p:sp>
    </p:spTree>
    <p:extLst>
      <p:ext uri="{BB962C8B-B14F-4D97-AF65-F5344CB8AC3E}">
        <p14:creationId xmlns:p14="http://schemas.microsoft.com/office/powerpoint/2010/main" val="3918403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Content No Watermark">
    <p:spTree>
      <p:nvGrpSpPr>
        <p:cNvPr id="1" name=""/>
        <p:cNvGrpSpPr/>
        <p:nvPr/>
      </p:nvGrpSpPr>
      <p:grpSpPr>
        <a:xfrm>
          <a:off x="0" y="0"/>
          <a:ext cx="0" cy="0"/>
          <a:chOff x="0" y="0"/>
          <a:chExt cx="0" cy="0"/>
        </a:xfrm>
      </p:grpSpPr>
      <p:sp>
        <p:nvSpPr>
          <p:cNvPr id="55" name="Rectangle"/>
          <p:cNvSpPr/>
          <p:nvPr/>
        </p:nvSpPr>
        <p:spPr>
          <a:xfrm>
            <a:off x="0" y="5962506"/>
            <a:ext cx="12192000" cy="908194"/>
          </a:xfrm>
          <a:prstGeom prst="rect">
            <a:avLst/>
          </a:prstGeom>
          <a:solidFill>
            <a:srgbClr val="1BA2AC"/>
          </a:solidFill>
          <a:ln w="12700">
            <a:miter lim="400000"/>
          </a:ln>
          <a:effectLst>
            <a:outerShdw blurRad="38100" dist="23000" dir="5400000" rotWithShape="0">
              <a:srgbClr val="000000">
                <a:alpha val="35000"/>
              </a:srgbClr>
            </a:outerShdw>
          </a:effectLst>
        </p:spPr>
        <p:txBody>
          <a:bodyPr lIns="45718" tIns="45718" rIns="45718" bIns="45718"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1BA2AC"/>
                </a:solidFill>
                <a:latin typeface="Hind Regular"/>
                <a:ea typeface="Hind Regular"/>
                <a:cs typeface="Hind Regular"/>
                <a:sym typeface="Hind Regular"/>
              </a:defRPr>
            </a:pPr>
            <a:endParaRPr kumimoji="0" sz="1800" b="0" i="0" u="none" strike="noStrike" kern="1200" cap="none" spc="0" normalizeH="0" baseline="0" noProof="0">
              <a:ln>
                <a:noFill/>
              </a:ln>
              <a:solidFill>
                <a:srgbClr val="1BA2AC"/>
              </a:solidFill>
              <a:effectLst/>
              <a:uLnTx/>
              <a:uFillTx/>
              <a:latin typeface="Hind Regular"/>
              <a:cs typeface="Hind Regular"/>
              <a:sym typeface="Hind Regular"/>
            </a:endParaRPr>
          </a:p>
        </p:txBody>
      </p:sp>
      <p:pic>
        <p:nvPicPr>
          <p:cNvPr id="56" name="T1D_horizontal_white.png" descr="T1D_horizontal_white.png"/>
          <p:cNvPicPr>
            <a:picLocks noChangeAspect="1"/>
          </p:cNvPicPr>
          <p:nvPr/>
        </p:nvPicPr>
        <p:blipFill>
          <a:blip r:embed="rId2"/>
          <a:stretch>
            <a:fillRect/>
          </a:stretch>
        </p:blipFill>
        <p:spPr>
          <a:xfrm>
            <a:off x="9146547" y="6227431"/>
            <a:ext cx="2142447" cy="443477"/>
          </a:xfrm>
          <a:prstGeom prst="rect">
            <a:avLst/>
          </a:prstGeom>
          <a:ln w="12700">
            <a:miter lim="400000"/>
          </a:ln>
        </p:spPr>
      </p:pic>
      <p:sp>
        <p:nvSpPr>
          <p:cNvPr id="57" name="Body Level One…"/>
          <p:cNvSpPr txBox="1">
            <a:spLocks noGrp="1"/>
          </p:cNvSpPr>
          <p:nvPr>
            <p:ph type="body" sz="half" idx="1"/>
          </p:nvPr>
        </p:nvSpPr>
        <p:spPr>
          <a:xfrm>
            <a:off x="990600" y="2039747"/>
            <a:ext cx="9541934" cy="3436797"/>
          </a:xfrm>
          <a:prstGeom prst="rect">
            <a:avLst/>
          </a:prstGeom>
        </p:spPr>
        <p:txBody>
          <a:bodyPr lIns="0" tIns="0" rIns="0" bIns="0"/>
          <a:lstStyle>
            <a:lvl1pPr marL="0" indent="0" defTabSz="914400">
              <a:spcBef>
                <a:spcPts val="0"/>
              </a:spcBef>
              <a:buClrTx/>
              <a:buSzTx/>
              <a:buFontTx/>
              <a:buNone/>
              <a:defRPr>
                <a:solidFill>
                  <a:srgbClr val="696E6F"/>
                </a:solidFill>
              </a:defRPr>
            </a:lvl1pPr>
            <a:lvl2pPr marL="0" indent="228600" defTabSz="914400">
              <a:spcBef>
                <a:spcPts val="0"/>
              </a:spcBef>
              <a:buClrTx/>
              <a:buSzTx/>
              <a:buFontTx/>
              <a:buNone/>
              <a:defRPr>
                <a:solidFill>
                  <a:srgbClr val="696E6F"/>
                </a:solidFill>
              </a:defRPr>
            </a:lvl2pPr>
            <a:lvl3pPr marL="0" indent="457200" defTabSz="914400">
              <a:spcBef>
                <a:spcPts val="0"/>
              </a:spcBef>
              <a:buClrTx/>
              <a:buSzTx/>
              <a:buFontTx/>
              <a:buNone/>
              <a:defRPr>
                <a:solidFill>
                  <a:srgbClr val="696E6F"/>
                </a:solidFill>
              </a:defRPr>
            </a:lvl3pPr>
            <a:lvl4pPr marL="0" indent="685800" defTabSz="914400">
              <a:spcBef>
                <a:spcPts val="0"/>
              </a:spcBef>
              <a:buClrTx/>
              <a:buSzTx/>
              <a:buFontTx/>
              <a:buNone/>
              <a:defRPr>
                <a:solidFill>
                  <a:srgbClr val="696E6F"/>
                </a:solidFill>
              </a:defRPr>
            </a:lvl4pPr>
            <a:lvl5pPr marL="0" indent="914400" defTabSz="914400">
              <a:spcBef>
                <a:spcPts val="0"/>
              </a:spcBef>
              <a:buClrTx/>
              <a:buSzTx/>
              <a:buFontTx/>
              <a:buNone/>
              <a:defRPr>
                <a:solidFill>
                  <a:srgbClr val="696E6F"/>
                </a:solidFill>
              </a:defRPr>
            </a:lvl5pPr>
          </a:lstStyle>
          <a:p>
            <a:r>
              <a:t>Body Level One</a:t>
            </a:r>
          </a:p>
          <a:p>
            <a:pPr lvl="1"/>
            <a:r>
              <a:t>Body Level Two</a:t>
            </a:r>
          </a:p>
          <a:p>
            <a:pPr lvl="2"/>
            <a:r>
              <a:t>Body Level Three</a:t>
            </a:r>
          </a:p>
          <a:p>
            <a:pPr lvl="3"/>
            <a:r>
              <a:t>Body Level Four</a:t>
            </a:r>
          </a:p>
          <a:p>
            <a:pPr lvl="4"/>
            <a:r>
              <a:t>Body Level Five</a:t>
            </a:r>
          </a:p>
        </p:txBody>
      </p:sp>
      <p:sp>
        <p:nvSpPr>
          <p:cNvPr id="58" name="Title Text"/>
          <p:cNvSpPr txBox="1">
            <a:spLocks noGrp="1"/>
          </p:cNvSpPr>
          <p:nvPr>
            <p:ph type="title"/>
          </p:nvPr>
        </p:nvSpPr>
        <p:spPr>
          <a:prstGeom prst="rect">
            <a:avLst/>
          </a:prstGeom>
        </p:spPr>
        <p:txBody>
          <a:bodyPr/>
          <a:lstStyle/>
          <a:p>
            <a:r>
              <a:t>Title Text</a:t>
            </a:r>
          </a:p>
        </p:txBody>
      </p:sp>
      <p:sp>
        <p:nvSpPr>
          <p:cNvPr id="59" name="Slide Number"/>
          <p:cNvSpPr txBox="1">
            <a:spLocks noGrp="1"/>
          </p:cNvSpPr>
          <p:nvPr>
            <p:ph type="sldNum" sz="quarter" idx="2"/>
          </p:nvPr>
        </p:nvSpPr>
        <p:spPr>
          <a:xfrm>
            <a:off x="943146" y="6200251"/>
            <a:ext cx="245412" cy="34543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0" name="Image" descr="Image"/>
          <p:cNvPicPr>
            <a:picLocks noChangeAspect="1"/>
          </p:cNvPicPr>
          <p:nvPr/>
        </p:nvPicPr>
        <p:blipFill>
          <a:blip r:embed="rId3">
            <a:alphaModFix amt="10000"/>
          </a:blip>
          <a:stretch>
            <a:fillRect/>
          </a:stretch>
        </p:blipFill>
        <p:spPr>
          <a:xfrm>
            <a:off x="-317237" y="-3396473"/>
            <a:ext cx="12767216" cy="12549965"/>
          </a:xfrm>
          <a:prstGeom prst="rect">
            <a:avLst/>
          </a:prstGeom>
          <a:ln w="12700">
            <a:miter lim="400000"/>
          </a:ln>
        </p:spPr>
      </p:pic>
    </p:spTree>
    <p:extLst>
      <p:ext uri="{BB962C8B-B14F-4D97-AF65-F5344CB8AC3E}">
        <p14:creationId xmlns:p14="http://schemas.microsoft.com/office/powerpoint/2010/main" val="253707692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0DD6B0-7CA9-4C0F-8F0C-20DCFD489B13}"/>
              </a:ext>
            </a:extLst>
          </p:cNvPr>
          <p:cNvSpPr>
            <a:spLocks noGrp="1"/>
          </p:cNvSpPr>
          <p:nvPr>
            <p:ph type="sldNum" sz="quarter" idx="10"/>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2494350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4" name="Title Text"/>
          <p:cNvSpPr txBox="1">
            <a:spLocks noGrp="1"/>
          </p:cNvSpPr>
          <p:nvPr>
            <p:ph type="title"/>
          </p:nvPr>
        </p:nvSpPr>
        <p:spPr>
          <a:xfrm>
            <a:off x="945414" y="4000500"/>
            <a:ext cx="10329334" cy="858987"/>
          </a:xfrm>
          <a:prstGeom prst="rect">
            <a:avLst/>
          </a:prstGeom>
        </p:spPr>
        <p:txBody>
          <a:bodyPr/>
          <a:lstStyle>
            <a:lvl1pPr algn="ctr">
              <a:defRPr sz="4600" spc="-73">
                <a:solidFill>
                  <a:srgbClr val="526773"/>
                </a:solidFill>
              </a:defRPr>
            </a:lvl1pPr>
          </a:lstStyle>
          <a:p>
            <a:r>
              <a:t>Title Text</a:t>
            </a:r>
          </a:p>
        </p:txBody>
      </p:sp>
      <p:pic>
        <p:nvPicPr>
          <p:cNvPr id="15" name="T1D_stacked_color.png" descr="T1D_stacked_color.png"/>
          <p:cNvPicPr>
            <a:picLocks noChangeAspect="1"/>
          </p:cNvPicPr>
          <p:nvPr/>
        </p:nvPicPr>
        <p:blipFill>
          <a:blip r:embed="rId2"/>
          <a:stretch>
            <a:fillRect/>
          </a:stretch>
        </p:blipFill>
        <p:spPr>
          <a:xfrm>
            <a:off x="3618993" y="1253187"/>
            <a:ext cx="4982176" cy="2227501"/>
          </a:xfrm>
          <a:prstGeom prst="rect">
            <a:avLst/>
          </a:prstGeom>
          <a:ln w="12700">
            <a:miter lim="400000"/>
          </a:ln>
        </p:spPr>
      </p:pic>
      <p:sp>
        <p:nvSpPr>
          <p:cNvPr id="16" name="Rectangle"/>
          <p:cNvSpPr/>
          <p:nvPr/>
        </p:nvSpPr>
        <p:spPr>
          <a:xfrm>
            <a:off x="0" y="5962506"/>
            <a:ext cx="12192000" cy="908194"/>
          </a:xfrm>
          <a:prstGeom prst="rect">
            <a:avLst/>
          </a:prstGeom>
          <a:solidFill>
            <a:srgbClr val="1BA2AC"/>
          </a:solidFill>
          <a:ln w="12700">
            <a:miter lim="400000"/>
          </a:ln>
          <a:effectLst>
            <a:outerShdw blurRad="38100" dist="23000" dir="5400000" rotWithShape="0">
              <a:srgbClr val="000000">
                <a:alpha val="35000"/>
              </a:srgbClr>
            </a:outerShdw>
          </a:effectLst>
        </p:spPr>
        <p:txBody>
          <a:bodyPr lIns="45718" tIns="45718" rIns="45718" bIns="45718" anchor="ctr"/>
          <a:lstStyle/>
          <a:p>
            <a:pPr>
              <a:defRPr sz="1800">
                <a:solidFill>
                  <a:srgbClr val="1BA2AC"/>
                </a:solidFill>
                <a:latin typeface="Avenir Book"/>
                <a:ea typeface="Avenir Book"/>
                <a:cs typeface="Avenir Book"/>
                <a:sym typeface="Avenir Book"/>
              </a:defRPr>
            </a:pPr>
            <a:endParaRPr sz="1800">
              <a:solidFill>
                <a:srgbClr val="1BA2AC"/>
              </a:solidFill>
              <a:latin typeface="Avenir Book"/>
              <a:ea typeface="Avenir Book"/>
              <a:cs typeface="Avenir Book"/>
              <a:sym typeface="Avenir Book"/>
            </a:endParaRPr>
          </a:p>
        </p:txBody>
      </p:sp>
      <p:pic>
        <p:nvPicPr>
          <p:cNvPr id="17" name="Image" descr="Image"/>
          <p:cNvPicPr>
            <a:picLocks noChangeAspect="1"/>
          </p:cNvPicPr>
          <p:nvPr/>
        </p:nvPicPr>
        <p:blipFill>
          <a:blip r:embed="rId3">
            <a:alphaModFix amt="10000"/>
          </a:blip>
          <a:stretch>
            <a:fillRect/>
          </a:stretch>
        </p:blipFill>
        <p:spPr>
          <a:xfrm>
            <a:off x="-202242" y="-3271312"/>
            <a:ext cx="12596484" cy="12382144"/>
          </a:xfrm>
          <a:prstGeom prst="rect">
            <a:avLst/>
          </a:prstGeom>
          <a:ln w="12700">
            <a:miter lim="400000"/>
          </a:ln>
        </p:spPr>
      </p:pic>
      <p:sp>
        <p:nvSpPr>
          <p:cNvPr id="18" name="Slide Number"/>
          <p:cNvSpPr txBox="1">
            <a:spLocks noGrp="1"/>
          </p:cNvSpPr>
          <p:nvPr>
            <p:ph type="sldNum" sz="quarter" idx="2"/>
          </p:nvPr>
        </p:nvSpPr>
        <p:spPr>
          <a:xfrm>
            <a:off x="11864978" y="6343649"/>
            <a:ext cx="284579" cy="294637"/>
          </a:xfrm>
          <a:prstGeom prst="rect">
            <a:avLst/>
          </a:prstGeom>
        </p:spPr>
        <p:txBody>
          <a:bodyPr/>
          <a:lstStyle>
            <a:lvl1pPr>
              <a:defRPr>
                <a:solidFill>
                  <a:srgbClr val="696F70"/>
                </a:solidFill>
              </a:defRPr>
            </a:lvl1pPr>
          </a:lstStyle>
          <a:p>
            <a:fld id="{86CB4B4D-7CA3-9044-876B-883B54F8677D}" type="slidenum">
              <a:rPr/>
              <a:pPr/>
              <a:t>‹#›</a:t>
            </a:fld>
            <a:endParaRPr/>
          </a:p>
        </p:txBody>
      </p:sp>
    </p:spTree>
    <p:extLst>
      <p:ext uri="{BB962C8B-B14F-4D97-AF65-F5344CB8AC3E}">
        <p14:creationId xmlns:p14="http://schemas.microsoft.com/office/powerpoint/2010/main" val="120546896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ection Header 2">
    <p:spTree>
      <p:nvGrpSpPr>
        <p:cNvPr id="1" name=""/>
        <p:cNvGrpSpPr/>
        <p:nvPr/>
      </p:nvGrpSpPr>
      <p:grpSpPr>
        <a:xfrm>
          <a:off x="0" y="0"/>
          <a:ext cx="0" cy="0"/>
          <a:chOff x="0" y="0"/>
          <a:chExt cx="0" cy="0"/>
        </a:xfrm>
      </p:grpSpPr>
      <p:sp>
        <p:nvSpPr>
          <p:cNvPr id="7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
        <p:nvSpPr>
          <p:cNvPr id="73" name="Title Text"/>
          <p:cNvSpPr txBox="1">
            <a:spLocks noGrp="1"/>
          </p:cNvSpPr>
          <p:nvPr>
            <p:ph type="title"/>
          </p:nvPr>
        </p:nvSpPr>
        <p:spPr>
          <a:xfrm>
            <a:off x="3579110" y="1816100"/>
            <a:ext cx="5033780" cy="1447800"/>
          </a:xfrm>
          <a:prstGeom prst="rect">
            <a:avLst/>
          </a:prstGeom>
        </p:spPr>
        <p:txBody>
          <a:bodyPr/>
          <a:lstStyle>
            <a:lvl1pPr algn="ctr">
              <a:defRPr sz="4600" spc="-73"/>
            </a:lvl1pPr>
          </a:lstStyle>
          <a:p>
            <a:r>
              <a:t>Title Text</a:t>
            </a:r>
          </a:p>
        </p:txBody>
      </p:sp>
    </p:spTree>
    <p:extLst>
      <p:ext uri="{BB962C8B-B14F-4D97-AF65-F5344CB8AC3E}">
        <p14:creationId xmlns:p14="http://schemas.microsoft.com/office/powerpoint/2010/main" val="221171249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066799" y="1401085"/>
            <a:ext cx="9751183" cy="1206243"/>
          </a:xfrm>
          <a:prstGeom prst="rect">
            <a:avLst/>
          </a:prstGeom>
        </p:spPr>
        <p:txBody>
          <a:bodyPr>
            <a:normAutofit/>
          </a:bodyPr>
          <a:lstStyle>
            <a:lvl1pPr>
              <a:defRPr sz="2800"/>
            </a:lvl1pPr>
          </a:lstStyle>
          <a:p>
            <a:r>
              <a:rPr lang="en-US"/>
              <a:t>Click to edit Master title style</a:t>
            </a:r>
            <a:endParaRPr lang="en-US" dirty="0"/>
          </a:p>
        </p:txBody>
      </p:sp>
      <p:sp>
        <p:nvSpPr>
          <p:cNvPr id="12" name="Text Placeholder 11"/>
          <p:cNvSpPr>
            <a:spLocks noGrp="1"/>
          </p:cNvSpPr>
          <p:nvPr>
            <p:ph type="body" sz="quarter" idx="11"/>
          </p:nvPr>
        </p:nvSpPr>
        <p:spPr>
          <a:xfrm>
            <a:off x="1066800" y="2687156"/>
            <a:ext cx="9751181" cy="914400"/>
          </a:xfrm>
          <a:prstGeom prst="rect">
            <a:avLst/>
          </a:prstGeom>
        </p:spPr>
        <p:txBody>
          <a:bodyPr>
            <a:norm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165801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Subtitle Slide no Bar">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6311900"/>
            <a:ext cx="122047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57884" y="6532563"/>
            <a:ext cx="9906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6418263"/>
            <a:ext cx="27770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09600" y="2368550"/>
            <a:ext cx="10972800" cy="636588"/>
          </a:xfrm>
          <a:prstGeom prst="rect">
            <a:avLst/>
          </a:prstGeom>
        </p:spPr>
        <p:txBody>
          <a:bodyPr>
            <a:normAutofit/>
          </a:bodyPr>
          <a:lstStyle>
            <a:lvl1pPr algn="l">
              <a:defRPr sz="2800" b="1">
                <a:latin typeface="Arial"/>
                <a:cs typeface="Arial"/>
              </a:defRPr>
            </a:lvl1pPr>
          </a:lstStyle>
          <a:p>
            <a:r>
              <a:rPr lang="en-US"/>
              <a:t>Click to edit Master title style</a:t>
            </a:r>
            <a:endParaRPr lang="en-US" dirty="0"/>
          </a:p>
        </p:txBody>
      </p:sp>
      <p:sp>
        <p:nvSpPr>
          <p:cNvPr id="8" name="Content Placeholder 10"/>
          <p:cNvSpPr>
            <a:spLocks noGrp="1"/>
          </p:cNvSpPr>
          <p:nvPr>
            <p:ph sz="quarter" idx="11"/>
          </p:nvPr>
        </p:nvSpPr>
        <p:spPr>
          <a:xfrm>
            <a:off x="609600" y="3113089"/>
            <a:ext cx="10972800" cy="636587"/>
          </a:xfrm>
          <a:prstGeom prst="rect">
            <a:avLst/>
          </a:prstGeom>
        </p:spPr>
        <p:txBody>
          <a:bodyPr vert="horz"/>
          <a:lstStyle>
            <a:lvl1pPr marL="0" indent="0">
              <a:defRPr sz="2000"/>
            </a:lvl1pPr>
          </a:lstStyle>
          <a:p>
            <a:pPr lvl="0"/>
            <a:r>
              <a:rPr lang="en-US"/>
              <a:t>Click to edit Master text styles</a:t>
            </a:r>
          </a:p>
        </p:txBody>
      </p:sp>
      <p:sp>
        <p:nvSpPr>
          <p:cNvPr id="7" name="Slide Number Placeholder 5"/>
          <p:cNvSpPr>
            <a:spLocks noGrp="1"/>
          </p:cNvSpPr>
          <p:nvPr>
            <p:ph type="sldNum" sz="quarter" idx="12"/>
          </p:nvPr>
        </p:nvSpPr>
        <p:spPr>
          <a:xfrm>
            <a:off x="8906933" y="6450014"/>
            <a:ext cx="2844800" cy="365125"/>
          </a:xfrm>
          <a:prstGeom prst="rect">
            <a:avLst/>
          </a:prstGeom>
        </p:spPr>
        <p:txBody>
          <a:bodyPr vert="horz" wrap="square" lIns="91440" tIns="45720" rIns="91440" bIns="45720" numCol="1" anchor="t" anchorCtr="0" compatLnSpc="1">
            <a:prstTxWarp prst="textNoShape">
              <a:avLst/>
            </a:prstTxWarp>
            <a:normAutofit/>
          </a:bodyPr>
          <a:lstStyle>
            <a:lvl1pPr algn="r" eaLnBrk="1" hangingPunct="1">
              <a:defRPr sz="1100"/>
            </a:lvl1pPr>
          </a:lstStyle>
          <a:p>
            <a:pPr>
              <a:defRPr/>
            </a:pPr>
            <a:fld id="{BAA87615-9251-4168-8983-BE8740C897B0}" type="slidenum">
              <a:rPr lang="en-US" altLang="en-US"/>
              <a:pPr>
                <a:defRPr/>
              </a:pPr>
              <a:t>‹#›</a:t>
            </a:fld>
            <a:endParaRPr lang="en-US" altLang="en-US"/>
          </a:p>
        </p:txBody>
      </p:sp>
    </p:spTree>
    <p:extLst>
      <p:ext uri="{BB962C8B-B14F-4D97-AF65-F5344CB8AC3E}">
        <p14:creationId xmlns:p14="http://schemas.microsoft.com/office/powerpoint/2010/main" val="344169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2" name="Title 13"/>
          <p:cNvSpPr>
            <a:spLocks noGrp="1"/>
          </p:cNvSpPr>
          <p:nvPr>
            <p:ph type="title"/>
          </p:nvPr>
        </p:nvSpPr>
        <p:spPr>
          <a:xfrm>
            <a:off x="902222" y="365860"/>
            <a:ext cx="10387583" cy="369332"/>
          </a:xfrm>
          <a:prstGeom prst="rect">
            <a:avLst/>
          </a:prstGeom>
        </p:spPr>
        <p:txBody>
          <a:bodyPr/>
          <a:lstStyle>
            <a:lvl1pPr>
              <a:defRPr sz="2400">
                <a:solidFill>
                  <a:schemeClr val="accent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a:xfrm>
            <a:off x="9985954" y="6550347"/>
            <a:ext cx="290464" cy="196208"/>
          </a:xfrm>
          <a:prstGeom prst="rect">
            <a:avLst/>
          </a:prstGeom>
        </p:spPr>
        <p:txBody>
          <a:bodyPr vert="horz" lIns="91440" tIns="45720" rIns="91440" bIns="45720" rtlCol="0" anchor="ctr"/>
          <a:lstStyle>
            <a:lvl1pPr algn="r" defTabSz="685800" eaLnBrk="1" fontAlgn="auto" hangingPunct="1">
              <a:spcBef>
                <a:spcPts val="0"/>
              </a:spcBef>
              <a:spcAft>
                <a:spcPts val="0"/>
              </a:spcAft>
              <a:defRPr sz="675">
                <a:solidFill>
                  <a:srgbClr val="C9F0FF"/>
                </a:solidFill>
                <a:latin typeface="Arial"/>
                <a:ea typeface="+mn-ea"/>
              </a:defRPr>
            </a:lvl1pPr>
          </a:lstStyle>
          <a:p>
            <a:pPr>
              <a:defRPr/>
            </a:pPr>
            <a:fld id="{84846A01-DC8A-4B63-9E83-2A99CCBA87CC}" type="slidenum">
              <a:rPr lang="en-US"/>
              <a:pPr>
                <a:defRPr/>
              </a:pPr>
              <a:t>‹#›</a:t>
            </a:fld>
            <a:endParaRPr lang="en-US" dirty="0"/>
          </a:p>
        </p:txBody>
      </p:sp>
    </p:spTree>
    <p:extLst>
      <p:ext uri="{BB962C8B-B14F-4D97-AF65-F5344CB8AC3E}">
        <p14:creationId xmlns:p14="http://schemas.microsoft.com/office/powerpoint/2010/main" val="37240898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1001485" y="425824"/>
            <a:ext cx="9361715" cy="636494"/>
          </a:xfrm>
          <a:prstGeom prst="rect">
            <a:avLst/>
          </a:prstGeom>
          <a:noFill/>
          <a:ln w="0" cmpd="sng">
            <a:noFill/>
            <a:prstDash val="solid"/>
          </a:ln>
        </p:spPr>
        <p:txBody>
          <a:bodyPr vert="horz" lIns="0" tIns="0" rIns="0" bIns="0" anchor="t"/>
          <a:lstStyle>
            <a:lvl1pPr marL="0" marR="0" indent="0" algn="l">
              <a:lnSpc>
                <a:spcPts val="1050"/>
              </a:lnSpc>
              <a:spcBef>
                <a:spcPts val="536"/>
              </a:spcBef>
              <a:spcAft>
                <a:spcPts val="323"/>
              </a:spcAft>
              <a:tabLst>
                <a:tab pos="1817370" algn="l"/>
                <a:tab pos="7338060" algn="r"/>
              </a:tabLst>
              <a:defRPr/>
            </a:lvl1pPr>
          </a:lstStyle>
          <a:p>
            <a:r>
              <a:rPr lang="en-US"/>
              <a:t>Improving Pediatric Sepsis Collaborative: Aims and Key Driver Diagram </a:t>
            </a:r>
          </a:p>
          <a:p>
            <a:r>
              <a:rPr lang="en-US"/>
              <a:t>rev 7/15/2016 </a:t>
            </a:r>
          </a:p>
          <a:p>
            <a:r>
              <a:rPr lang="en-US"/>
              <a:t>AIMS Key Drivers/Bundles Secondary Drivers/Bundle Elements/Interventions </a:t>
            </a:r>
          </a:p>
        </p:txBody>
      </p:sp>
      <p:sp>
        <p:nvSpPr>
          <p:cNvPr id="15" name="Text Placeholder 14"/>
          <p:cNvSpPr>
            <a:spLocks noGrp="1"/>
          </p:cNvSpPr>
          <p:nvPr>
            <p:ph type="body" idx="10"/>
          </p:nvPr>
        </p:nvSpPr>
        <p:spPr>
          <a:xfrm>
            <a:off x="217715" y="1062320"/>
            <a:ext cx="1921933" cy="790575"/>
          </a:xfrm>
          <a:prstGeom prst="rect">
            <a:avLst/>
          </a:prstGeom>
          <a:noFill/>
          <a:ln w="15240" cmpd="sng">
            <a:solidFill>
              <a:srgbClr val="000000"/>
            </a:solidFill>
            <a:prstDash val="solid"/>
          </a:ln>
        </p:spPr>
        <p:txBody>
          <a:bodyPr vert="horz" lIns="0" tIns="19685" rIns="0" bIns="0" anchor="t"/>
          <a:lstStyle>
            <a:lvl1pPr marL="0" marR="0" indent="0" algn="ctr">
              <a:lnSpc>
                <a:spcPts val="1500"/>
              </a:lnSpc>
              <a:spcAft>
                <a:spcPts val="428"/>
              </a:spcAft>
              <a:defRPr/>
            </a:lvl1pPr>
          </a:lstStyle>
          <a:p>
            <a:r>
              <a:rPr lang="en-US"/>
              <a:t>Decrease the incidence </a:t>
            </a:r>
            <a:br/>
            <a:r>
              <a:rPr lang="en-US"/>
              <a:t>of hospital-onset </a:t>
            </a:r>
            <a:br/>
            <a:r>
              <a:rPr lang="en-US"/>
              <a:t>Severe Sepsis </a:t>
            </a:r>
          </a:p>
        </p:txBody>
      </p:sp>
      <p:sp>
        <p:nvSpPr>
          <p:cNvPr id="16" name="Text Placeholder 15"/>
          <p:cNvSpPr>
            <a:spLocks noGrp="1"/>
          </p:cNvSpPr>
          <p:nvPr>
            <p:ph type="body" idx="10"/>
          </p:nvPr>
        </p:nvSpPr>
        <p:spPr>
          <a:xfrm>
            <a:off x="217715" y="1998009"/>
            <a:ext cx="1921933" cy="4026274"/>
          </a:xfrm>
          <a:prstGeom prst="rect">
            <a:avLst/>
          </a:prstGeom>
          <a:noFill/>
          <a:ln w="15240" cmpd="sng">
            <a:solidFill>
              <a:srgbClr val="000000"/>
            </a:solidFill>
            <a:prstDash val="solid"/>
          </a:ln>
        </p:spPr>
        <p:txBody>
          <a:bodyPr vert="horz" lIns="0" tIns="1985010" rIns="0" bIns="0" anchor="t"/>
          <a:lstStyle>
            <a:lvl1pPr marL="0" marR="0" indent="0" algn="ctr">
              <a:lnSpc>
                <a:spcPts val="1500"/>
              </a:lnSpc>
              <a:spcAft>
                <a:spcPts val="12060"/>
              </a:spcAft>
              <a:defRPr/>
            </a:lvl1pPr>
          </a:lstStyle>
          <a:p>
            <a:r>
              <a:rPr lang="en-US"/>
              <a:t>Decrease mortality </a:t>
            </a:r>
            <a:br/>
            <a:r>
              <a:rPr lang="en-US"/>
              <a:t>from Severe Sepsis </a:t>
            </a:r>
          </a:p>
        </p:txBody>
      </p:sp>
      <p:sp>
        <p:nvSpPr>
          <p:cNvPr id="17" name="Text Placeholder 16"/>
          <p:cNvSpPr>
            <a:spLocks noGrp="1"/>
          </p:cNvSpPr>
          <p:nvPr>
            <p:ph type="body" idx="10"/>
          </p:nvPr>
        </p:nvSpPr>
        <p:spPr>
          <a:xfrm>
            <a:off x="2673654" y="1062320"/>
            <a:ext cx="2661557" cy="779929"/>
          </a:xfrm>
          <a:prstGeom prst="rect">
            <a:avLst/>
          </a:prstGeom>
          <a:solidFill>
            <a:srgbClr val="DAEDF3"/>
          </a:solidFill>
          <a:ln w="15240" cmpd="sng">
            <a:solidFill>
              <a:srgbClr val="000000"/>
            </a:solidFill>
            <a:prstDash val="solid"/>
          </a:ln>
        </p:spPr>
        <p:txBody>
          <a:bodyPr vert="horz" lIns="0" tIns="143510" rIns="0" bIns="0" anchor="t"/>
          <a:lstStyle>
            <a:lvl1pPr marL="480060" marR="68580" indent="0" algn="l">
              <a:lnSpc>
                <a:spcPts val="1050"/>
              </a:lnSpc>
              <a:spcAft>
                <a:spcPts val="1058"/>
              </a:spcAft>
              <a:buFont typeface="Tahoma"/>
              <a:buAutoNum type="romanUcPeriod"/>
              <a:defRPr/>
            </a:lvl1pPr>
          </a:lstStyle>
          <a:p>
            <a:r>
              <a:rPr lang="en-US"/>
              <a:t>Prevention Appropriate and timely treatment </a:t>
            </a:r>
            <a:br/>
            <a:r>
              <a:rPr lang="en-US"/>
              <a:t>of non-severe sepsis (NSS) that may lead to </a:t>
            </a:r>
            <a:br/>
            <a:r>
              <a:rPr lang="en-US"/>
              <a:t>severe sepsis </a:t>
            </a:r>
          </a:p>
        </p:txBody>
      </p:sp>
      <p:sp>
        <p:nvSpPr>
          <p:cNvPr id="18" name="Text Placeholder 17"/>
          <p:cNvSpPr>
            <a:spLocks noGrp="1"/>
          </p:cNvSpPr>
          <p:nvPr>
            <p:ph type="body" idx="10"/>
          </p:nvPr>
        </p:nvSpPr>
        <p:spPr>
          <a:xfrm>
            <a:off x="2673654" y="1998009"/>
            <a:ext cx="2661557" cy="667310"/>
          </a:xfrm>
          <a:prstGeom prst="rect">
            <a:avLst/>
          </a:prstGeom>
          <a:noFill/>
          <a:ln w="15240" cmpd="sng">
            <a:solidFill>
              <a:srgbClr val="000000"/>
            </a:solidFill>
            <a:prstDash val="solid"/>
          </a:ln>
        </p:spPr>
        <p:txBody>
          <a:bodyPr vert="horz" lIns="0" tIns="165100" rIns="0" bIns="0" anchor="t"/>
          <a:lstStyle>
            <a:lvl1pPr marL="342900" marR="68580" indent="68580" algn="l">
              <a:lnSpc>
                <a:spcPts val="1050"/>
              </a:lnSpc>
              <a:spcAft>
                <a:spcPts val="1189"/>
              </a:spcAft>
              <a:buFont typeface="Tahoma"/>
              <a:buAutoNum type="romanUcPeriod"/>
              <a:defRPr/>
            </a:lvl1pPr>
          </a:lstStyle>
          <a:p>
            <a:r>
              <a:rPr lang="en-US"/>
              <a:t>Recognition Sensitive, specific, efficient and </a:t>
            </a:r>
            <a:br/>
            <a:r>
              <a:rPr lang="en-US"/>
              <a:t>timely recognition of severe sepsis </a:t>
            </a:r>
          </a:p>
        </p:txBody>
      </p:sp>
      <p:sp>
        <p:nvSpPr>
          <p:cNvPr id="19" name="Text Placeholder 18"/>
          <p:cNvSpPr>
            <a:spLocks noGrp="1"/>
          </p:cNvSpPr>
          <p:nvPr>
            <p:ph type="body" idx="10"/>
          </p:nvPr>
        </p:nvSpPr>
        <p:spPr>
          <a:xfrm>
            <a:off x="2673654" y="2810435"/>
            <a:ext cx="2661557" cy="484094"/>
          </a:xfrm>
          <a:prstGeom prst="rect">
            <a:avLst/>
          </a:prstGeom>
          <a:solidFill>
            <a:srgbClr val="DAEDF3"/>
          </a:solidFill>
          <a:ln w="15240" cmpd="sng">
            <a:solidFill>
              <a:srgbClr val="000000"/>
            </a:solidFill>
            <a:prstDash val="solid"/>
          </a:ln>
        </p:spPr>
        <p:txBody>
          <a:bodyPr vert="horz" lIns="0" tIns="60325" rIns="0" bIns="0" anchor="t"/>
          <a:lstStyle>
            <a:lvl1pPr marL="274320" marR="68580" indent="0" algn="l">
              <a:lnSpc>
                <a:spcPts val="1050"/>
              </a:lnSpc>
              <a:spcAft>
                <a:spcPts val="574"/>
              </a:spcAft>
              <a:buFont typeface="Tahoma"/>
              <a:buAutoNum type="romanUcPeriod"/>
              <a:defRPr/>
            </a:lvl1pPr>
          </a:lstStyle>
          <a:p>
            <a:r>
              <a:rPr lang="en-US"/>
              <a:t>Diagnostic Evaluation Appropriate and timely diagnostic evaluation of severe sepsis </a:t>
            </a:r>
          </a:p>
        </p:txBody>
      </p:sp>
      <p:sp>
        <p:nvSpPr>
          <p:cNvPr id="20" name="Text Placeholder 19"/>
          <p:cNvSpPr>
            <a:spLocks noGrp="1"/>
          </p:cNvSpPr>
          <p:nvPr>
            <p:ph type="body" idx="10"/>
          </p:nvPr>
        </p:nvSpPr>
        <p:spPr>
          <a:xfrm>
            <a:off x="2673654" y="3453095"/>
            <a:ext cx="2661557" cy="1576107"/>
          </a:xfrm>
          <a:prstGeom prst="rect">
            <a:avLst/>
          </a:prstGeom>
          <a:noFill/>
          <a:ln w="15240" cmpd="sng">
            <a:solidFill>
              <a:srgbClr val="000000"/>
            </a:solidFill>
            <a:prstDash val="solid"/>
          </a:ln>
        </p:spPr>
        <p:txBody>
          <a:bodyPr vert="horz" lIns="0" tIns="680085" rIns="0" bIns="0" anchor="t"/>
          <a:lstStyle>
            <a:lvl1pPr marL="137160" marR="68580" indent="137160" algn="l">
              <a:lnSpc>
                <a:spcPts val="1050"/>
              </a:lnSpc>
              <a:spcAft>
                <a:spcPts val="4230"/>
              </a:spcAft>
              <a:buFont typeface="Tahoma"/>
              <a:buAutoNum type="romanUcPeriod"/>
              <a:defRPr/>
            </a:lvl1pPr>
          </a:lstStyle>
          <a:p>
            <a:r>
              <a:rPr lang="en-US"/>
              <a:t>Resuscitation/Stabilization Appropriate, </a:t>
            </a:r>
            <a:br/>
            <a:r>
              <a:rPr lang="en-US"/>
              <a:t>timely and effective treatment of severe sepsis </a:t>
            </a:r>
          </a:p>
        </p:txBody>
      </p:sp>
      <p:sp>
        <p:nvSpPr>
          <p:cNvPr id="21" name="Text Placeholder 20"/>
          <p:cNvSpPr>
            <a:spLocks noGrp="1"/>
          </p:cNvSpPr>
          <p:nvPr>
            <p:ph type="body" idx="10"/>
          </p:nvPr>
        </p:nvSpPr>
        <p:spPr>
          <a:xfrm>
            <a:off x="2673654" y="5198409"/>
            <a:ext cx="2661557" cy="815228"/>
          </a:xfrm>
          <a:prstGeom prst="rect">
            <a:avLst/>
          </a:prstGeom>
          <a:solidFill>
            <a:srgbClr val="DAEDF3"/>
          </a:solidFill>
          <a:ln w="15240" cmpd="sng">
            <a:solidFill>
              <a:srgbClr val="000000"/>
            </a:solidFill>
            <a:prstDash val="solid"/>
          </a:ln>
        </p:spPr>
        <p:txBody>
          <a:bodyPr vert="horz" lIns="0" tIns="243840" rIns="0" bIns="0" anchor="t"/>
          <a:lstStyle>
            <a:lvl1pPr marL="137160" marR="68580" indent="137160" algn="just">
              <a:lnSpc>
                <a:spcPts val="1050"/>
              </a:lnSpc>
              <a:spcAft>
                <a:spcPts val="1740"/>
              </a:spcAft>
              <a:buFont typeface="Tahoma"/>
              <a:buAutoNum type="romanUcPeriod"/>
              <a:defRPr/>
            </a:lvl1pPr>
          </a:lstStyle>
          <a:p>
            <a:r>
              <a:rPr lang="en-US"/>
              <a:t>De-escalation Appropriate and timely de-escalation of care (all care settings except ED) </a:t>
            </a:r>
          </a:p>
        </p:txBody>
      </p:sp>
      <p:sp>
        <p:nvSpPr>
          <p:cNvPr id="22" name="Text Placeholder 21"/>
          <p:cNvSpPr>
            <a:spLocks noGrp="1"/>
          </p:cNvSpPr>
          <p:nvPr>
            <p:ph type="body" idx="10"/>
          </p:nvPr>
        </p:nvSpPr>
        <p:spPr>
          <a:xfrm>
            <a:off x="5855306" y="1062318"/>
            <a:ext cx="5526919" cy="266140"/>
          </a:xfrm>
          <a:prstGeom prst="rect">
            <a:avLst/>
          </a:prstGeom>
          <a:solidFill>
            <a:srgbClr val="DAEDF3"/>
          </a:solidFill>
          <a:ln w="15240" cmpd="sng">
            <a:solidFill>
              <a:srgbClr val="000000"/>
            </a:solidFill>
            <a:prstDash val="solid"/>
          </a:ln>
        </p:spPr>
        <p:txBody>
          <a:bodyPr vert="horz" lIns="0" tIns="60325" rIns="0" bIns="0" anchor="t"/>
          <a:lstStyle>
            <a:lvl1pPr marL="34290" marR="0" indent="0" algn="l">
              <a:lnSpc>
                <a:spcPts val="900"/>
              </a:lnSpc>
              <a:spcAft>
                <a:spcPts val="300"/>
              </a:spcAft>
              <a:defRPr/>
            </a:lvl1pPr>
          </a:lstStyle>
          <a:p>
            <a:r>
              <a:rPr lang="en-US"/>
              <a:t>Use clinical pathways and/or order sets for common bacterial infections </a:t>
            </a:r>
          </a:p>
        </p:txBody>
      </p:sp>
      <p:sp>
        <p:nvSpPr>
          <p:cNvPr id="23" name="Text Placeholder 22"/>
          <p:cNvSpPr>
            <a:spLocks noGrp="1"/>
          </p:cNvSpPr>
          <p:nvPr>
            <p:ph type="body" idx="10"/>
          </p:nvPr>
        </p:nvSpPr>
        <p:spPr>
          <a:xfrm>
            <a:off x="5855306" y="1328459"/>
            <a:ext cx="5526919" cy="261097"/>
          </a:xfrm>
          <a:prstGeom prst="rect">
            <a:avLst/>
          </a:prstGeom>
          <a:solidFill>
            <a:srgbClr val="DAEDF3"/>
          </a:solidFill>
          <a:ln w="15240" cmpd="sng">
            <a:solidFill>
              <a:srgbClr val="000000"/>
            </a:solidFill>
            <a:prstDash val="solid"/>
          </a:ln>
        </p:spPr>
        <p:txBody>
          <a:bodyPr vert="horz" lIns="0" tIns="51435" rIns="0" bIns="0" anchor="t"/>
          <a:lstStyle>
            <a:lvl1pPr marL="34290" marR="0" indent="0" algn="l">
              <a:lnSpc>
                <a:spcPts val="900"/>
              </a:lnSpc>
              <a:spcAft>
                <a:spcPts val="341"/>
              </a:spcAft>
              <a:defRPr/>
            </a:lvl1pPr>
          </a:lstStyle>
          <a:p>
            <a:r>
              <a:rPr lang="en-US"/>
              <a:t>Administer ordered antibiotics in a timely fashion </a:t>
            </a:r>
          </a:p>
        </p:txBody>
      </p:sp>
      <p:sp>
        <p:nvSpPr>
          <p:cNvPr id="24" name="Text Placeholder 23"/>
          <p:cNvSpPr>
            <a:spLocks noGrp="1"/>
          </p:cNvSpPr>
          <p:nvPr>
            <p:ph type="body" idx="10"/>
          </p:nvPr>
        </p:nvSpPr>
        <p:spPr>
          <a:xfrm>
            <a:off x="5855306" y="1589555"/>
            <a:ext cx="5526919" cy="258296"/>
          </a:xfrm>
          <a:prstGeom prst="rect">
            <a:avLst/>
          </a:prstGeom>
          <a:solidFill>
            <a:srgbClr val="DAEDF3"/>
          </a:solidFill>
          <a:ln w="15240" cmpd="sng">
            <a:solidFill>
              <a:srgbClr val="000000"/>
            </a:solidFill>
            <a:prstDash val="solid"/>
          </a:ln>
        </p:spPr>
        <p:txBody>
          <a:bodyPr vert="horz" lIns="0" tIns="50800" rIns="0" bIns="0" anchor="t"/>
          <a:lstStyle>
            <a:lvl1pPr marL="34290" marR="0" indent="0" algn="l">
              <a:lnSpc>
                <a:spcPts val="900"/>
              </a:lnSpc>
              <a:spcAft>
                <a:spcPts val="338"/>
              </a:spcAft>
              <a:defRPr/>
            </a:lvl1pPr>
          </a:lstStyle>
          <a:p>
            <a:r>
              <a:rPr lang="en-US"/>
              <a:t>Use a process to recognize clinical deterioration despite antibiotic treatment </a:t>
            </a:r>
          </a:p>
        </p:txBody>
      </p:sp>
      <p:sp>
        <p:nvSpPr>
          <p:cNvPr id="25" name="Text Placeholder 24"/>
          <p:cNvSpPr>
            <a:spLocks noGrp="1"/>
          </p:cNvSpPr>
          <p:nvPr>
            <p:ph type="body" idx="10"/>
          </p:nvPr>
        </p:nvSpPr>
        <p:spPr>
          <a:xfrm>
            <a:off x="5855306" y="1993529"/>
            <a:ext cx="5526919" cy="322169"/>
          </a:xfrm>
          <a:prstGeom prst="rect">
            <a:avLst/>
          </a:prstGeom>
          <a:noFill/>
          <a:ln w="0" cmpd="sng">
            <a:noFill/>
            <a:prstDash val="solid"/>
          </a:ln>
        </p:spPr>
        <p:txBody>
          <a:bodyPr vert="horz" lIns="0" tIns="0" rIns="0" bIns="0" anchor="t"/>
          <a:lstStyle>
            <a:lvl1pPr marL="34290" marR="171450" indent="0" algn="l">
              <a:lnSpc>
                <a:spcPts val="1050"/>
              </a:lnSpc>
              <a:spcAft>
                <a:spcPts val="68"/>
              </a:spcAft>
              <a:defRPr/>
            </a:lvl1pPr>
          </a:lstStyle>
          <a:p>
            <a:r>
              <a:rPr lang="en-US"/>
              <a:t>Use a process that involves screening, a structured clinical assessment and team-based discussion to identify cases of possible severe sepsis </a:t>
            </a:r>
          </a:p>
        </p:txBody>
      </p:sp>
      <p:sp>
        <p:nvSpPr>
          <p:cNvPr id="26" name="Text Placeholder 25"/>
          <p:cNvSpPr>
            <a:spLocks noGrp="1"/>
          </p:cNvSpPr>
          <p:nvPr>
            <p:ph type="body" idx="10"/>
          </p:nvPr>
        </p:nvSpPr>
        <p:spPr>
          <a:xfrm>
            <a:off x="5855306" y="2315697"/>
            <a:ext cx="5526919" cy="344021"/>
          </a:xfrm>
          <a:prstGeom prst="rect">
            <a:avLst/>
          </a:prstGeom>
          <a:noFill/>
          <a:ln w="12065" cmpd="sng">
            <a:solidFill>
              <a:srgbClr val="000000"/>
            </a:solidFill>
            <a:prstDash val="solid"/>
          </a:ln>
        </p:spPr>
        <p:txBody>
          <a:bodyPr vert="horz" lIns="0" tIns="0" rIns="0" bIns="0" anchor="t"/>
          <a:lstStyle>
            <a:lvl1pPr marL="34290" marR="171450" indent="0" algn="l">
              <a:lnSpc>
                <a:spcPts val="1050"/>
              </a:lnSpc>
              <a:spcAft>
                <a:spcPts val="90"/>
              </a:spcAft>
              <a:defRPr/>
            </a:lvl1pPr>
          </a:lstStyle>
          <a:p>
            <a:r>
              <a:rPr lang="en-US"/>
              <a:t>Initiate continuous cardiorespiratory monitoring and ongoing assessment of patients identified with possible/probable severe sepsis </a:t>
            </a:r>
          </a:p>
        </p:txBody>
      </p:sp>
      <p:sp>
        <p:nvSpPr>
          <p:cNvPr id="27" name="Text Placeholder 26"/>
          <p:cNvSpPr>
            <a:spLocks noGrp="1"/>
          </p:cNvSpPr>
          <p:nvPr>
            <p:ph type="body" idx="10"/>
          </p:nvPr>
        </p:nvSpPr>
        <p:spPr>
          <a:xfrm>
            <a:off x="5855306" y="2818280"/>
            <a:ext cx="5526919" cy="156322"/>
          </a:xfrm>
          <a:prstGeom prst="rect">
            <a:avLst/>
          </a:prstGeom>
          <a:solidFill>
            <a:srgbClr val="DAEDF3"/>
          </a:solidFill>
          <a:ln w="15240" cmpd="sng">
            <a:solidFill>
              <a:srgbClr val="000000"/>
            </a:solidFill>
            <a:prstDash val="solid"/>
          </a:ln>
        </p:spPr>
        <p:txBody>
          <a:bodyPr vert="horz" lIns="0" tIns="0" rIns="0" bIns="0" anchor="t"/>
          <a:lstStyle>
            <a:lvl1pPr marL="34290" marR="0" indent="0" algn="l">
              <a:lnSpc>
                <a:spcPts val="825"/>
              </a:lnSpc>
              <a:spcAft>
                <a:spcPts val="15"/>
              </a:spcAft>
              <a:defRPr/>
            </a:lvl1pPr>
          </a:lstStyle>
          <a:p>
            <a:r>
              <a:rPr lang="en-US"/>
              <a:t>Use an order set for laboratory and imaging studies </a:t>
            </a:r>
          </a:p>
        </p:txBody>
      </p:sp>
      <p:sp>
        <p:nvSpPr>
          <p:cNvPr id="28" name="Text Placeholder 27"/>
          <p:cNvSpPr>
            <a:spLocks noGrp="1"/>
          </p:cNvSpPr>
          <p:nvPr>
            <p:ph type="body" idx="10"/>
          </p:nvPr>
        </p:nvSpPr>
        <p:spPr>
          <a:xfrm>
            <a:off x="5855306" y="2979644"/>
            <a:ext cx="5526919" cy="145676"/>
          </a:xfrm>
          <a:prstGeom prst="rect">
            <a:avLst/>
          </a:prstGeom>
          <a:solidFill>
            <a:srgbClr val="DAEDF3"/>
          </a:solidFill>
          <a:ln w="0" cmpd="sng">
            <a:noFill/>
            <a:prstDash val="solid"/>
          </a:ln>
        </p:spPr>
        <p:txBody>
          <a:bodyPr vert="horz" lIns="0" tIns="2540" rIns="0" bIns="0" anchor="t"/>
          <a:lstStyle>
            <a:lvl1pPr marL="34290" marR="0" indent="0" algn="l">
              <a:lnSpc>
                <a:spcPts val="900"/>
              </a:lnSpc>
              <a:spcAft>
                <a:spcPts val="34"/>
              </a:spcAft>
              <a:defRPr/>
            </a:lvl1pPr>
          </a:lstStyle>
          <a:p>
            <a:r>
              <a:rPr lang="en-US"/>
              <a:t>Identify potential site and cause of infection, and need for source control </a:t>
            </a:r>
          </a:p>
        </p:txBody>
      </p:sp>
      <p:sp>
        <p:nvSpPr>
          <p:cNvPr id="29" name="Text Placeholder 28"/>
          <p:cNvSpPr>
            <a:spLocks noGrp="1"/>
          </p:cNvSpPr>
          <p:nvPr>
            <p:ph type="body" idx="10"/>
          </p:nvPr>
        </p:nvSpPr>
        <p:spPr>
          <a:xfrm>
            <a:off x="5855306" y="3133165"/>
            <a:ext cx="5526919" cy="155762"/>
          </a:xfrm>
          <a:prstGeom prst="rect">
            <a:avLst/>
          </a:prstGeom>
          <a:solidFill>
            <a:srgbClr val="DAEDF3"/>
          </a:solidFill>
          <a:ln w="15240" cmpd="sng">
            <a:solidFill>
              <a:srgbClr val="000000"/>
            </a:solidFill>
            <a:prstDash val="solid"/>
          </a:ln>
        </p:spPr>
        <p:txBody>
          <a:bodyPr vert="horz" lIns="0" tIns="0" rIns="0" bIns="0" anchor="t"/>
          <a:lstStyle>
            <a:lvl1pPr marL="34290" marR="0" indent="0" algn="l">
              <a:lnSpc>
                <a:spcPts val="825"/>
              </a:lnSpc>
              <a:spcAft>
                <a:spcPts val="0"/>
              </a:spcAft>
              <a:defRPr/>
            </a:lvl1pPr>
          </a:lstStyle>
          <a:p>
            <a:r>
              <a:rPr lang="en-US"/>
              <a:t>Identify and characterize organ dysfunction </a:t>
            </a:r>
          </a:p>
        </p:txBody>
      </p:sp>
      <p:sp>
        <p:nvSpPr>
          <p:cNvPr id="33" name="Text Placeholder 32"/>
          <p:cNvSpPr>
            <a:spLocks noGrp="1"/>
          </p:cNvSpPr>
          <p:nvPr>
            <p:ph type="body" idx="10"/>
          </p:nvPr>
        </p:nvSpPr>
        <p:spPr>
          <a:xfrm>
            <a:off x="5855306" y="5193369"/>
            <a:ext cx="5526919" cy="158563"/>
          </a:xfrm>
          <a:prstGeom prst="rect">
            <a:avLst/>
          </a:prstGeom>
          <a:solidFill>
            <a:srgbClr val="DAEDF3"/>
          </a:solidFill>
          <a:ln w="15240" cmpd="sng">
            <a:solidFill>
              <a:srgbClr val="000000"/>
            </a:solidFill>
            <a:prstDash val="solid"/>
          </a:ln>
        </p:spPr>
        <p:txBody>
          <a:bodyPr vert="horz" lIns="0" tIns="0" rIns="0" bIns="0" anchor="t"/>
          <a:lstStyle>
            <a:lvl1pPr marL="34290" marR="0" indent="0" algn="l">
              <a:lnSpc>
                <a:spcPts val="825"/>
              </a:lnSpc>
              <a:spcAft>
                <a:spcPts val="0"/>
              </a:spcAft>
              <a:defRPr/>
            </a:lvl1pPr>
          </a:lstStyle>
          <a:p>
            <a:r>
              <a:rPr lang="en-US"/>
              <a:t>Discontinue or wean treatment no longer indicated </a:t>
            </a:r>
          </a:p>
        </p:txBody>
      </p:sp>
      <p:sp>
        <p:nvSpPr>
          <p:cNvPr id="34" name="Text Placeholder 33"/>
          <p:cNvSpPr>
            <a:spLocks noGrp="1"/>
          </p:cNvSpPr>
          <p:nvPr>
            <p:ph type="body" idx="10"/>
          </p:nvPr>
        </p:nvSpPr>
        <p:spPr>
          <a:xfrm>
            <a:off x="5855306" y="5351931"/>
            <a:ext cx="5526919" cy="196103"/>
          </a:xfrm>
          <a:prstGeom prst="rect">
            <a:avLst/>
          </a:prstGeom>
          <a:solidFill>
            <a:srgbClr val="DAEDF3"/>
          </a:solidFill>
          <a:ln w="15240" cmpd="sng">
            <a:solidFill>
              <a:srgbClr val="000000"/>
            </a:solidFill>
            <a:prstDash val="solid"/>
          </a:ln>
        </p:spPr>
        <p:txBody>
          <a:bodyPr vert="horz" lIns="0" tIns="14605" rIns="0" bIns="0" anchor="t"/>
          <a:lstStyle>
            <a:lvl1pPr marL="34290" marR="0" indent="0" algn="l">
              <a:lnSpc>
                <a:spcPts val="900"/>
              </a:lnSpc>
              <a:spcAft>
                <a:spcPts val="105"/>
              </a:spcAft>
              <a:defRPr/>
            </a:lvl1pPr>
          </a:lstStyle>
          <a:p>
            <a:r>
              <a:rPr lang="en-US"/>
              <a:t>Remove invasive devices no longer required for patient monitoring </a:t>
            </a:r>
          </a:p>
        </p:txBody>
      </p:sp>
      <p:sp>
        <p:nvSpPr>
          <p:cNvPr id="35" name="Text Placeholder 34"/>
          <p:cNvSpPr>
            <a:spLocks noGrp="1"/>
          </p:cNvSpPr>
          <p:nvPr>
            <p:ph type="body" idx="10"/>
          </p:nvPr>
        </p:nvSpPr>
        <p:spPr>
          <a:xfrm>
            <a:off x="5855306" y="5548033"/>
            <a:ext cx="5526919" cy="156322"/>
          </a:xfrm>
          <a:prstGeom prst="rect">
            <a:avLst/>
          </a:prstGeom>
          <a:solidFill>
            <a:srgbClr val="DAEDF3"/>
          </a:solidFill>
          <a:ln w="15240" cmpd="sng">
            <a:solidFill>
              <a:srgbClr val="000000"/>
            </a:solidFill>
            <a:prstDash val="solid"/>
          </a:ln>
        </p:spPr>
        <p:txBody>
          <a:bodyPr vert="horz" lIns="0" tIns="0" rIns="0" bIns="0" anchor="t"/>
          <a:lstStyle>
            <a:lvl1pPr marL="34290" marR="0" indent="0" algn="l">
              <a:lnSpc>
                <a:spcPts val="825"/>
              </a:lnSpc>
              <a:spcAft>
                <a:spcPts val="0"/>
              </a:spcAft>
              <a:defRPr/>
            </a:lvl1pPr>
          </a:lstStyle>
          <a:p>
            <a:r>
              <a:rPr lang="en-US"/>
              <a:t>Review antibiotics daily and discontinue based on cultures and lab results </a:t>
            </a:r>
          </a:p>
        </p:txBody>
      </p:sp>
      <p:sp>
        <p:nvSpPr>
          <p:cNvPr id="36" name="Text Placeholder 35"/>
          <p:cNvSpPr>
            <a:spLocks noGrp="1"/>
          </p:cNvSpPr>
          <p:nvPr>
            <p:ph type="body" idx="10"/>
          </p:nvPr>
        </p:nvSpPr>
        <p:spPr>
          <a:xfrm>
            <a:off x="5855306" y="5704357"/>
            <a:ext cx="5526919" cy="158563"/>
          </a:xfrm>
          <a:prstGeom prst="rect">
            <a:avLst/>
          </a:prstGeom>
          <a:solidFill>
            <a:srgbClr val="DAEDF3"/>
          </a:solidFill>
          <a:ln w="15240" cmpd="sng">
            <a:solidFill>
              <a:srgbClr val="000000"/>
            </a:solidFill>
            <a:prstDash val="solid"/>
          </a:ln>
        </p:spPr>
        <p:txBody>
          <a:bodyPr vert="horz" lIns="0" tIns="0" rIns="0" bIns="0" anchor="t"/>
          <a:lstStyle>
            <a:lvl1pPr marL="34290" marR="0" indent="0" algn="l">
              <a:lnSpc>
                <a:spcPts val="825"/>
              </a:lnSpc>
              <a:spcAft>
                <a:spcPts val="34"/>
              </a:spcAft>
              <a:defRPr/>
            </a:lvl1pPr>
          </a:lstStyle>
          <a:p>
            <a:r>
              <a:rPr lang="en-US"/>
              <a:t>Assess for delirium or withdrawal, sedation and pain medication needs </a:t>
            </a:r>
          </a:p>
        </p:txBody>
      </p:sp>
      <p:sp>
        <p:nvSpPr>
          <p:cNvPr id="37" name="Text Placeholder 36"/>
          <p:cNvSpPr>
            <a:spLocks noGrp="1"/>
          </p:cNvSpPr>
          <p:nvPr>
            <p:ph type="body" idx="10"/>
          </p:nvPr>
        </p:nvSpPr>
        <p:spPr>
          <a:xfrm>
            <a:off x="5855306" y="5862918"/>
            <a:ext cx="5526919" cy="155762"/>
          </a:xfrm>
          <a:prstGeom prst="rect">
            <a:avLst/>
          </a:prstGeom>
          <a:solidFill>
            <a:srgbClr val="DAEDF3"/>
          </a:solidFill>
          <a:ln w="15240" cmpd="sng">
            <a:solidFill>
              <a:srgbClr val="000000"/>
            </a:solidFill>
            <a:prstDash val="solid"/>
          </a:ln>
        </p:spPr>
        <p:txBody>
          <a:bodyPr vert="horz" lIns="0" tIns="0" rIns="0" bIns="0" anchor="t"/>
          <a:lstStyle>
            <a:lvl1pPr marL="34290" marR="0" indent="0" algn="l">
              <a:lnSpc>
                <a:spcPts val="825"/>
              </a:lnSpc>
              <a:spcAft>
                <a:spcPts val="0"/>
              </a:spcAft>
              <a:defRPr/>
            </a:lvl1pPr>
          </a:lstStyle>
          <a:p>
            <a:r>
              <a:rPr lang="en-US"/>
              <a:t>Assess for mobility </a:t>
            </a:r>
          </a:p>
        </p:txBody>
      </p:sp>
      <p:sp>
        <p:nvSpPr>
          <p:cNvPr id="38" name="Text Placeholder 37"/>
          <p:cNvSpPr>
            <a:spLocks noGrp="1"/>
          </p:cNvSpPr>
          <p:nvPr>
            <p:ph type="body" idx="10"/>
          </p:nvPr>
        </p:nvSpPr>
        <p:spPr>
          <a:xfrm>
            <a:off x="217715" y="6494932"/>
            <a:ext cx="11309652" cy="131669"/>
          </a:xfrm>
          <a:prstGeom prst="rect">
            <a:avLst/>
          </a:prstGeom>
          <a:noFill/>
          <a:ln w="0" cmpd="sng">
            <a:noFill/>
            <a:prstDash val="solid"/>
          </a:ln>
        </p:spPr>
        <p:txBody>
          <a:bodyPr vert="horz" lIns="0" tIns="0" rIns="0" bIns="0" anchor="t"/>
          <a:lstStyle>
            <a:lvl1pPr marL="3154680" marR="0" indent="0" algn="l">
              <a:lnSpc>
                <a:spcPts val="900"/>
              </a:lnSpc>
              <a:spcAft>
                <a:spcPts val="0"/>
              </a:spcAft>
              <a:tabLst>
                <a:tab pos="8915400" algn="r"/>
              </a:tabLst>
              <a:defRPr/>
            </a:lvl1pPr>
          </a:lstStyle>
          <a:p>
            <a:r>
              <a:rPr lang="en-US"/>
              <a:t>Improving Pediatric Sepsis Collaborative: Aims and Key Driver Diagram Page 1 of 2 </a:t>
            </a:r>
          </a:p>
        </p:txBody>
      </p:sp>
    </p:spTree>
    <p:extLst>
      <p:ext uri="{BB962C8B-B14F-4D97-AF65-F5344CB8AC3E}">
        <p14:creationId xmlns:p14="http://schemas.microsoft.com/office/powerpoint/2010/main" val="32188511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1.png"/><Relationship Id="rId5" Type="http://schemas.openxmlformats.org/officeDocument/2006/relationships/slideLayout" Target="../slideLayouts/slideLayout8.xml"/><Relationship Id="rId10" Type="http://schemas.openxmlformats.org/officeDocument/2006/relationships/image" Target="../media/image4.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0" y="5962506"/>
            <a:ext cx="12192000" cy="908194"/>
          </a:xfrm>
          <a:prstGeom prst="rect">
            <a:avLst/>
          </a:prstGeom>
          <a:solidFill>
            <a:srgbClr val="1BA2AC"/>
          </a:solidFill>
          <a:ln w="12700">
            <a:miter lim="400000"/>
          </a:ln>
          <a:effectLst>
            <a:outerShdw blurRad="38100" dist="23000" dir="5400000" rotWithShape="0">
              <a:srgbClr val="000000">
                <a:alpha val="35000"/>
              </a:srgbClr>
            </a:outerShdw>
          </a:effectLst>
        </p:spPr>
        <p:txBody>
          <a:bodyPr lIns="45718" tIns="45718" rIns="45718" bIns="45718" anchor="ctr"/>
          <a:lstStyle/>
          <a:p>
            <a:pPr>
              <a:defRPr sz="1800">
                <a:solidFill>
                  <a:srgbClr val="1BA2AC"/>
                </a:solidFill>
                <a:latin typeface="Hind Regular"/>
                <a:ea typeface="Hind Regular"/>
                <a:cs typeface="Hind Regular"/>
                <a:sym typeface="Hind Regular"/>
              </a:defRPr>
            </a:pPr>
            <a:endParaRPr/>
          </a:p>
        </p:txBody>
      </p:sp>
      <p:sp>
        <p:nvSpPr>
          <p:cNvPr id="3" name="Title Text"/>
          <p:cNvSpPr txBox="1">
            <a:spLocks noGrp="1"/>
          </p:cNvSpPr>
          <p:nvPr>
            <p:ph type="title"/>
          </p:nvPr>
        </p:nvSpPr>
        <p:spPr>
          <a:xfrm>
            <a:off x="990600" y="274638"/>
            <a:ext cx="9541934"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4" name="Slide Number"/>
          <p:cNvSpPr txBox="1">
            <a:spLocks noGrp="1"/>
          </p:cNvSpPr>
          <p:nvPr>
            <p:ph type="sldNum" sz="quarter" idx="2"/>
          </p:nvPr>
        </p:nvSpPr>
        <p:spPr>
          <a:xfrm>
            <a:off x="990600" y="6200251"/>
            <a:ext cx="245411" cy="345437"/>
          </a:xfrm>
          <a:prstGeom prst="rect">
            <a:avLst/>
          </a:prstGeom>
          <a:ln w="12700">
            <a:miter lim="400000"/>
          </a:ln>
        </p:spPr>
        <p:txBody>
          <a:bodyPr wrap="none" lIns="45718" tIns="45718" rIns="45718" bIns="45718" anchor="ctr">
            <a:spAutoFit/>
          </a:bodyPr>
          <a:lstStyle>
            <a:lvl1pPr>
              <a:defRPr>
                <a:solidFill>
                  <a:srgbClr val="FFFFFF"/>
                </a:solidFill>
              </a:defRPr>
            </a:lvl1pPr>
          </a:lstStyle>
          <a:p>
            <a:fld id="{86CB4B4D-7CA3-9044-876B-883B54F8677D}" type="slidenum">
              <a:t>‹#›</a:t>
            </a:fld>
            <a:endParaRPr/>
          </a:p>
        </p:txBody>
      </p:sp>
      <p:pic>
        <p:nvPicPr>
          <p:cNvPr id="5" name="T1D_horizontal_white.png" descr="T1D_horizontal_white.png"/>
          <p:cNvPicPr>
            <a:picLocks noChangeAspect="1"/>
          </p:cNvPicPr>
          <p:nvPr/>
        </p:nvPicPr>
        <p:blipFill>
          <a:blip r:embed="rId5"/>
          <a:stretch>
            <a:fillRect/>
          </a:stretch>
        </p:blipFill>
        <p:spPr>
          <a:xfrm>
            <a:off x="9146547" y="6227431"/>
            <a:ext cx="2142447" cy="443477"/>
          </a:xfrm>
          <a:prstGeom prst="rect">
            <a:avLst/>
          </a:prstGeom>
          <a:ln w="12700">
            <a:miter lim="400000"/>
          </a:ln>
        </p:spPr>
      </p:pic>
      <p:pic>
        <p:nvPicPr>
          <p:cNvPr id="6" name="Image" descr="Image"/>
          <p:cNvPicPr>
            <a:picLocks noChangeAspect="1"/>
          </p:cNvPicPr>
          <p:nvPr/>
        </p:nvPicPr>
        <p:blipFill>
          <a:blip r:embed="rId6">
            <a:alphaModFix amt="10000"/>
          </a:blip>
          <a:stretch>
            <a:fillRect/>
          </a:stretch>
        </p:blipFill>
        <p:spPr>
          <a:xfrm>
            <a:off x="-317237" y="-3396473"/>
            <a:ext cx="12767216" cy="12549965"/>
          </a:xfrm>
          <a:prstGeom prst="rect">
            <a:avLst/>
          </a:prstGeom>
          <a:ln w="12700">
            <a:miter lim="400000"/>
          </a:ln>
        </p:spPr>
      </p:pic>
      <p:sp>
        <p:nvSpPr>
          <p:cNvPr id="7"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709" r:id="rId3"/>
  </p:sldLayoutIdLst>
  <p:transition spd="med"/>
  <p:txStyles>
    <p:titleStyle>
      <a:lvl1pPr marL="0" marR="0" indent="0" algn="l" defTabSz="342900" rtl="0" latinLnBrk="0">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1pPr>
      <a:lvl2pPr marL="0" marR="0" indent="0" algn="l" defTabSz="342900" rtl="0" latinLnBrk="0">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2pPr>
      <a:lvl3pPr marL="0" marR="0" indent="0" algn="l" defTabSz="342900" rtl="0" latinLnBrk="0">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3pPr>
      <a:lvl4pPr marL="0" marR="0" indent="0" algn="l" defTabSz="342900" rtl="0" latinLnBrk="0">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4pPr>
      <a:lvl5pPr marL="0" marR="0" indent="0" algn="l" defTabSz="342900" rtl="0" latinLnBrk="0">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5pPr>
      <a:lvl6pPr marL="0" marR="0" indent="0" algn="l" defTabSz="342900" rtl="0" latinLnBrk="0">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6pPr>
      <a:lvl7pPr marL="0" marR="0" indent="0" algn="l" defTabSz="342900" rtl="0" latinLnBrk="0">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7pPr>
      <a:lvl8pPr marL="0" marR="0" indent="0" algn="l" defTabSz="342900" rtl="0" latinLnBrk="0">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8pPr>
      <a:lvl9pPr marL="0" marR="0" indent="0" algn="l" defTabSz="342900" rtl="0" latinLnBrk="0">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9pPr>
    </p:titleStyle>
    <p:bodyStyle>
      <a:lvl1pPr marL="257175" marR="0" indent="-257175" algn="l" defTabSz="342900" rtl="0" latinLnBrk="0">
        <a:lnSpc>
          <a:spcPct val="100000"/>
        </a:lnSpc>
        <a:spcBef>
          <a:spcPts val="400"/>
        </a:spcBef>
        <a:spcAft>
          <a:spcPts val="0"/>
        </a:spcAft>
        <a:buClr>
          <a:srgbClr val="00BCDD"/>
        </a:buClr>
        <a:buSzPct val="11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1pPr>
      <a:lvl2pPr marL="584000" marR="0" indent="-241101" algn="l" defTabSz="342900" rtl="0" latinLnBrk="0">
        <a:lnSpc>
          <a:spcPct val="100000"/>
        </a:lnSpc>
        <a:spcBef>
          <a:spcPts val="400"/>
        </a:spcBef>
        <a:spcAft>
          <a:spcPts val="0"/>
        </a:spcAft>
        <a:buClr>
          <a:srgbClr val="00BCDD"/>
        </a:buClr>
        <a:buSzPct val="11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2pPr>
      <a:lvl3pPr marL="891538" marR="0" indent="-205738" algn="l" defTabSz="342900" rtl="0" latinLnBrk="0">
        <a:lnSpc>
          <a:spcPct val="100000"/>
        </a:lnSpc>
        <a:spcBef>
          <a:spcPts val="400"/>
        </a:spcBef>
        <a:spcAft>
          <a:spcPts val="0"/>
        </a:spcAft>
        <a:buClr>
          <a:srgbClr val="00BCDD"/>
        </a:buClr>
        <a:buSzPct val="99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3pPr>
      <a:lvl4pPr marL="1266092" marR="0" indent="-237392" algn="l" defTabSz="342900" rtl="0" latinLnBrk="0">
        <a:lnSpc>
          <a:spcPct val="100000"/>
        </a:lnSpc>
        <a:spcBef>
          <a:spcPts val="400"/>
        </a:spcBef>
        <a:spcAft>
          <a:spcPts val="0"/>
        </a:spcAft>
        <a:buClr>
          <a:srgbClr val="00BCDD"/>
        </a:buClr>
        <a:buSzPct val="99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4pPr>
      <a:lvl5pPr marL="1608992" marR="0" indent="-237392" algn="l" defTabSz="342900" rtl="0" latinLnBrk="0">
        <a:lnSpc>
          <a:spcPct val="100000"/>
        </a:lnSpc>
        <a:spcBef>
          <a:spcPts val="400"/>
        </a:spcBef>
        <a:spcAft>
          <a:spcPts val="0"/>
        </a:spcAft>
        <a:buClr>
          <a:srgbClr val="00BCDD"/>
        </a:buClr>
        <a:buSzPct val="99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5pPr>
      <a:lvl6pPr marL="1988817" marR="0" indent="-274317" algn="l" defTabSz="342900" rtl="0" latinLnBrk="0">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6pPr>
      <a:lvl7pPr marL="2331717" marR="0" indent="-274317" algn="l" defTabSz="342900" rtl="0" latinLnBrk="0">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7pPr>
      <a:lvl8pPr marL="2674617" marR="0" indent="-274317" algn="l" defTabSz="342900" rtl="0" latinLnBrk="0">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8pPr>
      <a:lvl9pPr marL="3017517" marR="0" indent="-274317" algn="l" defTabSz="342900" rtl="0" latinLnBrk="0">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9pPr>
    </p:bodyStyle>
    <p:otherStyle>
      <a:lvl1pPr marL="0" marR="0" indent="0" algn="l"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1pPr>
      <a:lvl2pPr marL="0" marR="0" indent="0" algn="l"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2pPr>
      <a:lvl3pPr marL="0" marR="0" indent="0" algn="l"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3pPr>
      <a:lvl4pPr marL="0" marR="0" indent="0" algn="l"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4pPr>
      <a:lvl5pPr marL="0" marR="0" indent="0" algn="l"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5pPr>
      <a:lvl6pPr marL="0" marR="0" indent="0" algn="l"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6pPr>
      <a:lvl7pPr marL="0" marR="0" indent="0" algn="l"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7pPr>
      <a:lvl8pPr marL="0" marR="0" indent="0" algn="l"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8pPr>
      <a:lvl9pPr marL="0" marR="0" indent="0" algn="l"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0" y="5962506"/>
            <a:ext cx="12192000" cy="908194"/>
          </a:xfrm>
          <a:prstGeom prst="rect">
            <a:avLst/>
          </a:prstGeom>
          <a:solidFill>
            <a:srgbClr val="1BA2AC"/>
          </a:solidFill>
          <a:ln w="12700">
            <a:miter lim="400000"/>
          </a:ln>
          <a:effectLst>
            <a:outerShdw blurRad="38100" dist="23000" dir="5400000" rotWithShape="0">
              <a:srgbClr val="000000">
                <a:alpha val="35000"/>
              </a:srgbClr>
            </a:outerShdw>
          </a:effectLst>
        </p:spPr>
        <p:txBody>
          <a:bodyPr lIns="45718" tIns="45718" rIns="45718" bIns="45718" anchor="ctr"/>
          <a:lstStyle/>
          <a:p>
            <a:pPr>
              <a:defRPr sz="1800">
                <a:solidFill>
                  <a:srgbClr val="1BA2AC"/>
                </a:solidFill>
                <a:latin typeface="Avenir Book"/>
                <a:ea typeface="Avenir Book"/>
                <a:cs typeface="Avenir Book"/>
                <a:sym typeface="Avenir Book"/>
              </a:defRPr>
            </a:pPr>
            <a:endParaRPr sz="1800">
              <a:solidFill>
                <a:srgbClr val="1BA2AC"/>
              </a:solidFill>
              <a:latin typeface="Avenir Book"/>
              <a:ea typeface="Avenir Book"/>
              <a:cs typeface="Avenir Book"/>
              <a:sym typeface="Avenir Book"/>
            </a:endParaRPr>
          </a:p>
        </p:txBody>
      </p:sp>
      <p:pic>
        <p:nvPicPr>
          <p:cNvPr id="3" name="Image" descr="Image"/>
          <p:cNvPicPr>
            <a:picLocks noChangeAspect="1"/>
          </p:cNvPicPr>
          <p:nvPr/>
        </p:nvPicPr>
        <p:blipFill>
          <a:blip r:embed="rId10">
            <a:alphaModFix amt="10000"/>
          </a:blip>
          <a:stretch>
            <a:fillRect/>
          </a:stretch>
        </p:blipFill>
        <p:spPr>
          <a:xfrm>
            <a:off x="-202242" y="-3271312"/>
            <a:ext cx="12596484" cy="12382144"/>
          </a:xfrm>
          <a:prstGeom prst="rect">
            <a:avLst/>
          </a:prstGeom>
          <a:ln w="12700">
            <a:miter lim="400000"/>
          </a:ln>
        </p:spPr>
      </p:pic>
      <p:sp>
        <p:nvSpPr>
          <p:cNvPr id="4" name="Title Text"/>
          <p:cNvSpPr txBox="1">
            <a:spLocks noGrp="1"/>
          </p:cNvSpPr>
          <p:nvPr>
            <p:ph type="title"/>
          </p:nvPr>
        </p:nvSpPr>
        <p:spPr>
          <a:xfrm>
            <a:off x="990600" y="274638"/>
            <a:ext cx="9541934"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5" name="Slide Number"/>
          <p:cNvSpPr txBox="1">
            <a:spLocks noGrp="1"/>
          </p:cNvSpPr>
          <p:nvPr>
            <p:ph type="sldNum" sz="quarter" idx="2"/>
          </p:nvPr>
        </p:nvSpPr>
        <p:spPr>
          <a:xfrm>
            <a:off x="990600" y="6225651"/>
            <a:ext cx="284578" cy="294637"/>
          </a:xfrm>
          <a:prstGeom prst="rect">
            <a:avLst/>
          </a:prstGeom>
          <a:ln w="12700">
            <a:miter lim="400000"/>
          </a:ln>
        </p:spPr>
        <p:txBody>
          <a:bodyPr wrap="none" lIns="45718" tIns="45718" rIns="45718" bIns="45718" anchor="ctr">
            <a:spAutoFit/>
          </a:bodyPr>
          <a:lstStyle>
            <a:lvl1pPr>
              <a:defRPr>
                <a:solidFill>
                  <a:srgbClr val="FFFFFF"/>
                </a:solidFill>
              </a:defRPr>
            </a:lvl1pPr>
          </a:lstStyle>
          <a:p>
            <a:fld id="{86CB4B4D-7CA3-9044-876B-883B54F8677D}" type="slidenum">
              <a:rPr>
                <a:latin typeface="Avenir Heavy"/>
                <a:sym typeface="Avenir Heavy"/>
              </a:rPr>
              <a:pPr/>
              <a:t>‹#›</a:t>
            </a:fld>
            <a:endParaRPr>
              <a:latin typeface="Avenir Heavy"/>
              <a:sym typeface="Avenir Heavy"/>
            </a:endParaRPr>
          </a:p>
        </p:txBody>
      </p:sp>
      <p:pic>
        <p:nvPicPr>
          <p:cNvPr id="6" name="T1D_horizontal_white.png" descr="T1D_horizontal_white.png"/>
          <p:cNvPicPr>
            <a:picLocks noChangeAspect="1"/>
          </p:cNvPicPr>
          <p:nvPr/>
        </p:nvPicPr>
        <p:blipFill>
          <a:blip r:embed="rId11"/>
          <a:stretch>
            <a:fillRect/>
          </a:stretch>
        </p:blipFill>
        <p:spPr>
          <a:xfrm>
            <a:off x="9146547" y="6227431"/>
            <a:ext cx="2142447" cy="443477"/>
          </a:xfrm>
          <a:prstGeom prst="rect">
            <a:avLst/>
          </a:prstGeom>
          <a:ln w="12700">
            <a:miter lim="400000"/>
          </a:ln>
        </p:spPr>
      </p:pic>
      <p:sp>
        <p:nvSpPr>
          <p:cNvPr id="7"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04966774"/>
      </p:ext>
    </p:extLst>
  </p:cSld>
  <p:clrMap bg1="lt1" tx1="dk1" bg2="lt2" tx2="dk2" accent1="accent1" accent2="accent2" accent3="accent3" accent4="accent4" accent5="accent5" accent6="accent6" hlink="hlink" folHlink="folHlink"/>
  <p:sldLayoutIdLst>
    <p:sldLayoutId id="2147483681" r:id="rId1"/>
    <p:sldLayoutId id="2147483685" r:id="rId2"/>
    <p:sldLayoutId id="2147483688" r:id="rId3"/>
    <p:sldLayoutId id="2147483690" r:id="rId4"/>
    <p:sldLayoutId id="2147483691" r:id="rId5"/>
    <p:sldLayoutId id="2147483692" r:id="rId6"/>
    <p:sldLayoutId id="2147483693" r:id="rId7"/>
    <p:sldLayoutId id="2147483694" r:id="rId8"/>
  </p:sldLayoutIdLst>
  <p:transition spd="med"/>
  <p:txStyles>
    <p:titleStyle>
      <a:lvl1pPr marL="0" marR="0" indent="0" algn="l" defTabSz="342900" rtl="0" latinLnBrk="0">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Avenir Heavy"/>
          <a:ea typeface="Avenir Heavy"/>
          <a:cs typeface="Avenir Heavy"/>
          <a:sym typeface="Avenir Heavy"/>
        </a:defRPr>
      </a:lvl1pPr>
      <a:lvl2pPr marL="0" marR="0" indent="0" algn="l" defTabSz="342900" rtl="0" latinLnBrk="0">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Avenir Heavy"/>
          <a:ea typeface="Avenir Heavy"/>
          <a:cs typeface="Avenir Heavy"/>
          <a:sym typeface="Avenir Heavy"/>
        </a:defRPr>
      </a:lvl2pPr>
      <a:lvl3pPr marL="0" marR="0" indent="0" algn="l" defTabSz="342900" rtl="0" latinLnBrk="0">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Avenir Heavy"/>
          <a:ea typeface="Avenir Heavy"/>
          <a:cs typeface="Avenir Heavy"/>
          <a:sym typeface="Avenir Heavy"/>
        </a:defRPr>
      </a:lvl3pPr>
      <a:lvl4pPr marL="0" marR="0" indent="0" algn="l" defTabSz="342900" rtl="0" latinLnBrk="0">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Avenir Heavy"/>
          <a:ea typeface="Avenir Heavy"/>
          <a:cs typeface="Avenir Heavy"/>
          <a:sym typeface="Avenir Heavy"/>
        </a:defRPr>
      </a:lvl4pPr>
      <a:lvl5pPr marL="0" marR="0" indent="0" algn="l" defTabSz="342900" rtl="0" latinLnBrk="0">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Avenir Heavy"/>
          <a:ea typeface="Avenir Heavy"/>
          <a:cs typeface="Avenir Heavy"/>
          <a:sym typeface="Avenir Heavy"/>
        </a:defRPr>
      </a:lvl5pPr>
      <a:lvl6pPr marL="0" marR="0" indent="0" algn="l" defTabSz="342900" rtl="0" latinLnBrk="0">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Avenir Heavy"/>
          <a:ea typeface="Avenir Heavy"/>
          <a:cs typeface="Avenir Heavy"/>
          <a:sym typeface="Avenir Heavy"/>
        </a:defRPr>
      </a:lvl6pPr>
      <a:lvl7pPr marL="0" marR="0" indent="0" algn="l" defTabSz="342900" rtl="0" latinLnBrk="0">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Avenir Heavy"/>
          <a:ea typeface="Avenir Heavy"/>
          <a:cs typeface="Avenir Heavy"/>
          <a:sym typeface="Avenir Heavy"/>
        </a:defRPr>
      </a:lvl7pPr>
      <a:lvl8pPr marL="0" marR="0" indent="0" algn="l" defTabSz="342900" rtl="0" latinLnBrk="0">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Avenir Heavy"/>
          <a:ea typeface="Avenir Heavy"/>
          <a:cs typeface="Avenir Heavy"/>
          <a:sym typeface="Avenir Heavy"/>
        </a:defRPr>
      </a:lvl8pPr>
      <a:lvl9pPr marL="0" marR="0" indent="0" algn="l" defTabSz="342900" rtl="0" latinLnBrk="0">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Avenir Heavy"/>
          <a:ea typeface="Avenir Heavy"/>
          <a:cs typeface="Avenir Heavy"/>
          <a:sym typeface="Avenir Heavy"/>
        </a:defRPr>
      </a:lvl9pPr>
    </p:titleStyle>
    <p:bodyStyle>
      <a:lvl1pPr marL="257175" marR="0" indent="-257175" algn="l" defTabSz="342900" rtl="0" latinLnBrk="0">
        <a:lnSpc>
          <a:spcPct val="100000"/>
        </a:lnSpc>
        <a:spcBef>
          <a:spcPts val="400"/>
        </a:spcBef>
        <a:spcAft>
          <a:spcPts val="0"/>
        </a:spcAft>
        <a:buClr>
          <a:srgbClr val="00BCDD"/>
        </a:buClr>
        <a:buSzPct val="110000"/>
        <a:buFont typeface="Arial"/>
        <a:buChar char="•"/>
        <a:tabLst/>
        <a:defRPr sz="2400" b="0" i="0" u="none" strike="noStrike" cap="none" spc="0" baseline="0">
          <a:ln>
            <a:noFill/>
          </a:ln>
          <a:solidFill>
            <a:srgbClr val="696F70"/>
          </a:solidFill>
          <a:uFillTx/>
          <a:latin typeface="Avenir Book"/>
          <a:ea typeface="Avenir Book"/>
          <a:cs typeface="Avenir Book"/>
          <a:sym typeface="Avenir Book"/>
        </a:defRPr>
      </a:lvl1pPr>
      <a:lvl2pPr marL="584000" marR="0" indent="-241101" algn="l" defTabSz="342900" rtl="0" latinLnBrk="0">
        <a:lnSpc>
          <a:spcPct val="100000"/>
        </a:lnSpc>
        <a:spcBef>
          <a:spcPts val="400"/>
        </a:spcBef>
        <a:spcAft>
          <a:spcPts val="0"/>
        </a:spcAft>
        <a:buClr>
          <a:srgbClr val="00BCDD"/>
        </a:buClr>
        <a:buSzPct val="110000"/>
        <a:buFont typeface="Arial"/>
        <a:buChar char="•"/>
        <a:tabLst/>
        <a:defRPr sz="2400" b="0" i="0" u="none" strike="noStrike" cap="none" spc="0" baseline="0">
          <a:ln>
            <a:noFill/>
          </a:ln>
          <a:solidFill>
            <a:srgbClr val="696F70"/>
          </a:solidFill>
          <a:uFillTx/>
          <a:latin typeface="Avenir Book"/>
          <a:ea typeface="Avenir Book"/>
          <a:cs typeface="Avenir Book"/>
          <a:sym typeface="Avenir Book"/>
        </a:defRPr>
      </a:lvl2pPr>
      <a:lvl3pPr marL="891538" marR="0" indent="-205738" algn="l" defTabSz="342900" rtl="0" latinLnBrk="0">
        <a:lnSpc>
          <a:spcPct val="100000"/>
        </a:lnSpc>
        <a:spcBef>
          <a:spcPts val="400"/>
        </a:spcBef>
        <a:spcAft>
          <a:spcPts val="0"/>
        </a:spcAft>
        <a:buClr>
          <a:srgbClr val="00BCDD"/>
        </a:buClr>
        <a:buSzPct val="99000"/>
        <a:buFont typeface="Arial"/>
        <a:buChar char="•"/>
        <a:tabLst/>
        <a:defRPr sz="2400" b="0" i="0" u="none" strike="noStrike" cap="none" spc="0" baseline="0">
          <a:ln>
            <a:noFill/>
          </a:ln>
          <a:solidFill>
            <a:srgbClr val="696F70"/>
          </a:solidFill>
          <a:uFillTx/>
          <a:latin typeface="Avenir Book"/>
          <a:ea typeface="Avenir Book"/>
          <a:cs typeface="Avenir Book"/>
          <a:sym typeface="Avenir Book"/>
        </a:defRPr>
      </a:lvl3pPr>
      <a:lvl4pPr marL="1266092" marR="0" indent="-237392" algn="l" defTabSz="342900" rtl="0" latinLnBrk="0">
        <a:lnSpc>
          <a:spcPct val="100000"/>
        </a:lnSpc>
        <a:spcBef>
          <a:spcPts val="400"/>
        </a:spcBef>
        <a:spcAft>
          <a:spcPts val="0"/>
        </a:spcAft>
        <a:buClr>
          <a:srgbClr val="00BCDD"/>
        </a:buClr>
        <a:buSzPct val="99000"/>
        <a:buFont typeface="Arial"/>
        <a:buChar char="•"/>
        <a:tabLst/>
        <a:defRPr sz="2400" b="0" i="0" u="none" strike="noStrike" cap="none" spc="0" baseline="0">
          <a:ln>
            <a:noFill/>
          </a:ln>
          <a:solidFill>
            <a:srgbClr val="696F70"/>
          </a:solidFill>
          <a:uFillTx/>
          <a:latin typeface="Avenir Book"/>
          <a:ea typeface="Avenir Book"/>
          <a:cs typeface="Avenir Book"/>
          <a:sym typeface="Avenir Book"/>
        </a:defRPr>
      </a:lvl4pPr>
      <a:lvl5pPr marL="1608992" marR="0" indent="-237392" algn="l" defTabSz="342900" rtl="0" latinLnBrk="0">
        <a:lnSpc>
          <a:spcPct val="100000"/>
        </a:lnSpc>
        <a:spcBef>
          <a:spcPts val="400"/>
        </a:spcBef>
        <a:spcAft>
          <a:spcPts val="0"/>
        </a:spcAft>
        <a:buClr>
          <a:srgbClr val="00BCDD"/>
        </a:buClr>
        <a:buSzPct val="99000"/>
        <a:buFont typeface="Arial"/>
        <a:buChar char="•"/>
        <a:tabLst/>
        <a:defRPr sz="2400" b="0" i="0" u="none" strike="noStrike" cap="none" spc="0" baseline="0">
          <a:ln>
            <a:noFill/>
          </a:ln>
          <a:solidFill>
            <a:srgbClr val="696F70"/>
          </a:solidFill>
          <a:uFillTx/>
          <a:latin typeface="Avenir Book"/>
          <a:ea typeface="Avenir Book"/>
          <a:cs typeface="Avenir Book"/>
          <a:sym typeface="Avenir Book"/>
        </a:defRPr>
      </a:lvl5pPr>
      <a:lvl6pPr marL="1988817" marR="0" indent="-274317" algn="l" defTabSz="342900" rtl="0" latinLnBrk="0">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Avenir Book"/>
          <a:ea typeface="Avenir Book"/>
          <a:cs typeface="Avenir Book"/>
          <a:sym typeface="Avenir Book"/>
        </a:defRPr>
      </a:lvl6pPr>
      <a:lvl7pPr marL="2331717" marR="0" indent="-274317" algn="l" defTabSz="342900" rtl="0" latinLnBrk="0">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Avenir Book"/>
          <a:ea typeface="Avenir Book"/>
          <a:cs typeface="Avenir Book"/>
          <a:sym typeface="Avenir Book"/>
        </a:defRPr>
      </a:lvl7pPr>
      <a:lvl8pPr marL="2674617" marR="0" indent="-274317" algn="l" defTabSz="342900" rtl="0" latinLnBrk="0">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Avenir Book"/>
          <a:ea typeface="Avenir Book"/>
          <a:cs typeface="Avenir Book"/>
          <a:sym typeface="Avenir Book"/>
        </a:defRPr>
      </a:lvl8pPr>
      <a:lvl9pPr marL="3017517" marR="0" indent="-274317" algn="l" defTabSz="342900" rtl="0" latinLnBrk="0">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Avenir Book"/>
          <a:ea typeface="Avenir Book"/>
          <a:cs typeface="Avenir Book"/>
          <a:sym typeface="Avenir Book"/>
        </a:defRPr>
      </a:lvl9pPr>
    </p:bodyStyle>
    <p:otherStyle>
      <a:lvl1pPr marL="0" marR="0" indent="0" algn="l"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venir Heavy"/>
        </a:defRPr>
      </a:lvl1pPr>
      <a:lvl2pPr marL="0" marR="0" indent="0" algn="l"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venir Heavy"/>
        </a:defRPr>
      </a:lvl2pPr>
      <a:lvl3pPr marL="0" marR="0" indent="0" algn="l"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venir Heavy"/>
        </a:defRPr>
      </a:lvl3pPr>
      <a:lvl4pPr marL="0" marR="0" indent="0" algn="l"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venir Heavy"/>
        </a:defRPr>
      </a:lvl4pPr>
      <a:lvl5pPr marL="0" marR="0" indent="0" algn="l"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venir Heavy"/>
        </a:defRPr>
      </a:lvl5pPr>
      <a:lvl6pPr marL="0" marR="0" indent="0" algn="l"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venir Heavy"/>
        </a:defRPr>
      </a:lvl6pPr>
      <a:lvl7pPr marL="0" marR="0" indent="0" algn="l"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venir Heavy"/>
        </a:defRPr>
      </a:lvl7pPr>
      <a:lvl8pPr marL="0" marR="0" indent="0" algn="l"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venir Heavy"/>
        </a:defRPr>
      </a:lvl8pPr>
      <a:lvl9pPr marL="0" marR="0" indent="0" algn="l"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venir Heavy"/>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B4A3F7-755C-421E-A66F-D24EAA7BDC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915EA2-4E00-4473-BCD2-2018266228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575B5-C65D-457C-B842-71D6EE7B30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CA2CA-7172-4BCD-9142-F808E3D882A7}" type="datetimeFigureOut">
              <a:rPr lang="en-US" smtClean="0"/>
              <a:t>9/8/2020</a:t>
            </a:fld>
            <a:endParaRPr lang="en-US"/>
          </a:p>
        </p:txBody>
      </p:sp>
      <p:sp>
        <p:nvSpPr>
          <p:cNvPr id="5" name="Footer Placeholder 4">
            <a:extLst>
              <a:ext uri="{FF2B5EF4-FFF2-40B4-BE49-F238E27FC236}">
                <a16:creationId xmlns:a16="http://schemas.microsoft.com/office/drawing/2014/main" id="{34AFF297-BB68-4336-BCBC-CE37CF36B8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F0E24F-5FB7-4EE5-B1E1-45ADDDCAA2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17A13-A2A3-486D-8E15-5F6F4493DB85}" type="slidenum">
              <a:rPr lang="en-US" smtClean="0"/>
              <a:t>‹#›</a:t>
            </a:fld>
            <a:endParaRPr lang="en-US"/>
          </a:p>
        </p:txBody>
      </p:sp>
    </p:spTree>
    <p:extLst>
      <p:ext uri="{BB962C8B-B14F-4D97-AF65-F5344CB8AC3E}">
        <p14:creationId xmlns:p14="http://schemas.microsoft.com/office/powerpoint/2010/main" val="314839585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jpeg"/><Relationship Id="rId21" Type="http://schemas.openxmlformats.org/officeDocument/2006/relationships/image" Target="../media/image27.png"/><Relationship Id="rId7" Type="http://schemas.openxmlformats.org/officeDocument/2006/relationships/image" Target="../media/image13.jpe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jpeg"/><Relationship Id="rId10" Type="http://schemas.openxmlformats.org/officeDocument/2006/relationships/image" Target="../media/image16.jpeg"/><Relationship Id="rId19" Type="http://schemas.openxmlformats.org/officeDocument/2006/relationships/image" Target="../media/image25.pn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trello.com/b/FyseWKtG/data-governanc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653" y="2755900"/>
            <a:ext cx="9721515" cy="1898204"/>
          </a:xfrm>
        </p:spPr>
        <p:txBody>
          <a:bodyPr/>
          <a:lstStyle/>
          <a:p>
            <a:r>
              <a:rPr lang="en-US" b="1" dirty="0"/>
              <a:t>Data Governance Committee</a:t>
            </a:r>
            <a:br>
              <a:rPr lang="en-US" b="1" dirty="0"/>
            </a:br>
            <a:br>
              <a:rPr lang="en-US" sz="2400" dirty="0">
                <a:latin typeface="Garamond" panose="02020404030301010803" pitchFamily="18" charset="0"/>
              </a:rPr>
            </a:br>
            <a:r>
              <a:rPr lang="en-US" sz="2400" dirty="0">
                <a:latin typeface="Garamond" panose="02020404030301010803" pitchFamily="18" charset="0"/>
              </a:rPr>
              <a:t>September 8, 2020</a:t>
            </a:r>
            <a:br>
              <a:rPr lang="en-US" dirty="0"/>
            </a:br>
            <a:endParaRPr lang="en-US" dirty="0"/>
          </a:p>
        </p:txBody>
      </p:sp>
    </p:spTree>
    <p:extLst>
      <p:ext uri="{BB962C8B-B14F-4D97-AF65-F5344CB8AC3E}">
        <p14:creationId xmlns:p14="http://schemas.microsoft.com/office/powerpoint/2010/main" val="23114176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A3F73-7980-49A4-9E73-5BD61B878EA6}"/>
              </a:ext>
            </a:extLst>
          </p:cNvPr>
          <p:cNvSpPr>
            <a:spLocks noGrp="1"/>
          </p:cNvSpPr>
          <p:nvPr>
            <p:ph type="title"/>
          </p:nvPr>
        </p:nvSpPr>
        <p:spPr>
          <a:xfrm>
            <a:off x="838200" y="365125"/>
            <a:ext cx="10515600" cy="777875"/>
          </a:xfrm>
        </p:spPr>
        <p:txBody>
          <a:bodyPr/>
          <a:lstStyle/>
          <a:p>
            <a:r>
              <a:rPr lang="en-US" dirty="0"/>
              <a:t>Project aims</a:t>
            </a:r>
          </a:p>
        </p:txBody>
      </p:sp>
      <p:sp>
        <p:nvSpPr>
          <p:cNvPr id="3" name="Content Placeholder 2">
            <a:extLst>
              <a:ext uri="{FF2B5EF4-FFF2-40B4-BE49-F238E27FC236}">
                <a16:creationId xmlns:a16="http://schemas.microsoft.com/office/drawing/2014/main" id="{93061198-EDA5-482C-902B-7C2D58874CF4}"/>
              </a:ext>
            </a:extLst>
          </p:cNvPr>
          <p:cNvSpPr>
            <a:spLocks noGrp="1"/>
          </p:cNvSpPr>
          <p:nvPr>
            <p:ph idx="1"/>
          </p:nvPr>
        </p:nvSpPr>
        <p:spPr>
          <a:xfrm>
            <a:off x="838200" y="1314450"/>
            <a:ext cx="10515600" cy="4862513"/>
          </a:xfrm>
        </p:spPr>
        <p:txBody>
          <a:bodyPr>
            <a:normAutofit fontScale="85000" lnSpcReduction="20000"/>
          </a:bodyPr>
          <a:lstStyle/>
          <a:p>
            <a:pPr marL="342900" indent="-342900"/>
            <a:r>
              <a:rPr lang="en-US" dirty="0"/>
              <a:t>Examine patient and clinical factors among CGM device users versus CGM non-users</a:t>
            </a:r>
          </a:p>
          <a:p>
            <a:pPr marL="342900" indent="-342900"/>
            <a:endParaRPr lang="en-US" dirty="0"/>
          </a:p>
          <a:p>
            <a:pPr marL="342900" indent="-342900"/>
            <a:r>
              <a:rPr lang="en-US" dirty="0"/>
              <a:t>Examine patient and clinical factors among CGM device users by insulin delivery methods</a:t>
            </a:r>
          </a:p>
          <a:p>
            <a:endParaRPr lang="en-US" dirty="0"/>
          </a:p>
          <a:p>
            <a:pPr marL="342900" indent="-342900"/>
            <a:r>
              <a:rPr lang="en-US" dirty="0"/>
              <a:t>Describe clinical attributes for the rt-CGM and is-CGM cohorts before and after CGM use initiation</a:t>
            </a:r>
          </a:p>
          <a:p>
            <a:pPr marL="0" indent="0">
              <a:buNone/>
            </a:pPr>
            <a:endParaRPr lang="en-US" dirty="0"/>
          </a:p>
          <a:p>
            <a:r>
              <a:rPr lang="en-US" dirty="0"/>
              <a:t> Is there a difference in HbA1c levels between CGM device before and after CGM use initiation in a sub-population of patients with baseline HbA1c levels &gt;9%?</a:t>
            </a:r>
          </a:p>
          <a:p>
            <a:endParaRPr lang="en-US" dirty="0"/>
          </a:p>
          <a:p>
            <a:r>
              <a:rPr lang="en-US" dirty="0"/>
              <a:t> Is there a difference in pre-CGM HbA1c and post-CGM HbA1c categories for each of the  two CGM device groups?</a:t>
            </a:r>
          </a:p>
          <a:p>
            <a:pPr marL="342900" indent="-342900"/>
            <a:endParaRPr lang="en-US" dirty="0"/>
          </a:p>
          <a:p>
            <a:endParaRPr lang="en-US" dirty="0"/>
          </a:p>
        </p:txBody>
      </p:sp>
    </p:spTree>
    <p:extLst>
      <p:ext uri="{BB962C8B-B14F-4D97-AF65-F5344CB8AC3E}">
        <p14:creationId xmlns:p14="http://schemas.microsoft.com/office/powerpoint/2010/main" val="2792929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0E254B-D193-4F21-B373-F56A139FA49B}"/>
              </a:ext>
            </a:extLst>
          </p:cNvPr>
          <p:cNvSpPr>
            <a:spLocks noGrp="1"/>
          </p:cNvSpPr>
          <p:nvPr>
            <p:ph type="title"/>
          </p:nvPr>
        </p:nvSpPr>
        <p:spPr>
          <a:xfrm>
            <a:off x="570807" y="452578"/>
            <a:ext cx="10058400" cy="795255"/>
          </a:xfrm>
        </p:spPr>
        <p:txBody>
          <a:bodyPr>
            <a:normAutofit/>
          </a:bodyPr>
          <a:lstStyle/>
          <a:p>
            <a:r>
              <a:rPr lang="en-US" sz="3600" b="1" dirty="0">
                <a:solidFill>
                  <a:srgbClr val="18A0AA"/>
                </a:solidFill>
                <a:latin typeface="Hind Medium" panose="02000000000000000000" pitchFamily="2" charset="0"/>
                <a:cs typeface="Hind Medium" panose="02000000000000000000" pitchFamily="2" charset="0"/>
              </a:rPr>
              <a:t>Summary of findings</a:t>
            </a:r>
            <a:endParaRPr lang="en-US" sz="6600" b="1" dirty="0">
              <a:solidFill>
                <a:srgbClr val="18A0AA"/>
              </a:solidFill>
              <a:latin typeface="Hind Medium" panose="02000000000000000000" pitchFamily="2" charset="0"/>
              <a:cs typeface="Hind Medium" panose="02000000000000000000" pitchFamily="2" charset="0"/>
            </a:endParaRPr>
          </a:p>
        </p:txBody>
      </p:sp>
      <p:graphicFrame>
        <p:nvGraphicFramePr>
          <p:cNvPr id="17" name="Table 16"/>
          <p:cNvGraphicFramePr>
            <a:graphicFrameLocks noGrp="1"/>
          </p:cNvGraphicFramePr>
          <p:nvPr/>
        </p:nvGraphicFramePr>
        <p:xfrm>
          <a:off x="264405" y="1638950"/>
          <a:ext cx="5735809" cy="4191178"/>
        </p:xfrm>
        <a:graphic>
          <a:graphicData uri="http://schemas.openxmlformats.org/drawingml/2006/table">
            <a:tbl>
              <a:tblPr firstRow="1" bandRow="1">
                <a:effectLst>
                  <a:outerShdw blurRad="50800" dist="38100" dir="5400000" algn="t" rotWithShape="0">
                    <a:prstClr val="black">
                      <a:alpha val="40000"/>
                    </a:prstClr>
                  </a:outerShdw>
                </a:effectLst>
                <a:tableStyleId>{9D7B26C5-4107-4FEC-AEDC-1716B250A1EF}</a:tableStyleId>
              </a:tblPr>
              <a:tblGrid>
                <a:gridCol w="2258458">
                  <a:extLst>
                    <a:ext uri="{9D8B030D-6E8A-4147-A177-3AD203B41FA5}">
                      <a16:colId xmlns:a16="http://schemas.microsoft.com/office/drawing/2014/main" val="3966776127"/>
                    </a:ext>
                  </a:extLst>
                </a:gridCol>
                <a:gridCol w="1685580">
                  <a:extLst>
                    <a:ext uri="{9D8B030D-6E8A-4147-A177-3AD203B41FA5}">
                      <a16:colId xmlns:a16="http://schemas.microsoft.com/office/drawing/2014/main" val="709285683"/>
                    </a:ext>
                  </a:extLst>
                </a:gridCol>
                <a:gridCol w="1791771">
                  <a:extLst>
                    <a:ext uri="{9D8B030D-6E8A-4147-A177-3AD203B41FA5}">
                      <a16:colId xmlns:a16="http://schemas.microsoft.com/office/drawing/2014/main" val="2077085245"/>
                    </a:ext>
                  </a:extLst>
                </a:gridCol>
              </a:tblGrid>
              <a:tr h="548225">
                <a:tc>
                  <a:txBody>
                    <a:bodyPr/>
                    <a:lstStyle/>
                    <a:p>
                      <a:endParaRPr lang="en-US" sz="1600" dirty="0"/>
                    </a:p>
                  </a:txBody>
                  <a:tcPr/>
                </a:tc>
                <a:tc>
                  <a:txBody>
                    <a:bodyPr/>
                    <a:lstStyle/>
                    <a:p>
                      <a:pPr algn="ctr"/>
                      <a:r>
                        <a:rPr lang="en-US" sz="1600" dirty="0">
                          <a:solidFill>
                            <a:srgbClr val="0070C0"/>
                          </a:solidFill>
                        </a:rPr>
                        <a:t>CGM Users (N=5486)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rPr>
                        <a:t>CGM Non-Users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rPr>
                        <a:t> </a:t>
                      </a:r>
                      <a:r>
                        <a:rPr lang="en-US" sz="1600" b="1" dirty="0">
                          <a:solidFill>
                            <a:srgbClr val="002060"/>
                          </a:solidFill>
                          <a:effectLst/>
                          <a:latin typeface="+mn-lt"/>
                          <a:ea typeface="Calibri" panose="020F0502020204030204" pitchFamily="34" charset="0"/>
                          <a:cs typeface="Times New Roman" panose="02020603050405020304" pitchFamily="18" charset="0"/>
                        </a:rPr>
                        <a:t>(N=5986)</a:t>
                      </a:r>
                      <a:endParaRPr lang="en-US" sz="1600" dirty="0">
                        <a:solidFill>
                          <a:srgbClr val="002060"/>
                        </a:solidFill>
                        <a:latin typeface="+mn-lt"/>
                      </a:endParaRPr>
                    </a:p>
                  </a:txBody>
                  <a:tcPr/>
                </a:tc>
                <a:extLst>
                  <a:ext uri="{0D108BD9-81ED-4DB2-BD59-A6C34878D82A}">
                    <a16:rowId xmlns:a16="http://schemas.microsoft.com/office/drawing/2014/main" val="2378004868"/>
                  </a:ext>
                </a:extLst>
              </a:tr>
              <a:tr h="330350">
                <a:tc>
                  <a:txBody>
                    <a:bodyPr/>
                    <a:lstStyle/>
                    <a:p>
                      <a:endParaRPr lang="en-US" sz="1600" dirty="0"/>
                    </a:p>
                  </a:txBody>
                  <a:tcPr>
                    <a:solidFill>
                      <a:schemeClr val="bg1">
                        <a:alpha val="20000"/>
                      </a:schemeClr>
                    </a:solidFill>
                  </a:tcPr>
                </a:tc>
                <a:tc>
                  <a:txBody>
                    <a:bodyPr/>
                    <a:lstStyle/>
                    <a:p>
                      <a:pPr algn="ctr"/>
                      <a:r>
                        <a:rPr lang="en-US" sz="1600" dirty="0">
                          <a:solidFill>
                            <a:schemeClr val="tx1"/>
                          </a:solidFill>
                        </a:rPr>
                        <a:t>N (%)</a:t>
                      </a:r>
                    </a:p>
                  </a:txBody>
                  <a:tcPr>
                    <a:solidFill>
                      <a:schemeClr val="bg1">
                        <a:alpha val="20000"/>
                      </a:schemeClr>
                    </a:solidFill>
                  </a:tcPr>
                </a:tc>
                <a:tc>
                  <a:txBody>
                    <a:bodyPr/>
                    <a:lstStyle/>
                    <a:p>
                      <a:pPr algn="ctr"/>
                      <a:r>
                        <a:rPr lang="en-US" sz="1600" dirty="0">
                          <a:solidFill>
                            <a:schemeClr val="tx1"/>
                          </a:solidFill>
                        </a:rPr>
                        <a:t>N (%)</a:t>
                      </a:r>
                    </a:p>
                  </a:txBody>
                  <a:tcPr>
                    <a:solidFill>
                      <a:schemeClr val="bg1">
                        <a:alpha val="20000"/>
                      </a:schemeClr>
                    </a:solidFill>
                  </a:tcPr>
                </a:tc>
                <a:extLst>
                  <a:ext uri="{0D108BD9-81ED-4DB2-BD59-A6C34878D82A}">
                    <a16:rowId xmlns:a16="http://schemas.microsoft.com/office/drawing/2014/main" val="487214693"/>
                  </a:ext>
                </a:extLst>
              </a:tr>
              <a:tr h="548225">
                <a:tc>
                  <a:txBody>
                    <a:bodyPr/>
                    <a:lstStyle/>
                    <a:p>
                      <a:r>
                        <a:rPr lang="en-US" sz="1600" b="1" dirty="0">
                          <a:solidFill>
                            <a:schemeClr val="tx1"/>
                          </a:solidFill>
                        </a:rPr>
                        <a:t>Mean</a:t>
                      </a:r>
                      <a:r>
                        <a:rPr lang="en-US" sz="1600" b="1" dirty="0"/>
                        <a:t> Age (SD) in </a:t>
                      </a:r>
                      <a:r>
                        <a:rPr lang="en-US" sz="1600" b="1" baseline="0" dirty="0"/>
                        <a:t>years</a:t>
                      </a:r>
                      <a:r>
                        <a:rPr lang="en-US" sz="1200" b="1" baseline="0" dirty="0"/>
                        <a:t>*</a:t>
                      </a:r>
                      <a:endParaRPr lang="en-US" sz="1200" b="1" dirty="0"/>
                    </a:p>
                  </a:txBody>
                  <a:tcPr>
                    <a:solidFill>
                      <a:schemeClr val="bg1"/>
                    </a:solidFill>
                  </a:tcPr>
                </a:tc>
                <a:tc>
                  <a:txBody>
                    <a:bodyPr/>
                    <a:lstStyle/>
                    <a:p>
                      <a:pPr marL="0" marR="0" algn="ctr">
                        <a:lnSpc>
                          <a:spcPct val="107000"/>
                        </a:lnSpc>
                        <a:spcBef>
                          <a:spcPts val="0"/>
                        </a:spcBef>
                        <a:spcAft>
                          <a:spcPts val="0"/>
                        </a:spcAft>
                      </a:pPr>
                      <a:r>
                        <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24 [16]</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21 [13]</a:t>
                      </a:r>
                    </a:p>
                  </a:txBody>
                  <a:tcPr marL="68580" marR="68580" marT="0" marB="0">
                    <a:solidFill>
                      <a:schemeClr val="bg1"/>
                    </a:solidFill>
                  </a:tcPr>
                </a:tc>
                <a:extLst>
                  <a:ext uri="{0D108BD9-81ED-4DB2-BD59-A6C34878D82A}">
                    <a16:rowId xmlns:a16="http://schemas.microsoft.com/office/drawing/2014/main" val="2817396644"/>
                  </a:ext>
                </a:extLst>
              </a:tr>
              <a:tr h="317394">
                <a:tc>
                  <a:txBody>
                    <a:bodyPr/>
                    <a:lstStyle/>
                    <a:p>
                      <a:r>
                        <a:rPr lang="en-US" sz="1600" b="1" dirty="0"/>
                        <a:t>Age Categories</a:t>
                      </a:r>
                      <a:r>
                        <a:rPr lang="en-US" sz="1200" b="1" dirty="0"/>
                        <a:t>*</a:t>
                      </a:r>
                    </a:p>
                  </a:txBody>
                  <a:tcPr>
                    <a:solidFill>
                      <a:schemeClr val="bg1"/>
                    </a:solidFill>
                  </a:tcPr>
                </a:tc>
                <a:tc>
                  <a:txBody>
                    <a:bodyPr/>
                    <a:lstStyle/>
                    <a:p>
                      <a:pPr marL="0" marR="0" algn="ctr">
                        <a:lnSpc>
                          <a:spcPct val="107000"/>
                        </a:lnSpc>
                        <a:spcBef>
                          <a:spcPts val="0"/>
                        </a:spcBef>
                        <a:spcAft>
                          <a:spcPts val="0"/>
                        </a:spcAft>
                      </a:pPr>
                      <a:endPar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107000"/>
                        </a:lnSpc>
                        <a:spcBef>
                          <a:spcPts val="0"/>
                        </a:spcBef>
                        <a:spcAft>
                          <a:spcPts val="0"/>
                        </a:spcAft>
                      </a:pPr>
                      <a:endPar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56220979"/>
                  </a:ext>
                </a:extLst>
              </a:tr>
              <a:tr h="317394">
                <a:tc>
                  <a:txBody>
                    <a:bodyPr/>
                    <a:lstStyle/>
                    <a:p>
                      <a:r>
                        <a:rPr lang="en-US" sz="1600" b="0" dirty="0"/>
                        <a:t>   2-12</a:t>
                      </a:r>
                    </a:p>
                  </a:txBody>
                  <a:tcPr>
                    <a:solidFill>
                      <a:schemeClr val="bg1"/>
                    </a:solidFill>
                  </a:tcPr>
                </a:tc>
                <a:tc>
                  <a:txBody>
                    <a:bodyPr/>
                    <a:lstStyle/>
                    <a:p>
                      <a:pPr marL="0" marR="0" algn="ctr">
                        <a:lnSpc>
                          <a:spcPct val="107000"/>
                        </a:lnSpc>
                        <a:spcBef>
                          <a:spcPts val="0"/>
                        </a:spcBef>
                        <a:spcAft>
                          <a:spcPts val="0"/>
                        </a:spcAft>
                      </a:pPr>
                      <a:r>
                        <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1142 (21)</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1061 (18)</a:t>
                      </a:r>
                    </a:p>
                  </a:txBody>
                  <a:tcPr marL="68580" marR="68580" marT="0" marB="0">
                    <a:solidFill>
                      <a:schemeClr val="bg1"/>
                    </a:solidFill>
                  </a:tcPr>
                </a:tc>
                <a:extLst>
                  <a:ext uri="{0D108BD9-81ED-4DB2-BD59-A6C34878D82A}">
                    <a16:rowId xmlns:a16="http://schemas.microsoft.com/office/drawing/2014/main" val="706144716"/>
                  </a:ext>
                </a:extLst>
              </a:tr>
              <a:tr h="317394">
                <a:tc>
                  <a:txBody>
                    <a:bodyPr/>
                    <a:lstStyle/>
                    <a:p>
                      <a:r>
                        <a:rPr lang="en-US" sz="1600" b="0" dirty="0"/>
                        <a:t>   13-26</a:t>
                      </a:r>
                    </a:p>
                  </a:txBody>
                  <a:tcPr>
                    <a:solidFill>
                      <a:schemeClr val="bg1"/>
                    </a:solidFill>
                  </a:tcPr>
                </a:tc>
                <a:tc>
                  <a:txBody>
                    <a:bodyPr/>
                    <a:lstStyle/>
                    <a:p>
                      <a:pPr marL="0" marR="0" algn="ctr">
                        <a:lnSpc>
                          <a:spcPct val="107000"/>
                        </a:lnSpc>
                        <a:spcBef>
                          <a:spcPts val="0"/>
                        </a:spcBef>
                        <a:spcAft>
                          <a:spcPts val="0"/>
                        </a:spcAft>
                      </a:pPr>
                      <a:r>
                        <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2631 (48)</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3956 (66)</a:t>
                      </a:r>
                    </a:p>
                  </a:txBody>
                  <a:tcPr marL="68580" marR="68580" marT="0" marB="0">
                    <a:solidFill>
                      <a:schemeClr val="bg1"/>
                    </a:solidFill>
                  </a:tcPr>
                </a:tc>
                <a:extLst>
                  <a:ext uri="{0D108BD9-81ED-4DB2-BD59-A6C34878D82A}">
                    <a16:rowId xmlns:a16="http://schemas.microsoft.com/office/drawing/2014/main" val="2304159488"/>
                  </a:ext>
                </a:extLst>
              </a:tr>
              <a:tr h="317394">
                <a:tc>
                  <a:txBody>
                    <a:bodyPr/>
                    <a:lstStyle/>
                    <a:p>
                      <a:r>
                        <a:rPr lang="en-US" sz="1600" b="0" dirty="0"/>
                        <a:t>   27-55</a:t>
                      </a:r>
                    </a:p>
                  </a:txBody>
                  <a:tcPr>
                    <a:solidFill>
                      <a:schemeClr val="bg1"/>
                    </a:solidFill>
                  </a:tcPr>
                </a:tc>
                <a:tc>
                  <a:txBody>
                    <a:bodyPr/>
                    <a:lstStyle/>
                    <a:p>
                      <a:pPr marL="0" marR="0" algn="ctr">
                        <a:lnSpc>
                          <a:spcPct val="107000"/>
                        </a:lnSpc>
                        <a:spcBef>
                          <a:spcPts val="0"/>
                        </a:spcBef>
                        <a:spcAft>
                          <a:spcPts val="0"/>
                        </a:spcAft>
                      </a:pPr>
                      <a:r>
                        <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1339 (24)</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683 (11)</a:t>
                      </a:r>
                    </a:p>
                  </a:txBody>
                  <a:tcPr marL="68580" marR="68580" marT="0" marB="0">
                    <a:solidFill>
                      <a:schemeClr val="bg1"/>
                    </a:solidFill>
                  </a:tcPr>
                </a:tc>
                <a:extLst>
                  <a:ext uri="{0D108BD9-81ED-4DB2-BD59-A6C34878D82A}">
                    <a16:rowId xmlns:a16="http://schemas.microsoft.com/office/drawing/2014/main" val="3805054346"/>
                  </a:ext>
                </a:extLst>
              </a:tr>
              <a:tr h="317394">
                <a:tc>
                  <a:txBody>
                    <a:bodyPr/>
                    <a:lstStyle/>
                    <a:p>
                      <a:r>
                        <a:rPr lang="en-US" sz="1600" b="0" dirty="0"/>
                        <a:t>   55+</a:t>
                      </a:r>
                    </a:p>
                  </a:txBody>
                  <a:tcPr>
                    <a:solidFill>
                      <a:schemeClr val="bg1"/>
                    </a:solidFill>
                  </a:tcPr>
                </a:tc>
                <a:tc>
                  <a:txBody>
                    <a:bodyPr/>
                    <a:lstStyle/>
                    <a:p>
                      <a:pPr marL="0" marR="0" algn="ctr">
                        <a:lnSpc>
                          <a:spcPct val="107000"/>
                        </a:lnSpc>
                        <a:spcBef>
                          <a:spcPts val="0"/>
                        </a:spcBef>
                        <a:spcAft>
                          <a:spcPts val="0"/>
                        </a:spcAft>
                      </a:pPr>
                      <a:r>
                        <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371 (7)</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286 (5)</a:t>
                      </a:r>
                    </a:p>
                  </a:txBody>
                  <a:tcPr marL="68580" marR="68580" marT="0" marB="0">
                    <a:solidFill>
                      <a:schemeClr val="bg1"/>
                    </a:solidFill>
                  </a:tcPr>
                </a:tc>
                <a:extLst>
                  <a:ext uri="{0D108BD9-81ED-4DB2-BD59-A6C34878D82A}">
                    <a16:rowId xmlns:a16="http://schemas.microsoft.com/office/drawing/2014/main" val="114754005"/>
                  </a:ext>
                </a:extLst>
              </a:tr>
              <a:tr h="317394">
                <a:tc>
                  <a:txBody>
                    <a:bodyPr/>
                    <a:lstStyle/>
                    <a:p>
                      <a:r>
                        <a:rPr lang="en-US" sz="1600" b="1" dirty="0"/>
                        <a:t>Gender</a:t>
                      </a:r>
                      <a:r>
                        <a:rPr lang="en-US" sz="1200" b="1" dirty="0"/>
                        <a:t>*</a:t>
                      </a:r>
                      <a:endParaRPr lang="en-US" sz="1600" b="1" dirty="0"/>
                    </a:p>
                  </a:txBody>
                  <a:tcPr>
                    <a:solidFill>
                      <a:schemeClr val="bg1"/>
                    </a:solidFill>
                  </a:tcPr>
                </a:tc>
                <a:tc>
                  <a:txBody>
                    <a:bodyPr/>
                    <a:lstStyle/>
                    <a:p>
                      <a:endParaRPr lang="en-US" sz="1600" dirty="0">
                        <a:solidFill>
                          <a:srgbClr val="0070C0"/>
                        </a:solidFill>
                      </a:endParaRPr>
                    </a:p>
                  </a:txBody>
                  <a:tcPr>
                    <a:solidFill>
                      <a:schemeClr val="bg1"/>
                    </a:solidFill>
                  </a:tcPr>
                </a:tc>
                <a:tc>
                  <a:txBody>
                    <a:bodyPr/>
                    <a:lstStyle/>
                    <a:p>
                      <a:endParaRPr lang="en-US" sz="1600" dirty="0">
                        <a:solidFill>
                          <a:srgbClr val="002060"/>
                        </a:solidFill>
                      </a:endParaRPr>
                    </a:p>
                  </a:txBody>
                  <a:tcPr>
                    <a:solidFill>
                      <a:schemeClr val="bg1"/>
                    </a:solidFill>
                  </a:tcPr>
                </a:tc>
                <a:extLst>
                  <a:ext uri="{0D108BD9-81ED-4DB2-BD59-A6C34878D82A}">
                    <a16:rowId xmlns:a16="http://schemas.microsoft.com/office/drawing/2014/main" val="3973527582"/>
                  </a:ext>
                </a:extLst>
              </a:tr>
              <a:tr h="236001">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Male</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2671(49)</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3138(52)</a:t>
                      </a:r>
                    </a:p>
                  </a:txBody>
                  <a:tcPr marL="68580" marR="68580" marT="0" marB="0">
                    <a:solidFill>
                      <a:schemeClr val="bg1"/>
                    </a:solidFill>
                  </a:tcPr>
                </a:tc>
                <a:extLst>
                  <a:ext uri="{0D108BD9-81ED-4DB2-BD59-A6C34878D82A}">
                    <a16:rowId xmlns:a16="http://schemas.microsoft.com/office/drawing/2014/main" val="2049872077"/>
                  </a:ext>
                </a:extLst>
              </a:tr>
              <a:tr h="467572">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Female</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2812 (51)</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2842(48)</a:t>
                      </a:r>
                    </a:p>
                  </a:txBody>
                  <a:tcPr marL="68580" marR="68580" marT="0" marB="0">
                    <a:solidFill>
                      <a:schemeClr val="bg1"/>
                    </a:solidFill>
                  </a:tcPr>
                </a:tc>
                <a:extLst>
                  <a:ext uri="{0D108BD9-81ED-4DB2-BD59-A6C34878D82A}">
                    <a16:rowId xmlns:a16="http://schemas.microsoft.com/office/drawing/2014/main" val="2852507729"/>
                  </a:ext>
                </a:extLst>
              </a:tr>
            </a:tbl>
          </a:graphicData>
        </a:graphic>
      </p:graphicFrame>
      <p:sp>
        <p:nvSpPr>
          <p:cNvPr id="6" name="Rectangle 5"/>
          <p:cNvSpPr/>
          <p:nvPr/>
        </p:nvSpPr>
        <p:spPr>
          <a:xfrm>
            <a:off x="262834" y="1247833"/>
            <a:ext cx="11459113" cy="35580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Table 1: Patient characteristics in the T1DX-QI Cohort by CGM device users versus non CGM users (N=11,472) </a:t>
            </a:r>
          </a:p>
        </p:txBody>
      </p:sp>
      <p:sp>
        <p:nvSpPr>
          <p:cNvPr id="4" name="TextBox 3"/>
          <p:cNvSpPr txBox="1"/>
          <p:nvPr/>
        </p:nvSpPr>
        <p:spPr>
          <a:xfrm>
            <a:off x="373033" y="5961524"/>
            <a:ext cx="73930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*P&lt;0.0001</a:t>
            </a:r>
          </a:p>
        </p:txBody>
      </p:sp>
      <p:graphicFrame>
        <p:nvGraphicFramePr>
          <p:cNvPr id="9" name="Table 8"/>
          <p:cNvGraphicFramePr>
            <a:graphicFrameLocks noGrp="1"/>
          </p:cNvGraphicFramePr>
          <p:nvPr/>
        </p:nvGraphicFramePr>
        <p:xfrm>
          <a:off x="6170400" y="1603636"/>
          <a:ext cx="5722472" cy="4148717"/>
        </p:xfrm>
        <a:graphic>
          <a:graphicData uri="http://schemas.openxmlformats.org/drawingml/2006/table">
            <a:tbl>
              <a:tblPr firstRow="1" bandRow="1">
                <a:effectLst>
                  <a:outerShdw blurRad="50800" dist="38100" dir="5400000" algn="t" rotWithShape="0">
                    <a:prstClr val="black">
                      <a:alpha val="40000"/>
                    </a:prstClr>
                  </a:outerShdw>
                </a:effectLst>
                <a:tableStyleId>{9D7B26C5-4107-4FEC-AEDC-1716B250A1EF}</a:tableStyleId>
              </a:tblPr>
              <a:tblGrid>
                <a:gridCol w="2056684">
                  <a:extLst>
                    <a:ext uri="{9D8B030D-6E8A-4147-A177-3AD203B41FA5}">
                      <a16:colId xmlns:a16="http://schemas.microsoft.com/office/drawing/2014/main" val="3966776127"/>
                    </a:ext>
                  </a:extLst>
                </a:gridCol>
                <a:gridCol w="1688572">
                  <a:extLst>
                    <a:ext uri="{9D8B030D-6E8A-4147-A177-3AD203B41FA5}">
                      <a16:colId xmlns:a16="http://schemas.microsoft.com/office/drawing/2014/main" val="709285683"/>
                    </a:ext>
                  </a:extLst>
                </a:gridCol>
                <a:gridCol w="1977216">
                  <a:extLst>
                    <a:ext uri="{9D8B030D-6E8A-4147-A177-3AD203B41FA5}">
                      <a16:colId xmlns:a16="http://schemas.microsoft.com/office/drawing/2014/main" val="2077085245"/>
                    </a:ext>
                  </a:extLst>
                </a:gridCol>
              </a:tblGrid>
              <a:tr h="588129">
                <a:tc>
                  <a:txBody>
                    <a:bodyPr/>
                    <a:lstStyle/>
                    <a:p>
                      <a:endParaRPr lang="en-US" sz="1600" dirty="0"/>
                    </a:p>
                  </a:txBody>
                  <a:tcPr/>
                </a:tc>
                <a:tc>
                  <a:txBody>
                    <a:bodyPr/>
                    <a:lstStyle/>
                    <a:p>
                      <a:pPr algn="ctr"/>
                      <a:r>
                        <a:rPr lang="en-US" sz="1600" dirty="0">
                          <a:solidFill>
                            <a:srgbClr val="0070C0"/>
                          </a:solidFill>
                        </a:rPr>
                        <a:t>CGM Users (N=5486)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rPr>
                        <a:t>CGM Non-Users </a:t>
                      </a:r>
                      <a:r>
                        <a:rPr lang="en-US" sz="1600" b="1" dirty="0">
                          <a:solidFill>
                            <a:srgbClr val="002060"/>
                          </a:solidFill>
                          <a:effectLst/>
                          <a:latin typeface="+mn-lt"/>
                          <a:ea typeface="Calibri" panose="020F0502020204030204" pitchFamily="34" charset="0"/>
                          <a:cs typeface="Times New Roman" panose="02020603050405020304" pitchFamily="18" charset="0"/>
                        </a:rPr>
                        <a:t>(N=5986)</a:t>
                      </a:r>
                      <a:endParaRPr lang="en-US" sz="1600" dirty="0">
                        <a:solidFill>
                          <a:srgbClr val="002060"/>
                        </a:solidFill>
                        <a:latin typeface="+mn-lt"/>
                      </a:endParaRPr>
                    </a:p>
                  </a:txBody>
                  <a:tcPr/>
                </a:tc>
                <a:extLst>
                  <a:ext uri="{0D108BD9-81ED-4DB2-BD59-A6C34878D82A}">
                    <a16:rowId xmlns:a16="http://schemas.microsoft.com/office/drawing/2014/main" val="2378004868"/>
                  </a:ext>
                </a:extLst>
              </a:tr>
              <a:tr h="380755">
                <a:tc>
                  <a:txBody>
                    <a:bodyPr/>
                    <a:lstStyle/>
                    <a:p>
                      <a:endParaRPr lang="en-US" sz="1600" dirty="0"/>
                    </a:p>
                  </a:txBody>
                  <a:tcPr>
                    <a:solidFill>
                      <a:schemeClr val="bg1">
                        <a:alpha val="20000"/>
                      </a:schemeClr>
                    </a:solidFill>
                  </a:tcPr>
                </a:tc>
                <a:tc>
                  <a:txBody>
                    <a:bodyPr/>
                    <a:lstStyle/>
                    <a:p>
                      <a:pPr algn="ctr"/>
                      <a:r>
                        <a:rPr lang="en-US" sz="1600" dirty="0">
                          <a:solidFill>
                            <a:schemeClr val="tx1"/>
                          </a:solidFill>
                        </a:rPr>
                        <a:t>N (%)</a:t>
                      </a:r>
                    </a:p>
                  </a:txBody>
                  <a:tcPr>
                    <a:solidFill>
                      <a:schemeClr val="bg1">
                        <a:alpha val="20000"/>
                      </a:schemeClr>
                    </a:solidFill>
                  </a:tcPr>
                </a:tc>
                <a:tc>
                  <a:txBody>
                    <a:bodyPr/>
                    <a:lstStyle/>
                    <a:p>
                      <a:pPr algn="ctr"/>
                      <a:r>
                        <a:rPr lang="en-US" sz="1600" dirty="0">
                          <a:solidFill>
                            <a:schemeClr val="tx1"/>
                          </a:solidFill>
                        </a:rPr>
                        <a:t>N (%)</a:t>
                      </a:r>
                    </a:p>
                  </a:txBody>
                  <a:tcPr>
                    <a:solidFill>
                      <a:schemeClr val="bg1">
                        <a:alpha val="20000"/>
                      </a:schemeClr>
                    </a:solidFill>
                  </a:tcPr>
                </a:tc>
                <a:extLst>
                  <a:ext uri="{0D108BD9-81ED-4DB2-BD59-A6C34878D82A}">
                    <a16:rowId xmlns:a16="http://schemas.microsoft.com/office/drawing/2014/main" val="487214693"/>
                  </a:ext>
                </a:extLst>
              </a:tr>
              <a:tr h="3442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Race/ethnicity</a:t>
                      </a:r>
                      <a:r>
                        <a:rPr lang="en-US" sz="1400" b="1" baseline="0" dirty="0"/>
                        <a:t>*</a:t>
                      </a:r>
                      <a:endParaRPr lang="en-US" sz="1600" b="1" dirty="0"/>
                    </a:p>
                  </a:txBody>
                  <a:tcPr>
                    <a:solidFill>
                      <a:schemeClr val="bg1"/>
                    </a:solidFill>
                  </a:tcPr>
                </a:tc>
                <a:tc>
                  <a:txBody>
                    <a:bodyPr/>
                    <a:lstStyle/>
                    <a:p>
                      <a:endParaRPr lang="en-US" sz="1600" dirty="0">
                        <a:solidFill>
                          <a:srgbClr val="0070C0"/>
                        </a:solidFill>
                      </a:endParaRPr>
                    </a:p>
                  </a:txBody>
                  <a:tcPr>
                    <a:solidFill>
                      <a:schemeClr val="bg1"/>
                    </a:solidFill>
                  </a:tcPr>
                </a:tc>
                <a:tc>
                  <a:txBody>
                    <a:bodyPr/>
                    <a:lstStyle/>
                    <a:p>
                      <a:endParaRPr lang="en-US" sz="1600" dirty="0">
                        <a:solidFill>
                          <a:srgbClr val="002060"/>
                        </a:solidFill>
                      </a:endParaRPr>
                    </a:p>
                  </a:txBody>
                  <a:tcPr>
                    <a:solidFill>
                      <a:schemeClr val="bg1"/>
                    </a:solidFill>
                  </a:tcPr>
                </a:tc>
                <a:extLst>
                  <a:ext uri="{0D108BD9-81ED-4DB2-BD59-A6C34878D82A}">
                    <a16:rowId xmlns:a16="http://schemas.microsoft.com/office/drawing/2014/main" val="3973527582"/>
                  </a:ext>
                </a:extLst>
              </a:tr>
              <a:tr h="267898">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Non-Hispanic White</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4105 (75)</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4193 (70)</a:t>
                      </a:r>
                    </a:p>
                  </a:txBody>
                  <a:tcPr marL="68580" marR="68580" marT="0" marB="0">
                    <a:solidFill>
                      <a:schemeClr val="bg1"/>
                    </a:solidFill>
                  </a:tcPr>
                </a:tc>
                <a:extLst>
                  <a:ext uri="{0D108BD9-81ED-4DB2-BD59-A6C34878D82A}">
                    <a16:rowId xmlns:a16="http://schemas.microsoft.com/office/drawing/2014/main" val="2049872077"/>
                  </a:ext>
                </a:extLst>
              </a:tr>
              <a:tr h="322988">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Non-Hispanic Black</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123 (2)</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570 (10)</a:t>
                      </a:r>
                    </a:p>
                  </a:txBody>
                  <a:tcPr marL="68580" marR="68580" marT="0" marB="0">
                    <a:solidFill>
                      <a:schemeClr val="bg1"/>
                    </a:solidFill>
                  </a:tcPr>
                </a:tc>
                <a:extLst>
                  <a:ext uri="{0D108BD9-81ED-4DB2-BD59-A6C34878D82A}">
                    <a16:rowId xmlns:a16="http://schemas.microsoft.com/office/drawing/2014/main" val="2852507729"/>
                  </a:ext>
                </a:extLst>
              </a:tr>
              <a:tr h="322988">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Hispanic</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420 (8)</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675 (11)</a:t>
                      </a:r>
                    </a:p>
                  </a:txBody>
                  <a:tcPr marL="68580" marR="68580" marT="0" marB="0">
                    <a:solidFill>
                      <a:schemeClr val="bg1"/>
                    </a:solidFill>
                  </a:tcPr>
                </a:tc>
                <a:extLst>
                  <a:ext uri="{0D108BD9-81ED-4DB2-BD59-A6C34878D82A}">
                    <a16:rowId xmlns:a16="http://schemas.microsoft.com/office/drawing/2014/main" val="1066401583"/>
                  </a:ext>
                </a:extLst>
              </a:tr>
              <a:tr h="322988">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Others</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835 (15)</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548 (9)</a:t>
                      </a:r>
                    </a:p>
                  </a:txBody>
                  <a:tcPr marL="68580" marR="68580" marT="0" marB="0">
                    <a:solidFill>
                      <a:schemeClr val="bg1"/>
                    </a:solidFill>
                  </a:tcPr>
                </a:tc>
                <a:extLst>
                  <a:ext uri="{0D108BD9-81ED-4DB2-BD59-A6C34878D82A}">
                    <a16:rowId xmlns:a16="http://schemas.microsoft.com/office/drawing/2014/main" val="2864632696"/>
                  </a:ext>
                </a:extLst>
              </a:tr>
              <a:tr h="27501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Insurance</a:t>
                      </a:r>
                      <a:r>
                        <a:rPr lang="en-US" sz="1400" b="1" baseline="0" dirty="0"/>
                        <a:t>*</a:t>
                      </a:r>
                      <a:endParaRPr lang="en-US" sz="1400" b="1" dirty="0"/>
                    </a:p>
                  </a:txBody>
                  <a:tcPr marL="68580" marR="68580" marT="0" marB="0">
                    <a:solidFill>
                      <a:schemeClr val="bg1"/>
                    </a:solidFill>
                  </a:tcPr>
                </a:tc>
                <a:tc>
                  <a:txBody>
                    <a:bodyPr/>
                    <a:lstStyle/>
                    <a:p>
                      <a:pPr marL="0" marR="0" algn="ctr">
                        <a:lnSpc>
                          <a:spcPct val="107000"/>
                        </a:lnSpc>
                        <a:spcBef>
                          <a:spcPts val="0"/>
                        </a:spcBef>
                        <a:spcAft>
                          <a:spcPts val="0"/>
                        </a:spcAft>
                      </a:pPr>
                      <a:endPar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107000"/>
                        </a:lnSpc>
                        <a:spcBef>
                          <a:spcPts val="0"/>
                        </a:spcBef>
                        <a:spcAft>
                          <a:spcPts val="0"/>
                        </a:spcAft>
                      </a:pPr>
                      <a:endPar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782054177"/>
                  </a:ext>
                </a:extLst>
              </a:tr>
              <a:tr h="267898">
                <a:tc>
                  <a:txBody>
                    <a:bodyPr/>
                    <a:lstStyle/>
                    <a:p>
                      <a:pPr marL="0" marR="0" algn="l">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Public</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1092 (20)</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2187 (37)</a:t>
                      </a:r>
                    </a:p>
                  </a:txBody>
                  <a:tcPr marL="68580" marR="68580" marT="0" marB="0">
                    <a:solidFill>
                      <a:schemeClr val="bg1"/>
                    </a:solidFill>
                  </a:tcPr>
                </a:tc>
                <a:extLst>
                  <a:ext uri="{0D108BD9-81ED-4DB2-BD59-A6C34878D82A}">
                    <a16:rowId xmlns:a16="http://schemas.microsoft.com/office/drawing/2014/main" val="2746779375"/>
                  </a:ext>
                </a:extLst>
              </a:tr>
              <a:tr h="284500">
                <a:tc>
                  <a:txBody>
                    <a:bodyPr/>
                    <a:lstStyle/>
                    <a:p>
                      <a:pPr marL="0" marR="0" algn="l">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Private</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4215 (77)</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3154 (53)</a:t>
                      </a:r>
                    </a:p>
                  </a:txBody>
                  <a:tcPr marL="68580" marR="68580" marT="0" marB="0">
                    <a:solidFill>
                      <a:schemeClr val="bg1"/>
                    </a:solidFill>
                  </a:tcPr>
                </a:tc>
                <a:extLst>
                  <a:ext uri="{0D108BD9-81ED-4DB2-BD59-A6C34878D82A}">
                    <a16:rowId xmlns:a16="http://schemas.microsoft.com/office/drawing/2014/main" val="1735144298"/>
                  </a:ext>
                </a:extLst>
              </a:tr>
              <a:tr h="369376">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Others/Unknown</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176 (3)</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645 (11)</a:t>
                      </a:r>
                    </a:p>
                  </a:txBody>
                  <a:tcPr marL="68580" marR="68580" marT="0" marB="0">
                    <a:solidFill>
                      <a:schemeClr val="bg1"/>
                    </a:solidFill>
                  </a:tcPr>
                </a:tc>
                <a:extLst>
                  <a:ext uri="{0D108BD9-81ED-4DB2-BD59-A6C34878D82A}">
                    <a16:rowId xmlns:a16="http://schemas.microsoft.com/office/drawing/2014/main" val="1591779125"/>
                  </a:ext>
                </a:extLst>
              </a:tr>
              <a:tr h="40193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Mean HbA1c [Sd]</a:t>
                      </a:r>
                      <a:endParaRPr lang="en-US" sz="1400" b="1" dirty="0"/>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8.0 [1.7]</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8.8[2.1]</a:t>
                      </a:r>
                    </a:p>
                  </a:txBody>
                  <a:tcPr marL="68580" marR="68580" marT="0" marB="0">
                    <a:solidFill>
                      <a:schemeClr val="bg1"/>
                    </a:solidFill>
                  </a:tcPr>
                </a:tc>
                <a:extLst>
                  <a:ext uri="{0D108BD9-81ED-4DB2-BD59-A6C34878D82A}">
                    <a16:rowId xmlns:a16="http://schemas.microsoft.com/office/drawing/2014/main" val="3649015225"/>
                  </a:ext>
                </a:extLst>
              </a:tr>
            </a:tbl>
          </a:graphicData>
        </a:graphic>
      </p:graphicFrame>
    </p:spTree>
    <p:extLst>
      <p:ext uri="{BB962C8B-B14F-4D97-AF65-F5344CB8AC3E}">
        <p14:creationId xmlns:p14="http://schemas.microsoft.com/office/powerpoint/2010/main" val="39212809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0E254B-D193-4F21-B373-F56A139FA49B}"/>
              </a:ext>
            </a:extLst>
          </p:cNvPr>
          <p:cNvSpPr>
            <a:spLocks noGrp="1"/>
          </p:cNvSpPr>
          <p:nvPr>
            <p:ph type="title"/>
          </p:nvPr>
        </p:nvSpPr>
        <p:spPr>
          <a:xfrm>
            <a:off x="570807" y="452578"/>
            <a:ext cx="10058400" cy="795255"/>
          </a:xfrm>
        </p:spPr>
        <p:txBody>
          <a:bodyPr>
            <a:normAutofit/>
          </a:bodyPr>
          <a:lstStyle/>
          <a:p>
            <a:r>
              <a:rPr lang="en-US" sz="3600" b="1" dirty="0">
                <a:solidFill>
                  <a:srgbClr val="18A0AA"/>
                </a:solidFill>
                <a:latin typeface="Hind Medium" panose="02000000000000000000" pitchFamily="2" charset="0"/>
                <a:cs typeface="Hind Medium" panose="02000000000000000000" pitchFamily="2" charset="0"/>
              </a:rPr>
              <a:t>Summary of findings</a:t>
            </a:r>
            <a:endParaRPr lang="en-US" sz="6600" b="1" dirty="0">
              <a:solidFill>
                <a:srgbClr val="18A0AA"/>
              </a:solidFill>
              <a:latin typeface="Hind Medium" panose="02000000000000000000" pitchFamily="2" charset="0"/>
              <a:cs typeface="Hind Medium" panose="02000000000000000000" pitchFamily="2" charset="0"/>
            </a:endParaRPr>
          </a:p>
        </p:txBody>
      </p:sp>
      <p:graphicFrame>
        <p:nvGraphicFramePr>
          <p:cNvPr id="17" name="Table 16"/>
          <p:cNvGraphicFramePr>
            <a:graphicFrameLocks noGrp="1"/>
          </p:cNvGraphicFramePr>
          <p:nvPr/>
        </p:nvGraphicFramePr>
        <p:xfrm>
          <a:off x="0" y="1638950"/>
          <a:ext cx="6000214" cy="4028928"/>
        </p:xfrm>
        <a:graphic>
          <a:graphicData uri="http://schemas.openxmlformats.org/drawingml/2006/table">
            <a:tbl>
              <a:tblPr firstRow="1" bandRow="1">
                <a:effectLst>
                  <a:outerShdw blurRad="50800" dist="38100" dir="5400000" algn="t" rotWithShape="0">
                    <a:prstClr val="black">
                      <a:alpha val="40000"/>
                    </a:prstClr>
                  </a:outerShdw>
                </a:effectLst>
                <a:tableStyleId>{9D7B26C5-4107-4FEC-AEDC-1716B250A1EF}</a:tableStyleId>
              </a:tblPr>
              <a:tblGrid>
                <a:gridCol w="1640114">
                  <a:extLst>
                    <a:ext uri="{9D8B030D-6E8A-4147-A177-3AD203B41FA5}">
                      <a16:colId xmlns:a16="http://schemas.microsoft.com/office/drawing/2014/main" val="3966776127"/>
                    </a:ext>
                  </a:extLst>
                </a:gridCol>
                <a:gridCol w="1349829">
                  <a:extLst>
                    <a:ext uri="{9D8B030D-6E8A-4147-A177-3AD203B41FA5}">
                      <a16:colId xmlns:a16="http://schemas.microsoft.com/office/drawing/2014/main" val="709285683"/>
                    </a:ext>
                  </a:extLst>
                </a:gridCol>
                <a:gridCol w="1644991">
                  <a:extLst>
                    <a:ext uri="{9D8B030D-6E8A-4147-A177-3AD203B41FA5}">
                      <a16:colId xmlns:a16="http://schemas.microsoft.com/office/drawing/2014/main" val="2077085245"/>
                    </a:ext>
                  </a:extLst>
                </a:gridCol>
                <a:gridCol w="1365280">
                  <a:extLst>
                    <a:ext uri="{9D8B030D-6E8A-4147-A177-3AD203B41FA5}">
                      <a16:colId xmlns:a16="http://schemas.microsoft.com/office/drawing/2014/main" val="1220390142"/>
                    </a:ext>
                  </a:extLst>
                </a:gridCol>
              </a:tblGrid>
              <a:tr h="602297">
                <a:tc>
                  <a:txBody>
                    <a:bodyPr/>
                    <a:lstStyle/>
                    <a:p>
                      <a:endParaRPr lang="en-US" sz="1600" dirty="0"/>
                    </a:p>
                  </a:txBody>
                  <a:tcPr/>
                </a:tc>
                <a:tc>
                  <a:txBody>
                    <a:bodyPr/>
                    <a:lstStyle/>
                    <a:p>
                      <a:pPr algn="ctr"/>
                      <a:r>
                        <a:rPr lang="en-US" sz="1600" dirty="0">
                          <a:solidFill>
                            <a:srgbClr val="0070C0"/>
                          </a:solidFill>
                        </a:rPr>
                        <a:t>rt-CGM</a:t>
                      </a:r>
                    </a:p>
                    <a:p>
                      <a:pPr algn="ctr"/>
                      <a:r>
                        <a:rPr lang="en-US" sz="1600" dirty="0">
                          <a:solidFill>
                            <a:srgbClr val="0070C0"/>
                          </a:solidFill>
                        </a:rPr>
                        <a:t>(N=5278)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rPr>
                        <a:t>is-CGM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rPr>
                        <a:t> </a:t>
                      </a:r>
                      <a:r>
                        <a:rPr lang="en-US" sz="1600" b="1" dirty="0">
                          <a:solidFill>
                            <a:srgbClr val="002060"/>
                          </a:solidFill>
                          <a:effectLst/>
                          <a:latin typeface="+mn-lt"/>
                          <a:ea typeface="Calibri" panose="020F0502020204030204" pitchFamily="34" charset="0"/>
                          <a:cs typeface="Times New Roman" panose="02020603050405020304" pitchFamily="18" charset="0"/>
                        </a:rPr>
                        <a:t>(N=319)</a:t>
                      </a:r>
                      <a:endParaRPr lang="en-US" sz="1600" dirty="0">
                        <a:solidFill>
                          <a:srgbClr val="002060"/>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latin typeface="+mn-lt"/>
                        </a:rPr>
                        <a:t>Unknown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latin typeface="+mn-lt"/>
                        </a:rPr>
                        <a:t>(N=2630)</a:t>
                      </a:r>
                    </a:p>
                  </a:txBody>
                  <a:tcPr/>
                </a:tc>
                <a:extLst>
                  <a:ext uri="{0D108BD9-81ED-4DB2-BD59-A6C34878D82A}">
                    <a16:rowId xmlns:a16="http://schemas.microsoft.com/office/drawing/2014/main" val="2378004868"/>
                  </a:ext>
                </a:extLst>
              </a:tr>
              <a:tr h="602297">
                <a:tc>
                  <a:txBody>
                    <a:bodyPr/>
                    <a:lstStyle/>
                    <a:p>
                      <a:r>
                        <a:rPr lang="en-US" sz="1600" b="1" dirty="0">
                          <a:solidFill>
                            <a:schemeClr val="tx1"/>
                          </a:solidFill>
                        </a:rPr>
                        <a:t>Mean</a:t>
                      </a:r>
                      <a:r>
                        <a:rPr lang="en-US" sz="1600" b="1" dirty="0"/>
                        <a:t> Age (SD) </a:t>
                      </a:r>
                      <a:r>
                        <a:rPr lang="en-US" sz="1200" b="1" dirty="0"/>
                        <a:t>*</a:t>
                      </a:r>
                    </a:p>
                  </a:txBody>
                  <a:tcPr>
                    <a:solidFill>
                      <a:schemeClr val="bg1"/>
                    </a:solidFill>
                  </a:tcPr>
                </a:tc>
                <a:tc>
                  <a:txBody>
                    <a:bodyPr/>
                    <a:lstStyle/>
                    <a:p>
                      <a:pPr marL="0" marR="0" algn="ctr">
                        <a:lnSpc>
                          <a:spcPct val="107000"/>
                        </a:lnSpc>
                        <a:spcBef>
                          <a:spcPts val="0"/>
                        </a:spcBef>
                        <a:spcAft>
                          <a:spcPts val="0"/>
                        </a:spcAft>
                      </a:pPr>
                      <a:endPar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22.7 (16)</a:t>
                      </a:r>
                    </a:p>
                  </a:txBody>
                  <a:tcPr marL="68580" marR="68580" marT="0" marB="0">
                    <a:solidFill>
                      <a:schemeClr val="bg1"/>
                    </a:solidFill>
                  </a:tcPr>
                </a:tc>
                <a:tc>
                  <a:txBody>
                    <a:bodyPr/>
                    <a:lstStyle/>
                    <a:p>
                      <a:pPr marL="0" marR="0" algn="ctr">
                        <a:lnSpc>
                          <a:spcPct val="107000"/>
                        </a:lnSpc>
                        <a:spcBef>
                          <a:spcPts val="0"/>
                        </a:spcBef>
                        <a:spcAft>
                          <a:spcPts val="0"/>
                        </a:spcAft>
                      </a:pPr>
                      <a:endPar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30(19)</a:t>
                      </a:r>
                    </a:p>
                  </a:txBody>
                  <a:tcPr marL="68580" marR="68580" marT="0" marB="0">
                    <a:solidFill>
                      <a:schemeClr val="bg1"/>
                    </a:solidFill>
                  </a:tcPr>
                </a:tc>
                <a:tc>
                  <a:txBody>
                    <a:bodyPr/>
                    <a:lstStyle/>
                    <a:p>
                      <a:pPr marL="0" marR="0" algn="ctr">
                        <a:lnSpc>
                          <a:spcPct val="107000"/>
                        </a:lnSpc>
                        <a:spcBef>
                          <a:spcPts val="0"/>
                        </a:spcBef>
                        <a:spcAft>
                          <a:spcPts val="0"/>
                        </a:spcAft>
                      </a:pPr>
                      <a:endPar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21 (13)</a:t>
                      </a:r>
                    </a:p>
                  </a:txBody>
                  <a:tcPr marL="68580" marR="68580" marT="0" marB="0">
                    <a:solidFill>
                      <a:schemeClr val="bg1"/>
                    </a:solidFill>
                  </a:tcPr>
                </a:tc>
                <a:extLst>
                  <a:ext uri="{0D108BD9-81ED-4DB2-BD59-A6C34878D82A}">
                    <a16:rowId xmlns:a16="http://schemas.microsoft.com/office/drawing/2014/main" val="2817396644"/>
                  </a:ext>
                </a:extLst>
              </a:tr>
              <a:tr h="348698">
                <a:tc>
                  <a:txBody>
                    <a:bodyPr/>
                    <a:lstStyle/>
                    <a:p>
                      <a:r>
                        <a:rPr lang="en-US" sz="1600" b="1" dirty="0"/>
                        <a:t>Age</a:t>
                      </a:r>
                      <a:r>
                        <a:rPr lang="en-US" sz="1200" b="1" dirty="0"/>
                        <a:t>* </a:t>
                      </a:r>
                      <a:r>
                        <a:rPr lang="en-US" sz="1400" b="1" dirty="0"/>
                        <a:t>-no. (%)</a:t>
                      </a:r>
                      <a:endParaRPr lang="en-US" sz="1200" b="1" dirty="0"/>
                    </a:p>
                  </a:txBody>
                  <a:tcPr>
                    <a:solidFill>
                      <a:schemeClr val="bg1"/>
                    </a:solidFill>
                  </a:tcPr>
                </a:tc>
                <a:tc>
                  <a:txBody>
                    <a:bodyPr/>
                    <a:lstStyle/>
                    <a:p>
                      <a:pPr marL="0" marR="0" algn="ctr">
                        <a:lnSpc>
                          <a:spcPct val="107000"/>
                        </a:lnSpc>
                        <a:spcBef>
                          <a:spcPts val="0"/>
                        </a:spcBef>
                        <a:spcAft>
                          <a:spcPts val="0"/>
                        </a:spcAft>
                      </a:pPr>
                      <a:endPar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107000"/>
                        </a:lnSpc>
                        <a:spcBef>
                          <a:spcPts val="0"/>
                        </a:spcBef>
                        <a:spcAft>
                          <a:spcPts val="0"/>
                        </a:spcAft>
                      </a:pPr>
                      <a:endPar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107000"/>
                        </a:lnSpc>
                        <a:spcBef>
                          <a:spcPts val="0"/>
                        </a:spcBef>
                        <a:spcAft>
                          <a:spcPts val="0"/>
                        </a:spcAft>
                      </a:pPr>
                      <a:endPar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56220979"/>
                  </a:ext>
                </a:extLst>
              </a:tr>
              <a:tr h="331543">
                <a:tc>
                  <a:txBody>
                    <a:bodyPr/>
                    <a:lstStyle/>
                    <a:p>
                      <a:r>
                        <a:rPr lang="en-US" sz="1600" b="0" dirty="0"/>
                        <a:t>   2-12</a:t>
                      </a:r>
                    </a:p>
                  </a:txBody>
                  <a:tcPr>
                    <a:solidFill>
                      <a:schemeClr val="bg1"/>
                    </a:solidFill>
                  </a:tcPr>
                </a:tc>
                <a:tc>
                  <a:txBody>
                    <a:bodyPr/>
                    <a:lstStyle/>
                    <a:p>
                      <a:pPr marL="0" marR="0" algn="ctr">
                        <a:lnSpc>
                          <a:spcPct val="107000"/>
                        </a:lnSpc>
                        <a:spcBef>
                          <a:spcPts val="0"/>
                        </a:spcBef>
                        <a:spcAft>
                          <a:spcPts val="0"/>
                        </a:spcAft>
                      </a:pPr>
                      <a:r>
                        <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1425 (27)</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34 (11)</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569 (22)</a:t>
                      </a:r>
                    </a:p>
                  </a:txBody>
                  <a:tcPr marL="68580" marR="68580" marT="0" marB="0">
                    <a:solidFill>
                      <a:schemeClr val="bg1"/>
                    </a:solidFill>
                  </a:tcPr>
                </a:tc>
                <a:extLst>
                  <a:ext uri="{0D108BD9-81ED-4DB2-BD59-A6C34878D82A}">
                    <a16:rowId xmlns:a16="http://schemas.microsoft.com/office/drawing/2014/main" val="706144716"/>
                  </a:ext>
                </a:extLst>
              </a:tr>
              <a:tr h="348698">
                <a:tc>
                  <a:txBody>
                    <a:bodyPr/>
                    <a:lstStyle/>
                    <a:p>
                      <a:r>
                        <a:rPr lang="en-US" sz="1600" b="0" dirty="0"/>
                        <a:t>   13-26</a:t>
                      </a:r>
                    </a:p>
                  </a:txBody>
                  <a:tcPr>
                    <a:solidFill>
                      <a:schemeClr val="bg1"/>
                    </a:solidFill>
                  </a:tcPr>
                </a:tc>
                <a:tc>
                  <a:txBody>
                    <a:bodyPr/>
                    <a:lstStyle/>
                    <a:p>
                      <a:pPr marL="0" marR="0" algn="ctr">
                        <a:lnSpc>
                          <a:spcPct val="107000"/>
                        </a:lnSpc>
                        <a:spcBef>
                          <a:spcPts val="0"/>
                        </a:spcBef>
                        <a:spcAft>
                          <a:spcPts val="0"/>
                        </a:spcAft>
                      </a:pPr>
                      <a:r>
                        <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2372 (45)</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145 (46)</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1522 (58)</a:t>
                      </a:r>
                    </a:p>
                  </a:txBody>
                  <a:tcPr marL="68580" marR="68580" marT="0" marB="0">
                    <a:solidFill>
                      <a:schemeClr val="bg1"/>
                    </a:solidFill>
                  </a:tcPr>
                </a:tc>
                <a:extLst>
                  <a:ext uri="{0D108BD9-81ED-4DB2-BD59-A6C34878D82A}">
                    <a16:rowId xmlns:a16="http://schemas.microsoft.com/office/drawing/2014/main" val="2304159488"/>
                  </a:ext>
                </a:extLst>
              </a:tr>
              <a:tr h="348698">
                <a:tc>
                  <a:txBody>
                    <a:bodyPr/>
                    <a:lstStyle/>
                    <a:p>
                      <a:r>
                        <a:rPr lang="en-US" sz="1600" b="0" dirty="0"/>
                        <a:t>   27-55</a:t>
                      </a:r>
                    </a:p>
                  </a:txBody>
                  <a:tcPr>
                    <a:solidFill>
                      <a:schemeClr val="bg1"/>
                    </a:solidFill>
                  </a:tcPr>
                </a:tc>
                <a:tc>
                  <a:txBody>
                    <a:bodyPr/>
                    <a:lstStyle/>
                    <a:p>
                      <a:pPr marL="0" marR="0" algn="ctr">
                        <a:lnSpc>
                          <a:spcPct val="107000"/>
                        </a:lnSpc>
                        <a:spcBef>
                          <a:spcPts val="0"/>
                        </a:spcBef>
                        <a:spcAft>
                          <a:spcPts val="0"/>
                        </a:spcAft>
                      </a:pPr>
                      <a:r>
                        <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1125 (21)</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87 (27)</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465 (18)</a:t>
                      </a:r>
                    </a:p>
                  </a:txBody>
                  <a:tcPr marL="68580" marR="68580" marT="0" marB="0">
                    <a:solidFill>
                      <a:schemeClr val="bg1"/>
                    </a:solidFill>
                  </a:tcPr>
                </a:tc>
                <a:extLst>
                  <a:ext uri="{0D108BD9-81ED-4DB2-BD59-A6C34878D82A}">
                    <a16:rowId xmlns:a16="http://schemas.microsoft.com/office/drawing/2014/main" val="3805054346"/>
                  </a:ext>
                </a:extLst>
              </a:tr>
              <a:tr h="348698">
                <a:tc>
                  <a:txBody>
                    <a:bodyPr/>
                    <a:lstStyle/>
                    <a:p>
                      <a:r>
                        <a:rPr lang="en-US" sz="1600" b="0" dirty="0"/>
                        <a:t>   55+</a:t>
                      </a:r>
                    </a:p>
                  </a:txBody>
                  <a:tcPr>
                    <a:solidFill>
                      <a:schemeClr val="bg1"/>
                    </a:solidFill>
                  </a:tcPr>
                </a:tc>
                <a:tc>
                  <a:txBody>
                    <a:bodyPr/>
                    <a:lstStyle/>
                    <a:p>
                      <a:pPr marL="0" marR="0" algn="ctr">
                        <a:lnSpc>
                          <a:spcPct val="107000"/>
                        </a:lnSpc>
                        <a:spcBef>
                          <a:spcPts val="0"/>
                        </a:spcBef>
                        <a:spcAft>
                          <a:spcPts val="0"/>
                        </a:spcAft>
                      </a:pPr>
                      <a:r>
                        <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349 (7)</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53 (16)</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74 (2)</a:t>
                      </a:r>
                    </a:p>
                  </a:txBody>
                  <a:tcPr marL="68580" marR="68580" marT="0" marB="0">
                    <a:solidFill>
                      <a:schemeClr val="bg1"/>
                    </a:solidFill>
                  </a:tcPr>
                </a:tc>
                <a:extLst>
                  <a:ext uri="{0D108BD9-81ED-4DB2-BD59-A6C34878D82A}">
                    <a16:rowId xmlns:a16="http://schemas.microsoft.com/office/drawing/2014/main" val="114754005"/>
                  </a:ext>
                </a:extLst>
              </a:tr>
              <a:tr h="348698">
                <a:tc>
                  <a:txBody>
                    <a:bodyPr/>
                    <a:lstStyle/>
                    <a:p>
                      <a:r>
                        <a:rPr lang="en-US" sz="1600" b="1" dirty="0"/>
                        <a:t>Gender </a:t>
                      </a:r>
                      <a:r>
                        <a:rPr lang="en-US" sz="1400" b="1" dirty="0"/>
                        <a:t>–no. (%)</a:t>
                      </a:r>
                      <a:endParaRPr lang="en-US" sz="1600" b="1" dirty="0"/>
                    </a:p>
                  </a:txBody>
                  <a:tcPr>
                    <a:solidFill>
                      <a:schemeClr val="bg1"/>
                    </a:solidFill>
                  </a:tcPr>
                </a:tc>
                <a:tc>
                  <a:txBody>
                    <a:bodyPr/>
                    <a:lstStyle/>
                    <a:p>
                      <a:endParaRPr lang="en-US" sz="1600" dirty="0">
                        <a:solidFill>
                          <a:srgbClr val="0070C0"/>
                        </a:solidFill>
                      </a:endParaRPr>
                    </a:p>
                  </a:txBody>
                  <a:tcPr>
                    <a:solidFill>
                      <a:schemeClr val="bg1"/>
                    </a:solidFill>
                  </a:tcPr>
                </a:tc>
                <a:tc>
                  <a:txBody>
                    <a:bodyPr/>
                    <a:lstStyle/>
                    <a:p>
                      <a:endParaRPr lang="en-US" sz="1600" dirty="0">
                        <a:solidFill>
                          <a:srgbClr val="002060"/>
                        </a:solidFill>
                      </a:endParaRPr>
                    </a:p>
                  </a:txBody>
                  <a:tcPr>
                    <a:solidFill>
                      <a:schemeClr val="bg1"/>
                    </a:solidFill>
                  </a:tcPr>
                </a:tc>
                <a:tc>
                  <a:txBody>
                    <a:bodyPr/>
                    <a:lstStyle/>
                    <a:p>
                      <a:endParaRPr lang="en-US" sz="1600" dirty="0">
                        <a:solidFill>
                          <a:srgbClr val="002060"/>
                        </a:solidFill>
                      </a:endParaRPr>
                    </a:p>
                  </a:txBody>
                  <a:tcPr>
                    <a:solidFill>
                      <a:schemeClr val="bg1"/>
                    </a:solidFill>
                  </a:tcPr>
                </a:tc>
                <a:extLst>
                  <a:ext uri="{0D108BD9-81ED-4DB2-BD59-A6C34878D82A}">
                    <a16:rowId xmlns:a16="http://schemas.microsoft.com/office/drawing/2014/main" val="3973527582"/>
                  </a:ext>
                </a:extLst>
              </a:tr>
              <a:tr h="25927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Male</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2610 (51)</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178 (56)</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1327 (51)</a:t>
                      </a:r>
                    </a:p>
                  </a:txBody>
                  <a:tcPr marL="68580" marR="68580" marT="0" marB="0">
                    <a:solidFill>
                      <a:schemeClr val="bg1"/>
                    </a:solidFill>
                  </a:tcPr>
                </a:tc>
                <a:extLst>
                  <a:ext uri="{0D108BD9-81ED-4DB2-BD59-A6C34878D82A}">
                    <a16:rowId xmlns:a16="http://schemas.microsoft.com/office/drawing/2014/main" val="2049872077"/>
                  </a:ext>
                </a:extLst>
              </a:tr>
              <a:tr h="486285">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Female</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2668 (49)</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141 (44)</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1303 (49)</a:t>
                      </a:r>
                    </a:p>
                  </a:txBody>
                  <a:tcPr marL="68580" marR="68580" marT="0" marB="0">
                    <a:solidFill>
                      <a:schemeClr val="bg1"/>
                    </a:solidFill>
                  </a:tcPr>
                </a:tc>
                <a:extLst>
                  <a:ext uri="{0D108BD9-81ED-4DB2-BD59-A6C34878D82A}">
                    <a16:rowId xmlns:a16="http://schemas.microsoft.com/office/drawing/2014/main" val="2852507729"/>
                  </a:ext>
                </a:extLst>
              </a:tr>
            </a:tbl>
          </a:graphicData>
        </a:graphic>
      </p:graphicFrame>
      <p:sp>
        <p:nvSpPr>
          <p:cNvPr id="6" name="Rectangle 5"/>
          <p:cNvSpPr/>
          <p:nvPr/>
        </p:nvSpPr>
        <p:spPr>
          <a:xfrm>
            <a:off x="262834" y="1204291"/>
            <a:ext cx="11459113" cy="35580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Table 2: Patient characteristics in the T1DX-QI Cohort by type of CGM users (N=8,227)  </a:t>
            </a:r>
          </a:p>
        </p:txBody>
      </p:sp>
      <p:sp>
        <p:nvSpPr>
          <p:cNvPr id="4" name="TextBox 3"/>
          <p:cNvSpPr txBox="1"/>
          <p:nvPr/>
        </p:nvSpPr>
        <p:spPr>
          <a:xfrm>
            <a:off x="112030" y="5702130"/>
            <a:ext cx="189660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*P&lt;0.0001</a:t>
            </a:r>
          </a:p>
        </p:txBody>
      </p:sp>
      <p:graphicFrame>
        <p:nvGraphicFramePr>
          <p:cNvPr id="9" name="Table 8"/>
          <p:cNvGraphicFramePr>
            <a:graphicFrameLocks noGrp="1"/>
          </p:cNvGraphicFramePr>
          <p:nvPr/>
        </p:nvGraphicFramePr>
        <p:xfrm>
          <a:off x="5992390" y="1651751"/>
          <a:ext cx="6190073" cy="4012457"/>
        </p:xfrm>
        <a:graphic>
          <a:graphicData uri="http://schemas.openxmlformats.org/drawingml/2006/table">
            <a:tbl>
              <a:tblPr firstRow="1" bandRow="1">
                <a:effectLst>
                  <a:outerShdw blurRad="50800" dist="38100" dir="5400000" algn="t" rotWithShape="0">
                    <a:prstClr val="black">
                      <a:alpha val="40000"/>
                    </a:prstClr>
                  </a:outerShdw>
                </a:effectLst>
                <a:tableStyleId>{9D7B26C5-4107-4FEC-AEDC-1716B250A1EF}</a:tableStyleId>
              </a:tblPr>
              <a:tblGrid>
                <a:gridCol w="2450966">
                  <a:extLst>
                    <a:ext uri="{9D8B030D-6E8A-4147-A177-3AD203B41FA5}">
                      <a16:colId xmlns:a16="http://schemas.microsoft.com/office/drawing/2014/main" val="3966776127"/>
                    </a:ext>
                  </a:extLst>
                </a:gridCol>
                <a:gridCol w="1168995">
                  <a:extLst>
                    <a:ext uri="{9D8B030D-6E8A-4147-A177-3AD203B41FA5}">
                      <a16:colId xmlns:a16="http://schemas.microsoft.com/office/drawing/2014/main" val="709285683"/>
                    </a:ext>
                  </a:extLst>
                </a:gridCol>
                <a:gridCol w="1182029">
                  <a:extLst>
                    <a:ext uri="{9D8B030D-6E8A-4147-A177-3AD203B41FA5}">
                      <a16:colId xmlns:a16="http://schemas.microsoft.com/office/drawing/2014/main" val="2077085245"/>
                    </a:ext>
                  </a:extLst>
                </a:gridCol>
                <a:gridCol w="1388083">
                  <a:extLst>
                    <a:ext uri="{9D8B030D-6E8A-4147-A177-3AD203B41FA5}">
                      <a16:colId xmlns:a16="http://schemas.microsoft.com/office/drawing/2014/main" val="3195963131"/>
                    </a:ext>
                  </a:extLst>
                </a:gridCol>
              </a:tblGrid>
              <a:tr h="593007">
                <a:tc>
                  <a:txBody>
                    <a:bodyPr/>
                    <a:lstStyle/>
                    <a:p>
                      <a:endParaRPr lang="en-US" sz="1600" dirty="0"/>
                    </a:p>
                  </a:txBody>
                  <a:tcPr/>
                </a:tc>
                <a:tc>
                  <a:txBody>
                    <a:bodyPr/>
                    <a:lstStyle/>
                    <a:p>
                      <a:pPr algn="ctr"/>
                      <a:r>
                        <a:rPr lang="en-US" sz="1600" dirty="0">
                          <a:solidFill>
                            <a:srgbClr val="0070C0"/>
                          </a:solidFill>
                        </a:rPr>
                        <a:t>rt-CGM</a:t>
                      </a:r>
                    </a:p>
                    <a:p>
                      <a:pPr algn="ctr"/>
                      <a:r>
                        <a:rPr lang="en-US" sz="1600" dirty="0">
                          <a:solidFill>
                            <a:srgbClr val="0070C0"/>
                          </a:solidFill>
                        </a:rPr>
                        <a:t>(N=5278)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rPr>
                        <a:t>is-CGM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rPr>
                        <a:t> </a:t>
                      </a:r>
                      <a:r>
                        <a:rPr lang="en-US" sz="1600" b="1" dirty="0">
                          <a:solidFill>
                            <a:srgbClr val="002060"/>
                          </a:solidFill>
                          <a:effectLst/>
                          <a:latin typeface="+mn-lt"/>
                          <a:ea typeface="Calibri" panose="020F0502020204030204" pitchFamily="34" charset="0"/>
                          <a:cs typeface="Times New Roman" panose="02020603050405020304" pitchFamily="18" charset="0"/>
                        </a:rPr>
                        <a:t>(N=319)</a:t>
                      </a:r>
                      <a:endParaRPr lang="en-US" sz="1600" dirty="0">
                        <a:solidFill>
                          <a:srgbClr val="002060"/>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latin typeface="+mn-lt"/>
                        </a:rPr>
                        <a:t>Unknown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latin typeface="+mn-lt"/>
                        </a:rPr>
                        <a:t>(N=2630)</a:t>
                      </a:r>
                    </a:p>
                  </a:txBody>
                  <a:tcPr/>
                </a:tc>
                <a:extLst>
                  <a:ext uri="{0D108BD9-81ED-4DB2-BD59-A6C34878D82A}">
                    <a16:rowId xmlns:a16="http://schemas.microsoft.com/office/drawing/2014/main" val="2378004868"/>
                  </a:ext>
                </a:extLst>
              </a:tr>
              <a:tr h="364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Race/ethnicity</a:t>
                      </a:r>
                      <a:r>
                        <a:rPr lang="en-US" sz="1400" b="1" dirty="0"/>
                        <a:t>*</a:t>
                      </a:r>
                      <a:r>
                        <a:rPr lang="en-US" sz="1400" b="1" baseline="0" dirty="0"/>
                        <a:t> </a:t>
                      </a:r>
                      <a:r>
                        <a:rPr lang="en-US" sz="1400" b="1" dirty="0"/>
                        <a:t>-no. (%)</a:t>
                      </a:r>
                      <a:endParaRPr lang="en-US" sz="1600" b="1" dirty="0"/>
                    </a:p>
                  </a:txBody>
                  <a:tcPr>
                    <a:solidFill>
                      <a:schemeClr val="bg1"/>
                    </a:solidFill>
                  </a:tcPr>
                </a:tc>
                <a:tc>
                  <a:txBody>
                    <a:bodyPr/>
                    <a:lstStyle/>
                    <a:p>
                      <a:endParaRPr lang="en-US" sz="1600" dirty="0">
                        <a:solidFill>
                          <a:srgbClr val="0070C0"/>
                        </a:solidFill>
                      </a:endParaRPr>
                    </a:p>
                  </a:txBody>
                  <a:tcPr>
                    <a:solidFill>
                      <a:schemeClr val="bg1"/>
                    </a:solidFill>
                  </a:tcPr>
                </a:tc>
                <a:tc>
                  <a:txBody>
                    <a:bodyPr/>
                    <a:lstStyle/>
                    <a:p>
                      <a:endParaRPr lang="en-US" sz="1600" dirty="0">
                        <a:solidFill>
                          <a:srgbClr val="002060"/>
                        </a:solidFill>
                      </a:endParaRPr>
                    </a:p>
                  </a:txBody>
                  <a:tcPr>
                    <a:solidFill>
                      <a:schemeClr val="bg1"/>
                    </a:solidFill>
                  </a:tcPr>
                </a:tc>
                <a:tc>
                  <a:txBody>
                    <a:bodyPr/>
                    <a:lstStyle/>
                    <a:p>
                      <a:endParaRPr lang="en-US" sz="1600" dirty="0">
                        <a:solidFill>
                          <a:srgbClr val="002060"/>
                        </a:solidFill>
                      </a:endParaRPr>
                    </a:p>
                  </a:txBody>
                  <a:tcPr>
                    <a:solidFill>
                      <a:schemeClr val="bg1"/>
                    </a:solidFill>
                  </a:tcPr>
                </a:tc>
                <a:extLst>
                  <a:ext uri="{0D108BD9-81ED-4DB2-BD59-A6C34878D82A}">
                    <a16:rowId xmlns:a16="http://schemas.microsoft.com/office/drawing/2014/main" val="3973527582"/>
                  </a:ext>
                </a:extLst>
              </a:tr>
              <a:tr h="318937">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Non-Hispanic White</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4166 (79)</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279 (87)</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1901 (73)</a:t>
                      </a:r>
                    </a:p>
                  </a:txBody>
                  <a:tcPr marL="68580" marR="68580" marT="0" marB="0">
                    <a:solidFill>
                      <a:schemeClr val="bg1"/>
                    </a:solidFill>
                  </a:tcPr>
                </a:tc>
                <a:extLst>
                  <a:ext uri="{0D108BD9-81ED-4DB2-BD59-A6C34878D82A}">
                    <a16:rowId xmlns:a16="http://schemas.microsoft.com/office/drawing/2014/main" val="2049872077"/>
                  </a:ext>
                </a:extLst>
              </a:tr>
              <a:tr h="303021">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Non-Hispanic Black</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105 (2)</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17 (5)</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155 (6)</a:t>
                      </a:r>
                    </a:p>
                  </a:txBody>
                  <a:tcPr marL="68580" marR="68580" marT="0" marB="0">
                    <a:solidFill>
                      <a:schemeClr val="bg1"/>
                    </a:solidFill>
                  </a:tcPr>
                </a:tc>
                <a:extLst>
                  <a:ext uri="{0D108BD9-81ED-4DB2-BD59-A6C34878D82A}">
                    <a16:rowId xmlns:a16="http://schemas.microsoft.com/office/drawing/2014/main" val="2852507729"/>
                  </a:ext>
                </a:extLst>
              </a:tr>
              <a:tr h="310296">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Hispanic</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331 (3)</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7 (2)</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246 (9)</a:t>
                      </a:r>
                    </a:p>
                  </a:txBody>
                  <a:tcPr marL="68580" marR="68580" marT="0" marB="0">
                    <a:solidFill>
                      <a:schemeClr val="bg1"/>
                    </a:solidFill>
                  </a:tcPr>
                </a:tc>
                <a:extLst>
                  <a:ext uri="{0D108BD9-81ED-4DB2-BD59-A6C34878D82A}">
                    <a16:rowId xmlns:a16="http://schemas.microsoft.com/office/drawing/2014/main" val="1066401583"/>
                  </a:ext>
                </a:extLst>
              </a:tr>
              <a:tr h="289932">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Others</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676 (12)</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16 (5)</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328 (12)</a:t>
                      </a:r>
                    </a:p>
                  </a:txBody>
                  <a:tcPr marL="68580" marR="68580" marT="0" marB="0">
                    <a:solidFill>
                      <a:schemeClr val="bg1"/>
                    </a:solidFill>
                  </a:tcPr>
                </a:tc>
                <a:extLst>
                  <a:ext uri="{0D108BD9-81ED-4DB2-BD59-A6C34878D82A}">
                    <a16:rowId xmlns:a16="http://schemas.microsoft.com/office/drawing/2014/main" val="2864632696"/>
                  </a:ext>
                </a:extLst>
              </a:tr>
              <a:tr h="29108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Insurance</a:t>
                      </a:r>
                      <a:r>
                        <a:rPr lang="en-US" sz="1400" b="1" dirty="0"/>
                        <a:t>*</a:t>
                      </a:r>
                      <a:r>
                        <a:rPr lang="en-US" sz="1400" b="1" baseline="0" dirty="0"/>
                        <a:t> </a:t>
                      </a:r>
                      <a:r>
                        <a:rPr lang="en-US" sz="1400" b="1" dirty="0"/>
                        <a:t>-no. (%)</a:t>
                      </a:r>
                    </a:p>
                  </a:txBody>
                  <a:tcPr marL="68580" marR="68580" marT="0" marB="0">
                    <a:solidFill>
                      <a:schemeClr val="bg1"/>
                    </a:solidFill>
                  </a:tcPr>
                </a:tc>
                <a:tc>
                  <a:txBody>
                    <a:bodyPr/>
                    <a:lstStyle/>
                    <a:p>
                      <a:pPr marL="0" marR="0" algn="ctr">
                        <a:lnSpc>
                          <a:spcPct val="107000"/>
                        </a:lnSpc>
                        <a:spcBef>
                          <a:spcPts val="0"/>
                        </a:spcBef>
                        <a:spcAft>
                          <a:spcPts val="0"/>
                        </a:spcAft>
                      </a:pPr>
                      <a:endPar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107000"/>
                        </a:lnSpc>
                        <a:spcBef>
                          <a:spcPts val="0"/>
                        </a:spcBef>
                        <a:spcAft>
                          <a:spcPts val="0"/>
                        </a:spcAft>
                      </a:pPr>
                      <a:endPar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107000"/>
                        </a:lnSpc>
                        <a:spcBef>
                          <a:spcPts val="0"/>
                        </a:spcBef>
                        <a:spcAft>
                          <a:spcPts val="0"/>
                        </a:spcAft>
                      </a:pPr>
                      <a:endPar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782054177"/>
                  </a:ext>
                </a:extLst>
              </a:tr>
              <a:tr h="283546">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Public</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615 (5)</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17 (6)</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765 (29)</a:t>
                      </a:r>
                    </a:p>
                  </a:txBody>
                  <a:tcPr marL="68580" marR="68580" marT="0" marB="0">
                    <a:solidFill>
                      <a:schemeClr val="bg1"/>
                    </a:solidFill>
                  </a:tcPr>
                </a:tc>
                <a:extLst>
                  <a:ext uri="{0D108BD9-81ED-4DB2-BD59-A6C34878D82A}">
                    <a16:rowId xmlns:a16="http://schemas.microsoft.com/office/drawing/2014/main" val="2746779375"/>
                  </a:ext>
                </a:extLst>
              </a:tr>
              <a:tr h="301118">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Private</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4011 (32)</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103 (32)</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1856 (70)</a:t>
                      </a:r>
                    </a:p>
                  </a:txBody>
                  <a:tcPr marL="68580" marR="68580" marT="0" marB="0">
                    <a:solidFill>
                      <a:schemeClr val="bg1"/>
                    </a:solidFill>
                  </a:tcPr>
                </a:tc>
                <a:extLst>
                  <a:ext uri="{0D108BD9-81ED-4DB2-BD59-A6C34878D82A}">
                    <a16:rowId xmlns:a16="http://schemas.microsoft.com/office/drawing/2014/main" val="1735144298"/>
                  </a:ext>
                </a:extLst>
              </a:tr>
              <a:tr h="317436">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Others/Unknown</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652 (62)</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199 (62)</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 (1)</a:t>
                      </a:r>
                    </a:p>
                  </a:txBody>
                  <a:tcPr marL="68580" marR="68580" marT="0" marB="0">
                    <a:solidFill>
                      <a:schemeClr val="bg1"/>
                    </a:solidFill>
                  </a:tcPr>
                </a:tc>
                <a:extLst>
                  <a:ext uri="{0D108BD9-81ED-4DB2-BD59-A6C34878D82A}">
                    <a16:rowId xmlns:a16="http://schemas.microsoft.com/office/drawing/2014/main" val="1591779125"/>
                  </a:ext>
                </a:extLst>
              </a:tr>
              <a:tr h="34568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Insulin Pump Users</a:t>
                      </a:r>
                      <a:r>
                        <a:rPr lang="en-US" sz="1400" b="1" dirty="0"/>
                        <a:t>*-no. (%)</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53 (68)</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69 (22)</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1351 (51)</a:t>
                      </a:r>
                    </a:p>
                  </a:txBody>
                  <a:tcPr marL="68580" marR="68580" marT="0" marB="0">
                    <a:solidFill>
                      <a:schemeClr val="bg1"/>
                    </a:solidFill>
                  </a:tcPr>
                </a:tc>
                <a:extLst>
                  <a:ext uri="{0D108BD9-81ED-4DB2-BD59-A6C34878D82A}">
                    <a16:rowId xmlns:a16="http://schemas.microsoft.com/office/drawing/2014/main" val="3649015225"/>
                  </a:ext>
                </a:extLst>
              </a:tr>
              <a:tr h="29404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t>MDI Users* -no. (%)</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1114 (24)</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92(62)</a:t>
                      </a:r>
                    </a:p>
                  </a:txBody>
                  <a:tcPr marL="68580" marR="68580" marT="0" marB="0">
                    <a:solidFill>
                      <a:schemeClr val="bg1"/>
                    </a:solidFill>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988 (43)</a:t>
                      </a:r>
                    </a:p>
                  </a:txBody>
                  <a:tcPr marL="68580" marR="68580" marT="0" marB="0">
                    <a:solidFill>
                      <a:schemeClr val="bg1"/>
                    </a:solidFill>
                  </a:tcPr>
                </a:tc>
                <a:extLst>
                  <a:ext uri="{0D108BD9-81ED-4DB2-BD59-A6C34878D82A}">
                    <a16:rowId xmlns:a16="http://schemas.microsoft.com/office/drawing/2014/main" val="499550844"/>
                  </a:ext>
                </a:extLst>
              </a:tr>
            </a:tbl>
          </a:graphicData>
        </a:graphic>
      </p:graphicFrame>
    </p:spTree>
    <p:extLst>
      <p:ext uri="{BB962C8B-B14F-4D97-AF65-F5344CB8AC3E}">
        <p14:creationId xmlns:p14="http://schemas.microsoft.com/office/powerpoint/2010/main" val="254770797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0E254B-D193-4F21-B373-F56A139FA49B}"/>
              </a:ext>
            </a:extLst>
          </p:cNvPr>
          <p:cNvSpPr>
            <a:spLocks noGrp="1"/>
          </p:cNvSpPr>
          <p:nvPr>
            <p:ph type="title"/>
          </p:nvPr>
        </p:nvSpPr>
        <p:spPr>
          <a:xfrm>
            <a:off x="570807" y="554178"/>
            <a:ext cx="10058400" cy="795255"/>
          </a:xfrm>
        </p:spPr>
        <p:txBody>
          <a:bodyPr>
            <a:normAutofit/>
          </a:bodyPr>
          <a:lstStyle/>
          <a:p>
            <a:r>
              <a:rPr lang="en-US" sz="3600" b="1" dirty="0">
                <a:solidFill>
                  <a:srgbClr val="18A0AA"/>
                </a:solidFill>
                <a:latin typeface="Hind Medium" panose="02000000000000000000" pitchFamily="2" charset="0"/>
                <a:cs typeface="Hind Medium" panose="02000000000000000000" pitchFamily="2" charset="0"/>
              </a:rPr>
              <a:t>Summary of findings </a:t>
            </a:r>
            <a:endParaRPr lang="en-US" sz="6600" b="1" dirty="0">
              <a:solidFill>
                <a:srgbClr val="FF0000"/>
              </a:solidFill>
              <a:latin typeface="Hind Medium" panose="02000000000000000000" pitchFamily="2" charset="0"/>
              <a:cs typeface="Hind Medium" panose="02000000000000000000" pitchFamily="2" charset="0"/>
            </a:endParaRPr>
          </a:p>
        </p:txBody>
      </p:sp>
      <p:graphicFrame>
        <p:nvGraphicFramePr>
          <p:cNvPr id="6" name="Table 5"/>
          <p:cNvGraphicFramePr>
            <a:graphicFrameLocks noGrp="1"/>
          </p:cNvGraphicFramePr>
          <p:nvPr/>
        </p:nvGraphicFramePr>
        <p:xfrm>
          <a:off x="461527" y="2019739"/>
          <a:ext cx="6971202" cy="2899440"/>
        </p:xfrm>
        <a:graphic>
          <a:graphicData uri="http://schemas.openxmlformats.org/drawingml/2006/table">
            <a:tbl>
              <a:tblPr firstRow="1" bandRow="1">
                <a:effectLst>
                  <a:outerShdw blurRad="50800" dist="38100" dir="5400000" algn="t" rotWithShape="0">
                    <a:prstClr val="black">
                      <a:alpha val="40000"/>
                    </a:prstClr>
                  </a:outerShdw>
                </a:effectLst>
                <a:tableStyleId>{9D7B26C5-4107-4FEC-AEDC-1716B250A1EF}</a:tableStyleId>
              </a:tblPr>
              <a:tblGrid>
                <a:gridCol w="2822948">
                  <a:extLst>
                    <a:ext uri="{9D8B030D-6E8A-4147-A177-3AD203B41FA5}">
                      <a16:colId xmlns:a16="http://schemas.microsoft.com/office/drawing/2014/main" val="3966776127"/>
                    </a:ext>
                  </a:extLst>
                </a:gridCol>
                <a:gridCol w="1389173">
                  <a:extLst>
                    <a:ext uri="{9D8B030D-6E8A-4147-A177-3AD203B41FA5}">
                      <a16:colId xmlns:a16="http://schemas.microsoft.com/office/drawing/2014/main" val="2077085245"/>
                    </a:ext>
                  </a:extLst>
                </a:gridCol>
                <a:gridCol w="1253666">
                  <a:extLst>
                    <a:ext uri="{9D8B030D-6E8A-4147-A177-3AD203B41FA5}">
                      <a16:colId xmlns:a16="http://schemas.microsoft.com/office/drawing/2014/main" val="2169000998"/>
                    </a:ext>
                  </a:extLst>
                </a:gridCol>
                <a:gridCol w="1505415">
                  <a:extLst>
                    <a:ext uri="{9D8B030D-6E8A-4147-A177-3AD203B41FA5}">
                      <a16:colId xmlns:a16="http://schemas.microsoft.com/office/drawing/2014/main" val="3377491020"/>
                    </a:ext>
                  </a:extLst>
                </a:gridCol>
              </a:tblGrid>
              <a:tr h="551048">
                <a:tc>
                  <a:txBody>
                    <a:bodyPr/>
                    <a:lstStyle/>
                    <a:p>
                      <a:endParaRPr lang="en-US" sz="1600" dirty="0">
                        <a:latin typeface="+mn-lt"/>
                      </a:endParaRPr>
                    </a:p>
                  </a:txBody>
                  <a:tcPr/>
                </a:tc>
                <a:tc>
                  <a:txBody>
                    <a:bodyPr/>
                    <a:lstStyle/>
                    <a:p>
                      <a:pPr algn="ctr"/>
                      <a:r>
                        <a:rPr lang="en-US" sz="1600" dirty="0">
                          <a:solidFill>
                            <a:srgbClr val="0070C0"/>
                          </a:solidFill>
                        </a:rPr>
                        <a:t>rt-CGM</a:t>
                      </a:r>
                    </a:p>
                    <a:p>
                      <a:pPr algn="ctr"/>
                      <a:r>
                        <a:rPr lang="en-US" sz="1600" dirty="0">
                          <a:solidFill>
                            <a:srgbClr val="0070C0"/>
                          </a:solidFill>
                        </a:rPr>
                        <a:t>(N=5278)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rPr>
                        <a:t>is-CGM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rPr>
                        <a:t> </a:t>
                      </a:r>
                      <a:r>
                        <a:rPr lang="en-US" sz="1600" b="1" dirty="0">
                          <a:solidFill>
                            <a:srgbClr val="002060"/>
                          </a:solidFill>
                          <a:effectLst/>
                          <a:latin typeface="+mn-lt"/>
                          <a:ea typeface="Calibri" panose="020F0502020204030204" pitchFamily="34" charset="0"/>
                          <a:cs typeface="Times New Roman" panose="02020603050405020304" pitchFamily="18" charset="0"/>
                        </a:rPr>
                        <a:t>(N=319)</a:t>
                      </a:r>
                      <a:endParaRPr lang="en-US" sz="1600" dirty="0">
                        <a:solidFill>
                          <a:srgbClr val="002060"/>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latin typeface="+mn-lt"/>
                        </a:rPr>
                        <a:t>Unknown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latin typeface="+mn-lt"/>
                        </a:rPr>
                        <a:t>(N=2630)</a:t>
                      </a:r>
                    </a:p>
                  </a:txBody>
                  <a:tcPr/>
                </a:tc>
                <a:extLst>
                  <a:ext uri="{0D108BD9-81ED-4DB2-BD59-A6C34878D82A}">
                    <a16:rowId xmlns:a16="http://schemas.microsoft.com/office/drawing/2014/main" val="2378004868"/>
                  </a:ext>
                </a:extLst>
              </a:tr>
              <a:tr h="464064">
                <a:tc>
                  <a:txBody>
                    <a:bodyPr/>
                    <a:lstStyle/>
                    <a:p>
                      <a:pPr marL="0" marR="0" algn="l">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Primary Outcome</a:t>
                      </a:r>
                    </a:p>
                  </a:txBody>
                  <a:tcPr marL="68580" marR="68580" marT="0" marB="0">
                    <a:noFill/>
                  </a:tcPr>
                </a:tc>
                <a:tc>
                  <a:txBody>
                    <a:bodyPr/>
                    <a:lstStyle/>
                    <a:p>
                      <a:pPr marL="0" marR="0" algn="ctr">
                        <a:lnSpc>
                          <a:spcPct val="107000"/>
                        </a:lnSpc>
                        <a:spcBef>
                          <a:spcPts val="0"/>
                        </a:spcBef>
                        <a:spcAft>
                          <a:spcPts val="0"/>
                        </a:spcAft>
                      </a:pPr>
                      <a:endPar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endParaRPr lang="en-US" sz="16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endPar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246916523"/>
                  </a:ext>
                </a:extLst>
              </a:tr>
              <a:tr h="464064">
                <a:tc>
                  <a:txBody>
                    <a:bodyPr/>
                    <a:lstStyle/>
                    <a:p>
                      <a:pPr marL="0" marR="0" algn="l">
                        <a:lnSpc>
                          <a:spcPct val="107000"/>
                        </a:lnSpc>
                        <a:spcBef>
                          <a:spcPts val="0"/>
                        </a:spcBef>
                        <a:spcAft>
                          <a:spcPts val="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Mean</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HbA1c [SD]*,%</a:t>
                      </a:r>
                    </a:p>
                  </a:txBody>
                  <a:tcPr marL="68580" marR="68580" marT="0" marB="0">
                    <a:noFill/>
                  </a:tcPr>
                </a:tc>
                <a:tc>
                  <a:txBody>
                    <a:bodyPr/>
                    <a:lstStyle/>
                    <a:p>
                      <a:pPr marL="0" marR="0" algn="ctr">
                        <a:lnSpc>
                          <a:spcPct val="107000"/>
                        </a:lnSpc>
                        <a:spcBef>
                          <a:spcPts val="0"/>
                        </a:spcBef>
                        <a:spcAft>
                          <a:spcPts val="0"/>
                        </a:spcAft>
                      </a:pPr>
                      <a:r>
                        <a:rPr lang="en-US"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8.1 [1.6]</a:t>
                      </a:r>
                    </a:p>
                  </a:txBody>
                  <a:tcPr marL="68580" marR="68580" marT="0" marB="0">
                    <a:noFill/>
                  </a:tcPr>
                </a:tc>
                <a:tc>
                  <a:txBody>
                    <a:bodyPr/>
                    <a:lstStyle/>
                    <a:p>
                      <a:pPr marL="0" marR="0" algn="ctr">
                        <a:lnSpc>
                          <a:spcPct val="107000"/>
                        </a:lnSpc>
                        <a:spcBef>
                          <a:spcPts val="0"/>
                        </a:spcBef>
                        <a:spcAft>
                          <a:spcPts val="0"/>
                        </a:spcAft>
                      </a:pPr>
                      <a:r>
                        <a:rPr lang="en-US" sz="14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8.9 [1.9]</a:t>
                      </a:r>
                    </a:p>
                  </a:txBody>
                  <a:tcPr marL="68580" marR="68580" marT="0" marB="0">
                    <a:noFill/>
                  </a:tcPr>
                </a:tc>
                <a:tc>
                  <a:txBody>
                    <a:bodyPr/>
                    <a:lstStyle/>
                    <a:p>
                      <a:pPr marL="0" marR="0" algn="ctr">
                        <a:lnSpc>
                          <a:spcPct val="107000"/>
                        </a:lnSpc>
                        <a:spcBef>
                          <a:spcPts val="0"/>
                        </a:spcBef>
                        <a:spcAft>
                          <a:spcPts val="0"/>
                        </a:spcAft>
                      </a:pPr>
                      <a:r>
                        <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8.6 [1.8]</a:t>
                      </a:r>
                    </a:p>
                  </a:txBody>
                  <a:tcPr marL="68580" marR="68580" marT="0" marB="0">
                    <a:noFill/>
                  </a:tcPr>
                </a:tc>
                <a:extLst>
                  <a:ext uri="{0D108BD9-81ED-4DB2-BD59-A6C34878D82A}">
                    <a16:rowId xmlns:a16="http://schemas.microsoft.com/office/drawing/2014/main" val="2817396644"/>
                  </a:ext>
                </a:extLst>
              </a:tr>
              <a:tr h="464064">
                <a:tc>
                  <a:txBody>
                    <a:bodyPr/>
                    <a:lstStyle/>
                    <a:p>
                      <a:pPr marL="0" marR="0" algn="l">
                        <a:lnSpc>
                          <a:spcPct val="107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Median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HbA1c [IQR]*,%</a:t>
                      </a:r>
                    </a:p>
                  </a:txBody>
                  <a:tcPr marL="68580" marR="68580" marT="0" marB="0">
                    <a:noFill/>
                  </a:tcPr>
                </a:tc>
                <a:tc>
                  <a:txBody>
                    <a:bodyPr/>
                    <a:lstStyle/>
                    <a:p>
                      <a:pPr marL="0" marR="0" algn="ctr">
                        <a:lnSpc>
                          <a:spcPct val="107000"/>
                        </a:lnSpc>
                        <a:spcBef>
                          <a:spcPts val="0"/>
                        </a:spcBef>
                        <a:spcAft>
                          <a:spcPts val="0"/>
                        </a:spcAft>
                      </a:pPr>
                      <a:r>
                        <a:rPr lang="en-US"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7.7 [1.8]</a:t>
                      </a:r>
                    </a:p>
                  </a:txBody>
                  <a:tcPr marL="68580" marR="68580" marT="0" marB="0">
                    <a:noFill/>
                  </a:tcPr>
                </a:tc>
                <a:tc>
                  <a:txBody>
                    <a:bodyPr/>
                    <a:lstStyle/>
                    <a:p>
                      <a:pPr marL="0" marR="0" algn="ctr">
                        <a:lnSpc>
                          <a:spcPct val="107000"/>
                        </a:lnSpc>
                        <a:spcBef>
                          <a:spcPts val="0"/>
                        </a:spcBef>
                        <a:spcAft>
                          <a:spcPts val="0"/>
                        </a:spcAft>
                      </a:pPr>
                      <a:r>
                        <a:rPr lang="en-US" sz="14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8.5 [2.3]</a:t>
                      </a:r>
                    </a:p>
                  </a:txBody>
                  <a:tcPr marL="68580" marR="68580" marT="0" marB="0">
                    <a:noFill/>
                  </a:tcPr>
                </a:tc>
                <a:tc>
                  <a:txBody>
                    <a:bodyPr/>
                    <a:lstStyle/>
                    <a:p>
                      <a:pPr marL="0" marR="0" algn="ctr">
                        <a:lnSpc>
                          <a:spcPct val="107000"/>
                        </a:lnSpc>
                        <a:spcBef>
                          <a:spcPts val="0"/>
                        </a:spcBef>
                        <a:spcAft>
                          <a:spcPts val="0"/>
                        </a:spcAft>
                      </a:pPr>
                      <a:r>
                        <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8.3 [2.2]</a:t>
                      </a:r>
                    </a:p>
                  </a:txBody>
                  <a:tcPr marL="68580" marR="68580" marT="0" marB="0">
                    <a:noFill/>
                  </a:tcPr>
                </a:tc>
                <a:extLst>
                  <a:ext uri="{0D108BD9-81ED-4DB2-BD59-A6C34878D82A}">
                    <a16:rowId xmlns:a16="http://schemas.microsoft.com/office/drawing/2014/main" val="1854213547"/>
                  </a:ext>
                </a:extLst>
              </a:tr>
              <a:tr h="464064">
                <a:tc>
                  <a:txBody>
                    <a:bodyPr/>
                    <a:lstStyle/>
                    <a:p>
                      <a:pPr marL="0" marR="0" algn="l">
                        <a:lnSpc>
                          <a:spcPct val="107000"/>
                        </a:lnSpc>
                        <a:spcBef>
                          <a:spcPts val="0"/>
                        </a:spcBef>
                        <a:spcAft>
                          <a:spcPts val="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SH -n(%)</a:t>
                      </a:r>
                    </a:p>
                  </a:txBody>
                  <a:tcPr marL="68580" marR="68580" marT="0" marB="0">
                    <a:noFill/>
                  </a:tcPr>
                </a:tc>
                <a:tc>
                  <a:txBody>
                    <a:bodyPr/>
                    <a:lstStyle/>
                    <a:p>
                      <a:pPr marL="0" marR="0" algn="ctr">
                        <a:lnSpc>
                          <a:spcPct val="107000"/>
                        </a:lnSpc>
                        <a:spcBef>
                          <a:spcPts val="0"/>
                        </a:spcBef>
                        <a:spcAft>
                          <a:spcPts val="0"/>
                        </a:spcAft>
                      </a:pPr>
                      <a:r>
                        <a:rPr lang="en-US"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525 (10)</a:t>
                      </a:r>
                    </a:p>
                  </a:txBody>
                  <a:tcPr marL="68580" marR="68580" marT="0" marB="0">
                    <a:noFill/>
                  </a:tcPr>
                </a:tc>
                <a:tc>
                  <a:txBody>
                    <a:bodyPr/>
                    <a:lstStyle/>
                    <a:p>
                      <a:pPr marL="0" marR="0" algn="ctr">
                        <a:lnSpc>
                          <a:spcPct val="107000"/>
                        </a:lnSpc>
                        <a:spcBef>
                          <a:spcPts val="0"/>
                        </a:spcBef>
                        <a:spcAft>
                          <a:spcPts val="0"/>
                        </a:spcAft>
                      </a:pPr>
                      <a:r>
                        <a:rPr lang="en-US" sz="14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59 (18)</a:t>
                      </a:r>
                    </a:p>
                  </a:txBody>
                  <a:tcPr marL="68580" marR="68580" marT="0" marB="0">
                    <a:noFill/>
                  </a:tcPr>
                </a:tc>
                <a:tc>
                  <a:txBody>
                    <a:bodyPr/>
                    <a:lstStyle/>
                    <a:p>
                      <a:pPr marL="0" marR="0" algn="ctr">
                        <a:lnSpc>
                          <a:spcPct val="107000"/>
                        </a:lnSpc>
                        <a:spcBef>
                          <a:spcPts val="0"/>
                        </a:spcBef>
                        <a:spcAft>
                          <a:spcPts val="0"/>
                        </a:spcAft>
                      </a:pPr>
                      <a:r>
                        <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688 (6)</a:t>
                      </a:r>
                    </a:p>
                  </a:txBody>
                  <a:tcPr marL="68580" marR="68580" marT="0" marB="0">
                    <a:noFill/>
                  </a:tcPr>
                </a:tc>
                <a:extLst>
                  <a:ext uri="{0D108BD9-81ED-4DB2-BD59-A6C34878D82A}">
                    <a16:rowId xmlns:a16="http://schemas.microsoft.com/office/drawing/2014/main" val="1716696537"/>
                  </a:ext>
                </a:extLst>
              </a:tr>
              <a:tr h="464064">
                <a:tc>
                  <a:txBody>
                    <a:bodyPr/>
                    <a:lstStyle/>
                    <a:p>
                      <a:pPr marL="0" marR="0" algn="l">
                        <a:lnSpc>
                          <a:spcPct val="107000"/>
                        </a:lnSpc>
                        <a:spcBef>
                          <a:spcPts val="0"/>
                        </a:spcBef>
                        <a:spcAft>
                          <a:spcPts val="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DKA -n(%)</a:t>
                      </a:r>
                    </a:p>
                  </a:txBody>
                  <a:tcPr marL="68580" marR="68580" marT="0" marB="0">
                    <a:noFill/>
                  </a:tcPr>
                </a:tc>
                <a:tc>
                  <a:txBody>
                    <a:bodyPr/>
                    <a:lstStyle/>
                    <a:p>
                      <a:pPr marL="0" marR="0" algn="ctr">
                        <a:lnSpc>
                          <a:spcPct val="107000"/>
                        </a:lnSpc>
                        <a:spcBef>
                          <a:spcPts val="0"/>
                        </a:spcBef>
                        <a:spcAft>
                          <a:spcPts val="0"/>
                        </a:spcAft>
                      </a:pPr>
                      <a:r>
                        <a:rPr lang="en-US"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102 (2)</a:t>
                      </a:r>
                    </a:p>
                  </a:txBody>
                  <a:tcPr marL="68580" marR="68580" marT="0" marB="0">
                    <a:noFill/>
                  </a:tcPr>
                </a:tc>
                <a:tc>
                  <a:txBody>
                    <a:bodyPr/>
                    <a:lstStyle/>
                    <a:p>
                      <a:pPr marL="0" marR="0" algn="ctr">
                        <a:lnSpc>
                          <a:spcPct val="107000"/>
                        </a:lnSpc>
                        <a:spcBef>
                          <a:spcPts val="0"/>
                        </a:spcBef>
                        <a:spcAft>
                          <a:spcPts val="0"/>
                        </a:spcAft>
                      </a:pPr>
                      <a:r>
                        <a:rPr lang="en-US" sz="14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15 (5)</a:t>
                      </a:r>
                    </a:p>
                  </a:txBody>
                  <a:tcPr marL="68580" marR="68580" marT="0" marB="0">
                    <a:noFill/>
                  </a:tcPr>
                </a:tc>
                <a:tc>
                  <a:txBody>
                    <a:bodyPr/>
                    <a:lstStyle/>
                    <a:p>
                      <a:pPr marL="0" marR="0" algn="ctr">
                        <a:lnSpc>
                          <a:spcPct val="107000"/>
                        </a:lnSpc>
                        <a:spcBef>
                          <a:spcPts val="0"/>
                        </a:spcBef>
                        <a:spcAft>
                          <a:spcPts val="0"/>
                        </a:spcAft>
                      </a:pPr>
                      <a:r>
                        <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632 (6)</a:t>
                      </a:r>
                    </a:p>
                  </a:txBody>
                  <a:tcPr marL="68580" marR="68580" marT="0" marB="0">
                    <a:noFill/>
                  </a:tcPr>
                </a:tc>
                <a:extLst>
                  <a:ext uri="{0D108BD9-81ED-4DB2-BD59-A6C34878D82A}">
                    <a16:rowId xmlns:a16="http://schemas.microsoft.com/office/drawing/2014/main" val="506033231"/>
                  </a:ext>
                </a:extLst>
              </a:tr>
            </a:tbl>
          </a:graphicData>
        </a:graphic>
      </p:graphicFrame>
      <p:sp>
        <p:nvSpPr>
          <p:cNvPr id="2" name="Rectangle 1"/>
          <p:cNvSpPr/>
          <p:nvPr/>
        </p:nvSpPr>
        <p:spPr>
          <a:xfrm>
            <a:off x="176730" y="1511896"/>
            <a:ext cx="12127344" cy="38869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Table 3: Clinical outcomes in the T1D Exchange QI Cohort by type of CGM device users </a:t>
            </a:r>
          </a:p>
        </p:txBody>
      </p:sp>
      <p:sp>
        <p:nvSpPr>
          <p:cNvPr id="10" name="Rectangle 9"/>
          <p:cNvSpPr/>
          <p:nvPr/>
        </p:nvSpPr>
        <p:spPr>
          <a:xfrm>
            <a:off x="8385510" y="518400"/>
            <a:ext cx="3161929" cy="2906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812A4421-B9F6-47CC-A78A-19327FBFAFD5}"/>
              </a:ext>
            </a:extLst>
          </p:cNvPr>
          <p:cNvSpPr txBox="1"/>
          <p:nvPr/>
        </p:nvSpPr>
        <p:spPr>
          <a:xfrm>
            <a:off x="176730" y="5038327"/>
            <a:ext cx="321523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*p&lt;0.001, Kruskal Wallis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Hind Medium" panose="02000000000000000000" pitchFamily="2" charset="0"/>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HbA1c report within a year of CGM start</a:t>
            </a:r>
          </a:p>
        </p:txBody>
      </p:sp>
      <p:pic>
        <p:nvPicPr>
          <p:cNvPr id="5" name="Picture 4">
            <a:extLst>
              <a:ext uri="{FF2B5EF4-FFF2-40B4-BE49-F238E27FC236}">
                <a16:creationId xmlns:a16="http://schemas.microsoft.com/office/drawing/2014/main" id="{D3FFF4EE-96BA-4114-8706-F4A671B37297}"/>
              </a:ext>
            </a:extLst>
          </p:cNvPr>
          <p:cNvPicPr>
            <a:picLocks noChangeAspect="1"/>
          </p:cNvPicPr>
          <p:nvPr/>
        </p:nvPicPr>
        <p:blipFill>
          <a:blip r:embed="rId3"/>
          <a:stretch>
            <a:fillRect/>
          </a:stretch>
        </p:blipFill>
        <p:spPr>
          <a:xfrm>
            <a:off x="7743186" y="2359926"/>
            <a:ext cx="4078727" cy="2678401"/>
          </a:xfrm>
          <a:prstGeom prst="rect">
            <a:avLst/>
          </a:prstGeom>
        </p:spPr>
      </p:pic>
    </p:spTree>
    <p:extLst>
      <p:ext uri="{BB962C8B-B14F-4D97-AF65-F5344CB8AC3E}">
        <p14:creationId xmlns:p14="http://schemas.microsoft.com/office/powerpoint/2010/main" val="386774718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F4311D-6DCC-4D9E-883B-FC296CB59E6E}"/>
              </a:ext>
            </a:extLst>
          </p:cNvPr>
          <p:cNvSpPr>
            <a:spLocks noGrp="1"/>
          </p:cNvSpPr>
          <p:nvPr>
            <p:ph type="body" sz="half" idx="1"/>
          </p:nvPr>
        </p:nvSpPr>
        <p:spPr>
          <a:xfrm>
            <a:off x="838200" y="1805851"/>
            <a:ext cx="10287000" cy="3436797"/>
          </a:xfrm>
        </p:spPr>
        <p:txBody>
          <a:bodyPr/>
          <a:lstStyle/>
          <a:p>
            <a:r>
              <a:rPr lang="en-US" dirty="0">
                <a:solidFill>
                  <a:schemeClr val="tx1"/>
                </a:solidFill>
              </a:rPr>
              <a:t>Proposal 1: Continuous Glucose Monitoring (CGM) versus Self-monitoring of blood glucose: Patient demographics and clinical profiles from a U.S. based multi-center observational study </a:t>
            </a:r>
          </a:p>
          <a:p>
            <a:endParaRPr lang="en-US" dirty="0">
              <a:solidFill>
                <a:schemeClr val="tx1"/>
              </a:solidFill>
            </a:endParaRPr>
          </a:p>
          <a:p>
            <a:r>
              <a:rPr lang="en-US" dirty="0">
                <a:solidFill>
                  <a:schemeClr val="tx1"/>
                </a:solidFill>
              </a:rPr>
              <a:t>Proposal 2: Clinical outcomes among patients with type 1 diabetes using real-time continuous glucose monitors versus intermittent scanning device: A multi-center cross-sectional study in the U.S.</a:t>
            </a:r>
          </a:p>
          <a:p>
            <a:endParaRPr lang="en-US" sz="2000" dirty="0"/>
          </a:p>
        </p:txBody>
      </p:sp>
      <p:sp>
        <p:nvSpPr>
          <p:cNvPr id="3" name="Title 2">
            <a:extLst>
              <a:ext uri="{FF2B5EF4-FFF2-40B4-BE49-F238E27FC236}">
                <a16:creationId xmlns:a16="http://schemas.microsoft.com/office/drawing/2014/main" id="{0D157CEF-256D-49D3-83F1-4102C7CABF37}"/>
              </a:ext>
            </a:extLst>
          </p:cNvPr>
          <p:cNvSpPr>
            <a:spLocks noGrp="1"/>
          </p:cNvSpPr>
          <p:nvPr>
            <p:ph type="title"/>
          </p:nvPr>
        </p:nvSpPr>
        <p:spPr/>
        <p:txBody>
          <a:bodyPr/>
          <a:lstStyle/>
          <a:p>
            <a:r>
              <a:rPr lang="en-US" dirty="0"/>
              <a:t>Ongoing work: Abstract submission for ATTD</a:t>
            </a:r>
          </a:p>
        </p:txBody>
      </p:sp>
    </p:spTree>
    <p:extLst>
      <p:ext uri="{BB962C8B-B14F-4D97-AF65-F5344CB8AC3E}">
        <p14:creationId xmlns:p14="http://schemas.microsoft.com/office/powerpoint/2010/main" val="313162054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C131A-991B-4CFC-818F-4DFD526974E2}"/>
              </a:ext>
            </a:extLst>
          </p:cNvPr>
          <p:cNvSpPr>
            <a:spLocks noGrp="1"/>
          </p:cNvSpPr>
          <p:nvPr>
            <p:ph type="ctrTitle"/>
          </p:nvPr>
        </p:nvSpPr>
        <p:spPr/>
        <p:txBody>
          <a:bodyPr/>
          <a:lstStyle/>
          <a:p>
            <a:r>
              <a:rPr lang="en-US" dirty="0"/>
              <a:t>Glycemic Control Project</a:t>
            </a:r>
          </a:p>
        </p:txBody>
      </p:sp>
      <p:sp>
        <p:nvSpPr>
          <p:cNvPr id="3" name="Subtitle 2">
            <a:extLst>
              <a:ext uri="{FF2B5EF4-FFF2-40B4-BE49-F238E27FC236}">
                <a16:creationId xmlns:a16="http://schemas.microsoft.com/office/drawing/2014/main" id="{1F13F4A3-7189-4464-B1E5-65527FA6BC35}"/>
              </a:ext>
            </a:extLst>
          </p:cNvPr>
          <p:cNvSpPr>
            <a:spLocks noGrp="1"/>
          </p:cNvSpPr>
          <p:nvPr>
            <p:ph type="subTitle" idx="1"/>
          </p:nvPr>
        </p:nvSpPr>
        <p:spPr/>
        <p:txBody>
          <a:bodyPr/>
          <a:lstStyle/>
          <a:p>
            <a:r>
              <a:rPr lang="en-US" dirty="0"/>
              <a:t>Potential analysis supported by Vertex</a:t>
            </a:r>
          </a:p>
        </p:txBody>
      </p:sp>
    </p:spTree>
    <p:extLst>
      <p:ext uri="{BB962C8B-B14F-4D97-AF65-F5344CB8AC3E}">
        <p14:creationId xmlns:p14="http://schemas.microsoft.com/office/powerpoint/2010/main" val="2749303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6C7D4-554A-48D3-8B27-0E7C52C9CB42}"/>
              </a:ext>
            </a:extLst>
          </p:cNvPr>
          <p:cNvSpPr>
            <a:spLocks noGrp="1"/>
          </p:cNvSpPr>
          <p:nvPr>
            <p:ph type="title"/>
          </p:nvPr>
        </p:nvSpPr>
        <p:spPr/>
        <p:txBody>
          <a:bodyPr/>
          <a:lstStyle/>
          <a:p>
            <a:r>
              <a:rPr lang="en-US" b="1" dirty="0"/>
              <a:t>Overview</a:t>
            </a:r>
            <a:endParaRPr lang="en-US" dirty="0"/>
          </a:p>
        </p:txBody>
      </p:sp>
      <p:sp>
        <p:nvSpPr>
          <p:cNvPr id="3" name="Content Placeholder 2">
            <a:extLst>
              <a:ext uri="{FF2B5EF4-FFF2-40B4-BE49-F238E27FC236}">
                <a16:creationId xmlns:a16="http://schemas.microsoft.com/office/drawing/2014/main" id="{8FE6DB92-9B8A-48FF-B3F5-667A0463E9D2}"/>
              </a:ext>
            </a:extLst>
          </p:cNvPr>
          <p:cNvSpPr>
            <a:spLocks noGrp="1"/>
          </p:cNvSpPr>
          <p:nvPr>
            <p:ph idx="1"/>
          </p:nvPr>
        </p:nvSpPr>
        <p:spPr/>
        <p:txBody>
          <a:bodyPr/>
          <a:lstStyle/>
          <a:p>
            <a:pPr marL="0" indent="0">
              <a:buNone/>
            </a:pPr>
            <a:r>
              <a:rPr lang="en-US" dirty="0"/>
              <a:t>The proposal involves conducting a pilot project using Type 1 Diabetes data assets</a:t>
            </a:r>
            <a:r>
              <a:rPr lang="en-US" dirty="0">
                <a:sym typeface="Wingdings" panose="05000000000000000000" pitchFamily="2" charset="2"/>
              </a:rPr>
              <a:t></a:t>
            </a:r>
            <a:r>
              <a:rPr lang="en-US" dirty="0"/>
              <a:t> The primary goal of this project is </a:t>
            </a:r>
            <a:r>
              <a:rPr lang="en-US" u="sng" dirty="0"/>
              <a:t>to estimate the proportion of Type 1 Diabetes patients that are poorly controlled on their current treatment in:  </a:t>
            </a:r>
          </a:p>
          <a:p>
            <a:pPr marL="0" indent="0">
              <a:buNone/>
            </a:pPr>
            <a:endParaRPr lang="en-US" u="sng" dirty="0"/>
          </a:p>
          <a:p>
            <a:pPr marL="457200" lvl="1" indent="0">
              <a:buNone/>
            </a:pPr>
            <a:r>
              <a:rPr lang="en-US" dirty="0"/>
              <a:t>A. Patients overall</a:t>
            </a:r>
          </a:p>
          <a:p>
            <a:pPr marL="457200" lvl="1" indent="0">
              <a:buNone/>
            </a:pPr>
            <a:r>
              <a:rPr lang="en-US" dirty="0"/>
              <a:t>B. Patients with a continuous glucose monitor (CGM) </a:t>
            </a:r>
          </a:p>
          <a:p>
            <a:pPr marL="457200" lvl="1" indent="0">
              <a:buNone/>
            </a:pPr>
            <a:r>
              <a:rPr lang="en-US" dirty="0"/>
              <a:t>C. Patients with a history of a kidney transplant. </a:t>
            </a:r>
          </a:p>
          <a:p>
            <a:pPr marL="0" indent="0">
              <a:buNone/>
            </a:pPr>
            <a:endParaRPr lang="en-US" dirty="0"/>
          </a:p>
        </p:txBody>
      </p:sp>
    </p:spTree>
    <p:extLst>
      <p:ext uri="{BB962C8B-B14F-4D97-AF65-F5344CB8AC3E}">
        <p14:creationId xmlns:p14="http://schemas.microsoft.com/office/powerpoint/2010/main" val="3098030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7660-7A60-44E3-8E71-0DE70EC404E5}"/>
              </a:ext>
            </a:extLst>
          </p:cNvPr>
          <p:cNvSpPr>
            <a:spLocks noGrp="1"/>
          </p:cNvSpPr>
          <p:nvPr>
            <p:ph type="title"/>
          </p:nvPr>
        </p:nvSpPr>
        <p:spPr/>
        <p:txBody>
          <a:bodyPr/>
          <a:lstStyle/>
          <a:p>
            <a:r>
              <a:rPr lang="en-US" dirty="0"/>
              <a:t>Questions of interest (Information available)</a:t>
            </a:r>
          </a:p>
        </p:txBody>
      </p:sp>
      <p:sp>
        <p:nvSpPr>
          <p:cNvPr id="3" name="Content Placeholder 2">
            <a:extLst>
              <a:ext uri="{FF2B5EF4-FFF2-40B4-BE49-F238E27FC236}">
                <a16:creationId xmlns:a16="http://schemas.microsoft.com/office/drawing/2014/main" id="{9EBBB029-D20D-4EF4-8581-D42314547801}"/>
              </a:ext>
            </a:extLst>
          </p:cNvPr>
          <p:cNvSpPr>
            <a:spLocks noGrp="1"/>
          </p:cNvSpPr>
          <p:nvPr>
            <p:ph idx="1"/>
          </p:nvPr>
        </p:nvSpPr>
        <p:spPr>
          <a:xfrm>
            <a:off x="533399" y="1690688"/>
            <a:ext cx="10925175" cy="4351338"/>
          </a:xfrm>
        </p:spPr>
        <p:txBody>
          <a:bodyPr/>
          <a:lstStyle/>
          <a:p>
            <a:pPr lvl="0"/>
            <a:r>
              <a:rPr lang="en-US" dirty="0"/>
              <a:t>What proportion of adult T1D patients visit their endocrinologist 3 or more times per year?</a:t>
            </a:r>
            <a:endParaRPr lang="en-US" dirty="0">
              <a:effectLst/>
            </a:endParaRPr>
          </a:p>
          <a:p>
            <a:pPr marL="457200" lvl="1" indent="0">
              <a:buNone/>
            </a:pPr>
            <a:r>
              <a:rPr lang="en-US" dirty="0"/>
              <a:t>A - Among those, what proportion either: A. have a continuous glucose monitor or B. Check their glucose at least 3 times per day?</a:t>
            </a:r>
            <a:endParaRPr lang="en-US" dirty="0">
              <a:effectLst/>
            </a:endParaRPr>
          </a:p>
          <a:p>
            <a:pPr marL="457200" lvl="1" indent="0">
              <a:buNone/>
            </a:pPr>
            <a:r>
              <a:rPr lang="en-US" dirty="0"/>
              <a:t>B - HbA1c, and proportion of patients with HbA1c levels greater than or equal to 7%, 7.5%, 8% and 9%</a:t>
            </a:r>
            <a:endParaRPr lang="en-US" dirty="0">
              <a:effectLst/>
            </a:endParaRPr>
          </a:p>
          <a:p>
            <a:pPr marL="457200" lvl="1" indent="0">
              <a:buNone/>
            </a:pPr>
            <a:r>
              <a:rPr lang="en-US" dirty="0"/>
              <a:t>C- Number of severe hypoglycemic events (SHEs) per year, and proportion of patients with at least 1 SHE per year</a:t>
            </a:r>
            <a:endParaRPr lang="en-US" dirty="0">
              <a:effectLst/>
            </a:endParaRPr>
          </a:p>
          <a:p>
            <a:pPr marL="457200" lvl="1" indent="0">
              <a:buNone/>
            </a:pPr>
            <a:r>
              <a:rPr lang="en-US" dirty="0"/>
              <a:t>D- A-C stratified by CGM/insulin pump type</a:t>
            </a:r>
          </a:p>
          <a:p>
            <a:pPr marL="457200" lvl="1" indent="0">
              <a:buNone/>
            </a:pPr>
            <a:r>
              <a:rPr lang="en-US" dirty="0"/>
              <a:t>E- Patient socio-demographics (age, race/ethnicity, Region, BMI, Insurance status)</a:t>
            </a:r>
          </a:p>
          <a:p>
            <a:pPr lvl="1"/>
            <a:endParaRPr lang="en-US" dirty="0">
              <a:effectLst/>
            </a:endParaRPr>
          </a:p>
        </p:txBody>
      </p:sp>
    </p:spTree>
    <p:extLst>
      <p:ext uri="{BB962C8B-B14F-4D97-AF65-F5344CB8AC3E}">
        <p14:creationId xmlns:p14="http://schemas.microsoft.com/office/powerpoint/2010/main" val="4206041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A512D-7844-47A4-A414-0612611B1683}"/>
              </a:ext>
            </a:extLst>
          </p:cNvPr>
          <p:cNvSpPr>
            <a:spLocks noGrp="1"/>
          </p:cNvSpPr>
          <p:nvPr>
            <p:ph type="title"/>
          </p:nvPr>
        </p:nvSpPr>
        <p:spPr>
          <a:xfrm>
            <a:off x="838200" y="365125"/>
            <a:ext cx="10777538" cy="1325563"/>
          </a:xfrm>
        </p:spPr>
        <p:txBody>
          <a:bodyPr/>
          <a:lstStyle/>
          <a:p>
            <a:r>
              <a:rPr lang="en-US" dirty="0"/>
              <a:t>Questions of interest (Information unavailable)</a:t>
            </a:r>
          </a:p>
        </p:txBody>
      </p:sp>
      <p:sp>
        <p:nvSpPr>
          <p:cNvPr id="3" name="Content Placeholder 2">
            <a:extLst>
              <a:ext uri="{FF2B5EF4-FFF2-40B4-BE49-F238E27FC236}">
                <a16:creationId xmlns:a16="http://schemas.microsoft.com/office/drawing/2014/main" id="{3192423A-4A20-4511-A907-C3D00C85C7F6}"/>
              </a:ext>
            </a:extLst>
          </p:cNvPr>
          <p:cNvSpPr>
            <a:spLocks noGrp="1"/>
          </p:cNvSpPr>
          <p:nvPr>
            <p:ph idx="1"/>
          </p:nvPr>
        </p:nvSpPr>
        <p:spPr>
          <a:xfrm>
            <a:off x="838199" y="1825625"/>
            <a:ext cx="10777537" cy="4489450"/>
          </a:xfrm>
        </p:spPr>
        <p:txBody>
          <a:bodyPr>
            <a:normAutofit fontScale="92500" lnSpcReduction="20000"/>
          </a:bodyPr>
          <a:lstStyle/>
          <a:p>
            <a:pPr marL="0" indent="0">
              <a:buNone/>
            </a:pPr>
            <a:r>
              <a:rPr lang="en-US" dirty="0"/>
              <a:t>What is the distribution of the measures below in adult T1D patients both A. overall and B. within the context of the other measures:</a:t>
            </a:r>
          </a:p>
          <a:p>
            <a:pPr marL="0" indent="0">
              <a:buNone/>
            </a:pPr>
            <a:r>
              <a:rPr lang="en-US" dirty="0"/>
              <a:t>a.	C-peptide, and proportion of patients with undetectable levels of C-peptide</a:t>
            </a:r>
          </a:p>
          <a:p>
            <a:pPr marL="0" indent="0">
              <a:buNone/>
            </a:pPr>
            <a:r>
              <a:rPr lang="en-US" dirty="0"/>
              <a:t>b.	Time spent with blood glucose &lt;54 mg/dL and proportion of patients that spend ≥5% of time &lt;54 mg/dL</a:t>
            </a:r>
          </a:p>
          <a:p>
            <a:pPr marL="0" indent="0">
              <a:buNone/>
            </a:pPr>
            <a:r>
              <a:rPr lang="en-US" dirty="0"/>
              <a:t>c.	Time spent in range (i.e., blood glucose 70-180 mg/dL) and proportion of patients that spend ≥70% of time in range</a:t>
            </a:r>
          </a:p>
          <a:p>
            <a:pPr marL="0" indent="0">
              <a:buNone/>
            </a:pPr>
            <a:r>
              <a:rPr lang="en-US" dirty="0"/>
              <a:t>d.	Time spent above 180 mg/dL and 250 mg/dL, and proportion of patients that spend ≥25% of time &gt;180 mg/dL or ≥5% of time &gt;250 mg/dL</a:t>
            </a:r>
          </a:p>
          <a:p>
            <a:pPr marL="0" indent="0">
              <a:buNone/>
            </a:pPr>
            <a:r>
              <a:rPr lang="en-US" dirty="0"/>
              <a:t>e.	Blood glucose coefficient of variation and proportion of patients with a coefficient of variation over each 33% and 36%</a:t>
            </a:r>
          </a:p>
          <a:p>
            <a:pPr marL="0" indent="0">
              <a:buNone/>
            </a:pPr>
            <a:r>
              <a:rPr lang="en-US" dirty="0"/>
              <a:t>f.	How transient are patients in (hypoglycemic) states</a:t>
            </a:r>
            <a:r>
              <a:rPr lang="en-US" dirty="0">
                <a:effectLst/>
              </a:rPr>
              <a:t> </a:t>
            </a:r>
            <a:r>
              <a:rPr lang="en-US" dirty="0"/>
              <a:t> </a:t>
            </a:r>
          </a:p>
        </p:txBody>
      </p:sp>
    </p:spTree>
    <p:extLst>
      <p:ext uri="{BB962C8B-B14F-4D97-AF65-F5344CB8AC3E}">
        <p14:creationId xmlns:p14="http://schemas.microsoft.com/office/powerpoint/2010/main" val="2815519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98531436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1845" y="312739"/>
            <a:ext cx="9541934" cy="619876"/>
          </a:xfrm>
        </p:spPr>
        <p:txBody>
          <a:bodyPr/>
          <a:lstStyle/>
          <a:p>
            <a:r>
              <a:rPr lang="en-US" dirty="0"/>
              <a:t>Current Members – Caring for over 30,000 patients with T1D</a:t>
            </a:r>
          </a:p>
        </p:txBody>
      </p:sp>
      <p:sp>
        <p:nvSpPr>
          <p:cNvPr id="5" name="AutoShape 4" descr="Image result for lucile packard children's hospital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Image result for lucile packard children's hospital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4" name="Picture 10" descr="http://www.coloradokidswithdiabetes.org/wp-content/uploads/2019/11/Centered-color-no-childrens-300x2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36" y="2996113"/>
            <a:ext cx="1949984" cy="17484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ig Lots Behavioral Health Pavilion at Nationwide Children’s Hospital Community Open Hou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8608" y="3494451"/>
            <a:ext cx="24384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n74df333l0p11ftok3gpzqtz-wpengine.netdna-ssl.com/wp-content/uploads/2017/11/penn-medicine-logo-300x9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9229" y="2531985"/>
            <a:ext cx="2857500" cy="92148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Upstate Medical University"/>
          <p:cNvPicPr>
            <a:picLocks noChangeAspect="1" noChangeArrowheads="1"/>
          </p:cNvPicPr>
          <p:nvPr/>
        </p:nvPicPr>
        <p:blipFill rotWithShape="1">
          <a:blip r:embed="rId6">
            <a:extLst>
              <a:ext uri="{28A0092B-C50C-407E-A947-70E740481C1C}">
                <a14:useLocalDpi xmlns:a14="http://schemas.microsoft.com/office/drawing/2010/main" val="0"/>
              </a:ext>
            </a:extLst>
          </a:blip>
          <a:srcRect r="-4097" b="16440"/>
          <a:stretch/>
        </p:blipFill>
        <p:spPr bwMode="auto">
          <a:xfrm>
            <a:off x="6752412" y="4713651"/>
            <a:ext cx="2637454" cy="107670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MH 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688" y="5031240"/>
            <a:ext cx="2572578" cy="7078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8"/>
          <a:srcRect l="750" t="9381" r="527"/>
          <a:stretch/>
        </p:blipFill>
        <p:spPr>
          <a:xfrm>
            <a:off x="7713126" y="2340710"/>
            <a:ext cx="2000250" cy="1304030"/>
          </a:xfrm>
          <a:prstGeom prst="rect">
            <a:avLst/>
          </a:prstGeom>
        </p:spPr>
      </p:pic>
      <p:pic>
        <p:nvPicPr>
          <p:cNvPr id="10" name="Picture 9"/>
          <p:cNvPicPr>
            <a:picLocks noChangeAspect="1"/>
          </p:cNvPicPr>
          <p:nvPr/>
        </p:nvPicPr>
        <p:blipFill rotWithShape="1">
          <a:blip r:embed="rId9"/>
          <a:srcRect l="14722" t="11368" r="3964"/>
          <a:stretch/>
        </p:blipFill>
        <p:spPr>
          <a:xfrm>
            <a:off x="5726729" y="2154633"/>
            <a:ext cx="1955265" cy="1298832"/>
          </a:xfrm>
          <a:prstGeom prst="rect">
            <a:avLst/>
          </a:prstGeom>
        </p:spPr>
      </p:pic>
      <p:pic>
        <p:nvPicPr>
          <p:cNvPr id="1030" name="Picture 6" descr="https://www.openphilanthropy.org/sites/default/files/styles/medium/public/grants/hospital_cincychildrens2-2.jpg?itok=CwScAsZT"/>
          <p:cNvPicPr>
            <a:picLocks noChangeAspect="1" noChangeArrowheads="1"/>
          </p:cNvPicPr>
          <p:nvPr/>
        </p:nvPicPr>
        <p:blipFill rotWithShape="1">
          <a:blip r:embed="rId10">
            <a:extLst>
              <a:ext uri="{28A0092B-C50C-407E-A947-70E740481C1C}">
                <a14:useLocalDpi xmlns:a14="http://schemas.microsoft.com/office/drawing/2010/main" val="0"/>
              </a:ext>
            </a:extLst>
          </a:blip>
          <a:srcRect r="2202" b="18119"/>
          <a:stretch/>
        </p:blipFill>
        <p:spPr bwMode="auto">
          <a:xfrm>
            <a:off x="10215961" y="213660"/>
            <a:ext cx="1956197" cy="16378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Image result for rady children's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85354" y="1032572"/>
            <a:ext cx="2405828" cy="121511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Image result for stanford medicine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47990" y="4859580"/>
            <a:ext cx="3060571" cy="89142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wayne state university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066457" y="2402106"/>
            <a:ext cx="1975199" cy="10923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CD4395B-F4AC-424A-BED2-741AA1EBCDAD}"/>
              </a:ext>
            </a:extLst>
          </p:cNvPr>
          <p:cNvPicPr>
            <a:picLocks noChangeAspect="1"/>
          </p:cNvPicPr>
          <p:nvPr/>
        </p:nvPicPr>
        <p:blipFill>
          <a:blip r:embed="rId14"/>
          <a:stretch>
            <a:fillRect/>
          </a:stretch>
        </p:blipFill>
        <p:spPr>
          <a:xfrm>
            <a:off x="0" y="1926245"/>
            <a:ext cx="2622042" cy="1022033"/>
          </a:xfrm>
          <a:prstGeom prst="rect">
            <a:avLst/>
          </a:prstGeom>
        </p:spPr>
      </p:pic>
      <p:pic>
        <p:nvPicPr>
          <p:cNvPr id="1026" name="Picture 2" descr="NYU Langone Health Expands Ambulatory Care Network on Long Island">
            <a:extLst>
              <a:ext uri="{FF2B5EF4-FFF2-40B4-BE49-F238E27FC236}">
                <a16:creationId xmlns:a16="http://schemas.microsoft.com/office/drawing/2014/main" id="{C985B93E-C91F-403D-A5C4-FE7254F77BF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91182" y="911969"/>
            <a:ext cx="2400300" cy="10921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len DeVos Children's Hospital - Wikipedia">
            <a:extLst>
              <a:ext uri="{FF2B5EF4-FFF2-40B4-BE49-F238E27FC236}">
                <a16:creationId xmlns:a16="http://schemas.microsoft.com/office/drawing/2014/main" id="{0AD471EF-C054-4D0E-9DFE-222744889D1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94124" y="3514372"/>
            <a:ext cx="2428875" cy="11577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Seattle Children's Hospital - Auction of Washington Wines">
            <a:extLst>
              <a:ext uri="{FF2B5EF4-FFF2-40B4-BE49-F238E27FC236}">
                <a16:creationId xmlns:a16="http://schemas.microsoft.com/office/drawing/2014/main" id="{2EB6E81C-DFDC-414D-B580-E550DEAD723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71139" y="894202"/>
            <a:ext cx="24003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ildren's Hospital Los Angeles (CHLA) | LinkedIn">
            <a:extLst>
              <a:ext uri="{FF2B5EF4-FFF2-40B4-BE49-F238E27FC236}">
                <a16:creationId xmlns:a16="http://schemas.microsoft.com/office/drawing/2014/main" id="{6EFE983D-8DDE-43CB-B044-2A5FDD8E48A0}"/>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t="21974" r="523" b="18326"/>
          <a:stretch/>
        </p:blipFill>
        <p:spPr bwMode="auto">
          <a:xfrm>
            <a:off x="7880537" y="3644740"/>
            <a:ext cx="1895043" cy="11372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e Bonheur Children's Hospital Implants First Commercial FDA ...">
            <a:extLst>
              <a:ext uri="{FF2B5EF4-FFF2-40B4-BE49-F238E27FC236}">
                <a16:creationId xmlns:a16="http://schemas.microsoft.com/office/drawing/2014/main" id="{C252BA00-46ED-4E7C-8CC3-E74A585B080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366807" y="4744599"/>
            <a:ext cx="2713863" cy="7772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University of Miami Health System - Home | Facebook">
            <a:extLst>
              <a:ext uri="{FF2B5EF4-FFF2-40B4-BE49-F238E27FC236}">
                <a16:creationId xmlns:a16="http://schemas.microsoft.com/office/drawing/2014/main" id="{7C73CD6D-06BB-4782-8E35-D0DA4A6FA0D9}"/>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t="29627" r="-1601" b="28701"/>
          <a:stretch/>
        </p:blipFill>
        <p:spPr bwMode="auto">
          <a:xfrm>
            <a:off x="9954940" y="3551757"/>
            <a:ext cx="2177438" cy="8930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agan's HOPE at Cook Children's Hospital | Ragan's HOPE">
            <a:extLst>
              <a:ext uri="{FF2B5EF4-FFF2-40B4-BE49-F238E27FC236}">
                <a16:creationId xmlns:a16="http://schemas.microsoft.com/office/drawing/2014/main" id="{1B4B1859-9E07-4BDF-9EAE-D8A79F97BEF7}"/>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4377" t="12328" r="7035" b="14253"/>
          <a:stretch/>
        </p:blipFill>
        <p:spPr bwMode="auto">
          <a:xfrm>
            <a:off x="260792" y="920425"/>
            <a:ext cx="2919537" cy="102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66056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291B83C-1C65-4CB6-AF82-73D9F3AF4ECA}"/>
              </a:ext>
            </a:extLst>
          </p:cNvPr>
          <p:cNvGraphicFramePr>
            <a:graphicFrameLocks noGrp="1"/>
          </p:cNvGraphicFramePr>
          <p:nvPr>
            <p:extLst>
              <p:ext uri="{D42A27DB-BD31-4B8C-83A1-F6EECF244321}">
                <p14:modId xmlns:p14="http://schemas.microsoft.com/office/powerpoint/2010/main" val="1090457357"/>
              </p:ext>
            </p:extLst>
          </p:nvPr>
        </p:nvGraphicFramePr>
        <p:xfrm>
          <a:off x="1097280" y="176020"/>
          <a:ext cx="10447020" cy="5727196"/>
        </p:xfrm>
        <a:graphic>
          <a:graphicData uri="http://schemas.openxmlformats.org/drawingml/2006/table">
            <a:tbl>
              <a:tblPr firstRow="1" bandRow="1">
                <a:tableStyleId>{5940675A-B579-460E-94D1-54222C63F5DA}</a:tableStyleId>
              </a:tblPr>
              <a:tblGrid>
                <a:gridCol w="5171525">
                  <a:extLst>
                    <a:ext uri="{9D8B030D-6E8A-4147-A177-3AD203B41FA5}">
                      <a16:colId xmlns:a16="http://schemas.microsoft.com/office/drawing/2014/main" val="2708378223"/>
                    </a:ext>
                  </a:extLst>
                </a:gridCol>
                <a:gridCol w="5275495">
                  <a:extLst>
                    <a:ext uri="{9D8B030D-6E8A-4147-A177-3AD203B41FA5}">
                      <a16:colId xmlns:a16="http://schemas.microsoft.com/office/drawing/2014/main" val="3814909508"/>
                    </a:ext>
                  </a:extLst>
                </a:gridCol>
              </a:tblGrid>
              <a:tr h="531789">
                <a:tc gridSpan="2">
                  <a:txBody>
                    <a:bodyPr/>
                    <a:lstStyle/>
                    <a:p>
                      <a:pPr marL="0" marR="0" lvl="0" indent="0" algn="ctr" defTabSz="914400" eaLnBrk="1" fontAlgn="auto" latinLnBrk="0" hangingPunct="1">
                        <a:lnSpc>
                          <a:spcPct val="115000"/>
                        </a:lnSpc>
                        <a:spcBef>
                          <a:spcPts val="0"/>
                        </a:spcBef>
                        <a:spcAft>
                          <a:spcPts val="0"/>
                        </a:spcAft>
                        <a:buClrTx/>
                        <a:buSzTx/>
                        <a:buFontTx/>
                        <a:buNone/>
                        <a:tabLst/>
                        <a:defRPr/>
                      </a:pPr>
                      <a:r>
                        <a:rPr lang="en-US" sz="2800" b="1" dirty="0">
                          <a:solidFill>
                            <a:srgbClr val="32ABB4"/>
                          </a:solidFill>
                          <a:latin typeface="Arial" panose="020B0604020202020204" pitchFamily="34" charset="0"/>
                          <a:cs typeface="Arial" panose="020B0604020202020204" pitchFamily="34" charset="0"/>
                        </a:rPr>
                        <a:t>Clinical Leadership</a:t>
                      </a:r>
                      <a:endParaRPr lang="en-US" sz="2800" b="1" dirty="0">
                        <a:solidFill>
                          <a:srgbClr val="32ABB4"/>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hMerge="1">
                  <a:txBody>
                    <a:bodyPr/>
                    <a:lstStyle/>
                    <a:p>
                      <a:pPr algn="ctr"/>
                      <a:endParaRPr lang="en-US" sz="1400" b="1" dirty="0">
                        <a:solidFill>
                          <a:srgbClr val="13686F"/>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23238455"/>
                  </a:ext>
                </a:extLst>
              </a:tr>
              <a:tr h="489110">
                <a:tc>
                  <a:txBody>
                    <a:bodyPr/>
                    <a:lstStyle/>
                    <a:p>
                      <a:pPr marL="0" marR="0" lvl="0" indent="0" algn="ctr" defTabSz="914400" eaLnBrk="1" fontAlgn="auto" latinLnBrk="0" hangingPunct="1">
                        <a:lnSpc>
                          <a:spcPct val="115000"/>
                        </a:lnSpc>
                        <a:spcBef>
                          <a:spcPts val="0"/>
                        </a:spcBef>
                        <a:spcAft>
                          <a:spcPts val="0"/>
                        </a:spcAft>
                        <a:buClrTx/>
                        <a:buSzTx/>
                        <a:buFontTx/>
                        <a:buNone/>
                        <a:tabLst/>
                        <a:defRPr/>
                      </a:pPr>
                      <a:r>
                        <a:rPr lang="en-US" sz="1200" b="0" dirty="0">
                          <a:solidFill>
                            <a:srgbClr val="13686F"/>
                          </a:solidFill>
                          <a:effectLst/>
                          <a:latin typeface="Arial" panose="020B0604020202020204" pitchFamily="34" charset="0"/>
                          <a:ea typeface="Arial" panose="020B0604020202020204" pitchFamily="34" charset="0"/>
                          <a:cs typeface="Arial" panose="020B0604020202020204" pitchFamily="34" charset="0"/>
                        </a:rPr>
                        <a:t>Barbara Davis Center, </a:t>
                      </a:r>
                    </a:p>
                    <a:p>
                      <a:pPr marL="0" marR="0" lvl="0" indent="0" algn="ctr" defTabSz="914400" eaLnBrk="1" fontAlgn="auto" latinLnBrk="0" hangingPunct="1">
                        <a:lnSpc>
                          <a:spcPct val="115000"/>
                        </a:lnSpc>
                        <a:spcBef>
                          <a:spcPts val="0"/>
                        </a:spcBef>
                        <a:spcAft>
                          <a:spcPts val="0"/>
                        </a:spcAft>
                        <a:buClrTx/>
                        <a:buSzTx/>
                        <a:buFontTx/>
                        <a:buNone/>
                        <a:tabLst/>
                        <a:defRPr/>
                      </a:pPr>
                      <a:r>
                        <a:rPr lang="en-US" sz="1200" b="0" dirty="0">
                          <a:solidFill>
                            <a:srgbClr val="13686F"/>
                          </a:solidFill>
                          <a:effectLst/>
                          <a:latin typeface="Arial" panose="020B0604020202020204" pitchFamily="34" charset="0"/>
                          <a:cs typeface="Arial" panose="020B0604020202020204" pitchFamily="34" charset="0"/>
                        </a:rPr>
                        <a:t>Sarit Polsky MD &amp; Todd Alonso MD</a:t>
                      </a:r>
                      <a:endParaRPr lang="en-US" sz="1200" b="0" dirty="0">
                        <a:solidFill>
                          <a:srgbClr val="13686F"/>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lvl="0" indent="0" algn="ctr" defTabSz="914400" eaLnBrk="1" fontAlgn="auto" latinLnBrk="0" hangingPunct="1">
                        <a:lnSpc>
                          <a:spcPct val="115000"/>
                        </a:lnSpc>
                        <a:spcBef>
                          <a:spcPts val="0"/>
                        </a:spcBef>
                        <a:spcAft>
                          <a:spcPts val="0"/>
                        </a:spcAft>
                        <a:buClrTx/>
                        <a:buSzTx/>
                        <a:buFontTx/>
                        <a:buNone/>
                        <a:tabLst/>
                        <a:defRPr/>
                      </a:pPr>
                      <a:r>
                        <a:rPr lang="en-US" sz="1200" b="0" dirty="0">
                          <a:solidFill>
                            <a:srgbClr val="13686F"/>
                          </a:solidFill>
                          <a:effectLst/>
                          <a:latin typeface="Arial" panose="020B0604020202020204" pitchFamily="34" charset="0"/>
                          <a:ea typeface="Arial" panose="020B0604020202020204" pitchFamily="34" charset="0"/>
                          <a:cs typeface="Arial" panose="020B0604020202020204" pitchFamily="34" charset="0"/>
                        </a:rPr>
                        <a:t>Penn Medicine, </a:t>
                      </a:r>
                    </a:p>
                    <a:p>
                      <a:pPr marL="0" marR="0" lvl="0" indent="0" algn="ctr" defTabSz="914400" eaLnBrk="1" fontAlgn="auto" latinLnBrk="0" hangingPunct="1">
                        <a:lnSpc>
                          <a:spcPct val="115000"/>
                        </a:lnSpc>
                        <a:spcBef>
                          <a:spcPts val="0"/>
                        </a:spcBef>
                        <a:spcAft>
                          <a:spcPts val="0"/>
                        </a:spcAft>
                        <a:buClrTx/>
                        <a:buSzTx/>
                        <a:buFontTx/>
                        <a:buNone/>
                        <a:tabLst/>
                        <a:defRPr/>
                      </a:pPr>
                      <a:r>
                        <a:rPr lang="en-US" sz="1200" b="0" dirty="0">
                          <a:solidFill>
                            <a:srgbClr val="13686F"/>
                          </a:solidFill>
                          <a:latin typeface="Arial" panose="020B0604020202020204" pitchFamily="34" charset="0"/>
                          <a:cs typeface="Arial" panose="020B0604020202020204" pitchFamily="34" charset="0"/>
                        </a:rPr>
                        <a:t>Ilona Lorincz MD</a:t>
                      </a:r>
                      <a:endParaRPr lang="en-US" sz="1200" b="0" dirty="0">
                        <a:solidFill>
                          <a:srgbClr val="13686F"/>
                        </a:solidFill>
                        <a:effectLst/>
                        <a:latin typeface="Arial" panose="020B0604020202020204" pitchFamily="34" charset="0"/>
                        <a:ea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6868047"/>
                  </a:ext>
                </a:extLst>
              </a:tr>
              <a:tr h="454931">
                <a:tc>
                  <a:txBody>
                    <a:bodyPr/>
                    <a:lstStyle/>
                    <a:p>
                      <a:pPr algn="ctr"/>
                      <a:r>
                        <a:rPr lang="en-US" sz="1200" b="0" dirty="0">
                          <a:solidFill>
                            <a:srgbClr val="13686F"/>
                          </a:solidFill>
                          <a:effectLst/>
                          <a:latin typeface="Arial" panose="020B0604020202020204" pitchFamily="34" charset="0"/>
                          <a:ea typeface="Arial" panose="020B0604020202020204" pitchFamily="34" charset="0"/>
                          <a:cs typeface="Arial" panose="020B0604020202020204" pitchFamily="34" charset="0"/>
                        </a:rPr>
                        <a:t>Le Bonheur Children’s,</a:t>
                      </a:r>
                    </a:p>
                    <a:p>
                      <a:pPr algn="ctr"/>
                      <a:r>
                        <a:rPr lang="en-US" sz="1200" b="0" dirty="0">
                          <a:solidFill>
                            <a:srgbClr val="13686F"/>
                          </a:solidFill>
                          <a:effectLst/>
                          <a:latin typeface="Arial" panose="020B0604020202020204" pitchFamily="34" charset="0"/>
                          <a:cs typeface="Arial" panose="020B0604020202020204" pitchFamily="34" charset="0"/>
                        </a:rPr>
                        <a:t>Ahlee Kim MD</a:t>
                      </a:r>
                      <a:endParaRPr lang="en-US" sz="1200" dirty="0"/>
                    </a:p>
                  </a:txBody>
                  <a:tcPr marL="63500" marR="63500" marT="63500" marB="63500" anchor="ctr"/>
                </a:tc>
                <a:tc>
                  <a:txBody>
                    <a:bodyPr/>
                    <a:lstStyle/>
                    <a:p>
                      <a:pPr algn="ctr"/>
                      <a:r>
                        <a:rPr lang="en-US" sz="1200" b="0" dirty="0">
                          <a:solidFill>
                            <a:srgbClr val="13686F"/>
                          </a:solidFill>
                          <a:latin typeface="Arial" panose="020B0604020202020204" pitchFamily="34" charset="0"/>
                          <a:cs typeface="Arial" panose="020B0604020202020204" pitchFamily="34" charset="0"/>
                        </a:rPr>
                        <a:t>Rady Children’s, </a:t>
                      </a:r>
                    </a:p>
                    <a:p>
                      <a:pPr algn="ctr"/>
                      <a:r>
                        <a:rPr lang="en-US" sz="1200" b="0" dirty="0">
                          <a:solidFill>
                            <a:srgbClr val="13686F"/>
                          </a:solidFill>
                          <a:latin typeface="Arial" panose="020B0604020202020204" pitchFamily="34" charset="0"/>
                          <a:cs typeface="Arial" panose="020B0604020202020204" pitchFamily="34" charset="0"/>
                        </a:rPr>
                        <a:t>Carla Demeterco Berggren MD</a:t>
                      </a:r>
                    </a:p>
                  </a:txBody>
                  <a:tcPr/>
                </a:tc>
                <a:extLst>
                  <a:ext uri="{0D108BD9-81ED-4DB2-BD59-A6C34878D82A}">
                    <a16:rowId xmlns:a16="http://schemas.microsoft.com/office/drawing/2014/main" val="1435624541"/>
                  </a:ext>
                </a:extLst>
              </a:tr>
              <a:tr h="489110">
                <a:tc>
                  <a:txBody>
                    <a:bodyPr/>
                    <a:lstStyle/>
                    <a:p>
                      <a:pPr marL="0" marR="0" lvl="0" indent="0" algn="ctr" defTabSz="914400" eaLnBrk="1" fontAlgn="auto" latinLnBrk="0" hangingPunct="1">
                        <a:lnSpc>
                          <a:spcPct val="115000"/>
                        </a:lnSpc>
                        <a:spcBef>
                          <a:spcPts val="0"/>
                        </a:spcBef>
                        <a:spcAft>
                          <a:spcPts val="0"/>
                        </a:spcAft>
                        <a:buClrTx/>
                        <a:buSzTx/>
                        <a:buFontTx/>
                        <a:buNone/>
                        <a:tabLst/>
                        <a:defRPr/>
                      </a:pPr>
                      <a:r>
                        <a:rPr lang="en-US" sz="1200" b="0" dirty="0">
                          <a:solidFill>
                            <a:srgbClr val="13686F"/>
                          </a:solidFill>
                          <a:effectLst/>
                          <a:latin typeface="Arial" panose="020B0604020202020204" pitchFamily="34" charset="0"/>
                          <a:ea typeface="Arial" panose="020B0604020202020204" pitchFamily="34" charset="0"/>
                          <a:cs typeface="Arial" panose="020B0604020202020204" pitchFamily="34" charset="0"/>
                        </a:rPr>
                        <a:t>Children’s Mercy Hospital, </a:t>
                      </a:r>
                    </a:p>
                    <a:p>
                      <a:pPr marL="0" marR="0" lvl="0" indent="0" algn="ctr" defTabSz="914400" eaLnBrk="1" fontAlgn="auto" latinLnBrk="0" hangingPunct="1">
                        <a:lnSpc>
                          <a:spcPct val="115000"/>
                        </a:lnSpc>
                        <a:spcBef>
                          <a:spcPts val="0"/>
                        </a:spcBef>
                        <a:spcAft>
                          <a:spcPts val="0"/>
                        </a:spcAft>
                        <a:buClrTx/>
                        <a:buSzTx/>
                        <a:buFontTx/>
                        <a:buNone/>
                        <a:tabLst/>
                        <a:defRPr/>
                      </a:pPr>
                      <a:r>
                        <a:rPr lang="en-US" sz="1200" b="0" dirty="0">
                          <a:solidFill>
                            <a:srgbClr val="13686F"/>
                          </a:solidFill>
                          <a:effectLst/>
                          <a:latin typeface="Arial" panose="020B0604020202020204" pitchFamily="34" charset="0"/>
                          <a:cs typeface="Arial" panose="020B0604020202020204" pitchFamily="34" charset="0"/>
                        </a:rPr>
                        <a:t>Mark Clements MD, PhD</a:t>
                      </a:r>
                      <a:endParaRPr lang="en-US" sz="1200" b="0" dirty="0">
                        <a:solidFill>
                          <a:srgbClr val="13686F"/>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13686F"/>
                          </a:solidFill>
                          <a:effectLst/>
                          <a:uLnTx/>
                          <a:uFillTx/>
                          <a:latin typeface="Arial" panose="020B0604020202020204" pitchFamily="34" charset="0"/>
                          <a:cs typeface="Arial" panose="020B0604020202020204" pitchFamily="34" charset="0"/>
                          <a:sym typeface="Hind Bold"/>
                        </a:rPr>
                        <a:t>Seattle Children’s Hospital,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13686F"/>
                          </a:solidFill>
                          <a:effectLst/>
                          <a:uLnTx/>
                          <a:uFillTx/>
                          <a:latin typeface="Arial" panose="020B0604020202020204" pitchFamily="34" charset="0"/>
                          <a:cs typeface="Arial" panose="020B0604020202020204" pitchFamily="34" charset="0"/>
                          <a:sym typeface="Hind Bold"/>
                        </a:rPr>
                        <a:t>Faisal Malik MD, MSHS</a:t>
                      </a:r>
                    </a:p>
                  </a:txBody>
                  <a:tcPr/>
                </a:tc>
                <a:extLst>
                  <a:ext uri="{0D108BD9-81ED-4DB2-BD59-A6C34878D82A}">
                    <a16:rowId xmlns:a16="http://schemas.microsoft.com/office/drawing/2014/main" val="2906548996"/>
                  </a:ext>
                </a:extLst>
              </a:tr>
              <a:tr h="454931">
                <a:tc>
                  <a:txBody>
                    <a:bodyPr/>
                    <a:lstStyle/>
                    <a:p>
                      <a:pPr algn="ctr"/>
                      <a:r>
                        <a:rPr lang="en-US" sz="1200" b="0" dirty="0">
                          <a:solidFill>
                            <a:srgbClr val="13686F"/>
                          </a:solidFill>
                          <a:effectLst/>
                          <a:latin typeface="Arial" panose="020B0604020202020204" pitchFamily="34" charset="0"/>
                          <a:ea typeface="Arial" panose="020B0604020202020204" pitchFamily="34" charset="0"/>
                          <a:cs typeface="Arial" panose="020B0604020202020204" pitchFamily="34" charset="0"/>
                        </a:rPr>
                        <a:t>Children’s Hospital Los Angeles</a:t>
                      </a:r>
                    </a:p>
                    <a:p>
                      <a:pPr algn="ctr"/>
                      <a:r>
                        <a:rPr lang="en-US" sz="1200" b="0" dirty="0">
                          <a:solidFill>
                            <a:srgbClr val="13686F"/>
                          </a:solidFill>
                          <a:effectLst/>
                          <a:latin typeface="Arial" panose="020B0604020202020204" pitchFamily="34" charset="0"/>
                          <a:cs typeface="Arial" panose="020B0604020202020204" pitchFamily="34" charset="0"/>
                        </a:rPr>
                        <a:t>Brian Miyazaki, MD</a:t>
                      </a:r>
                      <a:endParaRPr lang="en-US" dirty="0"/>
                    </a:p>
                  </a:txBody>
                  <a:tcPr marL="63500" marR="63500" marT="63500" marB="6350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0" dirty="0">
                          <a:solidFill>
                            <a:srgbClr val="13686F"/>
                          </a:solidFill>
                          <a:latin typeface="Arial" panose="020B0604020202020204" pitchFamily="34" charset="0"/>
                          <a:cs typeface="Arial" panose="020B0604020202020204" pitchFamily="34" charset="0"/>
                        </a:rPr>
                        <a:t>Spectrum Health, Helen DeVos,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b="0" dirty="0">
                          <a:solidFill>
                            <a:srgbClr val="13686F"/>
                          </a:solidFill>
                          <a:latin typeface="Arial" panose="020B0604020202020204" pitchFamily="34" charset="0"/>
                          <a:cs typeface="Arial" panose="020B0604020202020204" pitchFamily="34" charset="0"/>
                        </a:rPr>
                        <a:t>Jose Jimenez Vega MD</a:t>
                      </a:r>
                    </a:p>
                  </a:txBody>
                  <a:tcPr/>
                </a:tc>
                <a:extLst>
                  <a:ext uri="{0D108BD9-81ED-4DB2-BD59-A6C34878D82A}">
                    <a16:rowId xmlns:a16="http://schemas.microsoft.com/office/drawing/2014/main" val="888185885"/>
                  </a:ext>
                </a:extLst>
              </a:tr>
              <a:tr h="489110">
                <a:tc>
                  <a:txBody>
                    <a:bodyPr/>
                    <a:lstStyle/>
                    <a:p>
                      <a:pPr marL="0" marR="0" lvl="0" indent="0" algn="ctr" defTabSz="914400" eaLnBrk="1" fontAlgn="auto" latinLnBrk="0" hangingPunct="1">
                        <a:lnSpc>
                          <a:spcPct val="115000"/>
                        </a:lnSpc>
                        <a:spcBef>
                          <a:spcPts val="0"/>
                        </a:spcBef>
                        <a:spcAft>
                          <a:spcPts val="0"/>
                        </a:spcAft>
                        <a:buClrTx/>
                        <a:buSzTx/>
                        <a:buFontTx/>
                        <a:buNone/>
                        <a:tabLst/>
                        <a:defRPr/>
                      </a:pPr>
                      <a:r>
                        <a:rPr lang="en-US" sz="1200" b="0" dirty="0">
                          <a:solidFill>
                            <a:srgbClr val="13686F"/>
                          </a:solidFill>
                          <a:effectLst/>
                          <a:latin typeface="Arial" panose="020B0604020202020204" pitchFamily="34" charset="0"/>
                          <a:ea typeface="Arial" panose="020B0604020202020204" pitchFamily="34" charset="0"/>
                          <a:cs typeface="Arial" panose="020B0604020202020204" pitchFamily="34" charset="0"/>
                        </a:rPr>
                        <a:t>Cincinnati Children’s Hospital Medical Center, </a:t>
                      </a:r>
                    </a:p>
                    <a:p>
                      <a:pPr marL="0" marR="0" lvl="0" indent="0" algn="ctr" defTabSz="914400" eaLnBrk="1" fontAlgn="auto" latinLnBrk="0" hangingPunct="1">
                        <a:lnSpc>
                          <a:spcPct val="115000"/>
                        </a:lnSpc>
                        <a:spcBef>
                          <a:spcPts val="0"/>
                        </a:spcBef>
                        <a:spcAft>
                          <a:spcPts val="0"/>
                        </a:spcAft>
                        <a:buClrTx/>
                        <a:buSzTx/>
                        <a:buFontTx/>
                        <a:buNone/>
                        <a:tabLst/>
                        <a:defRPr/>
                      </a:pPr>
                      <a:r>
                        <a:rPr lang="en-US" sz="1200" b="0" dirty="0">
                          <a:solidFill>
                            <a:srgbClr val="13686F"/>
                          </a:solidFill>
                          <a:latin typeface="Arial" panose="020B0604020202020204" pitchFamily="34" charset="0"/>
                          <a:cs typeface="Arial" panose="020B0604020202020204" pitchFamily="34" charset="0"/>
                        </a:rPr>
                        <a:t>Sarah Corathers MD</a:t>
                      </a:r>
                      <a:endParaRPr lang="en-US" sz="1200" b="0" dirty="0">
                        <a:solidFill>
                          <a:srgbClr val="13686F"/>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0" dirty="0">
                          <a:solidFill>
                            <a:srgbClr val="13686F"/>
                          </a:solidFill>
                          <a:effectLst/>
                          <a:latin typeface="Arial" panose="020B0604020202020204" pitchFamily="34" charset="0"/>
                          <a:ea typeface="Arial" panose="020B0604020202020204" pitchFamily="34" charset="0"/>
                          <a:cs typeface="Arial" panose="020B0604020202020204" pitchFamily="34" charset="0"/>
                        </a:rPr>
                        <a:t>Stanford University</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b="0" dirty="0">
                          <a:solidFill>
                            <a:srgbClr val="13686F"/>
                          </a:solidFill>
                          <a:latin typeface="Arial" panose="020B0604020202020204" pitchFamily="34" charset="0"/>
                          <a:cs typeface="Arial" panose="020B0604020202020204" pitchFamily="34" charset="0"/>
                        </a:rPr>
                        <a:t>Marina Basina MD &amp; Priya Prahalad MD</a:t>
                      </a:r>
                    </a:p>
                  </a:txBody>
                  <a:tcPr/>
                </a:tc>
                <a:extLst>
                  <a:ext uri="{0D108BD9-81ED-4DB2-BD59-A6C34878D82A}">
                    <a16:rowId xmlns:a16="http://schemas.microsoft.com/office/drawing/2014/main" val="1207224491"/>
                  </a:ext>
                </a:extLst>
              </a:tr>
              <a:tr h="489110">
                <a:tc>
                  <a:txBody>
                    <a:bodyPr/>
                    <a:lstStyle/>
                    <a:p>
                      <a:pPr marL="0" marR="0" lvl="0" indent="0" algn="ctr" defTabSz="914400" eaLnBrk="1" fontAlgn="auto" latinLnBrk="0" hangingPunct="1">
                        <a:lnSpc>
                          <a:spcPct val="115000"/>
                        </a:lnSpc>
                        <a:spcBef>
                          <a:spcPts val="0"/>
                        </a:spcBef>
                        <a:spcAft>
                          <a:spcPts val="0"/>
                        </a:spcAft>
                        <a:buClrTx/>
                        <a:buSzTx/>
                        <a:buFontTx/>
                        <a:buNone/>
                        <a:tabLst/>
                        <a:defRPr/>
                      </a:pPr>
                      <a:r>
                        <a:rPr lang="en-US" sz="1200" b="0" dirty="0">
                          <a:solidFill>
                            <a:srgbClr val="13686F"/>
                          </a:solidFill>
                          <a:effectLst/>
                          <a:latin typeface="Arial" panose="020B0604020202020204" pitchFamily="34" charset="0"/>
                          <a:ea typeface="Arial" panose="020B0604020202020204" pitchFamily="34" charset="0"/>
                          <a:cs typeface="Arial" panose="020B0604020202020204" pitchFamily="34" charset="0"/>
                        </a:rPr>
                        <a:t>Cook Children’s</a:t>
                      </a:r>
                    </a:p>
                    <a:p>
                      <a:pPr marL="0" marR="0" lvl="0" indent="0" algn="ctr" defTabSz="914400" eaLnBrk="1" fontAlgn="auto" latinLnBrk="0" hangingPunct="1">
                        <a:lnSpc>
                          <a:spcPct val="115000"/>
                        </a:lnSpc>
                        <a:spcBef>
                          <a:spcPts val="0"/>
                        </a:spcBef>
                        <a:spcAft>
                          <a:spcPts val="0"/>
                        </a:spcAft>
                        <a:buClrTx/>
                        <a:buSzTx/>
                        <a:buFontTx/>
                        <a:buNone/>
                        <a:tabLst/>
                        <a:defRPr/>
                      </a:pPr>
                      <a:r>
                        <a:rPr lang="en-US" sz="1200" b="0" dirty="0">
                          <a:solidFill>
                            <a:srgbClr val="13686F"/>
                          </a:solidFill>
                          <a:effectLst/>
                          <a:latin typeface="Arial" panose="020B0604020202020204" pitchFamily="34" charset="0"/>
                          <a:ea typeface="Arial" panose="020B0604020202020204" pitchFamily="34" charset="0"/>
                          <a:cs typeface="Arial" panose="020B0604020202020204" pitchFamily="34" charset="0"/>
                        </a:rPr>
                        <a:t>Paul Thornton, MD</a:t>
                      </a:r>
                    </a:p>
                  </a:txBody>
                  <a:tcPr marL="63500" marR="63500" marT="63500" marB="6350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0" dirty="0">
                          <a:solidFill>
                            <a:srgbClr val="13686F"/>
                          </a:solidFill>
                          <a:effectLst/>
                          <a:latin typeface="Arial" panose="020B0604020202020204" pitchFamily="34" charset="0"/>
                          <a:ea typeface="Arial" panose="020B0604020202020204" pitchFamily="34" charset="0"/>
                          <a:cs typeface="Arial" panose="020B0604020202020204" pitchFamily="34" charset="0"/>
                        </a:rPr>
                        <a:t>SUNY, Pediatrics and Adult,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b="0" dirty="0">
                          <a:solidFill>
                            <a:srgbClr val="13686F"/>
                          </a:solidFill>
                          <a:latin typeface="Arial" panose="020B0604020202020204" pitchFamily="34" charset="0"/>
                          <a:cs typeface="Arial" panose="020B0604020202020204" pitchFamily="34" charset="0"/>
                        </a:rPr>
                        <a:t>Ruth Weinstock MD PhD  Roberto Izquierdo MD </a:t>
                      </a:r>
                    </a:p>
                  </a:txBody>
                  <a:tcPr/>
                </a:tc>
                <a:extLst>
                  <a:ext uri="{0D108BD9-81ED-4DB2-BD59-A6C34878D82A}">
                    <a16:rowId xmlns:a16="http://schemas.microsoft.com/office/drawing/2014/main" val="1992295681"/>
                  </a:ext>
                </a:extLst>
              </a:tr>
              <a:tr h="489110">
                <a:tc>
                  <a:txBody>
                    <a:bodyPr/>
                    <a:lstStyle/>
                    <a:p>
                      <a:pPr marL="0" marR="0" lvl="0" indent="0" algn="ctr" defTabSz="914400" eaLnBrk="1" fontAlgn="auto" latinLnBrk="0" hangingPunct="1">
                        <a:lnSpc>
                          <a:spcPct val="115000"/>
                        </a:lnSpc>
                        <a:spcBef>
                          <a:spcPts val="0"/>
                        </a:spcBef>
                        <a:spcAft>
                          <a:spcPts val="0"/>
                        </a:spcAft>
                        <a:buClrTx/>
                        <a:buSzTx/>
                        <a:buFontTx/>
                        <a:buNone/>
                        <a:tabLst/>
                        <a:defRPr/>
                      </a:pPr>
                      <a:r>
                        <a:rPr lang="en-US" sz="1200" b="0" dirty="0">
                          <a:solidFill>
                            <a:srgbClr val="13686F"/>
                          </a:solidFill>
                          <a:effectLst/>
                          <a:latin typeface="Arial" panose="020B0604020202020204" pitchFamily="34" charset="0"/>
                          <a:ea typeface="Arial" panose="020B0604020202020204" pitchFamily="34" charset="0"/>
                          <a:cs typeface="Arial" panose="020B0604020202020204" pitchFamily="34" charset="0"/>
                        </a:rPr>
                        <a:t>University of Michigan, Mott Children’s,</a:t>
                      </a:r>
                    </a:p>
                    <a:p>
                      <a:pPr marL="0" marR="0" lvl="0" indent="0" algn="ctr" defTabSz="914400" eaLnBrk="1" fontAlgn="auto" latinLnBrk="0" hangingPunct="1">
                        <a:lnSpc>
                          <a:spcPct val="115000"/>
                        </a:lnSpc>
                        <a:spcBef>
                          <a:spcPts val="0"/>
                        </a:spcBef>
                        <a:spcAft>
                          <a:spcPts val="0"/>
                        </a:spcAft>
                        <a:buClrTx/>
                        <a:buSzTx/>
                        <a:buFontTx/>
                        <a:buNone/>
                        <a:tabLst/>
                        <a:defRPr/>
                      </a:pPr>
                      <a:r>
                        <a:rPr lang="en-US" sz="1200" b="0" dirty="0">
                          <a:solidFill>
                            <a:srgbClr val="13686F"/>
                          </a:solidFill>
                          <a:effectLst/>
                          <a:latin typeface="Arial" panose="020B0604020202020204" pitchFamily="34" charset="0"/>
                          <a:ea typeface="Arial" panose="020B0604020202020204" pitchFamily="34" charset="0"/>
                          <a:cs typeface="Arial" panose="020B0604020202020204" pitchFamily="34" charset="0"/>
                        </a:rPr>
                        <a:t> </a:t>
                      </a:r>
                      <a:r>
                        <a:rPr lang="en-US" sz="1200" b="0" dirty="0">
                          <a:solidFill>
                            <a:srgbClr val="13686F"/>
                          </a:solidFill>
                          <a:latin typeface="Arial" panose="020B0604020202020204" pitchFamily="34" charset="0"/>
                          <a:cs typeface="Arial" panose="020B0604020202020204" pitchFamily="34" charset="0"/>
                        </a:rPr>
                        <a:t>Joyce Lee MD</a:t>
                      </a:r>
                      <a:endParaRPr lang="en-US" sz="1200" b="0" dirty="0">
                        <a:solidFill>
                          <a:srgbClr val="13686F"/>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0" dirty="0">
                          <a:solidFill>
                            <a:srgbClr val="13686F"/>
                          </a:solidFill>
                          <a:effectLst/>
                          <a:latin typeface="Arial" panose="020B0604020202020204" pitchFamily="34" charset="0"/>
                          <a:ea typeface="Arial" panose="020B0604020202020204" pitchFamily="34" charset="0"/>
                          <a:cs typeface="Arial" panose="020B0604020202020204" pitchFamily="34" charset="0"/>
                        </a:rPr>
                        <a:t>Texas Children’s,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b="0" dirty="0">
                          <a:solidFill>
                            <a:srgbClr val="13686F"/>
                          </a:solidFill>
                          <a:latin typeface="Arial" panose="020B0604020202020204" pitchFamily="34" charset="0"/>
                          <a:cs typeface="Arial" panose="020B0604020202020204" pitchFamily="34" charset="0"/>
                        </a:rPr>
                        <a:t>Daniel DeSalvo MD</a:t>
                      </a:r>
                    </a:p>
                  </a:txBody>
                  <a:tcPr/>
                </a:tc>
                <a:extLst>
                  <a:ext uri="{0D108BD9-81ED-4DB2-BD59-A6C34878D82A}">
                    <a16:rowId xmlns:a16="http://schemas.microsoft.com/office/drawing/2014/main" val="2964481559"/>
                  </a:ext>
                </a:extLst>
              </a:tr>
              <a:tr h="489110">
                <a:tc>
                  <a:txBody>
                    <a:bodyPr/>
                    <a:lstStyle/>
                    <a:p>
                      <a:pPr marL="0" marR="0" lvl="0" indent="0" algn="ctr" defTabSz="914400" eaLnBrk="1" fontAlgn="auto" latinLnBrk="0" hangingPunct="1">
                        <a:lnSpc>
                          <a:spcPct val="115000"/>
                        </a:lnSpc>
                        <a:spcBef>
                          <a:spcPts val="0"/>
                        </a:spcBef>
                        <a:spcAft>
                          <a:spcPts val="0"/>
                        </a:spcAft>
                        <a:buClrTx/>
                        <a:buSzTx/>
                        <a:buFontTx/>
                        <a:buNone/>
                        <a:tabLst/>
                        <a:defRPr/>
                      </a:pPr>
                      <a:r>
                        <a:rPr lang="en-US" sz="1200" b="0" dirty="0">
                          <a:solidFill>
                            <a:srgbClr val="13686F"/>
                          </a:solidFill>
                          <a:effectLst/>
                          <a:latin typeface="Arial" panose="020B0604020202020204" pitchFamily="34" charset="0"/>
                          <a:ea typeface="Arial" panose="020B0604020202020204" pitchFamily="34" charset="0"/>
                          <a:cs typeface="Arial" panose="020B0604020202020204" pitchFamily="34" charset="0"/>
                        </a:rPr>
                        <a:t>Nationwide Children’s, </a:t>
                      </a:r>
                    </a:p>
                    <a:p>
                      <a:pPr marL="0" marR="0" lvl="0" indent="0" algn="ctr" defTabSz="914400" eaLnBrk="1" fontAlgn="auto" latinLnBrk="0" hangingPunct="1">
                        <a:lnSpc>
                          <a:spcPct val="115000"/>
                        </a:lnSpc>
                        <a:spcBef>
                          <a:spcPts val="0"/>
                        </a:spcBef>
                        <a:spcAft>
                          <a:spcPts val="0"/>
                        </a:spcAft>
                        <a:buClrTx/>
                        <a:buSzTx/>
                        <a:buFontTx/>
                        <a:buNone/>
                        <a:tabLst/>
                        <a:defRPr/>
                      </a:pPr>
                      <a:r>
                        <a:rPr lang="en-US" sz="1200" b="0" dirty="0">
                          <a:solidFill>
                            <a:srgbClr val="13686F"/>
                          </a:solidFill>
                          <a:latin typeface="Arial" panose="020B0604020202020204" pitchFamily="34" charset="0"/>
                          <a:cs typeface="Arial" panose="020B0604020202020204" pitchFamily="34" charset="0"/>
                        </a:rPr>
                        <a:t>Manu Kamboj MD</a:t>
                      </a:r>
                      <a:endParaRPr lang="en-US" sz="1200" b="0" dirty="0">
                        <a:solidFill>
                          <a:srgbClr val="13686F"/>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0" dirty="0">
                          <a:solidFill>
                            <a:srgbClr val="13686F"/>
                          </a:solidFill>
                          <a:effectLst/>
                          <a:latin typeface="Arial" panose="020B0604020202020204" pitchFamily="34" charset="0"/>
                          <a:ea typeface="Arial" panose="020B0604020202020204" pitchFamily="34" charset="0"/>
                          <a:cs typeface="Arial" panose="020B0604020202020204" pitchFamily="34" charset="0"/>
                        </a:rPr>
                        <a:t>University of Florida, </a:t>
                      </a:r>
                    </a:p>
                    <a:p>
                      <a:pPr marL="0" marR="0" lvl="0" indent="0" algn="ctr" defTabSz="914400" eaLnBrk="1" fontAlgn="auto" latinLnBrk="0" hangingPunct="1">
                        <a:lnSpc>
                          <a:spcPct val="100000"/>
                        </a:lnSpc>
                        <a:spcBef>
                          <a:spcPts val="0"/>
                        </a:spcBef>
                        <a:spcAft>
                          <a:spcPts val="0"/>
                        </a:spcAft>
                        <a:buClrTx/>
                        <a:buSzTx/>
                        <a:buFontTx/>
                        <a:buNone/>
                        <a:tabLst/>
                        <a:defRPr/>
                      </a:pPr>
                      <a:r>
                        <a:rPr lang="it-IT" sz="1200" b="0" dirty="0">
                          <a:solidFill>
                            <a:srgbClr val="13686F"/>
                          </a:solidFill>
                          <a:latin typeface="Arial" panose="020B0604020202020204" pitchFamily="34" charset="0"/>
                          <a:cs typeface="Arial" panose="020B0604020202020204" pitchFamily="34" charset="0"/>
                        </a:rPr>
                        <a:t>Anastasia Albanese-O'Neill PhD, APRN, CDE</a:t>
                      </a:r>
                      <a:endParaRPr lang="en-US" sz="1200" b="0" dirty="0">
                        <a:solidFill>
                          <a:srgbClr val="13686F"/>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18003991"/>
                  </a:ext>
                </a:extLst>
              </a:tr>
              <a:tr h="489110">
                <a:tc>
                  <a:txBody>
                    <a:bodyPr/>
                    <a:lstStyle/>
                    <a:p>
                      <a:pPr marL="0" marR="0" lvl="0" indent="0" algn="ctr" defTabSz="914400" eaLnBrk="1" fontAlgn="auto" latinLnBrk="0" hangingPunct="1">
                        <a:lnSpc>
                          <a:spcPct val="115000"/>
                        </a:lnSpc>
                        <a:spcBef>
                          <a:spcPts val="0"/>
                        </a:spcBef>
                        <a:spcAft>
                          <a:spcPts val="0"/>
                        </a:spcAft>
                        <a:buClrTx/>
                        <a:buSzTx/>
                        <a:buFontTx/>
                        <a:buNone/>
                        <a:tabLst/>
                        <a:defRPr/>
                      </a:pPr>
                      <a:r>
                        <a:rPr lang="en-US" sz="1200" b="0" dirty="0">
                          <a:solidFill>
                            <a:srgbClr val="13686F"/>
                          </a:solidFill>
                          <a:effectLst/>
                          <a:latin typeface="Arial" panose="020B0604020202020204" pitchFamily="34" charset="0"/>
                          <a:ea typeface="Arial" panose="020B0604020202020204" pitchFamily="34" charset="0"/>
                          <a:cs typeface="Arial" panose="020B0604020202020204" pitchFamily="34" charset="0"/>
                        </a:rPr>
                        <a:t>NYU Langone, </a:t>
                      </a:r>
                    </a:p>
                    <a:p>
                      <a:pPr marL="0" marR="0" lvl="0" indent="0" algn="ctr" defTabSz="914400" eaLnBrk="1" fontAlgn="auto" latinLnBrk="0" hangingPunct="1">
                        <a:lnSpc>
                          <a:spcPct val="115000"/>
                        </a:lnSpc>
                        <a:spcBef>
                          <a:spcPts val="0"/>
                        </a:spcBef>
                        <a:spcAft>
                          <a:spcPts val="0"/>
                        </a:spcAft>
                        <a:buClrTx/>
                        <a:buSzTx/>
                        <a:buFontTx/>
                        <a:buNone/>
                        <a:tabLst/>
                        <a:defRPr/>
                      </a:pPr>
                      <a:r>
                        <a:rPr lang="en-US" sz="1200" b="0" dirty="0">
                          <a:solidFill>
                            <a:srgbClr val="13686F"/>
                          </a:solidFill>
                          <a:effectLst/>
                          <a:latin typeface="Arial" panose="020B0604020202020204" pitchFamily="34" charset="0"/>
                          <a:ea typeface="Arial" panose="020B0604020202020204" pitchFamily="34" charset="0"/>
                          <a:cs typeface="Arial" panose="020B0604020202020204" pitchFamily="34" charset="0"/>
                        </a:rPr>
                        <a:t>Lauren Golden MD &amp; Mary Pat Gallagher MD  </a:t>
                      </a:r>
                    </a:p>
                  </a:txBody>
                  <a:tcPr marL="63500" marR="63500" marT="63500" marB="6350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0" dirty="0">
                          <a:solidFill>
                            <a:srgbClr val="13686F"/>
                          </a:solidFill>
                          <a:latin typeface="Arial" panose="020B0604020202020204" pitchFamily="34" charset="0"/>
                          <a:cs typeface="Arial" panose="020B0604020202020204" pitchFamily="34" charset="0"/>
                        </a:rPr>
                        <a:t>University of Miami,</a:t>
                      </a:r>
                    </a:p>
                    <a:p>
                      <a:pPr marL="0" marR="0" lvl="0" indent="0" algn="ctr" defTabSz="914400" eaLnBrk="1" fontAlgn="auto" latinLnBrk="0" hangingPunct="1">
                        <a:lnSpc>
                          <a:spcPct val="100000"/>
                        </a:lnSpc>
                        <a:spcBef>
                          <a:spcPts val="0"/>
                        </a:spcBef>
                        <a:spcAft>
                          <a:spcPts val="0"/>
                        </a:spcAft>
                        <a:buClrTx/>
                        <a:buSzTx/>
                        <a:buFontTx/>
                        <a:buNone/>
                        <a:tabLst/>
                        <a:defRPr/>
                      </a:pPr>
                      <a:r>
                        <a:rPr lang="it-IT" sz="1200" b="0" dirty="0">
                          <a:solidFill>
                            <a:srgbClr val="13686F"/>
                          </a:solidFill>
                          <a:latin typeface="Arial" panose="020B0604020202020204" pitchFamily="34" charset="0"/>
                          <a:cs typeface="Arial" panose="020B0604020202020204" pitchFamily="34" charset="0"/>
                        </a:rPr>
                        <a:t>Francesco Vendrame, M.D. Ph.D. &amp; Janine Sanchez MD</a:t>
                      </a:r>
                      <a:endParaRPr lang="en-US" sz="1200" b="0" dirty="0">
                        <a:solidFill>
                          <a:srgbClr val="13686F"/>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24055617"/>
                  </a:ext>
                </a:extLst>
              </a:tr>
              <a:tr h="422101">
                <a:tc>
                  <a:txBody>
                    <a:bodyPr/>
                    <a:lstStyle/>
                    <a:p>
                      <a:pPr marL="0" marR="0" lvl="0" indent="0" algn="ctr" defTabSz="914400" eaLnBrk="1" fontAlgn="auto" latinLnBrk="0" hangingPunct="1">
                        <a:lnSpc>
                          <a:spcPct val="115000"/>
                        </a:lnSpc>
                        <a:spcBef>
                          <a:spcPts val="0"/>
                        </a:spcBef>
                        <a:spcAft>
                          <a:spcPts val="0"/>
                        </a:spcAft>
                        <a:buClrTx/>
                        <a:buSzTx/>
                        <a:buFontTx/>
                        <a:buNone/>
                        <a:tabLst/>
                        <a:defRPr/>
                      </a:pPr>
                      <a:endParaRPr lang="en-US" sz="1200" b="0" dirty="0">
                        <a:solidFill>
                          <a:srgbClr val="13686F"/>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0" dirty="0">
                          <a:solidFill>
                            <a:srgbClr val="13686F"/>
                          </a:solidFill>
                          <a:effectLst/>
                          <a:latin typeface="Arial" panose="020B0604020202020204" pitchFamily="34" charset="0"/>
                          <a:ea typeface="Arial" panose="020B0604020202020204" pitchFamily="34" charset="0"/>
                          <a:cs typeface="Arial" panose="020B0604020202020204" pitchFamily="34" charset="0"/>
                        </a:rPr>
                        <a:t>Wayne State University,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b="0" dirty="0">
                          <a:solidFill>
                            <a:srgbClr val="13686F"/>
                          </a:solidFill>
                          <a:latin typeface="Arial" panose="020B0604020202020204" pitchFamily="34" charset="0"/>
                          <a:cs typeface="Arial" panose="020B0604020202020204" pitchFamily="34" charset="0"/>
                        </a:rPr>
                        <a:t>Berhane Seyoum MD</a:t>
                      </a:r>
                    </a:p>
                  </a:txBody>
                  <a:tcPr/>
                </a:tc>
                <a:extLst>
                  <a:ext uri="{0D108BD9-81ED-4DB2-BD59-A6C34878D82A}">
                    <a16:rowId xmlns:a16="http://schemas.microsoft.com/office/drawing/2014/main" val="2281766262"/>
                  </a:ext>
                </a:extLst>
              </a:tr>
            </a:tbl>
          </a:graphicData>
        </a:graphic>
      </p:graphicFrame>
    </p:spTree>
    <p:extLst>
      <p:ext uri="{BB962C8B-B14F-4D97-AF65-F5344CB8AC3E}">
        <p14:creationId xmlns:p14="http://schemas.microsoft.com/office/powerpoint/2010/main" val="273160086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197BB2-CFF5-4B29-A6D4-23D1D8C23180}"/>
              </a:ext>
            </a:extLst>
          </p:cNvPr>
          <p:cNvPicPr>
            <a:picLocks noChangeAspect="1"/>
          </p:cNvPicPr>
          <p:nvPr/>
        </p:nvPicPr>
        <p:blipFill>
          <a:blip r:embed="rId2"/>
          <a:stretch>
            <a:fillRect/>
          </a:stretch>
        </p:blipFill>
        <p:spPr>
          <a:xfrm>
            <a:off x="0" y="0"/>
            <a:ext cx="8875059" cy="6858000"/>
          </a:xfrm>
          <a:prstGeom prst="rect">
            <a:avLst/>
          </a:prstGeom>
        </p:spPr>
      </p:pic>
    </p:spTree>
    <p:extLst>
      <p:ext uri="{BB962C8B-B14F-4D97-AF65-F5344CB8AC3E}">
        <p14:creationId xmlns:p14="http://schemas.microsoft.com/office/powerpoint/2010/main" val="314819588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699ABB1-12E9-4435-8253-9F17C0AD218F}"/>
              </a:ext>
            </a:extLst>
          </p:cNvPr>
          <p:cNvSpPr>
            <a:spLocks noGrp="1"/>
          </p:cNvSpPr>
          <p:nvPr>
            <p:ph type="body" sz="half" idx="1"/>
          </p:nvPr>
        </p:nvSpPr>
        <p:spPr/>
        <p:txBody>
          <a:bodyPr/>
          <a:lstStyle/>
          <a:p>
            <a:r>
              <a:rPr lang="en-US" dirty="0"/>
              <a:t>The T1D Exchange QI Collaborative Data Governance Committee shall guide optimization of the use of healthcare data generated by the QI Collaborative for clinical outcome improvements. </a:t>
            </a:r>
          </a:p>
          <a:p>
            <a:endParaRPr lang="en-US" dirty="0"/>
          </a:p>
          <a:p>
            <a:r>
              <a:rPr lang="en-US" dirty="0"/>
              <a:t>This data asset requires oversight and coordination to insure they are managed appropriately, both in pursuit of our mission and aims and with respect to ethical and regulatory compliance in their uses.</a:t>
            </a:r>
          </a:p>
          <a:p>
            <a:endParaRPr lang="en-US" dirty="0"/>
          </a:p>
        </p:txBody>
      </p:sp>
      <p:sp>
        <p:nvSpPr>
          <p:cNvPr id="3" name="Title 2">
            <a:extLst>
              <a:ext uri="{FF2B5EF4-FFF2-40B4-BE49-F238E27FC236}">
                <a16:creationId xmlns:a16="http://schemas.microsoft.com/office/drawing/2014/main" id="{E9E57BF5-C53F-4262-8718-B3489F84F8C1}"/>
              </a:ext>
            </a:extLst>
          </p:cNvPr>
          <p:cNvSpPr>
            <a:spLocks noGrp="1"/>
          </p:cNvSpPr>
          <p:nvPr>
            <p:ph type="title"/>
          </p:nvPr>
        </p:nvSpPr>
        <p:spPr/>
        <p:txBody>
          <a:bodyPr/>
          <a:lstStyle/>
          <a:p>
            <a:r>
              <a:rPr lang="en-US" dirty="0"/>
              <a:t>Data Governance Committee Purpose</a:t>
            </a:r>
          </a:p>
        </p:txBody>
      </p:sp>
    </p:spTree>
    <p:extLst>
      <p:ext uri="{BB962C8B-B14F-4D97-AF65-F5344CB8AC3E}">
        <p14:creationId xmlns:p14="http://schemas.microsoft.com/office/powerpoint/2010/main" val="6322154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itle 1"/>
          <p:cNvSpPr txBox="1">
            <a:spLocks noGrp="1"/>
          </p:cNvSpPr>
          <p:nvPr>
            <p:ph type="title"/>
          </p:nvPr>
        </p:nvSpPr>
        <p:spPr>
          <a:xfrm>
            <a:off x="1398491" y="4321535"/>
            <a:ext cx="10103586" cy="1870718"/>
          </a:xfrm>
          <a:prstGeom prst="rect">
            <a:avLst/>
          </a:prstGeom>
        </p:spPr>
        <p:txBody>
          <a:bodyPr>
            <a:normAutofit fontScale="90000"/>
          </a:bodyPr>
          <a:lstStyle>
            <a:lvl1pPr defTabSz="336042">
              <a:defRPr sz="4508" spc="-72"/>
            </a:lvl1pPr>
          </a:lstStyle>
          <a:p>
            <a:r>
              <a:rPr lang="en-US" b="1" dirty="0"/>
              <a:t> Quality Improvement Process</a:t>
            </a:r>
            <a:br>
              <a:rPr lang="en-US" dirty="0"/>
            </a:br>
            <a:r>
              <a:rPr lang="en-US" dirty="0"/>
              <a:t> </a:t>
            </a:r>
            <a:br>
              <a:rPr lang="en-US" dirty="0"/>
            </a:br>
            <a:endParaRPr sz="3100" dirty="0"/>
          </a:p>
        </p:txBody>
      </p:sp>
      <p:pic>
        <p:nvPicPr>
          <p:cNvPr id="3" name="Picture 2">
            <a:extLst>
              <a:ext uri="{FF2B5EF4-FFF2-40B4-BE49-F238E27FC236}">
                <a16:creationId xmlns:a16="http://schemas.microsoft.com/office/drawing/2014/main" id="{ECCCE659-5C7B-4F25-AA54-FFE7288E7F73}"/>
              </a:ext>
            </a:extLst>
          </p:cNvPr>
          <p:cNvPicPr>
            <a:picLocks noChangeAspect="1"/>
          </p:cNvPicPr>
          <p:nvPr/>
        </p:nvPicPr>
        <p:blipFill>
          <a:blip r:embed="rId2"/>
          <a:stretch>
            <a:fillRect/>
          </a:stretch>
        </p:blipFill>
        <p:spPr>
          <a:xfrm>
            <a:off x="3125473" y="0"/>
            <a:ext cx="8863714" cy="6858000"/>
          </a:xfrm>
          <a:prstGeom prst="rect">
            <a:avLst/>
          </a:prstGeom>
        </p:spPr>
      </p:pic>
      <p:sp>
        <p:nvSpPr>
          <p:cNvPr id="4" name="TextBox 3">
            <a:extLst>
              <a:ext uri="{FF2B5EF4-FFF2-40B4-BE49-F238E27FC236}">
                <a16:creationId xmlns:a16="http://schemas.microsoft.com/office/drawing/2014/main" id="{58B89852-24B1-49DF-8CE3-011CF77167F3}"/>
              </a:ext>
            </a:extLst>
          </p:cNvPr>
          <p:cNvSpPr txBox="1"/>
          <p:nvPr/>
        </p:nvSpPr>
        <p:spPr>
          <a:xfrm>
            <a:off x="146957" y="130629"/>
            <a:ext cx="1943100" cy="13234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chemeClr val="bg2">
                    <a:lumMod val="60000"/>
                    <a:lumOff val="40000"/>
                  </a:schemeClr>
                </a:solidFill>
                <a:effectLst/>
                <a:uFillTx/>
                <a:latin typeface="Avenir Heavy"/>
                <a:ea typeface="Avenir Heavy"/>
                <a:cs typeface="Avenir Heavy"/>
                <a:sym typeface="Avenir Heavy"/>
              </a:rPr>
              <a:t>Decision Making</a:t>
            </a:r>
          </a:p>
        </p:txBody>
      </p:sp>
    </p:spTree>
    <p:extLst>
      <p:ext uri="{BB962C8B-B14F-4D97-AF65-F5344CB8AC3E}">
        <p14:creationId xmlns:p14="http://schemas.microsoft.com/office/powerpoint/2010/main" val="82832337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09543CF-A0CC-4A6C-AB30-8791998F1BA6}"/>
              </a:ext>
            </a:extLst>
          </p:cNvPr>
          <p:cNvSpPr>
            <a:spLocks noGrp="1"/>
          </p:cNvSpPr>
          <p:nvPr>
            <p:ph type="body" sz="half" idx="1"/>
          </p:nvPr>
        </p:nvSpPr>
        <p:spPr/>
        <p:txBody>
          <a:bodyPr/>
          <a:lstStyle/>
          <a:p>
            <a:pPr marL="342900" indent="-342900">
              <a:buFont typeface="Arial" panose="020B0604020202020204" pitchFamily="34" charset="0"/>
              <a:buChar char="•"/>
            </a:pPr>
            <a:r>
              <a:rPr lang="en-US" dirty="0"/>
              <a:t>Decision making is reserved to QI Collaborative members that have data mapped to the Portal (currently 8 hospitals, including: BDC, CMH, SUNY, NCH, TCH, and CCHMC). This number will increase over time.</a:t>
            </a:r>
          </a:p>
          <a:p>
            <a:pPr marL="342900" indent="-342900">
              <a:buFont typeface="Arial" panose="020B0604020202020204" pitchFamily="34" charset="0"/>
              <a:buChar char="•"/>
            </a:pPr>
            <a:r>
              <a:rPr lang="en-US" dirty="0"/>
              <a:t>All QI Collaborative members are invited to participate in this Committee to understand Data Governance processes and decisions.</a:t>
            </a:r>
          </a:p>
          <a:p>
            <a:pPr marL="342900" indent="-342900">
              <a:buFont typeface="Arial" panose="020B0604020202020204" pitchFamily="34" charset="0"/>
              <a:buChar char="•"/>
            </a:pPr>
            <a:r>
              <a:rPr lang="en-US" dirty="0"/>
              <a:t>Meetings, charters, minutes, slides, and diagrams can be accessed on </a:t>
            </a:r>
            <a:r>
              <a:rPr lang="en-US" dirty="0">
                <a:hlinkClick r:id="rId2"/>
              </a:rPr>
              <a:t>Trello</a:t>
            </a:r>
            <a:endParaRPr lang="en-US" dirty="0"/>
          </a:p>
        </p:txBody>
      </p:sp>
      <p:sp>
        <p:nvSpPr>
          <p:cNvPr id="3" name="Title 2">
            <a:extLst>
              <a:ext uri="{FF2B5EF4-FFF2-40B4-BE49-F238E27FC236}">
                <a16:creationId xmlns:a16="http://schemas.microsoft.com/office/drawing/2014/main" id="{009DDDB4-5EE1-43E1-AC17-50A52BD73541}"/>
              </a:ext>
            </a:extLst>
          </p:cNvPr>
          <p:cNvSpPr>
            <a:spLocks noGrp="1"/>
          </p:cNvSpPr>
          <p:nvPr>
            <p:ph type="title"/>
          </p:nvPr>
        </p:nvSpPr>
        <p:spPr/>
        <p:txBody>
          <a:bodyPr/>
          <a:lstStyle/>
          <a:p>
            <a:r>
              <a:rPr lang="en-US" dirty="0"/>
              <a:t>Decision Making and documentation</a:t>
            </a:r>
          </a:p>
        </p:txBody>
      </p:sp>
    </p:spTree>
    <p:extLst>
      <p:ext uri="{BB962C8B-B14F-4D97-AF65-F5344CB8AC3E}">
        <p14:creationId xmlns:p14="http://schemas.microsoft.com/office/powerpoint/2010/main" val="381597012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C131A-991B-4CFC-818F-4DFD526974E2}"/>
              </a:ext>
            </a:extLst>
          </p:cNvPr>
          <p:cNvSpPr>
            <a:spLocks noGrp="1"/>
          </p:cNvSpPr>
          <p:nvPr>
            <p:ph type="ctrTitle"/>
          </p:nvPr>
        </p:nvSpPr>
        <p:spPr/>
        <p:txBody>
          <a:bodyPr/>
          <a:lstStyle/>
          <a:p>
            <a:r>
              <a:rPr lang="en-US" dirty="0"/>
              <a:t>Dexcom sponsored project</a:t>
            </a:r>
          </a:p>
        </p:txBody>
      </p:sp>
      <p:sp>
        <p:nvSpPr>
          <p:cNvPr id="3" name="Subtitle 2">
            <a:extLst>
              <a:ext uri="{FF2B5EF4-FFF2-40B4-BE49-F238E27FC236}">
                <a16:creationId xmlns:a16="http://schemas.microsoft.com/office/drawing/2014/main" id="{1F13F4A3-7189-4464-B1E5-65527FA6BC3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52743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C131A-991B-4CFC-818F-4DFD526974E2}"/>
              </a:ext>
            </a:extLst>
          </p:cNvPr>
          <p:cNvSpPr>
            <a:spLocks noGrp="1"/>
          </p:cNvSpPr>
          <p:nvPr>
            <p:ph type="ctrTitle"/>
          </p:nvPr>
        </p:nvSpPr>
        <p:spPr/>
        <p:txBody>
          <a:bodyPr/>
          <a:lstStyle/>
          <a:p>
            <a:r>
              <a:rPr lang="en-US" dirty="0"/>
              <a:t>Rt vs Flash CGM project</a:t>
            </a:r>
          </a:p>
        </p:txBody>
      </p:sp>
      <p:sp>
        <p:nvSpPr>
          <p:cNvPr id="3" name="Subtitle 2">
            <a:extLst>
              <a:ext uri="{FF2B5EF4-FFF2-40B4-BE49-F238E27FC236}">
                <a16:creationId xmlns:a16="http://schemas.microsoft.com/office/drawing/2014/main" id="{1F13F4A3-7189-4464-B1E5-65527FA6BC35}"/>
              </a:ext>
            </a:extLst>
          </p:cNvPr>
          <p:cNvSpPr>
            <a:spLocks noGrp="1"/>
          </p:cNvSpPr>
          <p:nvPr>
            <p:ph type="subTitle" idx="1"/>
          </p:nvPr>
        </p:nvSpPr>
        <p:spPr/>
        <p:txBody>
          <a:bodyPr/>
          <a:lstStyle/>
          <a:p>
            <a:r>
              <a:rPr lang="en-US" dirty="0"/>
              <a:t>Analysis supported by Dexcom</a:t>
            </a:r>
          </a:p>
        </p:txBody>
      </p:sp>
    </p:spTree>
    <p:extLst>
      <p:ext uri="{BB962C8B-B14F-4D97-AF65-F5344CB8AC3E}">
        <p14:creationId xmlns:p14="http://schemas.microsoft.com/office/powerpoint/2010/main" val="3636917214"/>
      </p:ext>
    </p:extLst>
  </p:cSld>
  <p:clrMapOvr>
    <a:masterClrMapping/>
  </p:clrMapOvr>
</p:sld>
</file>

<file path=ppt/theme/theme1.xml><?xml version="1.0" encoding="utf-8"?>
<a:theme xmlns:a="http://schemas.openxmlformats.org/drawingml/2006/main" name="1_T1D Exchange Annual Meeting Template 2015">
  <a:themeElements>
    <a:clrScheme name="1_T1D Exchange Annual Meeting Template 2015">
      <a:dk1>
        <a:srgbClr val="696F70"/>
      </a:dk1>
      <a:lt1>
        <a:srgbClr val="701707"/>
      </a:lt1>
      <a:dk2>
        <a:srgbClr val="A7A7A7"/>
      </a:dk2>
      <a:lt2>
        <a:srgbClr val="535353"/>
      </a:lt2>
      <a:accent1>
        <a:srgbClr val="4F81BD"/>
      </a:accent1>
      <a:accent2>
        <a:srgbClr val="C0504D"/>
      </a:accent2>
      <a:accent3>
        <a:srgbClr val="FF00FF"/>
      </a:accent3>
      <a:accent4>
        <a:srgbClr val="8064A2"/>
      </a:accent4>
      <a:accent5>
        <a:srgbClr val="4BACC6"/>
      </a:accent5>
      <a:accent6>
        <a:srgbClr val="F79646"/>
      </a:accent6>
      <a:hlink>
        <a:srgbClr val="0000FF"/>
      </a:hlink>
      <a:folHlink>
        <a:srgbClr val="FF00FF"/>
      </a:folHlink>
    </a:clrScheme>
    <a:fontScheme name="1_T1D Exchange Annual Meeting Template 2015">
      <a:majorFont>
        <a:latin typeface="Helvetica"/>
        <a:ea typeface="Helvetica"/>
        <a:cs typeface="Helvetica"/>
      </a:majorFont>
      <a:minorFont>
        <a:latin typeface="Calibri"/>
        <a:ea typeface="Calibri"/>
        <a:cs typeface="Calibri"/>
      </a:minorFont>
    </a:fontScheme>
    <a:fmtScheme name="1_T1D Exchange Annual Meeting Template 201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7616E"/>
            </a:solidFill>
            <a:effectLst/>
            <a:uFillTx/>
            <a:latin typeface="Hind Regular"/>
            <a:ea typeface="Hind Regular"/>
            <a:cs typeface="Hind Regular"/>
            <a:sym typeface="Hind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696F70"/>
            </a:solidFill>
            <a:effectLst/>
            <a:uFillTx/>
            <a:latin typeface="Hind Bold"/>
            <a:ea typeface="Hind Bold"/>
            <a:cs typeface="Hind Bold"/>
            <a:sym typeface="Hind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T1D Exchange Annual Meeting Template 2015">
  <a:themeElements>
    <a:clrScheme name="1_T1D Exchange Annual Meeting Template 2015">
      <a:dk1>
        <a:srgbClr val="696F70"/>
      </a:dk1>
      <a:lt1>
        <a:srgbClr val="701707"/>
      </a:lt1>
      <a:dk2>
        <a:srgbClr val="A7A7A7"/>
      </a:dk2>
      <a:lt2>
        <a:srgbClr val="535353"/>
      </a:lt2>
      <a:accent1>
        <a:srgbClr val="4F81BD"/>
      </a:accent1>
      <a:accent2>
        <a:srgbClr val="C0504D"/>
      </a:accent2>
      <a:accent3>
        <a:srgbClr val="FF00FF"/>
      </a:accent3>
      <a:accent4>
        <a:srgbClr val="8064A2"/>
      </a:accent4>
      <a:accent5>
        <a:srgbClr val="4BACC6"/>
      </a:accent5>
      <a:accent6>
        <a:srgbClr val="F79646"/>
      </a:accent6>
      <a:hlink>
        <a:srgbClr val="0000FF"/>
      </a:hlink>
      <a:folHlink>
        <a:srgbClr val="FF00FF"/>
      </a:folHlink>
    </a:clrScheme>
    <a:fontScheme name="1_T1D Exchange Annual Meeting Template 2015">
      <a:majorFont>
        <a:latin typeface="Helvetica"/>
        <a:ea typeface="Helvetica"/>
        <a:cs typeface="Helvetica"/>
      </a:majorFont>
      <a:minorFont>
        <a:latin typeface="Calibri"/>
        <a:ea typeface="Calibri"/>
        <a:cs typeface="Calibri"/>
      </a:minorFont>
    </a:fontScheme>
    <a:fmtScheme name="1_T1D Exchange Annual Meeting Template 201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7616E"/>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696F70"/>
            </a:solidFill>
            <a:effectLst/>
            <a:uFillTx/>
            <a:latin typeface="Avenir Heavy"/>
            <a:ea typeface="Avenir Heavy"/>
            <a:cs typeface="Avenir Heavy"/>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1D Exchange Annual Meeting Template 2015">
  <a:themeElements>
    <a:clrScheme name="1_T1D Exchange Annual Meeting Template 2015">
      <a:dk1>
        <a:srgbClr val="000000"/>
      </a:dk1>
      <a:lt1>
        <a:srgbClr val="FFFFFF"/>
      </a:lt1>
      <a:dk2>
        <a:srgbClr val="A7A7A7"/>
      </a:dk2>
      <a:lt2>
        <a:srgbClr val="535353"/>
      </a:lt2>
      <a:accent1>
        <a:srgbClr val="4F81BD"/>
      </a:accent1>
      <a:accent2>
        <a:srgbClr val="C0504D"/>
      </a:accent2>
      <a:accent3>
        <a:srgbClr val="FF00FF"/>
      </a:accent3>
      <a:accent4>
        <a:srgbClr val="8064A2"/>
      </a:accent4>
      <a:accent5>
        <a:srgbClr val="4BACC6"/>
      </a:accent5>
      <a:accent6>
        <a:srgbClr val="F79646"/>
      </a:accent6>
      <a:hlink>
        <a:srgbClr val="0000FF"/>
      </a:hlink>
      <a:folHlink>
        <a:srgbClr val="FF00FF"/>
      </a:folHlink>
    </a:clrScheme>
    <a:fontScheme name="1_T1D Exchange Annual Meeting Template 2015">
      <a:majorFont>
        <a:latin typeface="Helvetica"/>
        <a:ea typeface="Helvetica"/>
        <a:cs typeface="Helvetica"/>
      </a:majorFont>
      <a:minorFont>
        <a:latin typeface="Calibri"/>
        <a:ea typeface="Calibri"/>
        <a:cs typeface="Calibri"/>
      </a:minorFont>
    </a:fontScheme>
    <a:fmtScheme name="1_T1D Exchange Annual Meeting Template 201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7616E"/>
            </a:solidFill>
            <a:effectLst/>
            <a:uFillTx/>
            <a:latin typeface="Hind Regular"/>
            <a:ea typeface="Hind Regular"/>
            <a:cs typeface="Hind Regular"/>
            <a:sym typeface="Hind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696F70"/>
            </a:solidFill>
            <a:effectLst/>
            <a:uFillTx/>
            <a:latin typeface="Hind Bold"/>
            <a:ea typeface="Hind Bold"/>
            <a:cs typeface="Hind Bold"/>
            <a:sym typeface="Hind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46367</TotalTime>
  <Words>1598</Words>
  <Application>Microsoft Office PowerPoint</Application>
  <PresentationFormat>Widescreen</PresentationFormat>
  <Paragraphs>268</Paragraphs>
  <Slides>19</Slides>
  <Notes>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19</vt:i4>
      </vt:variant>
    </vt:vector>
  </HeadingPairs>
  <TitlesOfParts>
    <vt:vector size="32" baseType="lpstr">
      <vt:lpstr>Arial</vt:lpstr>
      <vt:lpstr>Avenir Book</vt:lpstr>
      <vt:lpstr>Avenir Heavy</vt:lpstr>
      <vt:lpstr>Calibri</vt:lpstr>
      <vt:lpstr>Calibri Light</vt:lpstr>
      <vt:lpstr>Garamond</vt:lpstr>
      <vt:lpstr>Hind Bold</vt:lpstr>
      <vt:lpstr>Hind Medium</vt:lpstr>
      <vt:lpstr>Hind Regular</vt:lpstr>
      <vt:lpstr>Tahoma</vt:lpstr>
      <vt:lpstr>1_T1D Exchange Annual Meeting Template 2015</vt:lpstr>
      <vt:lpstr>2_T1D Exchange Annual Meeting Template 2015</vt:lpstr>
      <vt:lpstr>Office Theme</vt:lpstr>
      <vt:lpstr>Data Governance Committee  September 8, 2020 </vt:lpstr>
      <vt:lpstr>Current Members – Caring for over 30,000 patients with T1D</vt:lpstr>
      <vt:lpstr>PowerPoint Presentation</vt:lpstr>
      <vt:lpstr>PowerPoint Presentation</vt:lpstr>
      <vt:lpstr>Data Governance Committee Purpose</vt:lpstr>
      <vt:lpstr> Quality Improvement Process   </vt:lpstr>
      <vt:lpstr>Decision Making and documentation</vt:lpstr>
      <vt:lpstr>Dexcom sponsored project</vt:lpstr>
      <vt:lpstr>Rt vs Flash CGM project</vt:lpstr>
      <vt:lpstr>Project aims</vt:lpstr>
      <vt:lpstr>Summary of findings</vt:lpstr>
      <vt:lpstr>Summary of findings</vt:lpstr>
      <vt:lpstr>Summary of findings </vt:lpstr>
      <vt:lpstr>Ongoing work: Abstract submission for ATTD</vt:lpstr>
      <vt:lpstr>Glycemic Control Project</vt:lpstr>
      <vt:lpstr>Overview</vt:lpstr>
      <vt:lpstr>Questions of interest (Information available)</vt:lpstr>
      <vt:lpstr>Questions of interest (Information unavailable)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Text</dc:title>
  <dc:creator>Osagie Ebekozien</dc:creator>
  <cp:lastModifiedBy>Nicole Rioles</cp:lastModifiedBy>
  <cp:revision>272</cp:revision>
  <cp:lastPrinted>2020-02-12T19:12:45Z</cp:lastPrinted>
  <dcterms:modified xsi:type="dcterms:W3CDTF">2020-09-08T17:37:06Z</dcterms:modified>
</cp:coreProperties>
</file>