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7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0FF"/>
    <a:srgbClr val="9E66C4"/>
    <a:srgbClr val="FFAC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8" autoAdjust="0"/>
    <p:restoredTop sz="92814"/>
  </p:normalViewPr>
  <p:slideViewPr>
    <p:cSldViewPr snapToGrid="0">
      <p:cViewPr varScale="1">
        <p:scale>
          <a:sx n="62" d="100"/>
          <a:sy n="62" d="100"/>
        </p:scale>
        <p:origin x="9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18B76-89C4-D143-8A5D-311987ACD7A0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36AAD-1B4B-1847-9A77-1FF10D944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422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736AAD-1B4B-1847-9A77-1FF10D944D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96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A136E-B276-4495-9ABF-4BD165F018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94809A-4C2D-43B5-B4B9-658784B13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3ED76-D9A6-4D2C-80F7-86F953CF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A6865-3F69-4780-81C2-6E96D5FB5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351ED-830A-4B72-9E77-A36158BE1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9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B7EB6-ACC0-4C76-A68E-2AAB35602C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5D1129-B8D7-4E4D-856E-8C27FDF74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8B82B-B55A-4582-A0CB-3E734A314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E0678-BB0A-4EF2-A112-5700271CC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8959A-15C6-4B1D-99D0-EBEBB9AF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37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1A3CE0-DBEC-4679-A502-945F8A405A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78B5A8-7627-4AD8-A75E-A02E12C48E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5D829E-C552-4463-A5E6-8B1256B92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833D24-2998-4B8C-A4DD-183043EE5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C71D87-0594-4126-B518-10EFC0FE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42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DA3E-4437-4C7D-B038-A0E3E9311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74BF8-F1BC-410A-BD48-3A127261A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5D0CC-0A36-47D9-A9DB-DAAAF198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B1A04-8B2E-4E8E-A528-426D13F4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6F7303-8C0A-41EF-A408-E868059F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3C4C42-ACFA-41E0-9C74-E91317803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45FEF-B70C-450A-B525-EE62E6614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9DED9-8B9E-48A1-8BC6-703D604CE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82917-B143-4599-84EF-AD1FF3188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C1AF3-6ED4-4F65-9AEC-3A25979C1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4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7C6B6-7606-4792-AFFD-DB2CCC23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71C18-FDD0-4B4C-A9E0-C0CF28D32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A98802-DC6A-4DDB-9CCE-7C8736B2B2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0F1701-6627-4A63-8457-513D916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F9C5A2-8849-4E56-99D9-D7B03A8A2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D819AC-6D7F-4D04-AD33-1769719B6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542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026AD-599B-48FE-9A95-3C8AEA720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17F0B-3AC7-48BD-954A-77B3FE3557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110D80-D7CF-4440-9AC7-9CC841A9E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96CD7C-5044-4357-AF70-55C66C40F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277233-4BAB-4A9E-B139-1F66C28270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36F7C-51D9-4519-BE2A-ED7233744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4971A0-50DE-42E7-B379-5D6206615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5D44B3-E205-4A15-B7C0-FD443DA19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7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3DF13-268D-4D2C-8E4C-930477988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51B71F-4A5C-466B-8BC5-7E3FBBB5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C79DA8-1B8D-430E-B83F-CECAEF9C7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9F110-ECEE-48AC-8810-6B5724B41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1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F73272-BEFE-46D3-92D6-2C16A6E0F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CF2F15-50BF-400B-8857-81BAB7A76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B29B93-2805-459C-B09F-DBB820A04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999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DA41-B8A6-4BDE-811F-995AF3A24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C0A21-7F5B-4205-933B-1CDB38EB7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B134AC-D5D6-4F4E-8E1E-31F6746B1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3E171-D7F6-4750-8121-B0065CA28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BEF4E2-1249-4EF2-A8E7-6C8538EF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2241A-4A10-4674-B7E5-E43CBEBAF5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60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CCEE8-BBEB-4563-A815-6DA27D6C9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BDEDF5-C261-4A51-9B93-B7C1747C4E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A0358-9F71-4EBF-B282-6119D17E9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BF75E7-14B3-4063-A2D6-DFB073920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D82D8-8AC7-4EF6-A06D-8B27360F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E9BCED-3FA3-486B-A19A-B531C365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9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EF736C-4B02-4DD7-8435-AF3159692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7EC35B-E9C4-4115-8F69-13A8A6154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C51C50-93BD-4243-A688-662D6AA05B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482EB-C79B-4D9B-B732-385D1EC99E61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F06B8-F9AD-4B64-92C7-509714DFF7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7D93C-2482-4D86-951A-11A30D5AA1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56869-4D43-4432-840E-2E854CBBEF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18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CE03EB-944E-4E22-9D1E-98D850667E1B}"/>
              </a:ext>
            </a:extLst>
          </p:cNvPr>
          <p:cNvSpPr txBox="1"/>
          <p:nvPr/>
        </p:nvSpPr>
        <p:spPr>
          <a:xfrm>
            <a:off x="444617" y="704675"/>
            <a:ext cx="855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78A521-E81E-4AEB-A3F5-381EEB1DCED5}"/>
              </a:ext>
            </a:extLst>
          </p:cNvPr>
          <p:cNvCxnSpPr>
            <a:cxnSpLocks/>
            <a:stCxn id="6" idx="6"/>
          </p:cNvCxnSpPr>
          <p:nvPr/>
        </p:nvCxnSpPr>
        <p:spPr>
          <a:xfrm flipV="1">
            <a:off x="1437335" y="771297"/>
            <a:ext cx="219346" cy="2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EFDD9A2A-BF01-46A7-A838-9AAB7F74F699}"/>
              </a:ext>
            </a:extLst>
          </p:cNvPr>
          <p:cNvSpPr/>
          <p:nvPr/>
        </p:nvSpPr>
        <p:spPr>
          <a:xfrm>
            <a:off x="1656681" y="194745"/>
            <a:ext cx="113011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Provider and Educator complete visit flowsheet documentation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51E519E-BEDF-4956-A3EA-F42BE47A5F77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2786791" y="754411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7329CF2A-1B94-4D38-A0BE-0516BCE85110}"/>
              </a:ext>
            </a:extLst>
          </p:cNvPr>
          <p:cNvSpPr txBox="1"/>
          <p:nvPr/>
        </p:nvSpPr>
        <p:spPr>
          <a:xfrm>
            <a:off x="4928094" y="616082"/>
            <a:ext cx="467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B68D8CE-CC62-4A66-9E25-16AF4C0E9A72}"/>
              </a:ext>
            </a:extLst>
          </p:cNvPr>
          <p:cNvSpPr txBox="1"/>
          <p:nvPr/>
        </p:nvSpPr>
        <p:spPr>
          <a:xfrm>
            <a:off x="1782353" y="2639770"/>
            <a:ext cx="292096" cy="371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FC1829-9116-E9C0-BECD-05C8731A5923}"/>
              </a:ext>
            </a:extLst>
          </p:cNvPr>
          <p:cNvSpPr/>
          <p:nvPr/>
        </p:nvSpPr>
        <p:spPr>
          <a:xfrm>
            <a:off x="95385" y="276279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with T1D is seen in clinic or inpatient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62E95F6-2ED5-E40E-7E37-68B0B8DFDE17}"/>
              </a:ext>
            </a:extLst>
          </p:cNvPr>
          <p:cNvCxnSpPr>
            <a:cxnSpLocks/>
          </p:cNvCxnSpPr>
          <p:nvPr/>
        </p:nvCxnSpPr>
        <p:spPr>
          <a:xfrm>
            <a:off x="4601349" y="763336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12B5602-2BD1-34C9-C6BC-D5D9994EB853}"/>
              </a:ext>
            </a:extLst>
          </p:cNvPr>
          <p:cNvCxnSpPr>
            <a:cxnSpLocks/>
          </p:cNvCxnSpPr>
          <p:nvPr/>
        </p:nvCxnSpPr>
        <p:spPr>
          <a:xfrm>
            <a:off x="2786791" y="754411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603A8342-EC6D-39B5-9E98-7FB89A51F8AD}"/>
              </a:ext>
            </a:extLst>
          </p:cNvPr>
          <p:cNvSpPr/>
          <p:nvPr/>
        </p:nvSpPr>
        <p:spPr>
          <a:xfrm>
            <a:off x="3304636" y="2243341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 and/or Educator discuss CGM, benefits and ask about barriers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DE87731-C6EB-EF55-A191-9CE2786D3EB4}"/>
              </a:ext>
            </a:extLst>
          </p:cNvPr>
          <p:cNvCxnSpPr>
            <a:cxnSpLocks/>
            <a:stCxn id="43" idx="3"/>
          </p:cNvCxnSpPr>
          <p:nvPr/>
        </p:nvCxnSpPr>
        <p:spPr>
          <a:xfrm flipV="1">
            <a:off x="4503356" y="2800909"/>
            <a:ext cx="393351" cy="20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0CC3CE75-86E5-CC28-F5DC-79D50CDC29A1}"/>
              </a:ext>
            </a:extLst>
          </p:cNvPr>
          <p:cNvSpPr txBox="1"/>
          <p:nvPr/>
        </p:nvSpPr>
        <p:spPr>
          <a:xfrm>
            <a:off x="6646799" y="4067782"/>
            <a:ext cx="467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Yes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C4B23C53-226E-D49D-2462-4AE24C585DFF}"/>
              </a:ext>
            </a:extLst>
          </p:cNvPr>
          <p:cNvSpPr/>
          <p:nvPr/>
        </p:nvSpPr>
        <p:spPr>
          <a:xfrm>
            <a:off x="9045114" y="3693570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selects which CGM to order</a:t>
            </a:r>
          </a:p>
        </p:txBody>
      </p:sp>
      <p:sp>
        <p:nvSpPr>
          <p:cNvPr id="163" name="Diamond 162">
            <a:extLst>
              <a:ext uri="{FF2B5EF4-FFF2-40B4-BE49-F238E27FC236}">
                <a16:creationId xmlns:a16="http://schemas.microsoft.com/office/drawing/2014/main" id="{D7CEC6F7-D708-7797-711E-17E39341DAC5}"/>
              </a:ext>
            </a:extLst>
          </p:cNvPr>
          <p:cNvSpPr/>
          <p:nvPr/>
        </p:nvSpPr>
        <p:spPr>
          <a:xfrm>
            <a:off x="3142544" y="206053"/>
            <a:ext cx="1458805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Patient using CGM?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F3C8C9D-A9C1-8FC2-00F3-5ED40812F98F}"/>
              </a:ext>
            </a:extLst>
          </p:cNvPr>
          <p:cNvSpPr txBox="1"/>
          <p:nvPr/>
        </p:nvSpPr>
        <p:spPr>
          <a:xfrm>
            <a:off x="4119074" y="4051101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D8ACEA63-6205-E7D8-37C5-300AD662608E}"/>
              </a:ext>
            </a:extLst>
          </p:cNvPr>
          <p:cNvCxnSpPr>
            <a:cxnSpLocks/>
          </p:cNvCxnSpPr>
          <p:nvPr/>
        </p:nvCxnSpPr>
        <p:spPr>
          <a:xfrm flipH="1">
            <a:off x="4464793" y="4204990"/>
            <a:ext cx="278395" cy="86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90BB4EB-1978-4F36-5567-0BE03F8815C6}"/>
              </a:ext>
            </a:extLst>
          </p:cNvPr>
          <p:cNvCxnSpPr>
            <a:cxnSpLocks/>
          </p:cNvCxnSpPr>
          <p:nvPr/>
        </p:nvCxnSpPr>
        <p:spPr>
          <a:xfrm>
            <a:off x="5322621" y="769970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3E5CAA4-078C-BE58-F51A-DC815408D075}"/>
              </a:ext>
            </a:extLst>
          </p:cNvPr>
          <p:cNvSpPr txBox="1"/>
          <p:nvPr/>
        </p:nvSpPr>
        <p:spPr>
          <a:xfrm>
            <a:off x="328434" y="5469021"/>
            <a:ext cx="3479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U-M Pediatric Diabetes</a:t>
            </a:r>
          </a:p>
          <a:p>
            <a:r>
              <a:rPr lang="en-US" b="1" dirty="0"/>
              <a:t>CGM </a:t>
            </a:r>
            <a:r>
              <a:rPr lang="en-US" b="1" u="sng" dirty="0"/>
              <a:t>Discussion</a:t>
            </a:r>
            <a:r>
              <a:rPr lang="en-US" b="1" dirty="0"/>
              <a:t> Process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7FFFA5-49B3-7543-47A8-125B41D0BF17}"/>
              </a:ext>
            </a:extLst>
          </p:cNvPr>
          <p:cNvSpPr txBox="1"/>
          <p:nvPr/>
        </p:nvSpPr>
        <p:spPr>
          <a:xfrm>
            <a:off x="3657741" y="1633283"/>
            <a:ext cx="4341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DFD943-8594-6616-ED05-F62E0D8C5F57}"/>
              </a:ext>
            </a:extLst>
          </p:cNvPr>
          <p:cNvCxnSpPr>
            <a:cxnSpLocks/>
          </p:cNvCxnSpPr>
          <p:nvPr/>
        </p:nvCxnSpPr>
        <p:spPr>
          <a:xfrm>
            <a:off x="3874804" y="1340368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EBDE30B-AE08-A95C-5D35-33FC44BBFFA9}"/>
              </a:ext>
            </a:extLst>
          </p:cNvPr>
          <p:cNvCxnSpPr>
            <a:cxnSpLocks/>
          </p:cNvCxnSpPr>
          <p:nvPr/>
        </p:nvCxnSpPr>
        <p:spPr>
          <a:xfrm>
            <a:off x="3874804" y="1925069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F8298AAF-E907-F294-6117-C7E95CD9ACF7}"/>
              </a:ext>
            </a:extLst>
          </p:cNvPr>
          <p:cNvSpPr/>
          <p:nvPr/>
        </p:nvSpPr>
        <p:spPr>
          <a:xfrm>
            <a:off x="5669849" y="276279"/>
            <a:ext cx="1341950" cy="994101"/>
          </a:xfrm>
          <a:prstGeom prst="ellipse">
            <a:avLst/>
          </a:prstGeom>
          <a:solidFill>
            <a:srgbClr val="FFACA7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Monitor CGM use at future visits</a:t>
            </a:r>
          </a:p>
        </p:txBody>
      </p:sp>
      <p:sp>
        <p:nvSpPr>
          <p:cNvPr id="16" name="Explosion: 8 Points 50">
            <a:extLst>
              <a:ext uri="{FF2B5EF4-FFF2-40B4-BE49-F238E27FC236}">
                <a16:creationId xmlns:a16="http://schemas.microsoft.com/office/drawing/2014/main" id="{AB3D5693-407B-6CA8-CB85-50C0378B359C}"/>
              </a:ext>
            </a:extLst>
          </p:cNvPr>
          <p:cNvSpPr/>
          <p:nvPr/>
        </p:nvSpPr>
        <p:spPr>
          <a:xfrm>
            <a:off x="391407" y="6146563"/>
            <a:ext cx="349374" cy="29770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73A644B-5007-3AB5-6245-7DDA460B256E}"/>
              </a:ext>
            </a:extLst>
          </p:cNvPr>
          <p:cNvSpPr txBox="1"/>
          <p:nvPr/>
        </p:nvSpPr>
        <p:spPr>
          <a:xfrm>
            <a:off x="740781" y="6164611"/>
            <a:ext cx="3479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pain point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DF428A-3DEC-34C4-6C36-932DF516481D}"/>
              </a:ext>
            </a:extLst>
          </p:cNvPr>
          <p:cNvSpPr txBox="1"/>
          <p:nvPr/>
        </p:nvSpPr>
        <p:spPr>
          <a:xfrm>
            <a:off x="740781" y="6467542"/>
            <a:ext cx="3479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current / planned intervention </a:t>
            </a:r>
          </a:p>
        </p:txBody>
      </p:sp>
      <p:sp>
        <p:nvSpPr>
          <p:cNvPr id="21" name="5-Point Star 20">
            <a:extLst>
              <a:ext uri="{FF2B5EF4-FFF2-40B4-BE49-F238E27FC236}">
                <a16:creationId xmlns:a16="http://schemas.microsoft.com/office/drawing/2014/main" id="{58E01DBC-5A5D-52F3-91B7-65717AC5B4D3}"/>
              </a:ext>
            </a:extLst>
          </p:cNvPr>
          <p:cNvSpPr/>
          <p:nvPr/>
        </p:nvSpPr>
        <p:spPr>
          <a:xfrm rot="21114683">
            <a:off x="2545920" y="1085589"/>
            <a:ext cx="458592" cy="450716"/>
          </a:xfrm>
          <a:prstGeom prst="star5">
            <a:avLst/>
          </a:prstGeom>
          <a:solidFill>
            <a:srgbClr val="9E66C4"/>
          </a:solidFill>
          <a:ln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5-Point Star 21">
            <a:extLst>
              <a:ext uri="{FF2B5EF4-FFF2-40B4-BE49-F238E27FC236}">
                <a16:creationId xmlns:a16="http://schemas.microsoft.com/office/drawing/2014/main" id="{21C6A4D7-06A9-5669-0669-83ED1EFD1F89}"/>
              </a:ext>
            </a:extLst>
          </p:cNvPr>
          <p:cNvSpPr/>
          <p:nvPr/>
        </p:nvSpPr>
        <p:spPr>
          <a:xfrm>
            <a:off x="444617" y="6455844"/>
            <a:ext cx="254642" cy="266849"/>
          </a:xfrm>
          <a:prstGeom prst="star5">
            <a:avLst/>
          </a:prstGeom>
          <a:solidFill>
            <a:srgbClr val="9E66C4"/>
          </a:solidFill>
          <a:ln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Diamond 22">
            <a:extLst>
              <a:ext uri="{FF2B5EF4-FFF2-40B4-BE49-F238E27FC236}">
                <a16:creationId xmlns:a16="http://schemas.microsoft.com/office/drawing/2014/main" id="{9D7A30DC-D27C-E22B-CD1B-698CD92B4DE6}"/>
              </a:ext>
            </a:extLst>
          </p:cNvPr>
          <p:cNvSpPr/>
          <p:nvPr/>
        </p:nvSpPr>
        <p:spPr>
          <a:xfrm>
            <a:off x="4743188" y="3651149"/>
            <a:ext cx="1556150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Patient interested in CGM?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F109FC3E-B452-7A0D-AEF7-1258F7CBACF6}"/>
              </a:ext>
            </a:extLst>
          </p:cNvPr>
          <p:cNvCxnSpPr>
            <a:cxnSpLocks/>
            <a:stCxn id="166" idx="1"/>
            <a:endCxn id="6" idx="4"/>
          </p:cNvCxnSpPr>
          <p:nvPr/>
        </p:nvCxnSpPr>
        <p:spPr>
          <a:xfrm rot="10800000">
            <a:off x="766360" y="1270380"/>
            <a:ext cx="3352714" cy="2934610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2AD0D4FE-921F-8F0B-06EB-9F1C5D40DDAE}"/>
              </a:ext>
            </a:extLst>
          </p:cNvPr>
          <p:cNvSpPr/>
          <p:nvPr/>
        </p:nvSpPr>
        <p:spPr>
          <a:xfrm>
            <a:off x="4904658" y="2226873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 and/or Educator address barriers (</a:t>
            </a: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e.g., Skin Solutions, referral to SW, peer support)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Explosion: 8 Points 51">
            <a:extLst>
              <a:ext uri="{FF2B5EF4-FFF2-40B4-BE49-F238E27FC236}">
                <a16:creationId xmlns:a16="http://schemas.microsoft.com/office/drawing/2014/main" id="{4ECB3097-44BB-440F-BDCD-934F4261FFDD}"/>
              </a:ext>
            </a:extLst>
          </p:cNvPr>
          <p:cNvSpPr/>
          <p:nvPr/>
        </p:nvSpPr>
        <p:spPr>
          <a:xfrm>
            <a:off x="5971761" y="2773357"/>
            <a:ext cx="466704" cy="4755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9D830F1C-5286-C399-6E50-DFC7E3FD2423}"/>
              </a:ext>
            </a:extLst>
          </p:cNvPr>
          <p:cNvCxnSpPr>
            <a:cxnSpLocks/>
          </p:cNvCxnSpPr>
          <p:nvPr/>
        </p:nvCxnSpPr>
        <p:spPr>
          <a:xfrm>
            <a:off x="5521263" y="3351098"/>
            <a:ext cx="0" cy="2790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34B5B689-969D-BD32-47E1-3B5BF4E40231}"/>
              </a:ext>
            </a:extLst>
          </p:cNvPr>
          <p:cNvCxnSpPr>
            <a:cxnSpLocks/>
          </p:cNvCxnSpPr>
          <p:nvPr/>
        </p:nvCxnSpPr>
        <p:spPr>
          <a:xfrm>
            <a:off x="7046545" y="4221672"/>
            <a:ext cx="39597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5-Point Star 40">
            <a:extLst>
              <a:ext uri="{FF2B5EF4-FFF2-40B4-BE49-F238E27FC236}">
                <a16:creationId xmlns:a16="http://schemas.microsoft.com/office/drawing/2014/main" id="{47A1E8E6-0AB8-C277-D5A2-1A5286AF1815}"/>
              </a:ext>
            </a:extLst>
          </p:cNvPr>
          <p:cNvSpPr/>
          <p:nvPr/>
        </p:nvSpPr>
        <p:spPr>
          <a:xfrm rot="21114683">
            <a:off x="5894781" y="3097309"/>
            <a:ext cx="458592" cy="450716"/>
          </a:xfrm>
          <a:prstGeom prst="star5">
            <a:avLst/>
          </a:prstGeom>
          <a:solidFill>
            <a:srgbClr val="9E66C4"/>
          </a:solidFill>
          <a:ln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A75595E5-3C42-34B0-F367-A0C2E5D5A897}"/>
              </a:ext>
            </a:extLst>
          </p:cNvPr>
          <p:cNvCxnSpPr>
            <a:cxnSpLocks/>
          </p:cNvCxnSpPr>
          <p:nvPr/>
        </p:nvCxnSpPr>
        <p:spPr>
          <a:xfrm>
            <a:off x="6284548" y="4213623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id="{816B4032-C371-F959-B2E1-5A3700B040E8}"/>
              </a:ext>
            </a:extLst>
          </p:cNvPr>
          <p:cNvSpPr/>
          <p:nvPr/>
        </p:nvSpPr>
        <p:spPr>
          <a:xfrm>
            <a:off x="7450418" y="3645323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 and/or Educator reviews available device options (e.g., Dexcom, Libre)</a:t>
            </a:r>
          </a:p>
        </p:txBody>
      </p: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D209207C-5025-F176-49E3-EB0B586D4C99}"/>
              </a:ext>
            </a:extLst>
          </p:cNvPr>
          <p:cNvCxnSpPr>
            <a:cxnSpLocks/>
          </p:cNvCxnSpPr>
          <p:nvPr/>
        </p:nvCxnSpPr>
        <p:spPr>
          <a:xfrm>
            <a:off x="8649138" y="4204988"/>
            <a:ext cx="39597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4366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CE03EB-944E-4E22-9D1E-98D850667E1B}"/>
              </a:ext>
            </a:extLst>
          </p:cNvPr>
          <p:cNvSpPr txBox="1"/>
          <p:nvPr/>
        </p:nvSpPr>
        <p:spPr>
          <a:xfrm>
            <a:off x="444617" y="704675"/>
            <a:ext cx="855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78A521-E81E-4AEB-A3F5-381EEB1DCED5}"/>
              </a:ext>
            </a:extLst>
          </p:cNvPr>
          <p:cNvCxnSpPr>
            <a:cxnSpLocks/>
            <a:stCxn id="6" idx="6"/>
          </p:cNvCxnSpPr>
          <p:nvPr/>
        </p:nvCxnSpPr>
        <p:spPr>
          <a:xfrm flipV="1">
            <a:off x="1437335" y="771297"/>
            <a:ext cx="219346" cy="2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755E15ED-4F94-45CA-B841-9A4D1525E60B}"/>
              </a:ext>
            </a:extLst>
          </p:cNvPr>
          <p:cNvSpPr/>
          <p:nvPr/>
        </p:nvSpPr>
        <p:spPr>
          <a:xfrm>
            <a:off x="3134019" y="194745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Educator review’s patient’s insurance to determine if CGM is a DME or Pharmacy benefit</a:t>
            </a:r>
          </a:p>
        </p:txBody>
      </p:sp>
      <p:sp>
        <p:nvSpPr>
          <p:cNvPr id="102" name="Diamond 101">
            <a:extLst>
              <a:ext uri="{FF2B5EF4-FFF2-40B4-BE49-F238E27FC236}">
                <a16:creationId xmlns:a16="http://schemas.microsoft.com/office/drawing/2014/main" id="{5BFF14C6-AB13-469E-AE1E-9BD5BFB1BC91}"/>
              </a:ext>
            </a:extLst>
          </p:cNvPr>
          <p:cNvSpPr/>
          <p:nvPr/>
        </p:nvSpPr>
        <p:spPr>
          <a:xfrm>
            <a:off x="7732193" y="45462"/>
            <a:ext cx="1673013" cy="145166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Does DME / Pharmacy request additional records?</a:t>
            </a:r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0590AB73-3094-4E35-9214-DE6E26E9EA37}"/>
              </a:ext>
            </a:extLst>
          </p:cNvPr>
          <p:cNvSpPr/>
          <p:nvPr/>
        </p:nvSpPr>
        <p:spPr>
          <a:xfrm>
            <a:off x="10343796" y="229031"/>
            <a:ext cx="1337434" cy="104134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Services Intermediate (PSI) sends clinic notes, testing/insulin documentation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DD9A2A-BF01-46A7-A838-9AAB7F74F699}"/>
              </a:ext>
            </a:extLst>
          </p:cNvPr>
          <p:cNvSpPr/>
          <p:nvPr/>
        </p:nvSpPr>
        <p:spPr>
          <a:xfrm>
            <a:off x="1656681" y="194745"/>
            <a:ext cx="113011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Provider and/or Educator reviews CGM process  handout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51E519E-BEDF-4956-A3EA-F42BE47A5F77}"/>
              </a:ext>
            </a:extLst>
          </p:cNvPr>
          <p:cNvCxnSpPr>
            <a:cxnSpLocks/>
            <a:stCxn id="27" idx="3"/>
            <a:endCxn id="60" idx="1"/>
          </p:cNvCxnSpPr>
          <p:nvPr/>
        </p:nvCxnSpPr>
        <p:spPr>
          <a:xfrm>
            <a:off x="2786791" y="754411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7329CF2A-1B94-4D38-A0BE-0516BCE85110}"/>
              </a:ext>
            </a:extLst>
          </p:cNvPr>
          <p:cNvSpPr txBox="1"/>
          <p:nvPr/>
        </p:nvSpPr>
        <p:spPr>
          <a:xfrm>
            <a:off x="9661452" y="600522"/>
            <a:ext cx="467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Yes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52E322D-00CD-44E5-8C11-DE4AB6898DDB}"/>
              </a:ext>
            </a:extLst>
          </p:cNvPr>
          <p:cNvSpPr txBox="1"/>
          <p:nvPr/>
        </p:nvSpPr>
        <p:spPr>
          <a:xfrm>
            <a:off x="8371369" y="1790046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8C3E185B-5FBE-43F6-A0CC-1481956F2AA9}"/>
              </a:ext>
            </a:extLst>
          </p:cNvPr>
          <p:cNvCxnSpPr>
            <a:cxnSpLocks/>
          </p:cNvCxnSpPr>
          <p:nvPr/>
        </p:nvCxnSpPr>
        <p:spPr>
          <a:xfrm>
            <a:off x="10041790" y="771296"/>
            <a:ext cx="29348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Diamond 60">
            <a:extLst>
              <a:ext uri="{FF2B5EF4-FFF2-40B4-BE49-F238E27FC236}">
                <a16:creationId xmlns:a16="http://schemas.microsoft.com/office/drawing/2014/main" id="{3985C0AB-6C02-40E1-A6C7-1E79D1A3B304}"/>
              </a:ext>
            </a:extLst>
          </p:cNvPr>
          <p:cNvSpPr/>
          <p:nvPr/>
        </p:nvSpPr>
        <p:spPr>
          <a:xfrm>
            <a:off x="7789090" y="4244575"/>
            <a:ext cx="1588709" cy="987357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CGM approved?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6194706-2A07-424C-B061-E62DBC979713}"/>
              </a:ext>
            </a:extLst>
          </p:cNvPr>
          <p:cNvSpPr txBox="1"/>
          <p:nvPr/>
        </p:nvSpPr>
        <p:spPr>
          <a:xfrm>
            <a:off x="9703796" y="4602730"/>
            <a:ext cx="5022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Yes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6AAA0B7-F168-4414-864D-0059E46C8188}"/>
              </a:ext>
            </a:extLst>
          </p:cNvPr>
          <p:cNvSpPr/>
          <p:nvPr/>
        </p:nvSpPr>
        <p:spPr>
          <a:xfrm>
            <a:off x="10469027" y="4458549"/>
            <a:ext cx="1212203" cy="77338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Device sent by DME/Pharmacy or Patient notified to pick up</a:t>
            </a:r>
          </a:p>
        </p:txBody>
      </p:sp>
      <p:sp>
        <p:nvSpPr>
          <p:cNvPr id="74" name="Diamond 73">
            <a:extLst>
              <a:ext uri="{FF2B5EF4-FFF2-40B4-BE49-F238E27FC236}">
                <a16:creationId xmlns:a16="http://schemas.microsoft.com/office/drawing/2014/main" id="{C0E4F7CA-E6B6-4D75-A4A5-0EB5E2A4194E}"/>
              </a:ext>
            </a:extLst>
          </p:cNvPr>
          <p:cNvSpPr/>
          <p:nvPr/>
        </p:nvSpPr>
        <p:spPr>
          <a:xfrm>
            <a:off x="7881194" y="2360469"/>
            <a:ext cx="1356372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 PA needed?</a:t>
            </a:r>
          </a:p>
        </p:txBody>
      </p:sp>
      <p:sp>
        <p:nvSpPr>
          <p:cNvPr id="51" name="Explosion: 8 Points 50">
            <a:extLst>
              <a:ext uri="{FF2B5EF4-FFF2-40B4-BE49-F238E27FC236}">
                <a16:creationId xmlns:a16="http://schemas.microsoft.com/office/drawing/2014/main" id="{B56844F8-6429-41DE-B4F3-5713FE59B55F}"/>
              </a:ext>
            </a:extLst>
          </p:cNvPr>
          <p:cNvSpPr/>
          <p:nvPr/>
        </p:nvSpPr>
        <p:spPr>
          <a:xfrm>
            <a:off x="2804692" y="4175136"/>
            <a:ext cx="502276" cy="494385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B68D8CE-CC62-4A66-9E25-16AF4C0E9A72}"/>
              </a:ext>
            </a:extLst>
          </p:cNvPr>
          <p:cNvSpPr txBox="1"/>
          <p:nvPr/>
        </p:nvSpPr>
        <p:spPr>
          <a:xfrm>
            <a:off x="1782353" y="2639770"/>
            <a:ext cx="292096" cy="371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FC1829-9116-E9C0-BECD-05C8731A5923}"/>
              </a:ext>
            </a:extLst>
          </p:cNvPr>
          <p:cNvSpPr/>
          <p:nvPr/>
        </p:nvSpPr>
        <p:spPr>
          <a:xfrm>
            <a:off x="95385" y="276279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wants to order a CGM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262E95F6-2ED5-E40E-7E37-68B0B8DFDE17}"/>
              </a:ext>
            </a:extLst>
          </p:cNvPr>
          <p:cNvCxnSpPr>
            <a:cxnSpLocks/>
          </p:cNvCxnSpPr>
          <p:nvPr/>
        </p:nvCxnSpPr>
        <p:spPr>
          <a:xfrm>
            <a:off x="4341898" y="754411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12B5602-2BD1-34C9-C6BC-D5D9994EB853}"/>
              </a:ext>
            </a:extLst>
          </p:cNvPr>
          <p:cNvCxnSpPr>
            <a:cxnSpLocks/>
          </p:cNvCxnSpPr>
          <p:nvPr/>
        </p:nvCxnSpPr>
        <p:spPr>
          <a:xfrm>
            <a:off x="2786791" y="754411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27812613-FF20-DAF3-1DEA-8BD6C7D4277C}"/>
              </a:ext>
            </a:extLst>
          </p:cNvPr>
          <p:cNvSpPr/>
          <p:nvPr/>
        </p:nvSpPr>
        <p:spPr>
          <a:xfrm>
            <a:off x="4689126" y="194745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Educator prepares order and routes to MD to sign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03A8342-EC6D-39B5-9E98-7FB89A51F8AD}"/>
              </a:ext>
            </a:extLst>
          </p:cNvPr>
          <p:cNvSpPr/>
          <p:nvPr/>
        </p:nvSpPr>
        <p:spPr>
          <a:xfrm>
            <a:off x="6242502" y="194745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MD signs/sends order; Patient </a:t>
            </a: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contacts DME / Pharmacy to coordinate delivery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A6A43B66-4FD0-8E8B-F749-B79236ED673A}"/>
              </a:ext>
            </a:extLst>
          </p:cNvPr>
          <p:cNvCxnSpPr>
            <a:cxnSpLocks/>
            <a:stCxn id="160" idx="1"/>
            <a:endCxn id="163" idx="3"/>
          </p:cNvCxnSpPr>
          <p:nvPr/>
        </p:nvCxnSpPr>
        <p:spPr>
          <a:xfrm flipH="1" flipV="1">
            <a:off x="5426746" y="4754638"/>
            <a:ext cx="441615" cy="19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0DE87731-C6EB-EF55-A191-9CE2786D3EB4}"/>
              </a:ext>
            </a:extLst>
          </p:cNvPr>
          <p:cNvCxnSpPr>
            <a:cxnSpLocks/>
            <a:stCxn id="43" idx="3"/>
            <a:endCxn id="102" idx="1"/>
          </p:cNvCxnSpPr>
          <p:nvPr/>
        </p:nvCxnSpPr>
        <p:spPr>
          <a:xfrm>
            <a:off x="7441222" y="754411"/>
            <a:ext cx="290971" cy="168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6EEF4402-5AC5-3115-4AAE-D3B00CAA1E39}"/>
              </a:ext>
            </a:extLst>
          </p:cNvPr>
          <p:cNvCxnSpPr>
            <a:cxnSpLocks/>
          </p:cNvCxnSpPr>
          <p:nvPr/>
        </p:nvCxnSpPr>
        <p:spPr>
          <a:xfrm>
            <a:off x="8568699" y="1497131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C11744C0-D7BF-B628-CE83-1F9243F46D12}"/>
              </a:ext>
            </a:extLst>
          </p:cNvPr>
          <p:cNvCxnSpPr>
            <a:cxnSpLocks/>
          </p:cNvCxnSpPr>
          <p:nvPr/>
        </p:nvCxnSpPr>
        <p:spPr>
          <a:xfrm>
            <a:off x="8568699" y="2081832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A8F2EE3-B403-0B55-C513-EC0174857D30}"/>
              </a:ext>
            </a:extLst>
          </p:cNvPr>
          <p:cNvCxnSpPr>
            <a:cxnSpLocks/>
            <a:endCxn id="62" idx="1"/>
          </p:cNvCxnSpPr>
          <p:nvPr/>
        </p:nvCxnSpPr>
        <p:spPr>
          <a:xfrm flipV="1">
            <a:off x="9377613" y="754411"/>
            <a:ext cx="283839" cy="1688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extBox 99">
            <a:extLst>
              <a:ext uri="{FF2B5EF4-FFF2-40B4-BE49-F238E27FC236}">
                <a16:creationId xmlns:a16="http://schemas.microsoft.com/office/drawing/2014/main" id="{47E7B319-2731-2982-6F6F-337AE8179371}"/>
              </a:ext>
            </a:extLst>
          </p:cNvPr>
          <p:cNvSpPr txBox="1"/>
          <p:nvPr/>
        </p:nvSpPr>
        <p:spPr>
          <a:xfrm>
            <a:off x="8373146" y="3748064"/>
            <a:ext cx="39288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92CB4FA7-24E1-94EB-CA50-38F1E976886F}"/>
              </a:ext>
            </a:extLst>
          </p:cNvPr>
          <p:cNvCxnSpPr>
            <a:cxnSpLocks/>
          </p:cNvCxnSpPr>
          <p:nvPr/>
        </p:nvCxnSpPr>
        <p:spPr>
          <a:xfrm>
            <a:off x="8570476" y="3477957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23F694F3-960E-75ED-7CCD-CD74FA69D2AD}"/>
              </a:ext>
            </a:extLst>
          </p:cNvPr>
          <p:cNvCxnSpPr>
            <a:cxnSpLocks/>
            <a:stCxn id="100" idx="2"/>
            <a:endCxn id="61" idx="0"/>
          </p:cNvCxnSpPr>
          <p:nvPr/>
        </p:nvCxnSpPr>
        <p:spPr>
          <a:xfrm>
            <a:off x="8569587" y="4031067"/>
            <a:ext cx="13858" cy="2135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>
            <a:extLst>
              <a:ext uri="{FF2B5EF4-FFF2-40B4-BE49-F238E27FC236}">
                <a16:creationId xmlns:a16="http://schemas.microsoft.com/office/drawing/2014/main" id="{0CC3CE75-86E5-CC28-F5DC-79D50CDC29A1}"/>
              </a:ext>
            </a:extLst>
          </p:cNvPr>
          <p:cNvSpPr txBox="1"/>
          <p:nvPr/>
        </p:nvSpPr>
        <p:spPr>
          <a:xfrm>
            <a:off x="9721337" y="2775141"/>
            <a:ext cx="4671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Yes</a:t>
            </a:r>
          </a:p>
        </p:txBody>
      </p:sp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A1D11657-D509-C55F-41DD-C27F38F22C69}"/>
              </a:ext>
            </a:extLst>
          </p:cNvPr>
          <p:cNvCxnSpPr>
            <a:cxnSpLocks/>
            <a:stCxn id="74" idx="3"/>
            <a:endCxn id="113" idx="1"/>
          </p:cNvCxnSpPr>
          <p:nvPr/>
        </p:nvCxnSpPr>
        <p:spPr>
          <a:xfrm>
            <a:off x="9237566" y="2922944"/>
            <a:ext cx="483771" cy="608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Elbow Connector 127">
            <a:extLst>
              <a:ext uri="{FF2B5EF4-FFF2-40B4-BE49-F238E27FC236}">
                <a16:creationId xmlns:a16="http://schemas.microsoft.com/office/drawing/2014/main" id="{E86666C1-3586-45C7-F03A-9A8EF6BBBBCD}"/>
              </a:ext>
            </a:extLst>
          </p:cNvPr>
          <p:cNvCxnSpPr>
            <a:cxnSpLocks/>
            <a:stCxn id="124" idx="2"/>
          </p:cNvCxnSpPr>
          <p:nvPr/>
        </p:nvCxnSpPr>
        <p:spPr>
          <a:xfrm rot="5400000">
            <a:off x="9254770" y="610365"/>
            <a:ext cx="1097729" cy="2417758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>
            <a:extLst>
              <a:ext uri="{FF2B5EF4-FFF2-40B4-BE49-F238E27FC236}">
                <a16:creationId xmlns:a16="http://schemas.microsoft.com/office/drawing/2014/main" id="{FF517E21-9591-6478-DB05-1AD7706F438F}"/>
              </a:ext>
            </a:extLst>
          </p:cNvPr>
          <p:cNvCxnSpPr>
            <a:cxnSpLocks/>
            <a:stCxn id="204" idx="2"/>
          </p:cNvCxnSpPr>
          <p:nvPr/>
        </p:nvCxnSpPr>
        <p:spPr>
          <a:xfrm rot="5400000">
            <a:off x="9340441" y="2615495"/>
            <a:ext cx="948288" cy="233082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>
            <a:extLst>
              <a:ext uri="{FF2B5EF4-FFF2-40B4-BE49-F238E27FC236}">
                <a16:creationId xmlns:a16="http://schemas.microsoft.com/office/drawing/2014/main" id="{F7BAFE28-B906-2886-AFBC-3DA5CB0612DE}"/>
              </a:ext>
            </a:extLst>
          </p:cNvPr>
          <p:cNvCxnSpPr>
            <a:cxnSpLocks/>
          </p:cNvCxnSpPr>
          <p:nvPr/>
        </p:nvCxnSpPr>
        <p:spPr>
          <a:xfrm>
            <a:off x="10128646" y="2943815"/>
            <a:ext cx="29348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BAA03068-5FEB-39FA-5A7C-8CBC54A28836}"/>
              </a:ext>
            </a:extLst>
          </p:cNvPr>
          <p:cNvCxnSpPr>
            <a:cxnSpLocks/>
          </p:cNvCxnSpPr>
          <p:nvPr/>
        </p:nvCxnSpPr>
        <p:spPr>
          <a:xfrm>
            <a:off x="9363739" y="4756619"/>
            <a:ext cx="35748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>
            <a:extLst>
              <a:ext uri="{FF2B5EF4-FFF2-40B4-BE49-F238E27FC236}">
                <a16:creationId xmlns:a16="http://schemas.microsoft.com/office/drawing/2014/main" id="{8B8B1A41-BC8E-838F-BB72-C24A22EC311E}"/>
              </a:ext>
            </a:extLst>
          </p:cNvPr>
          <p:cNvCxnSpPr>
            <a:cxnSpLocks/>
          </p:cNvCxnSpPr>
          <p:nvPr/>
        </p:nvCxnSpPr>
        <p:spPr>
          <a:xfrm>
            <a:off x="10050315" y="4756618"/>
            <a:ext cx="371813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Oval 145">
            <a:extLst>
              <a:ext uri="{FF2B5EF4-FFF2-40B4-BE49-F238E27FC236}">
                <a16:creationId xmlns:a16="http://schemas.microsoft.com/office/drawing/2014/main" id="{C4B23C53-226E-D49D-2462-4AE24C585DFF}"/>
              </a:ext>
            </a:extLst>
          </p:cNvPr>
          <p:cNvSpPr/>
          <p:nvPr/>
        </p:nvSpPr>
        <p:spPr>
          <a:xfrm>
            <a:off x="10446478" y="5531193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receives CGM</a:t>
            </a:r>
          </a:p>
        </p:txBody>
      </p:sp>
      <p:cxnSp>
        <p:nvCxnSpPr>
          <p:cNvPr id="156" name="Straight Arrow Connector 155">
            <a:extLst>
              <a:ext uri="{FF2B5EF4-FFF2-40B4-BE49-F238E27FC236}">
                <a16:creationId xmlns:a16="http://schemas.microsoft.com/office/drawing/2014/main" id="{D0A77EB9-71A3-F63E-E461-DC1772CBF26E}"/>
              </a:ext>
            </a:extLst>
          </p:cNvPr>
          <p:cNvCxnSpPr>
            <a:cxnSpLocks/>
          </p:cNvCxnSpPr>
          <p:nvPr/>
        </p:nvCxnSpPr>
        <p:spPr>
          <a:xfrm>
            <a:off x="11072536" y="5231932"/>
            <a:ext cx="0" cy="2900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49D62EF1-892D-82AE-DCE8-066310526FE3}"/>
              </a:ext>
            </a:extLst>
          </p:cNvPr>
          <p:cNvSpPr txBox="1"/>
          <p:nvPr/>
        </p:nvSpPr>
        <p:spPr>
          <a:xfrm>
            <a:off x="7213555" y="4584364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58" name="Straight Arrow Connector 157">
            <a:extLst>
              <a:ext uri="{FF2B5EF4-FFF2-40B4-BE49-F238E27FC236}">
                <a16:creationId xmlns:a16="http://schemas.microsoft.com/office/drawing/2014/main" id="{F12A5D1D-390C-C95B-C605-C8C5F85E4B48}"/>
              </a:ext>
            </a:extLst>
          </p:cNvPr>
          <p:cNvCxnSpPr>
            <a:cxnSpLocks/>
            <a:endCxn id="157" idx="3"/>
          </p:cNvCxnSpPr>
          <p:nvPr/>
        </p:nvCxnSpPr>
        <p:spPr>
          <a:xfrm flipH="1" flipV="1">
            <a:off x="7608215" y="4738253"/>
            <a:ext cx="180875" cy="88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263EC680-6D50-7638-7DC1-607259E73803}"/>
              </a:ext>
            </a:extLst>
          </p:cNvPr>
          <p:cNvCxnSpPr>
            <a:cxnSpLocks/>
          </p:cNvCxnSpPr>
          <p:nvPr/>
        </p:nvCxnSpPr>
        <p:spPr>
          <a:xfrm flipH="1">
            <a:off x="6984101" y="4747120"/>
            <a:ext cx="229454" cy="949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Rectangle 159">
            <a:extLst>
              <a:ext uri="{FF2B5EF4-FFF2-40B4-BE49-F238E27FC236}">
                <a16:creationId xmlns:a16="http://schemas.microsoft.com/office/drawing/2014/main" id="{7F165AE7-E9C1-F6EE-6E87-B975DEB26BFE}"/>
              </a:ext>
            </a:extLst>
          </p:cNvPr>
          <p:cNvSpPr/>
          <p:nvPr/>
        </p:nvSpPr>
        <p:spPr>
          <a:xfrm>
            <a:off x="5868361" y="4235943"/>
            <a:ext cx="1115740" cy="104134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contacts Diabetes Team to file an appeal</a:t>
            </a:r>
          </a:p>
        </p:txBody>
      </p:sp>
      <p:sp>
        <p:nvSpPr>
          <p:cNvPr id="52" name="Explosion: 8 Points 51">
            <a:extLst>
              <a:ext uri="{FF2B5EF4-FFF2-40B4-BE49-F238E27FC236}">
                <a16:creationId xmlns:a16="http://schemas.microsoft.com/office/drawing/2014/main" id="{4ECB3097-44BB-440F-BDCD-934F4261FFDD}"/>
              </a:ext>
            </a:extLst>
          </p:cNvPr>
          <p:cNvSpPr/>
          <p:nvPr/>
        </p:nvSpPr>
        <p:spPr>
          <a:xfrm>
            <a:off x="6746851" y="4063603"/>
            <a:ext cx="466704" cy="4755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3" name="Diamond 162">
            <a:extLst>
              <a:ext uri="{FF2B5EF4-FFF2-40B4-BE49-F238E27FC236}">
                <a16:creationId xmlns:a16="http://schemas.microsoft.com/office/drawing/2014/main" id="{D7CEC6F7-D708-7797-711E-17E39341DAC5}"/>
              </a:ext>
            </a:extLst>
          </p:cNvPr>
          <p:cNvSpPr/>
          <p:nvPr/>
        </p:nvSpPr>
        <p:spPr>
          <a:xfrm>
            <a:off x="3758908" y="4192163"/>
            <a:ext cx="1667838" cy="1124949"/>
          </a:xfrm>
          <a:prstGeom prst="diamond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prstClr val="white"/>
                </a:solidFill>
                <a:latin typeface="Calibri" panose="020F0502020204030204"/>
              </a:rPr>
              <a:t>Appeal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approved?</a:t>
            </a:r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3F3C8C9D-A9C1-8FC2-00F3-5ED40812F98F}"/>
              </a:ext>
            </a:extLst>
          </p:cNvPr>
          <p:cNvSpPr txBox="1"/>
          <p:nvPr/>
        </p:nvSpPr>
        <p:spPr>
          <a:xfrm>
            <a:off x="3102580" y="4584307"/>
            <a:ext cx="414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</a:t>
            </a:r>
          </a:p>
        </p:txBody>
      </p: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D8ACEA63-6205-E7D8-37C5-300AD662608E}"/>
              </a:ext>
            </a:extLst>
          </p:cNvPr>
          <p:cNvCxnSpPr>
            <a:cxnSpLocks/>
          </p:cNvCxnSpPr>
          <p:nvPr/>
        </p:nvCxnSpPr>
        <p:spPr>
          <a:xfrm flipH="1">
            <a:off x="3454824" y="4747063"/>
            <a:ext cx="312579" cy="757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>
            <a:extLst>
              <a:ext uri="{FF2B5EF4-FFF2-40B4-BE49-F238E27FC236}">
                <a16:creationId xmlns:a16="http://schemas.microsoft.com/office/drawing/2014/main" id="{60C19AD3-8E44-8B68-270C-08A327BD513E}"/>
              </a:ext>
            </a:extLst>
          </p:cNvPr>
          <p:cNvSpPr txBox="1"/>
          <p:nvPr/>
        </p:nvSpPr>
        <p:spPr>
          <a:xfrm>
            <a:off x="4433104" y="5850895"/>
            <a:ext cx="451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black"/>
                </a:solidFill>
                <a:latin typeface="Calibri" panose="020F0502020204030204"/>
              </a:rPr>
              <a:t>Yes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9" name="Straight Arrow Connector 178">
            <a:extLst>
              <a:ext uri="{FF2B5EF4-FFF2-40B4-BE49-F238E27FC236}">
                <a16:creationId xmlns:a16="http://schemas.microsoft.com/office/drawing/2014/main" id="{E313C5D3-867C-4E47-C8D3-67EC38B046BA}"/>
              </a:ext>
            </a:extLst>
          </p:cNvPr>
          <p:cNvCxnSpPr>
            <a:cxnSpLocks/>
          </p:cNvCxnSpPr>
          <p:nvPr/>
        </p:nvCxnSpPr>
        <p:spPr>
          <a:xfrm>
            <a:off x="4592827" y="5375835"/>
            <a:ext cx="0" cy="4750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B0FF6396-6583-7DD4-1976-79197C4B850B}"/>
              </a:ext>
            </a:extLst>
          </p:cNvPr>
          <p:cNvCxnSpPr>
            <a:cxnSpLocks/>
            <a:stCxn id="178" idx="3"/>
            <a:endCxn id="146" idx="2"/>
          </p:cNvCxnSpPr>
          <p:nvPr/>
        </p:nvCxnSpPr>
        <p:spPr>
          <a:xfrm>
            <a:off x="4884501" y="6004784"/>
            <a:ext cx="5561977" cy="2346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Explosion: 8 Points 51">
            <a:extLst>
              <a:ext uri="{FF2B5EF4-FFF2-40B4-BE49-F238E27FC236}">
                <a16:creationId xmlns:a16="http://schemas.microsoft.com/office/drawing/2014/main" id="{9A0AB22D-168D-6778-F76D-F15006930D20}"/>
              </a:ext>
            </a:extLst>
          </p:cNvPr>
          <p:cNvSpPr/>
          <p:nvPr/>
        </p:nvSpPr>
        <p:spPr>
          <a:xfrm>
            <a:off x="7211834" y="963744"/>
            <a:ext cx="466704" cy="4755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7" name="Explosion: 8 Points 51">
            <a:extLst>
              <a:ext uri="{FF2B5EF4-FFF2-40B4-BE49-F238E27FC236}">
                <a16:creationId xmlns:a16="http://schemas.microsoft.com/office/drawing/2014/main" id="{31DB0A02-10C1-2A73-C89A-DC70B0BF41D6}"/>
              </a:ext>
            </a:extLst>
          </p:cNvPr>
          <p:cNvSpPr/>
          <p:nvPr/>
        </p:nvSpPr>
        <p:spPr>
          <a:xfrm>
            <a:off x="4052355" y="1203790"/>
            <a:ext cx="466704" cy="4755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8" name="Straight Arrow Connector 187">
            <a:extLst>
              <a:ext uri="{FF2B5EF4-FFF2-40B4-BE49-F238E27FC236}">
                <a16:creationId xmlns:a16="http://schemas.microsoft.com/office/drawing/2014/main" id="{5C0EA39B-B6E8-1D28-0089-8DC0B778994F}"/>
              </a:ext>
            </a:extLst>
          </p:cNvPr>
          <p:cNvCxnSpPr>
            <a:cxnSpLocks/>
          </p:cNvCxnSpPr>
          <p:nvPr/>
        </p:nvCxnSpPr>
        <p:spPr>
          <a:xfrm>
            <a:off x="5895274" y="775282"/>
            <a:ext cx="34722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Elbow Connector 189">
            <a:extLst>
              <a:ext uri="{FF2B5EF4-FFF2-40B4-BE49-F238E27FC236}">
                <a16:creationId xmlns:a16="http://schemas.microsoft.com/office/drawing/2014/main" id="{EE1BF771-2607-22CC-5309-2F73C0984FD8}"/>
              </a:ext>
            </a:extLst>
          </p:cNvPr>
          <p:cNvCxnSpPr>
            <a:cxnSpLocks/>
            <a:stCxn id="166" idx="1"/>
            <a:endCxn id="6" idx="4"/>
          </p:cNvCxnSpPr>
          <p:nvPr/>
        </p:nvCxnSpPr>
        <p:spPr>
          <a:xfrm rot="10800000">
            <a:off x="766360" y="1270380"/>
            <a:ext cx="2336220" cy="346781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>
            <a:extLst>
              <a:ext uri="{FF2B5EF4-FFF2-40B4-BE49-F238E27FC236}">
                <a16:creationId xmlns:a16="http://schemas.microsoft.com/office/drawing/2014/main" id="{EA778CB5-4C3D-1F8B-6005-95D4558B4FCF}"/>
              </a:ext>
            </a:extLst>
          </p:cNvPr>
          <p:cNvSpPr txBox="1"/>
          <p:nvPr/>
        </p:nvSpPr>
        <p:spPr>
          <a:xfrm>
            <a:off x="328434" y="5469021"/>
            <a:ext cx="3479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U-M Pediatric Diabetes</a:t>
            </a:r>
          </a:p>
          <a:p>
            <a:r>
              <a:rPr lang="en-US" b="1" dirty="0"/>
              <a:t>CGM </a:t>
            </a:r>
            <a:r>
              <a:rPr lang="en-US" b="1" u="sng" dirty="0"/>
              <a:t>Ordering</a:t>
            </a:r>
            <a:r>
              <a:rPr lang="en-US" b="1" dirty="0"/>
              <a:t> Process</a:t>
            </a:r>
          </a:p>
        </p:txBody>
      </p:sp>
      <p:sp>
        <p:nvSpPr>
          <p:cNvPr id="197" name="Explosion: 8 Points 50">
            <a:extLst>
              <a:ext uri="{FF2B5EF4-FFF2-40B4-BE49-F238E27FC236}">
                <a16:creationId xmlns:a16="http://schemas.microsoft.com/office/drawing/2014/main" id="{2D43B677-FD7D-0172-E92D-D61D6105044E}"/>
              </a:ext>
            </a:extLst>
          </p:cNvPr>
          <p:cNvSpPr/>
          <p:nvPr/>
        </p:nvSpPr>
        <p:spPr>
          <a:xfrm>
            <a:off x="391407" y="6146563"/>
            <a:ext cx="349374" cy="29770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9" name="TextBox 198">
            <a:extLst>
              <a:ext uri="{FF2B5EF4-FFF2-40B4-BE49-F238E27FC236}">
                <a16:creationId xmlns:a16="http://schemas.microsoft.com/office/drawing/2014/main" id="{F15743F6-4A3A-5456-2A32-574083DF848A}"/>
              </a:ext>
            </a:extLst>
          </p:cNvPr>
          <p:cNvSpPr txBox="1"/>
          <p:nvPr/>
        </p:nvSpPr>
        <p:spPr>
          <a:xfrm>
            <a:off x="740781" y="6164611"/>
            <a:ext cx="3479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pain point</a:t>
            </a:r>
          </a:p>
        </p:txBody>
      </p:sp>
      <p:sp>
        <p:nvSpPr>
          <p:cNvPr id="200" name="TextBox 199">
            <a:extLst>
              <a:ext uri="{FF2B5EF4-FFF2-40B4-BE49-F238E27FC236}">
                <a16:creationId xmlns:a16="http://schemas.microsoft.com/office/drawing/2014/main" id="{4B33DC2D-71E2-9A8C-094B-785BDDE1F050}"/>
              </a:ext>
            </a:extLst>
          </p:cNvPr>
          <p:cNvSpPr txBox="1"/>
          <p:nvPr/>
        </p:nvSpPr>
        <p:spPr>
          <a:xfrm>
            <a:off x="740781" y="6467542"/>
            <a:ext cx="3479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current / planned intervention </a:t>
            </a:r>
          </a:p>
        </p:txBody>
      </p:sp>
      <p:sp>
        <p:nvSpPr>
          <p:cNvPr id="201" name="5-Point Star 200">
            <a:extLst>
              <a:ext uri="{FF2B5EF4-FFF2-40B4-BE49-F238E27FC236}">
                <a16:creationId xmlns:a16="http://schemas.microsoft.com/office/drawing/2014/main" id="{945EC4DA-5E45-EACC-82EC-D7E1E5FAD996}"/>
              </a:ext>
            </a:extLst>
          </p:cNvPr>
          <p:cNvSpPr/>
          <p:nvPr/>
        </p:nvSpPr>
        <p:spPr>
          <a:xfrm>
            <a:off x="444617" y="6455844"/>
            <a:ext cx="254642" cy="266849"/>
          </a:xfrm>
          <a:prstGeom prst="star5">
            <a:avLst/>
          </a:prstGeom>
          <a:solidFill>
            <a:srgbClr val="9E66C4"/>
          </a:solidFill>
          <a:ln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5-Point Star 201">
            <a:extLst>
              <a:ext uri="{FF2B5EF4-FFF2-40B4-BE49-F238E27FC236}">
                <a16:creationId xmlns:a16="http://schemas.microsoft.com/office/drawing/2014/main" id="{38E5B6C6-0E71-4C07-62B4-5365871070A1}"/>
              </a:ext>
            </a:extLst>
          </p:cNvPr>
          <p:cNvSpPr/>
          <p:nvPr/>
        </p:nvSpPr>
        <p:spPr>
          <a:xfrm rot="21114683">
            <a:off x="2480480" y="1011477"/>
            <a:ext cx="458592" cy="450716"/>
          </a:xfrm>
          <a:prstGeom prst="star5">
            <a:avLst/>
          </a:prstGeom>
          <a:solidFill>
            <a:srgbClr val="9E66C4"/>
          </a:solidFill>
          <a:ln>
            <a:solidFill>
              <a:srgbClr val="FF4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E972B1D-FAD0-4912-39D8-A8DA0503B602}"/>
              </a:ext>
            </a:extLst>
          </p:cNvPr>
          <p:cNvSpPr/>
          <p:nvPr/>
        </p:nvSpPr>
        <p:spPr>
          <a:xfrm>
            <a:off x="10422128" y="2556843"/>
            <a:ext cx="1115740" cy="7499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PSI completes PA</a:t>
            </a:r>
          </a:p>
        </p:txBody>
      </p:sp>
    </p:spTree>
    <p:extLst>
      <p:ext uri="{BB962C8B-B14F-4D97-AF65-F5344CB8AC3E}">
        <p14:creationId xmlns:p14="http://schemas.microsoft.com/office/powerpoint/2010/main" val="2350502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CCE03EB-944E-4E22-9D1E-98D850667E1B}"/>
              </a:ext>
            </a:extLst>
          </p:cNvPr>
          <p:cNvSpPr txBox="1"/>
          <p:nvPr/>
        </p:nvSpPr>
        <p:spPr>
          <a:xfrm>
            <a:off x="444617" y="704675"/>
            <a:ext cx="85567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one.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678A521-E81E-4AEB-A3F5-381EEB1DCED5}"/>
              </a:ext>
            </a:extLst>
          </p:cNvPr>
          <p:cNvCxnSpPr>
            <a:cxnSpLocks/>
            <a:stCxn id="6" idx="6"/>
          </p:cNvCxnSpPr>
          <p:nvPr/>
        </p:nvCxnSpPr>
        <p:spPr>
          <a:xfrm flipV="1">
            <a:off x="1437335" y="771297"/>
            <a:ext cx="219346" cy="20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755E15ED-4F94-45CA-B841-9A4D1525E60B}"/>
              </a:ext>
            </a:extLst>
          </p:cNvPr>
          <p:cNvSpPr/>
          <p:nvPr/>
        </p:nvSpPr>
        <p:spPr>
          <a:xfrm>
            <a:off x="3131313" y="194745"/>
            <a:ext cx="1198720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inserts CGM and sets up account (e.g., Clarity, LibreView)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FDD9A2A-BF01-46A7-A838-9AAB7F74F699}"/>
              </a:ext>
            </a:extLst>
          </p:cNvPr>
          <p:cNvSpPr/>
          <p:nvPr/>
        </p:nvSpPr>
        <p:spPr>
          <a:xfrm>
            <a:off x="1656681" y="194745"/>
            <a:ext cx="1197864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reviews materials that came with CGM, online videos/ instructions for getting started</a:t>
            </a: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D51E519E-BEDF-4956-A3EA-F42BE47A5F77}"/>
              </a:ext>
            </a:extLst>
          </p:cNvPr>
          <p:cNvCxnSpPr>
            <a:cxnSpLocks/>
            <a:stCxn id="27" idx="3"/>
            <a:endCxn id="60" idx="1"/>
          </p:cNvCxnSpPr>
          <p:nvPr/>
        </p:nvCxnSpPr>
        <p:spPr>
          <a:xfrm>
            <a:off x="2854545" y="754411"/>
            <a:ext cx="27676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DB68D8CE-CC62-4A66-9E25-16AF4C0E9A72}"/>
              </a:ext>
            </a:extLst>
          </p:cNvPr>
          <p:cNvSpPr txBox="1"/>
          <p:nvPr/>
        </p:nvSpPr>
        <p:spPr>
          <a:xfrm>
            <a:off x="1782353" y="2639770"/>
            <a:ext cx="292096" cy="3713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5FC1829-9116-E9C0-BECD-05C8731A5923}"/>
              </a:ext>
            </a:extLst>
          </p:cNvPr>
          <p:cNvSpPr/>
          <p:nvPr/>
        </p:nvSpPr>
        <p:spPr>
          <a:xfrm>
            <a:off x="95385" y="276279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receives CGM</a:t>
            </a:r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C4B23C53-226E-D49D-2462-4AE24C585DFF}"/>
              </a:ext>
            </a:extLst>
          </p:cNvPr>
          <p:cNvSpPr/>
          <p:nvPr/>
        </p:nvSpPr>
        <p:spPr>
          <a:xfrm>
            <a:off x="6238754" y="276279"/>
            <a:ext cx="1341950" cy="99410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uses CGM</a:t>
            </a:r>
          </a:p>
        </p:txBody>
      </p: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B0FF6396-6583-7DD4-1976-79197C4B850B}"/>
              </a:ext>
            </a:extLst>
          </p:cNvPr>
          <p:cNvCxnSpPr>
            <a:cxnSpLocks/>
          </p:cNvCxnSpPr>
          <p:nvPr/>
        </p:nvCxnSpPr>
        <p:spPr>
          <a:xfrm>
            <a:off x="5949388" y="770076"/>
            <a:ext cx="28936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Explosion: 8 Points 51">
            <a:extLst>
              <a:ext uri="{FF2B5EF4-FFF2-40B4-BE49-F238E27FC236}">
                <a16:creationId xmlns:a16="http://schemas.microsoft.com/office/drawing/2014/main" id="{9A0AB22D-168D-6778-F76D-F15006930D20}"/>
              </a:ext>
            </a:extLst>
          </p:cNvPr>
          <p:cNvSpPr/>
          <p:nvPr/>
        </p:nvSpPr>
        <p:spPr>
          <a:xfrm>
            <a:off x="3999309" y="1161545"/>
            <a:ext cx="466704" cy="475500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BEC7C3-C310-AD55-87F2-837651A616D2}"/>
              </a:ext>
            </a:extLst>
          </p:cNvPr>
          <p:cNvSpPr txBox="1"/>
          <p:nvPr/>
        </p:nvSpPr>
        <p:spPr>
          <a:xfrm>
            <a:off x="279560" y="5716499"/>
            <a:ext cx="34790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U-M Pediatric Diabetes</a:t>
            </a:r>
          </a:p>
          <a:p>
            <a:r>
              <a:rPr lang="en-US" b="1" dirty="0"/>
              <a:t>CGM </a:t>
            </a:r>
            <a:r>
              <a:rPr lang="en-US" b="1" u="sng" dirty="0"/>
              <a:t>Initiation/Use</a:t>
            </a:r>
            <a:r>
              <a:rPr lang="en-US" b="1" dirty="0"/>
              <a:t> Process</a:t>
            </a:r>
          </a:p>
        </p:txBody>
      </p:sp>
      <p:sp>
        <p:nvSpPr>
          <p:cNvPr id="11" name="Explosion: 8 Points 50">
            <a:extLst>
              <a:ext uri="{FF2B5EF4-FFF2-40B4-BE49-F238E27FC236}">
                <a16:creationId xmlns:a16="http://schemas.microsoft.com/office/drawing/2014/main" id="{BE31D275-F278-1087-9A0A-8B09ABB0D032}"/>
              </a:ext>
            </a:extLst>
          </p:cNvPr>
          <p:cNvSpPr/>
          <p:nvPr/>
        </p:nvSpPr>
        <p:spPr>
          <a:xfrm>
            <a:off x="356682" y="6343334"/>
            <a:ext cx="349374" cy="297707"/>
          </a:xfrm>
          <a:prstGeom prst="irregularSeal1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9F615F-14C6-1BA3-0171-EC312887C5D0}"/>
              </a:ext>
            </a:extLst>
          </p:cNvPr>
          <p:cNvSpPr txBox="1"/>
          <p:nvPr/>
        </p:nvSpPr>
        <p:spPr>
          <a:xfrm>
            <a:off x="706056" y="6361382"/>
            <a:ext cx="34790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pain point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8463ED8C-000C-08A2-AE8A-63E301F1286B}"/>
              </a:ext>
            </a:extLst>
          </p:cNvPr>
          <p:cNvSpPr/>
          <p:nvPr/>
        </p:nvSpPr>
        <p:spPr>
          <a:xfrm>
            <a:off x="4604397" y="194745"/>
            <a:ext cx="1317003" cy="111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Patient notifies Diabetes Team that CGM is active; Educator reviews how to share data with clinic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2D22849-B881-20C9-9C95-9CA0BDE66687}"/>
              </a:ext>
            </a:extLst>
          </p:cNvPr>
          <p:cNvCxnSpPr>
            <a:cxnSpLocks/>
            <a:endCxn id="26" idx="1"/>
          </p:cNvCxnSpPr>
          <p:nvPr/>
        </p:nvCxnSpPr>
        <p:spPr>
          <a:xfrm>
            <a:off x="4327630" y="754411"/>
            <a:ext cx="2767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21390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312</Words>
  <Application>Microsoft Office PowerPoint</Application>
  <PresentationFormat>Widescreen</PresentationFormat>
  <Paragraphs>55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Ori Odugbesan</dc:creator>
  <cp:lastModifiedBy>Trevon Wright</cp:lastModifiedBy>
  <cp:revision>9</cp:revision>
  <dcterms:created xsi:type="dcterms:W3CDTF">2023-03-31T17:36:20Z</dcterms:created>
  <dcterms:modified xsi:type="dcterms:W3CDTF">2023-04-10T14:06:02Z</dcterms:modified>
</cp:coreProperties>
</file>