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6327"/>
  </p:normalViewPr>
  <p:slideViewPr>
    <p:cSldViewPr snapToGrid="0">
      <p:cViewPr>
        <p:scale>
          <a:sx n="111" d="100"/>
          <a:sy n="111" d="100"/>
        </p:scale>
        <p:origin x="73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5B6A-7D13-571D-8EC1-19B7BC74A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06FB5-C5AC-9A1C-C754-946570950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6693D-ADE4-3263-B2BD-8930052C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D81FE-EAFB-E248-89B3-65C3095E1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41F8-4C3F-55FE-39A7-2A446AFD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2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28A45-B8E4-B9E3-D4D6-725F20FF0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F2B33-98AA-4AE0-F304-D9D75E77A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9578A-2AD9-97A6-26EC-D87F83FF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ECEC5-1B23-37D3-B744-8F72EC8A6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2045F-C128-90E5-5307-6A977CECB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7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BC0649-B023-50FA-AB2D-0C4FEACEEF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8D133-FE9D-B083-110C-7014C374B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786DB-2E33-90AD-D2E6-E4ED48F6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5FD81-04D3-F457-9FAB-1F247564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263E5-68FC-3781-8C90-50446D58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7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27C9A-BF64-B987-93BB-76131045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C5ACC-411B-9DEB-2A4C-61257FB4D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57CF5-51FD-0098-FF16-5DD8C19BC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F29A8-997D-6D1B-C472-F8D5054F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74291-FB05-B575-C4A5-D4FF3627C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56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1589E-7C2B-274C-B9EB-0F4678E14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8110C-F764-5917-030C-884662683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2B49C-B5C2-1F7A-CF89-725FECF7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F7297-9A36-9B1F-80EB-210F4C9A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74108-93C8-5804-78F2-DDA2A4FB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7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33D28-474E-F687-ADC8-FF50C3E9C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F4B06-0C1F-8A5D-9950-B974636784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51C6D2-14AE-F870-D601-8FAB3B2A9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343B3-4025-0A50-2FA2-C8633AC3B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7BC7-5310-C149-9EF3-47C5DA79F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12540-753A-51CE-5A6A-04881691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3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584A-1E83-10E5-A135-6C6675C9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5185A-8D91-D8EB-4D8B-C7C24C5D4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32CE6-8349-0F06-18E9-DF26B8B18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65940E-0FD7-70EA-9FB8-9BE9435223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BCDDD2-F1DF-630A-EE01-32FF05D2FF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268A9E-F3CE-B392-241E-E9015C51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40A473-B252-7479-9BCF-E9DB990FC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21D963-93AC-6F3D-7114-2ABE4FF9B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6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EAA8E-1B6E-921E-26B4-3BAC9759B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B440C3-9DA7-F07D-8C27-11DC9750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7F643-D68F-1DE3-8178-8FA720D6B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A61D6-22F0-E4E4-7C2C-F178E9F6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0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8B3C77-FD93-0DF7-6E57-4F0B76ADE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66A1A7-6BA6-2F87-B57A-D230A7C29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8EC75-7B2B-892A-A4F4-779EB103B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D6D9B-8075-CF8F-5496-95FEFC544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AB51B-0C23-4505-F9A7-8D0CBE822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8C51FE-837E-90D9-0D7B-D4ACB8B8E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7B9EF-3E9D-D971-06CF-8B3C0FB0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F0F62-19E8-3B3A-A315-EA07226B0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63120-530F-F752-610D-A3365436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3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D57B2-4DDD-C2AC-3404-97F8159A0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D607B1-5509-ABBE-817B-8C7239667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CCDAC-1C2C-5115-0E86-2617D6C46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DEF40-F24C-C56C-C8C7-0475EB8C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3BA7D-6ACD-2004-85F5-83E29F45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76685-9EB3-6625-9332-6054342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2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CCF5D-B09D-71D6-13A4-FF67D0F9A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B27EF-790B-3298-5354-DC73538F7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8ABD4-E5CA-59E9-7778-B2E2F5221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8EE05-9EBB-014F-B66D-63681D493CA9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7BFA6-2D07-8935-4459-794F2D583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EC015-16D4-99C6-7792-6F8826D4D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824C4-3ADC-0342-92D0-1665013B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CE03EB-944E-4E22-9D1E-98D850667E1B}"/>
              </a:ext>
            </a:extLst>
          </p:cNvPr>
          <p:cNvSpPr txBox="1"/>
          <p:nvPr/>
        </p:nvSpPr>
        <p:spPr>
          <a:xfrm>
            <a:off x="444617" y="704675"/>
            <a:ext cx="855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one.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678A521-E81E-4AEB-A3F5-381EEB1DCED5}"/>
              </a:ext>
            </a:extLst>
          </p:cNvPr>
          <p:cNvCxnSpPr>
            <a:cxnSpLocks/>
            <a:endCxn id="12" idx="1"/>
          </p:cNvCxnSpPr>
          <p:nvPr/>
        </p:nvCxnSpPr>
        <p:spPr>
          <a:xfrm flipV="1">
            <a:off x="1430322" y="704675"/>
            <a:ext cx="272153" cy="7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82ECAE2-0CA2-43DF-92CD-0A41BAB655BB}"/>
              </a:ext>
            </a:extLst>
          </p:cNvPr>
          <p:cNvCxnSpPr>
            <a:cxnSpLocks/>
            <a:stCxn id="60" idx="3"/>
          </p:cNvCxnSpPr>
          <p:nvPr/>
        </p:nvCxnSpPr>
        <p:spPr>
          <a:xfrm>
            <a:off x="4312614" y="797268"/>
            <a:ext cx="2802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755E15ED-4F94-45CA-B841-9A4D1525E60B}"/>
              </a:ext>
            </a:extLst>
          </p:cNvPr>
          <p:cNvSpPr/>
          <p:nvPr/>
        </p:nvSpPr>
        <p:spPr>
          <a:xfrm>
            <a:off x="3196874" y="237602"/>
            <a:ext cx="111574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All provider routes chart to one diabetes tech prior auth nurse indicating which CGM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0590AB73-3094-4E35-9214-DE6E26E9EA37}"/>
              </a:ext>
            </a:extLst>
          </p:cNvPr>
          <p:cNvSpPr/>
          <p:nvPr/>
        </p:nvSpPr>
        <p:spPr>
          <a:xfrm>
            <a:off x="4316496" y="3940713"/>
            <a:ext cx="1859335" cy="9598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Prescription sent to appropriate pharmacy, documentation submitted to insurance by diabetes tech nurse</a:t>
            </a:r>
            <a:endParaRPr lang="en-US" sz="1100" i="1" dirty="0"/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202C28AC-AFF6-4D48-9E2E-549F5A7C6B12}"/>
              </a:ext>
            </a:extLst>
          </p:cNvPr>
          <p:cNvCxnSpPr>
            <a:cxnSpLocks/>
            <a:stCxn id="124" idx="3"/>
            <a:endCxn id="74" idx="1"/>
          </p:cNvCxnSpPr>
          <p:nvPr/>
        </p:nvCxnSpPr>
        <p:spPr>
          <a:xfrm>
            <a:off x="6175831" y="4420649"/>
            <a:ext cx="633807" cy="230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: 8 Points 25">
            <a:extLst>
              <a:ext uri="{FF2B5EF4-FFF2-40B4-BE49-F238E27FC236}">
                <a16:creationId xmlns:a16="http://schemas.microsoft.com/office/drawing/2014/main" id="{9207FC97-D108-4703-9E74-8276D9901F67}"/>
              </a:ext>
            </a:extLst>
          </p:cNvPr>
          <p:cNvSpPr/>
          <p:nvPr/>
        </p:nvSpPr>
        <p:spPr>
          <a:xfrm>
            <a:off x="187878" y="2515711"/>
            <a:ext cx="469983" cy="470444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51E519E-BEDF-4956-A3EA-F42BE47A5F77}"/>
              </a:ext>
            </a:extLst>
          </p:cNvPr>
          <p:cNvCxnSpPr>
            <a:cxnSpLocks/>
            <a:stCxn id="12" idx="2"/>
            <a:endCxn id="5" idx="0"/>
          </p:cNvCxnSpPr>
          <p:nvPr/>
        </p:nvCxnSpPr>
        <p:spPr>
          <a:xfrm flipH="1">
            <a:off x="1439261" y="1264341"/>
            <a:ext cx="821084" cy="159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7329CF2A-1B94-4D38-A0BE-0516BCE85110}"/>
              </a:ext>
            </a:extLst>
          </p:cNvPr>
          <p:cNvSpPr txBox="1"/>
          <p:nvPr/>
        </p:nvSpPr>
        <p:spPr>
          <a:xfrm>
            <a:off x="7106345" y="5259532"/>
            <a:ext cx="5022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52E322D-00CD-44E5-8C11-DE4AB6898DDB}"/>
              </a:ext>
            </a:extLst>
          </p:cNvPr>
          <p:cNvSpPr txBox="1"/>
          <p:nvPr/>
        </p:nvSpPr>
        <p:spPr>
          <a:xfrm>
            <a:off x="8163943" y="4253127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No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8C3E185B-5FBE-43F6-A0CC-1481956F2AA9}"/>
              </a:ext>
            </a:extLst>
          </p:cNvPr>
          <p:cNvCxnSpPr>
            <a:cxnSpLocks/>
            <a:endCxn id="73" idx="0"/>
          </p:cNvCxnSpPr>
          <p:nvPr/>
        </p:nvCxnSpPr>
        <p:spPr>
          <a:xfrm>
            <a:off x="7478046" y="5238798"/>
            <a:ext cx="9778" cy="615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 197">
            <a:extLst>
              <a:ext uri="{FF2B5EF4-FFF2-40B4-BE49-F238E27FC236}">
                <a16:creationId xmlns:a16="http://schemas.microsoft.com/office/drawing/2014/main" id="{EF424012-56ED-4FE1-8EF5-A4DB74937795}"/>
              </a:ext>
            </a:extLst>
          </p:cNvPr>
          <p:cNvSpPr/>
          <p:nvPr/>
        </p:nvSpPr>
        <p:spPr>
          <a:xfrm>
            <a:off x="8929877" y="4199840"/>
            <a:ext cx="975851" cy="7467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Prescription filled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93DB3FC-593D-45BC-A080-26453293BAF3}"/>
              </a:ext>
            </a:extLst>
          </p:cNvPr>
          <p:cNvSpPr/>
          <p:nvPr/>
        </p:nvSpPr>
        <p:spPr>
          <a:xfrm>
            <a:off x="6515763" y="5854236"/>
            <a:ext cx="1944121" cy="7265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New information including updated information sent to pharmacy/insurance</a:t>
            </a:r>
          </a:p>
        </p:txBody>
      </p:sp>
      <p:sp>
        <p:nvSpPr>
          <p:cNvPr id="74" name="Diamond 73">
            <a:extLst>
              <a:ext uri="{FF2B5EF4-FFF2-40B4-BE49-F238E27FC236}">
                <a16:creationId xmlns:a16="http://schemas.microsoft.com/office/drawing/2014/main" id="{C0E4F7CA-E6B6-4D75-A4A5-0EB5E2A4194E}"/>
              </a:ext>
            </a:extLst>
          </p:cNvPr>
          <p:cNvSpPr/>
          <p:nvPr/>
        </p:nvSpPr>
        <p:spPr>
          <a:xfrm>
            <a:off x="6809638" y="4088675"/>
            <a:ext cx="1356372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Is more info needed?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0573FC5-4EDB-4214-9DA2-0AC52B21B8AB}"/>
              </a:ext>
            </a:extLst>
          </p:cNvPr>
          <p:cNvSpPr txBox="1"/>
          <p:nvPr/>
        </p:nvSpPr>
        <p:spPr>
          <a:xfrm>
            <a:off x="325330" y="5213624"/>
            <a:ext cx="6093912" cy="1477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kumimoji="0" lang="en-US" sz="3600" b="1" i="0" u="none" strike="noStrike" kern="0" cap="none" spc="-73" normalizeH="0" baseline="0" noProof="0" dirty="0">
                <a:ln>
                  <a:noFill/>
                </a:ln>
                <a:effectLst/>
                <a:uLnTx/>
                <a:uFillTx/>
                <a:latin typeface="Montserrat SemiBold" pitchFamily="2" charset="77"/>
                <a:cs typeface="Hind Medium" panose="02000000000000000000" pitchFamily="2" charset="77"/>
                <a:sym typeface="Hind Bold"/>
              </a:rPr>
              <a:t>UPMC Process and Pain Points for CGM</a:t>
            </a:r>
            <a:br>
              <a:rPr kumimoji="0" lang="en-US" sz="3600" b="1" i="0" u="none" strike="noStrike" kern="0" cap="none" spc="-73" normalizeH="0" baseline="0" noProof="0" dirty="0">
                <a:ln>
                  <a:noFill/>
                </a:ln>
                <a:solidFill>
                  <a:srgbClr val="3E4E8D"/>
                </a:solidFill>
                <a:effectLst/>
                <a:uLnTx/>
                <a:uFillTx/>
                <a:latin typeface="Montserrat SemiBold" pitchFamily="2" charset="77"/>
                <a:cs typeface="Hind Medium" panose="02000000000000000000" pitchFamily="2" charset="77"/>
                <a:sym typeface="Hind Bold"/>
              </a:rPr>
            </a:b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D7A560-E7EE-1DD4-75CC-D644134C5A2F}"/>
              </a:ext>
            </a:extLst>
          </p:cNvPr>
          <p:cNvSpPr/>
          <p:nvPr/>
        </p:nvSpPr>
        <p:spPr>
          <a:xfrm>
            <a:off x="0" y="2977475"/>
            <a:ext cx="1174325" cy="4017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No CGM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0DA1BC9-E248-7E7D-94BF-866251BC41C5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587163" y="2548435"/>
            <a:ext cx="852098" cy="429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1A0F466A-E563-D2E3-A0EA-FA4A11BC8DE7}"/>
              </a:ext>
            </a:extLst>
          </p:cNvPr>
          <p:cNvSpPr/>
          <p:nvPr/>
        </p:nvSpPr>
        <p:spPr>
          <a:xfrm>
            <a:off x="1702475" y="145009"/>
            <a:ext cx="111574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 eligible- MDI use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0CDF0F8-CF78-14CA-85C2-C8DD78A607B7}"/>
              </a:ext>
            </a:extLst>
          </p:cNvPr>
          <p:cNvCxnSpPr>
            <a:cxnSpLocks/>
            <a:stCxn id="5" idx="2"/>
            <a:endCxn id="36" idx="1"/>
          </p:cNvCxnSpPr>
          <p:nvPr/>
        </p:nvCxnSpPr>
        <p:spPr>
          <a:xfrm>
            <a:off x="1439261" y="2548435"/>
            <a:ext cx="567599" cy="737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533DEBB3-CC71-D2EB-5E9B-ABDA2A3CB4FD}"/>
              </a:ext>
            </a:extLst>
          </p:cNvPr>
          <p:cNvSpPr/>
          <p:nvPr/>
        </p:nvSpPr>
        <p:spPr>
          <a:xfrm>
            <a:off x="4545976" y="190124"/>
            <a:ext cx="1505908" cy="6782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Diabetes tech nurse checks insurance coverage and documentation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440EFB0-1FA1-5B99-5C5F-2D2FBC32B32C}"/>
              </a:ext>
            </a:extLst>
          </p:cNvPr>
          <p:cNvSpPr/>
          <p:nvPr/>
        </p:nvSpPr>
        <p:spPr>
          <a:xfrm>
            <a:off x="10298802" y="3940713"/>
            <a:ext cx="1267614" cy="7467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 scheduled for DCES visit to learn to use CGM, link to clinic 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781425C2-B792-ADFB-4736-082B3B94D2CB}"/>
              </a:ext>
            </a:extLst>
          </p:cNvPr>
          <p:cNvCxnSpPr>
            <a:cxnSpLocks/>
            <a:stCxn id="74" idx="3"/>
            <a:endCxn id="198" idx="1"/>
          </p:cNvCxnSpPr>
          <p:nvPr/>
        </p:nvCxnSpPr>
        <p:spPr>
          <a:xfrm flipV="1">
            <a:off x="8166010" y="4573191"/>
            <a:ext cx="763867" cy="77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076726D-7F58-4FBD-F037-06923F31D21F}"/>
              </a:ext>
            </a:extLst>
          </p:cNvPr>
          <p:cNvCxnSpPr>
            <a:cxnSpLocks/>
            <a:stCxn id="198" idx="3"/>
            <a:endCxn id="85" idx="1"/>
          </p:cNvCxnSpPr>
          <p:nvPr/>
        </p:nvCxnSpPr>
        <p:spPr>
          <a:xfrm flipV="1">
            <a:off x="9905728" y="4314064"/>
            <a:ext cx="393074" cy="259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72D00B8D-D8F4-CFEC-D3A2-5B60996B6924}"/>
              </a:ext>
            </a:extLst>
          </p:cNvPr>
          <p:cNvSpPr/>
          <p:nvPr/>
        </p:nvSpPr>
        <p:spPr>
          <a:xfrm>
            <a:off x="8852513" y="5854236"/>
            <a:ext cx="987399" cy="9685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Maybe: formulary changes next year require change in CGM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D8D8979A-F790-38FB-9DEB-82B8ABE830FE}"/>
              </a:ext>
            </a:extLst>
          </p:cNvPr>
          <p:cNvCxnSpPr>
            <a:cxnSpLocks/>
            <a:endCxn id="119" idx="0"/>
          </p:cNvCxnSpPr>
          <p:nvPr/>
        </p:nvCxnSpPr>
        <p:spPr>
          <a:xfrm>
            <a:off x="10960527" y="5567309"/>
            <a:ext cx="0" cy="286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824887E1-7FC5-DCC6-9F00-872FF40D0F56}"/>
              </a:ext>
            </a:extLst>
          </p:cNvPr>
          <p:cNvCxnSpPr>
            <a:cxnSpLocks/>
            <a:stCxn id="85" idx="2"/>
            <a:endCxn id="4" idx="0"/>
          </p:cNvCxnSpPr>
          <p:nvPr/>
        </p:nvCxnSpPr>
        <p:spPr>
          <a:xfrm>
            <a:off x="10932609" y="4687415"/>
            <a:ext cx="0" cy="237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3B3137B4-4B62-6F31-8B70-97B4384DB158}"/>
              </a:ext>
            </a:extLst>
          </p:cNvPr>
          <p:cNvSpPr txBox="1"/>
          <p:nvPr/>
        </p:nvSpPr>
        <p:spPr>
          <a:xfrm>
            <a:off x="6818583" y="120884"/>
            <a:ext cx="537341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Pain points: </a:t>
            </a:r>
          </a:p>
          <a:p>
            <a:pPr marL="342900" indent="-342900">
              <a:buAutoNum type="arabicPeriod"/>
            </a:pPr>
            <a:r>
              <a:rPr lang="en-US" sz="1400" dirty="0"/>
              <a:t>No standardized process for providers to identify patients who may benefit from CGM and offer in a structured manner</a:t>
            </a:r>
          </a:p>
          <a:p>
            <a:pPr marL="342900" indent="-342900">
              <a:buAutoNum type="arabicPeriod"/>
            </a:pPr>
            <a:r>
              <a:rPr lang="en-US" sz="1400" dirty="0"/>
              <a:t>If patients are unfamiliar, uncomfortable, or do not want CGM for other reason-it is often not revisited and they do not have an opportunity to discuss again in future; can be barrier for non-English speaking patients; no standard resources to give patients to consider CGM after visit</a:t>
            </a:r>
            <a:endParaRPr lang="en-US" sz="1400" dirty="0">
              <a:sym typeface="Wingdings" pitchFamily="2" charset="2"/>
            </a:endParaRPr>
          </a:p>
          <a:p>
            <a:pPr marL="342900" indent="-342900">
              <a:buAutoNum type="arabicPeriod"/>
            </a:pPr>
            <a:r>
              <a:rPr lang="en-US" sz="1400" dirty="0">
                <a:sym typeface="Wingdings" pitchFamily="2" charset="2"/>
              </a:rPr>
              <a:t>Patient wants CGM and provider thinks would benefit, but not on MDI (soon less of an issue with basal-only covered by CMS)</a:t>
            </a:r>
          </a:p>
          <a:p>
            <a:pPr marL="342900" indent="-342900">
              <a:buAutoNum type="arabicPeriod"/>
            </a:pPr>
            <a:r>
              <a:rPr lang="en-US" sz="1400" dirty="0">
                <a:sym typeface="Wingdings" pitchFamily="2" charset="2"/>
              </a:rPr>
              <a:t>No documentation that patient uses TID insulin (soon less of an issue with basal-only covered by CMS)</a:t>
            </a:r>
          </a:p>
          <a:p>
            <a:pPr marL="342900" indent="-342900">
              <a:buAutoNum type="arabicPeriod"/>
            </a:pPr>
            <a:r>
              <a:rPr lang="en-US" sz="1400" dirty="0">
                <a:sym typeface="Wingdings" pitchFamily="2" charset="2"/>
              </a:rPr>
              <a:t>For patients with transportation or geographic barriers, this second visit to learn to apply and use CGM can be a problem; telehealth visits help with this somewhat; can also be barrier for non-English speaking patients </a:t>
            </a:r>
          </a:p>
          <a:p>
            <a:pPr marL="342900" indent="-342900">
              <a:buAutoNum type="arabicPeriod"/>
            </a:pPr>
            <a:r>
              <a:rPr lang="en-US" sz="1400" dirty="0">
                <a:sym typeface="Wingdings" pitchFamily="2" charset="2"/>
              </a:rPr>
              <a:t>Inability to automatically share data for patients with incompatible smartphones limits use of CGM data between visits and with telehealth 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546E80A-BDC3-E398-42C2-EA36D9D13489}"/>
              </a:ext>
            </a:extLst>
          </p:cNvPr>
          <p:cNvSpPr/>
          <p:nvPr/>
        </p:nvSpPr>
        <p:spPr>
          <a:xfrm>
            <a:off x="80171" y="237602"/>
            <a:ext cx="1392013" cy="9437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Provider thinks patient would benefit from CGM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16E19C4-4429-69CE-B811-976CB8ED81D9}"/>
              </a:ext>
            </a:extLst>
          </p:cNvPr>
          <p:cNvSpPr/>
          <p:nvPr/>
        </p:nvSpPr>
        <p:spPr>
          <a:xfrm>
            <a:off x="10264486" y="4924619"/>
            <a:ext cx="1336246" cy="628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Patient begins CGM use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22B80895-1565-A099-691C-ABBBEFE4BE52}"/>
              </a:ext>
            </a:extLst>
          </p:cNvPr>
          <p:cNvSpPr/>
          <p:nvPr/>
        </p:nvSpPr>
        <p:spPr>
          <a:xfrm>
            <a:off x="392560" y="1423486"/>
            <a:ext cx="2093401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 interested?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0FCA40-C185-87CF-1D0B-675ED8A52079}"/>
              </a:ext>
            </a:extLst>
          </p:cNvPr>
          <p:cNvSpPr txBox="1"/>
          <p:nvPr/>
        </p:nvSpPr>
        <p:spPr>
          <a:xfrm>
            <a:off x="710713" y="2476728"/>
            <a:ext cx="62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511F4A-A0FD-B364-58FA-54E163A90F02}"/>
              </a:ext>
            </a:extLst>
          </p:cNvPr>
          <p:cNvSpPr txBox="1"/>
          <p:nvPr/>
        </p:nvSpPr>
        <p:spPr>
          <a:xfrm>
            <a:off x="1566398" y="2471663"/>
            <a:ext cx="62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6C0B1BF-6713-A29D-E106-4BEBBDA02CF9}"/>
              </a:ext>
            </a:extLst>
          </p:cNvPr>
          <p:cNvSpPr/>
          <p:nvPr/>
        </p:nvSpPr>
        <p:spPr>
          <a:xfrm>
            <a:off x="2006860" y="2726708"/>
            <a:ext cx="111574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Provider discusses available CGM with patient and elicits preference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82F21CC-F13E-9B73-2724-DD916FD707B0}"/>
              </a:ext>
            </a:extLst>
          </p:cNvPr>
          <p:cNvCxnSpPr>
            <a:cxnSpLocks/>
            <a:stCxn id="36" idx="0"/>
            <a:endCxn id="60" idx="2"/>
          </p:cNvCxnSpPr>
          <p:nvPr/>
        </p:nvCxnSpPr>
        <p:spPr>
          <a:xfrm flipV="1">
            <a:off x="2564730" y="1356934"/>
            <a:ext cx="1190014" cy="1369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Explosion: 8 Points 77">
            <a:extLst>
              <a:ext uri="{FF2B5EF4-FFF2-40B4-BE49-F238E27FC236}">
                <a16:creationId xmlns:a16="http://schemas.microsoft.com/office/drawing/2014/main" id="{5F068949-2421-4F28-A4CC-89D3AB9DBE21}"/>
              </a:ext>
            </a:extLst>
          </p:cNvPr>
          <p:cNvSpPr/>
          <p:nvPr/>
        </p:nvSpPr>
        <p:spPr>
          <a:xfrm>
            <a:off x="2386232" y="937463"/>
            <a:ext cx="454696" cy="50271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1" name="Explosion: 8 Points 120">
            <a:extLst>
              <a:ext uri="{FF2B5EF4-FFF2-40B4-BE49-F238E27FC236}">
                <a16:creationId xmlns:a16="http://schemas.microsoft.com/office/drawing/2014/main" id="{27245865-12D8-4A6F-90FE-43990D01ABAA}"/>
              </a:ext>
            </a:extLst>
          </p:cNvPr>
          <p:cNvSpPr/>
          <p:nvPr/>
        </p:nvSpPr>
        <p:spPr>
          <a:xfrm>
            <a:off x="5951595" y="147848"/>
            <a:ext cx="498403" cy="4182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2111214-794C-C1ED-459C-321FA893E6CA}"/>
              </a:ext>
            </a:extLst>
          </p:cNvPr>
          <p:cNvSpPr txBox="1"/>
          <p:nvPr/>
        </p:nvSpPr>
        <p:spPr>
          <a:xfrm>
            <a:off x="2902010" y="34850"/>
            <a:ext cx="17479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rgbClr val="FF0000"/>
                </a:solidFill>
              </a:rPr>
              <a:t>this is a new process for us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E9B0E5B-86D6-6578-F40D-E85D31F49C82}"/>
              </a:ext>
            </a:extLst>
          </p:cNvPr>
          <p:cNvCxnSpPr>
            <a:cxnSpLocks/>
            <a:stCxn id="73" idx="3"/>
            <a:endCxn id="198" idx="2"/>
          </p:cNvCxnSpPr>
          <p:nvPr/>
        </p:nvCxnSpPr>
        <p:spPr>
          <a:xfrm flipV="1">
            <a:off x="8459884" y="4946542"/>
            <a:ext cx="957919" cy="1270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xplosion: 8 Points 120">
            <a:extLst>
              <a:ext uri="{FF2B5EF4-FFF2-40B4-BE49-F238E27FC236}">
                <a16:creationId xmlns:a16="http://schemas.microsoft.com/office/drawing/2014/main" id="{EAFB3747-A119-C1BC-4C22-DFDB2BEB77BF}"/>
              </a:ext>
            </a:extLst>
          </p:cNvPr>
          <p:cNvSpPr/>
          <p:nvPr/>
        </p:nvSpPr>
        <p:spPr>
          <a:xfrm>
            <a:off x="11351530" y="3754704"/>
            <a:ext cx="498403" cy="4182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3" name="Diamond 52">
            <a:extLst>
              <a:ext uri="{FF2B5EF4-FFF2-40B4-BE49-F238E27FC236}">
                <a16:creationId xmlns:a16="http://schemas.microsoft.com/office/drawing/2014/main" id="{79E7CAAB-959F-5FDE-42B2-D9BF62064023}"/>
              </a:ext>
            </a:extLst>
          </p:cNvPr>
          <p:cNvSpPr/>
          <p:nvPr/>
        </p:nvSpPr>
        <p:spPr>
          <a:xfrm>
            <a:off x="4180160" y="873043"/>
            <a:ext cx="2149872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Is documentation sufficient and CGM is covered?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1AB7591-54E8-82C0-EE77-0F86FD2A7B64}"/>
              </a:ext>
            </a:extLst>
          </p:cNvPr>
          <p:cNvCxnSpPr>
            <a:cxnSpLocks/>
          </p:cNvCxnSpPr>
          <p:nvPr/>
        </p:nvCxnSpPr>
        <p:spPr>
          <a:xfrm flipH="1">
            <a:off x="4394878" y="1984629"/>
            <a:ext cx="852098" cy="429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790DECA-6C0B-2F9D-BD0B-8FE8182B9D5C}"/>
              </a:ext>
            </a:extLst>
          </p:cNvPr>
          <p:cNvCxnSpPr>
            <a:cxnSpLocks/>
          </p:cNvCxnSpPr>
          <p:nvPr/>
        </p:nvCxnSpPr>
        <p:spPr>
          <a:xfrm>
            <a:off x="5246976" y="1984629"/>
            <a:ext cx="1181210" cy="506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3441EAD4-5015-BDC7-64F8-3D6833E0D880}"/>
              </a:ext>
            </a:extLst>
          </p:cNvPr>
          <p:cNvSpPr txBox="1"/>
          <p:nvPr/>
        </p:nvSpPr>
        <p:spPr>
          <a:xfrm>
            <a:off x="4518428" y="1912922"/>
            <a:ext cx="62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609DF01-602D-6DA1-0BF5-0029D51E9C42}"/>
              </a:ext>
            </a:extLst>
          </p:cNvPr>
          <p:cNvSpPr txBox="1"/>
          <p:nvPr/>
        </p:nvSpPr>
        <p:spPr>
          <a:xfrm>
            <a:off x="5814575" y="1886291"/>
            <a:ext cx="62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18D2EBF-06DA-8394-D478-ADC7E70B5774}"/>
              </a:ext>
            </a:extLst>
          </p:cNvPr>
          <p:cNvSpPr/>
          <p:nvPr/>
        </p:nvSpPr>
        <p:spPr>
          <a:xfrm>
            <a:off x="3404856" y="2416563"/>
            <a:ext cx="1682327" cy="98843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Diabetes tech nurse sends note to provider req documentation/advising CGM not covered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F55B4609-7357-5099-96D6-60490EAD3346}"/>
              </a:ext>
            </a:extLst>
          </p:cNvPr>
          <p:cNvSpPr/>
          <p:nvPr/>
        </p:nvSpPr>
        <p:spPr>
          <a:xfrm>
            <a:off x="5369440" y="2512642"/>
            <a:ext cx="2108606" cy="7737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Diabetes tech nurse pends prescription for covered CGM to appropriate pharmacy, sends to provider for signature</a:t>
            </a: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B1A892B-FA4D-FF8D-3E16-BAC7F45128D3}"/>
              </a:ext>
            </a:extLst>
          </p:cNvPr>
          <p:cNvCxnSpPr>
            <a:cxnSpLocks/>
            <a:stCxn id="84" idx="2"/>
            <a:endCxn id="90" idx="1"/>
          </p:cNvCxnSpPr>
          <p:nvPr/>
        </p:nvCxnSpPr>
        <p:spPr>
          <a:xfrm flipV="1">
            <a:off x="4246020" y="2899508"/>
            <a:ext cx="1123420" cy="505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3DA78BB4-3085-B4B8-CA18-C56B8241E542}"/>
              </a:ext>
            </a:extLst>
          </p:cNvPr>
          <p:cNvCxnSpPr>
            <a:cxnSpLocks/>
            <a:stCxn id="90" idx="2"/>
            <a:endCxn id="124" idx="0"/>
          </p:cNvCxnSpPr>
          <p:nvPr/>
        </p:nvCxnSpPr>
        <p:spPr>
          <a:xfrm flipH="1">
            <a:off x="5246164" y="3286374"/>
            <a:ext cx="1177579" cy="654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D57E1C0-74A2-6147-D3CA-6924351DCB49}"/>
              </a:ext>
            </a:extLst>
          </p:cNvPr>
          <p:cNvSpPr/>
          <p:nvPr/>
        </p:nvSpPr>
        <p:spPr>
          <a:xfrm>
            <a:off x="10109357" y="5854236"/>
            <a:ext cx="1702339" cy="6901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If not using phone as reader-unable to access data unless patient brings reader to appointment</a:t>
            </a:r>
          </a:p>
        </p:txBody>
      </p:sp>
      <p:sp>
        <p:nvSpPr>
          <p:cNvPr id="123" name="Explosion: 8 Points 120">
            <a:extLst>
              <a:ext uri="{FF2B5EF4-FFF2-40B4-BE49-F238E27FC236}">
                <a16:creationId xmlns:a16="http://schemas.microsoft.com/office/drawing/2014/main" id="{FA75F84C-611A-33F7-2F0B-94D2DA80240A}"/>
              </a:ext>
            </a:extLst>
          </p:cNvPr>
          <p:cNvSpPr/>
          <p:nvPr/>
        </p:nvSpPr>
        <p:spPr>
          <a:xfrm>
            <a:off x="11552298" y="5645130"/>
            <a:ext cx="498403" cy="41821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EB06E92F-30BB-01BA-84B5-7CF8F618C07F}"/>
              </a:ext>
            </a:extLst>
          </p:cNvPr>
          <p:cNvCxnSpPr>
            <a:cxnSpLocks/>
            <a:stCxn id="119" idx="1"/>
            <a:endCxn id="91" idx="3"/>
          </p:cNvCxnSpPr>
          <p:nvPr/>
        </p:nvCxnSpPr>
        <p:spPr>
          <a:xfrm flipH="1">
            <a:off x="9839912" y="6199328"/>
            <a:ext cx="269445" cy="139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Explosion: 8 Points 25">
            <a:extLst>
              <a:ext uri="{FF2B5EF4-FFF2-40B4-BE49-F238E27FC236}">
                <a16:creationId xmlns:a16="http://schemas.microsoft.com/office/drawing/2014/main" id="{829D64DC-F0DD-12BE-2AF6-58DF86C71EB5}"/>
              </a:ext>
            </a:extLst>
          </p:cNvPr>
          <p:cNvSpPr/>
          <p:nvPr/>
        </p:nvSpPr>
        <p:spPr>
          <a:xfrm>
            <a:off x="120319" y="943575"/>
            <a:ext cx="469983" cy="470444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0502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364</Words>
  <Application>Microsoft Macintosh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Zupa, Margaret</dc:creator>
  <cp:lastModifiedBy>Zupa, Margaret</cp:lastModifiedBy>
  <cp:revision>6</cp:revision>
  <dcterms:created xsi:type="dcterms:W3CDTF">2023-03-27T19:43:05Z</dcterms:created>
  <dcterms:modified xsi:type="dcterms:W3CDTF">2023-04-03T18:26:54Z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4b1be8-281e-475d-98b0-21c3457e5a46_Enabled">
    <vt:lpwstr>true</vt:lpwstr>
  </property>
  <property fmtid="{D5CDD505-2E9C-101B-9397-08002B2CF9AE}" pid="3" name="MSIP_Label_5e4b1be8-281e-475d-98b0-21c3457e5a46_SetDate">
    <vt:lpwstr>2023-03-27T20:10:35Z</vt:lpwstr>
  </property>
  <property fmtid="{D5CDD505-2E9C-101B-9397-08002B2CF9AE}" pid="4" name="MSIP_Label_5e4b1be8-281e-475d-98b0-21c3457e5a46_Method">
    <vt:lpwstr>Standard</vt:lpwstr>
  </property>
  <property fmtid="{D5CDD505-2E9C-101B-9397-08002B2CF9AE}" pid="5" name="MSIP_Label_5e4b1be8-281e-475d-98b0-21c3457e5a46_Name">
    <vt:lpwstr>Public</vt:lpwstr>
  </property>
  <property fmtid="{D5CDD505-2E9C-101B-9397-08002B2CF9AE}" pid="6" name="MSIP_Label_5e4b1be8-281e-475d-98b0-21c3457e5a46_SiteId">
    <vt:lpwstr>8b3dd73e-4e72-4679-b191-56da1588712b</vt:lpwstr>
  </property>
  <property fmtid="{D5CDD505-2E9C-101B-9397-08002B2CF9AE}" pid="7" name="MSIP_Label_5e4b1be8-281e-475d-98b0-21c3457e5a46_ActionId">
    <vt:lpwstr>b5ae2530-f779-4afa-93ea-c4bf53fd7060</vt:lpwstr>
  </property>
  <property fmtid="{D5CDD505-2E9C-101B-9397-08002B2CF9AE}" pid="8" name="MSIP_Label_5e4b1be8-281e-475d-98b0-21c3457e5a46_ContentBits">
    <vt:lpwstr>0</vt:lpwstr>
  </property>
</Properties>
</file>