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1" r:id="rId5"/>
    <p:sldMasterId id="2147483715" r:id="rId6"/>
    <p:sldMasterId id="2147483727" r:id="rId7"/>
    <p:sldMasterId id="2147483779" r:id="rId8"/>
    <p:sldMasterId id="2147483789" r:id="rId9"/>
    <p:sldMasterId id="2147483805" r:id="rId10"/>
    <p:sldMasterId id="2147483818" r:id="rId11"/>
    <p:sldMasterId id="2147483830" r:id="rId12"/>
  </p:sldMasterIdLst>
  <p:notesMasterIdLst>
    <p:notesMasterId r:id="rId60"/>
  </p:notesMasterIdLst>
  <p:sldIdLst>
    <p:sldId id="256" r:id="rId13"/>
    <p:sldId id="528" r:id="rId14"/>
    <p:sldId id="466" r:id="rId15"/>
    <p:sldId id="2904" r:id="rId16"/>
    <p:sldId id="670" r:id="rId17"/>
    <p:sldId id="2890" r:id="rId18"/>
    <p:sldId id="2905" r:id="rId19"/>
    <p:sldId id="257" r:id="rId20"/>
    <p:sldId id="258" r:id="rId21"/>
    <p:sldId id="259" r:id="rId22"/>
    <p:sldId id="263" r:id="rId23"/>
    <p:sldId id="261" r:id="rId24"/>
    <p:sldId id="2907" r:id="rId25"/>
    <p:sldId id="264" r:id="rId26"/>
    <p:sldId id="274" r:id="rId27"/>
    <p:sldId id="271" r:id="rId28"/>
    <p:sldId id="272" r:id="rId29"/>
    <p:sldId id="262" r:id="rId30"/>
    <p:sldId id="273" r:id="rId31"/>
    <p:sldId id="266" r:id="rId32"/>
    <p:sldId id="267" r:id="rId33"/>
    <p:sldId id="268" r:id="rId34"/>
    <p:sldId id="269" r:id="rId35"/>
    <p:sldId id="275" r:id="rId36"/>
    <p:sldId id="278" r:id="rId37"/>
    <p:sldId id="270" r:id="rId38"/>
    <p:sldId id="279" r:id="rId39"/>
    <p:sldId id="2906" r:id="rId40"/>
    <p:sldId id="1305" r:id="rId41"/>
    <p:sldId id="1309" r:id="rId42"/>
    <p:sldId id="1311" r:id="rId43"/>
    <p:sldId id="1310" r:id="rId44"/>
    <p:sldId id="1283" r:id="rId45"/>
    <p:sldId id="1312" r:id="rId46"/>
    <p:sldId id="1319" r:id="rId47"/>
    <p:sldId id="1308" r:id="rId48"/>
    <p:sldId id="1320" r:id="rId49"/>
    <p:sldId id="1284" r:id="rId50"/>
    <p:sldId id="1318" r:id="rId51"/>
    <p:sldId id="1313" r:id="rId52"/>
    <p:sldId id="1314" r:id="rId53"/>
    <p:sldId id="1316" r:id="rId54"/>
    <p:sldId id="1315" r:id="rId55"/>
    <p:sldId id="1287" r:id="rId56"/>
    <p:sldId id="1293" r:id="rId57"/>
    <p:sldId id="1304" r:id="rId58"/>
    <p:sldId id="1269"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shika Gupta" initials="RG" lastIdx="1" clrIdx="0">
    <p:extLst>
      <p:ext uri="{19B8F6BF-5375-455C-9EA6-DF929625EA0E}">
        <p15:presenceInfo xmlns:p15="http://schemas.microsoft.com/office/powerpoint/2012/main" userId="S-1-5-21-534172961-641466436-1332355854-2753" providerId="AD"/>
      </p:ext>
    </p:extLst>
  </p:cmAuthor>
  <p:cmAuthor id="2" name="Rishika Gupta" initials="RG [2]" lastIdx="1" clrIdx="1">
    <p:extLst>
      <p:ext uri="{19B8F6BF-5375-455C-9EA6-DF929625EA0E}">
        <p15:presenceInfo xmlns:p15="http://schemas.microsoft.com/office/powerpoint/2012/main" userId="Rishika Gupta" providerId="None"/>
      </p:ext>
    </p:extLst>
  </p:cmAuthor>
  <p:cmAuthor id="3" name="Nudrat Noor" initials="NN" lastIdx="24" clrIdx="2">
    <p:extLst>
      <p:ext uri="{19B8F6BF-5375-455C-9EA6-DF929625EA0E}">
        <p15:presenceInfo xmlns:p15="http://schemas.microsoft.com/office/powerpoint/2012/main" userId="S::nnoor@t1dexchange.org::31d4c41a-7069-4931-8830-6ddba1eb42f4" providerId="AD"/>
      </p:ext>
    </p:extLst>
  </p:cmAuthor>
  <p:cmAuthor id="4" name="Nicole Rioles" initials="NR" lastIdx="4" clrIdx="3">
    <p:extLst>
      <p:ext uri="{19B8F6BF-5375-455C-9EA6-DF929625EA0E}">
        <p15:presenceInfo xmlns:p15="http://schemas.microsoft.com/office/powerpoint/2012/main" userId="S::nrioles@t1dexchange.org::af6fb61c-5900-41f2-87f1-2a393b907a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F54"/>
    <a:srgbClr val="D1F5F7"/>
    <a:srgbClr val="CFD5EA"/>
    <a:srgbClr val="36ABB5"/>
    <a:srgbClr val="168D96"/>
    <a:srgbClr val="15848D"/>
    <a:srgbClr val="1BA2AC"/>
    <a:srgbClr val="FFFFAF"/>
    <a:srgbClr val="E9FAFB"/>
    <a:srgbClr val="3CB2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3"/>
    <p:restoredTop sz="93792" autoAdjust="0"/>
  </p:normalViewPr>
  <p:slideViewPr>
    <p:cSldViewPr snapToGrid="0" snapToObjects="1">
      <p:cViewPr varScale="1">
        <p:scale>
          <a:sx n="90" d="100"/>
          <a:sy n="90" d="100"/>
        </p:scale>
        <p:origin x="173"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charts/_rels/chart1.xml.rels><?xml version="1.0" encoding="UTF-8" standalone="yes"?>
<Relationships xmlns="http://schemas.openxmlformats.org/package/2006/relationships"><Relationship Id="rId3" Type="http://schemas.openxmlformats.org/officeDocument/2006/relationships/oleObject" Target="file:///\\t1d-fs1\DocumentReDirection\nnoor\Desktop\RevisedFigure_PanelC.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t1d-fs1\DocumentReDirection\nnoor\Desktop\RevisedFigure_PanelC.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SEBAST1\Documents\new%20poster%20tabl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dsparlin\Desktop\COVID%20next%207%20days.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747127850897694E-2"/>
          <c:y val="5.4214171980392863E-2"/>
          <c:w val="0.87842014483410336"/>
          <c:h val="0.80832825924386564"/>
        </c:manualLayout>
      </c:layout>
      <c:barChart>
        <c:barDir val="col"/>
        <c:grouping val="clustered"/>
        <c:varyColors val="0"/>
        <c:ser>
          <c:idx val="0"/>
          <c:order val="0"/>
          <c:tx>
            <c:strRef>
              <c:f>[RevisedFigure_PanelC.xlsx]Sheet2!$A$2</c:f>
              <c:strCache>
                <c:ptCount val="1"/>
                <c:pt idx="0">
                  <c:v>Hospitalization</c:v>
                </c:pt>
              </c:strCache>
            </c:strRef>
          </c:tx>
          <c:spPr>
            <a:solidFill>
              <a:schemeClr val="accent1">
                <a:lumMod val="60000"/>
                <a:lumOff val="40000"/>
              </a:schemeClr>
            </a:solidFill>
            <a:ln>
              <a:noFill/>
            </a:ln>
            <a:effectLst/>
          </c:spPr>
          <c:invertIfNegative val="0"/>
          <c:cat>
            <c:strRef>
              <c:f>[RevisedFigure_PanelC.xlsx]Sheet2!$B$1:$E$1</c:f>
              <c:strCache>
                <c:ptCount val="4"/>
                <c:pt idx="0">
                  <c:v>No Device</c:v>
                </c:pt>
                <c:pt idx="1">
                  <c:v>CGM Use</c:v>
                </c:pt>
                <c:pt idx="2">
                  <c:v>Insulin Pump Use</c:v>
                </c:pt>
                <c:pt idx="3">
                  <c:v>CGM+Pump</c:v>
                </c:pt>
              </c:strCache>
            </c:strRef>
          </c:cat>
          <c:val>
            <c:numRef>
              <c:f>[RevisedFigure_PanelC.xlsx]Sheet2!$B$2:$E$2</c:f>
              <c:numCache>
                <c:formatCode>General</c:formatCode>
                <c:ptCount val="4"/>
                <c:pt idx="0">
                  <c:v>61</c:v>
                </c:pt>
                <c:pt idx="1">
                  <c:v>14</c:v>
                </c:pt>
                <c:pt idx="2">
                  <c:v>12</c:v>
                </c:pt>
                <c:pt idx="3">
                  <c:v>12</c:v>
                </c:pt>
              </c:numCache>
            </c:numRef>
          </c:val>
          <c:extLst>
            <c:ext xmlns:c16="http://schemas.microsoft.com/office/drawing/2014/chart" uri="{C3380CC4-5D6E-409C-BE32-E72D297353CC}">
              <c16:uniqueId val="{00000000-EF07-4F53-93D1-4F15FFE01F18}"/>
            </c:ext>
          </c:extLst>
        </c:ser>
        <c:ser>
          <c:idx val="1"/>
          <c:order val="1"/>
          <c:tx>
            <c:strRef>
              <c:f>[RevisedFigure_PanelC.xlsx]Sheet2!$A$3</c:f>
              <c:strCache>
                <c:ptCount val="1"/>
                <c:pt idx="0">
                  <c:v>DKA</c:v>
                </c:pt>
              </c:strCache>
            </c:strRef>
          </c:tx>
          <c:spPr>
            <a:solidFill>
              <a:schemeClr val="bg2">
                <a:lumMod val="50000"/>
              </a:schemeClr>
            </a:solidFill>
            <a:ln>
              <a:solidFill>
                <a:schemeClr val="tx1"/>
              </a:solidFill>
            </a:ln>
            <a:effectLst/>
          </c:spPr>
          <c:invertIfNegative val="0"/>
          <c:cat>
            <c:strRef>
              <c:f>[RevisedFigure_PanelC.xlsx]Sheet2!$B$1:$E$1</c:f>
              <c:strCache>
                <c:ptCount val="4"/>
                <c:pt idx="0">
                  <c:v>No Device</c:v>
                </c:pt>
                <c:pt idx="1">
                  <c:v>CGM Use</c:v>
                </c:pt>
                <c:pt idx="2">
                  <c:v>Insulin Pump Use</c:v>
                </c:pt>
                <c:pt idx="3">
                  <c:v>CGM+Pump</c:v>
                </c:pt>
              </c:strCache>
            </c:strRef>
          </c:cat>
          <c:val>
            <c:numRef>
              <c:f>[RevisedFigure_PanelC.xlsx]Sheet2!$B$3:$E$3</c:f>
              <c:numCache>
                <c:formatCode>General</c:formatCode>
                <c:ptCount val="4"/>
                <c:pt idx="0">
                  <c:v>36</c:v>
                </c:pt>
                <c:pt idx="1">
                  <c:v>7</c:v>
                </c:pt>
                <c:pt idx="2">
                  <c:v>5</c:v>
                </c:pt>
                <c:pt idx="3">
                  <c:v>4</c:v>
                </c:pt>
              </c:numCache>
            </c:numRef>
          </c:val>
          <c:extLst>
            <c:ext xmlns:c16="http://schemas.microsoft.com/office/drawing/2014/chart" uri="{C3380CC4-5D6E-409C-BE32-E72D297353CC}">
              <c16:uniqueId val="{00000001-EF07-4F53-93D1-4F15FFE01F18}"/>
            </c:ext>
          </c:extLst>
        </c:ser>
        <c:dLbls>
          <c:showLegendKey val="0"/>
          <c:showVal val="0"/>
          <c:showCatName val="0"/>
          <c:showSerName val="0"/>
          <c:showPercent val="0"/>
          <c:showBubbleSize val="0"/>
        </c:dLbls>
        <c:gapWidth val="150"/>
        <c:axId val="2104953951"/>
        <c:axId val="2103873471"/>
      </c:barChart>
      <c:catAx>
        <c:axId val="210495395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a:outerShdw blurRad="50800" dist="50800" dir="5400000" algn="ctr" rotWithShape="0">
              <a:schemeClr val="bg1"/>
            </a:outerShdw>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103873471"/>
        <c:crosses val="autoZero"/>
        <c:auto val="1"/>
        <c:lblAlgn val="ctr"/>
        <c:lblOffset val="100"/>
        <c:noMultiLvlLbl val="0"/>
      </c:catAx>
      <c:valAx>
        <c:axId val="2103873471"/>
        <c:scaling>
          <c:orientation val="minMax"/>
          <c:max val="10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4953951"/>
        <c:crosses val="autoZero"/>
        <c:crossBetween val="between"/>
      </c:valAx>
      <c:spPr>
        <a:noFill/>
        <a:ln w="25400">
          <a:noFill/>
        </a:ln>
        <a:effectLst/>
      </c:spPr>
    </c:plotArea>
    <c:legend>
      <c:legendPos val="b"/>
      <c:layout>
        <c:manualLayout>
          <c:xMode val="edge"/>
          <c:yMode val="edge"/>
          <c:x val="0.22779452111062803"/>
          <c:y val="0.14145441981415141"/>
          <c:w val="0.43002707190046263"/>
          <c:h val="8.6335945882053441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84133140486007"/>
          <c:y val="0.22061646104473617"/>
          <c:w val="0.84015101417695492"/>
          <c:h val="0.6573045047232865"/>
        </c:manualLayout>
      </c:layout>
      <c:barChart>
        <c:barDir val="col"/>
        <c:grouping val="clustered"/>
        <c:varyColors val="0"/>
        <c:ser>
          <c:idx val="0"/>
          <c:order val="0"/>
          <c:tx>
            <c:strRef>
              <c:f>[RevisedFigure_PanelC.xlsx]Sheet1!$A$2</c:f>
              <c:strCache>
                <c:ptCount val="1"/>
                <c:pt idx="0">
                  <c:v>NH White</c:v>
                </c:pt>
              </c:strCache>
            </c:strRef>
          </c:tx>
          <c:spPr>
            <a:solidFill>
              <a:schemeClr val="accent4">
                <a:lumMod val="60000"/>
                <a:lumOff val="40000"/>
              </a:schemeClr>
            </a:solidFill>
            <a:ln>
              <a:noFill/>
            </a:ln>
            <a:effectLst/>
          </c:spPr>
          <c:invertIfNegative val="0"/>
          <c:cat>
            <c:strRef>
              <c:f>[RevisedFigure_PanelC.xlsx]Sheet1!$B$1:$E$1</c:f>
              <c:strCache>
                <c:ptCount val="4"/>
                <c:pt idx="0">
                  <c:v>No Device</c:v>
                </c:pt>
                <c:pt idx="1">
                  <c:v>CGM +/- Pump</c:v>
                </c:pt>
                <c:pt idx="2">
                  <c:v>Pump+/-  CGM</c:v>
                </c:pt>
                <c:pt idx="3">
                  <c:v>CGM+Pump</c:v>
                </c:pt>
              </c:strCache>
            </c:strRef>
          </c:cat>
          <c:val>
            <c:numRef>
              <c:f>[RevisedFigure_PanelC.xlsx]Sheet1!$B$2:$E$2</c:f>
              <c:numCache>
                <c:formatCode>General</c:formatCode>
                <c:ptCount val="4"/>
                <c:pt idx="0">
                  <c:v>10</c:v>
                </c:pt>
                <c:pt idx="1">
                  <c:v>2</c:v>
                </c:pt>
                <c:pt idx="2">
                  <c:v>1</c:v>
                </c:pt>
                <c:pt idx="3">
                  <c:v>1</c:v>
                </c:pt>
              </c:numCache>
            </c:numRef>
          </c:val>
          <c:extLst>
            <c:ext xmlns:c16="http://schemas.microsoft.com/office/drawing/2014/chart" uri="{C3380CC4-5D6E-409C-BE32-E72D297353CC}">
              <c16:uniqueId val="{00000000-8485-4A91-B0EC-FDAAF2629028}"/>
            </c:ext>
          </c:extLst>
        </c:ser>
        <c:ser>
          <c:idx val="1"/>
          <c:order val="1"/>
          <c:tx>
            <c:strRef>
              <c:f>[RevisedFigure_PanelC.xlsx]Sheet1!$A$3</c:f>
              <c:strCache>
                <c:ptCount val="1"/>
                <c:pt idx="0">
                  <c:v>NH Black</c:v>
                </c:pt>
              </c:strCache>
            </c:strRef>
          </c:tx>
          <c:spPr>
            <a:solidFill>
              <a:schemeClr val="accent2"/>
            </a:solidFill>
            <a:ln>
              <a:noFill/>
            </a:ln>
            <a:effectLst/>
          </c:spPr>
          <c:invertIfNegative val="0"/>
          <c:cat>
            <c:strRef>
              <c:f>[RevisedFigure_PanelC.xlsx]Sheet1!$B$1:$E$1</c:f>
              <c:strCache>
                <c:ptCount val="4"/>
                <c:pt idx="0">
                  <c:v>No Device</c:v>
                </c:pt>
                <c:pt idx="1">
                  <c:v>CGM +/- Pump</c:v>
                </c:pt>
                <c:pt idx="2">
                  <c:v>Pump+/-  CGM</c:v>
                </c:pt>
                <c:pt idx="3">
                  <c:v>CGM+Pump</c:v>
                </c:pt>
              </c:strCache>
            </c:strRef>
          </c:cat>
          <c:val>
            <c:numRef>
              <c:f>[RevisedFigure_PanelC.xlsx]Sheet1!$B$3:$E$3</c:f>
              <c:numCache>
                <c:formatCode>General</c:formatCode>
                <c:ptCount val="4"/>
                <c:pt idx="0">
                  <c:v>15</c:v>
                </c:pt>
                <c:pt idx="1">
                  <c:v>4</c:v>
                </c:pt>
                <c:pt idx="2">
                  <c:v>2</c:v>
                </c:pt>
                <c:pt idx="3">
                  <c:v>2</c:v>
                </c:pt>
              </c:numCache>
            </c:numRef>
          </c:val>
          <c:extLst>
            <c:ext xmlns:c16="http://schemas.microsoft.com/office/drawing/2014/chart" uri="{C3380CC4-5D6E-409C-BE32-E72D297353CC}">
              <c16:uniqueId val="{00000001-8485-4A91-B0EC-FDAAF2629028}"/>
            </c:ext>
          </c:extLst>
        </c:ser>
        <c:ser>
          <c:idx val="2"/>
          <c:order val="2"/>
          <c:tx>
            <c:strRef>
              <c:f>[RevisedFigure_PanelC.xlsx]Sheet1!$A$4</c:f>
              <c:strCache>
                <c:ptCount val="1"/>
                <c:pt idx="0">
                  <c:v>Hispanic</c:v>
                </c:pt>
              </c:strCache>
            </c:strRef>
          </c:tx>
          <c:spPr>
            <a:solidFill>
              <a:schemeClr val="accent3"/>
            </a:solidFill>
            <a:ln>
              <a:noFill/>
            </a:ln>
            <a:effectLst/>
          </c:spPr>
          <c:invertIfNegative val="0"/>
          <c:cat>
            <c:strRef>
              <c:f>[RevisedFigure_PanelC.xlsx]Sheet1!$B$1:$E$1</c:f>
              <c:strCache>
                <c:ptCount val="4"/>
                <c:pt idx="0">
                  <c:v>No Device</c:v>
                </c:pt>
                <c:pt idx="1">
                  <c:v>CGM +/- Pump</c:v>
                </c:pt>
                <c:pt idx="2">
                  <c:v>Pump+/-  CGM</c:v>
                </c:pt>
                <c:pt idx="3">
                  <c:v>CGM+Pump</c:v>
                </c:pt>
              </c:strCache>
            </c:strRef>
          </c:cat>
          <c:val>
            <c:numRef>
              <c:f>[RevisedFigure_PanelC.xlsx]Sheet1!$B$4:$E$4</c:f>
              <c:numCache>
                <c:formatCode>General</c:formatCode>
                <c:ptCount val="4"/>
                <c:pt idx="0">
                  <c:v>10</c:v>
                </c:pt>
                <c:pt idx="1">
                  <c:v>2</c:v>
                </c:pt>
                <c:pt idx="2">
                  <c:v>1</c:v>
                </c:pt>
                <c:pt idx="3">
                  <c:v>2</c:v>
                </c:pt>
              </c:numCache>
            </c:numRef>
          </c:val>
          <c:extLst>
            <c:ext xmlns:c16="http://schemas.microsoft.com/office/drawing/2014/chart" uri="{C3380CC4-5D6E-409C-BE32-E72D297353CC}">
              <c16:uniqueId val="{00000002-8485-4A91-B0EC-FDAAF2629028}"/>
            </c:ext>
          </c:extLst>
        </c:ser>
        <c:dLbls>
          <c:showLegendKey val="0"/>
          <c:showVal val="0"/>
          <c:showCatName val="0"/>
          <c:showSerName val="0"/>
          <c:showPercent val="0"/>
          <c:showBubbleSize val="0"/>
        </c:dLbls>
        <c:gapWidth val="182"/>
        <c:axId val="23114224"/>
        <c:axId val="24143616"/>
      </c:barChart>
      <c:catAx>
        <c:axId val="23114224"/>
        <c:scaling>
          <c:orientation val="minMax"/>
        </c:scaling>
        <c:delete val="0"/>
        <c:axPos val="b"/>
        <c:numFmt formatCode="General" sourceLinked="1"/>
        <c:majorTickMark val="none"/>
        <c:minorTickMark val="none"/>
        <c:tickLblPos val="nextTo"/>
        <c:spPr>
          <a:noFill/>
          <a:ln w="9525" cap="flat" cmpd="sng" algn="ctr">
            <a:solidFill>
              <a:schemeClr val="tx1">
                <a:lumMod val="95000"/>
                <a:lumOff val="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4143616"/>
        <c:crosses val="autoZero"/>
        <c:auto val="0"/>
        <c:lblAlgn val="ctr"/>
        <c:lblOffset val="100"/>
        <c:tickLblSkip val="1"/>
        <c:tickMarkSkip val="5"/>
        <c:noMultiLvlLbl val="0"/>
      </c:catAx>
      <c:valAx>
        <c:axId val="24143616"/>
        <c:scaling>
          <c:orientation val="minMax"/>
          <c:max val="30"/>
        </c:scaling>
        <c:delete val="0"/>
        <c:axPos val="l"/>
        <c:numFmt formatCode="General" sourceLinked="1"/>
        <c:majorTickMark val="out"/>
        <c:minorTickMark val="none"/>
        <c:tickLblPos val="nextTo"/>
        <c:spPr>
          <a:noFill/>
          <a:ln>
            <a:solidFill>
              <a:schemeClr val="tx1">
                <a:lumMod val="95000"/>
                <a:lumOff val="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114224"/>
        <c:crossesAt val="1"/>
        <c:crossBetween val="between"/>
        <c:majorUnit val="5"/>
      </c:valAx>
      <c:spPr>
        <a:noFill/>
        <a:ln w="25400">
          <a:noFill/>
        </a:ln>
        <a:effectLst/>
      </c:spPr>
    </c:plotArea>
    <c:legend>
      <c:legendPos val="t"/>
      <c:layout>
        <c:manualLayout>
          <c:xMode val="edge"/>
          <c:yMode val="edge"/>
          <c:x val="0.29975715659478014"/>
          <c:y val="0.30548889662878026"/>
          <c:w val="0.48460873008315081"/>
          <c:h val="9.9973724658463492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solidFill>
                  <a:schemeClr val="tx1"/>
                </a:solidFill>
              </a:rPr>
              <a:t>Admissions</a:t>
            </a:r>
            <a:r>
              <a:rPr lang="en-US" b="1" baseline="0" dirty="0">
                <a:solidFill>
                  <a:schemeClr val="tx1"/>
                </a:solidFill>
              </a:rPr>
              <a:t> </a:t>
            </a:r>
            <a:r>
              <a:rPr lang="en-US" b="1" dirty="0">
                <a:solidFill>
                  <a:schemeClr val="tx1"/>
                </a:solidFill>
              </a:rPr>
              <a:t>per year</a:t>
            </a:r>
          </a:p>
        </c:rich>
      </c:tx>
      <c:layout>
        <c:manualLayout>
          <c:xMode val="edge"/>
          <c:yMode val="edge"/>
          <c:x val="0.33028455818022745"/>
          <c:y val="3.8818665481525679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v>new-onset</c:v>
          </c:tx>
          <c:spPr>
            <a:solidFill>
              <a:schemeClr val="accent1">
                <a:lumMod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Lit>
              <c:formatCode>General</c:formatCode>
              <c:ptCount val="5"/>
              <c:pt idx="0">
                <c:v>2015</c:v>
              </c:pt>
              <c:pt idx="1">
                <c:v>2016</c:v>
              </c:pt>
              <c:pt idx="2">
                <c:v>2017</c:v>
              </c:pt>
              <c:pt idx="3">
                <c:v>2018</c:v>
              </c:pt>
              <c:pt idx="4">
                <c:v>2019</c:v>
              </c:pt>
            </c:numLit>
          </c:cat>
          <c:val>
            <c:numRef>
              <c:f>'admits per year'!$B$3:$B$7</c:f>
              <c:numCache>
                <c:formatCode>General</c:formatCode>
                <c:ptCount val="5"/>
                <c:pt idx="0">
                  <c:v>42</c:v>
                </c:pt>
                <c:pt idx="1">
                  <c:v>22</c:v>
                </c:pt>
                <c:pt idx="2">
                  <c:v>38</c:v>
                </c:pt>
                <c:pt idx="3">
                  <c:v>49</c:v>
                </c:pt>
                <c:pt idx="4">
                  <c:v>30</c:v>
                </c:pt>
              </c:numCache>
            </c:numRef>
          </c:val>
          <c:extLst>
            <c:ext xmlns:c16="http://schemas.microsoft.com/office/drawing/2014/chart" uri="{C3380CC4-5D6E-409C-BE32-E72D297353CC}">
              <c16:uniqueId val="{00000000-9654-4B86-A15B-55793E00CA26}"/>
            </c:ext>
          </c:extLst>
        </c:ser>
        <c:ser>
          <c:idx val="1"/>
          <c:order val="1"/>
          <c:tx>
            <c:v>previous diagnosis</c:v>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Lit>
              <c:formatCode>General</c:formatCode>
              <c:ptCount val="5"/>
              <c:pt idx="0">
                <c:v>2015</c:v>
              </c:pt>
              <c:pt idx="1">
                <c:v>2016</c:v>
              </c:pt>
              <c:pt idx="2">
                <c:v>2017</c:v>
              </c:pt>
              <c:pt idx="3">
                <c:v>2018</c:v>
              </c:pt>
              <c:pt idx="4">
                <c:v>2019</c:v>
              </c:pt>
            </c:numLit>
          </c:cat>
          <c:val>
            <c:numRef>
              <c:f>'admits per year'!$C$3:$C$7</c:f>
              <c:numCache>
                <c:formatCode>General</c:formatCode>
                <c:ptCount val="5"/>
                <c:pt idx="0">
                  <c:v>50</c:v>
                </c:pt>
                <c:pt idx="1">
                  <c:v>41</c:v>
                </c:pt>
                <c:pt idx="2">
                  <c:v>72</c:v>
                </c:pt>
                <c:pt idx="3">
                  <c:v>65</c:v>
                </c:pt>
                <c:pt idx="4">
                  <c:v>77</c:v>
                </c:pt>
              </c:numCache>
            </c:numRef>
          </c:val>
          <c:extLst>
            <c:ext xmlns:c16="http://schemas.microsoft.com/office/drawing/2014/chart" uri="{C3380CC4-5D6E-409C-BE32-E72D297353CC}">
              <c16:uniqueId val="{00000001-9654-4B86-A15B-55793E00CA26}"/>
            </c:ext>
          </c:extLst>
        </c:ser>
        <c:dLbls>
          <c:showLegendKey val="0"/>
          <c:showVal val="0"/>
          <c:showCatName val="0"/>
          <c:showSerName val="0"/>
          <c:showPercent val="0"/>
          <c:showBubbleSize val="0"/>
        </c:dLbls>
        <c:gapWidth val="100"/>
        <c:overlap val="100"/>
        <c:axId val="283385103"/>
        <c:axId val="341652111"/>
      </c:barChart>
      <c:catAx>
        <c:axId val="2833851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341652111"/>
        <c:crosses val="autoZero"/>
        <c:auto val="1"/>
        <c:lblAlgn val="ctr"/>
        <c:lblOffset val="100"/>
        <c:noMultiLvlLbl val="0"/>
      </c:catAx>
      <c:valAx>
        <c:axId val="341652111"/>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200" dirty="0">
                    <a:solidFill>
                      <a:schemeClr val="tx1"/>
                    </a:solidFill>
                  </a:rPr>
                  <a:t>Number of admissions</a:t>
                </a:r>
              </a:p>
            </c:rich>
          </c:tx>
          <c:layout>
            <c:manualLayout>
              <c:xMode val="edge"/>
              <c:yMode val="edge"/>
              <c:x val="1.9444444444444445E-2"/>
              <c:y val="0.2307204194127561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cross"/>
        <c:tickLblPos val="nextTo"/>
        <c:spPr>
          <a:noFill/>
          <a:ln>
            <a:solidFill>
              <a:schemeClr val="accent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83385103"/>
        <c:crosses val="autoZero"/>
        <c:crossBetween val="between"/>
        <c:minorUnit val="10"/>
      </c:valAx>
      <c:spPr>
        <a:noFill/>
        <a:ln>
          <a:noFill/>
        </a:ln>
        <a:effectLst/>
      </c:spPr>
    </c:plotArea>
    <c:legend>
      <c:legendPos val="b"/>
      <c:legendEntry>
        <c:idx val="0"/>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100" b="0" i="0" u="none" strike="noStrike" kern="1200" baseline="0">
                <a:ln>
                  <a:noFill/>
                </a:ln>
                <a:solidFill>
                  <a:schemeClr val="tx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lumMod val="65000"/>
                    <a:lumOff val="35000"/>
                  </a:schemeClr>
                </a:solidFill>
                <a:latin typeface="+mn-lt"/>
                <a:ea typeface="+mn-ea"/>
                <a:cs typeface="+mn-cs"/>
              </a:defRPr>
            </a:pPr>
            <a:r>
              <a:rPr lang="en-US" dirty="0"/>
              <a:t>Rolling 7 day average</a:t>
            </a:r>
            <a:r>
              <a:rPr lang="en-US" baseline="0" dirty="0"/>
              <a:t> mortality</a:t>
            </a:r>
            <a:endParaRPr lang="en-US" dirty="0"/>
          </a:p>
        </c:rich>
      </c:tx>
      <c:layout>
        <c:manualLayout>
          <c:xMode val="edge"/>
          <c:yMode val="edge"/>
          <c:x val="0.37425656979248739"/>
          <c:y val="6.077964151018677E-2"/>
        </c:manualLayout>
      </c:layout>
      <c:overlay val="0"/>
      <c:spPr>
        <a:noFill/>
        <a:ln>
          <a:noFill/>
        </a:ln>
        <a:effectLst/>
      </c:spPr>
      <c:txPr>
        <a:bodyPr rot="0" spcFirstLastPara="1" vertOverflow="ellipsis" vert="horz" wrap="square" anchor="ctr" anchorCtr="1"/>
        <a:lstStyle/>
        <a:p>
          <a:pPr>
            <a:defRPr sz="216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080728819320353"/>
          <c:y val="0.17171295808746892"/>
          <c:w val="0.8459550030895745"/>
          <c:h val="0.64999830684255167"/>
        </c:manualLayout>
      </c:layout>
      <c:scatterChart>
        <c:scatterStyle val="lineMarker"/>
        <c:varyColors val="0"/>
        <c:ser>
          <c:idx val="0"/>
          <c:order val="0"/>
          <c:spPr>
            <a:ln w="19050" cap="rnd">
              <a:noFill/>
              <a:round/>
            </a:ln>
            <a:effectLst/>
          </c:spPr>
          <c:marker>
            <c:symbol val="circle"/>
            <c:size val="5"/>
            <c:spPr>
              <a:solidFill>
                <a:schemeClr val="accent1"/>
              </a:solidFill>
              <a:ln w="38100">
                <a:solidFill>
                  <a:schemeClr val="accent1"/>
                </a:solidFill>
              </a:ln>
              <a:effectLst/>
            </c:spPr>
          </c:marker>
          <c:xVal>
            <c:numRef>
              <c:f>stats!$B$15:$B$75</c:f>
              <c:numCache>
                <c:formatCode>0</c:formatCode>
                <c:ptCount val="61"/>
                <c:pt idx="0">
                  <c:v>11</c:v>
                </c:pt>
                <c:pt idx="1">
                  <c:v>12</c:v>
                </c:pt>
                <c:pt idx="2">
                  <c:v>13</c:v>
                </c:pt>
                <c:pt idx="3">
                  <c:v>14</c:v>
                </c:pt>
                <c:pt idx="4">
                  <c:v>15</c:v>
                </c:pt>
                <c:pt idx="5">
                  <c:v>16</c:v>
                </c:pt>
                <c:pt idx="6">
                  <c:v>17</c:v>
                </c:pt>
                <c:pt idx="7">
                  <c:v>18</c:v>
                </c:pt>
                <c:pt idx="8">
                  <c:v>19</c:v>
                </c:pt>
                <c:pt idx="9">
                  <c:v>20</c:v>
                </c:pt>
                <c:pt idx="10">
                  <c:v>21</c:v>
                </c:pt>
                <c:pt idx="11">
                  <c:v>22</c:v>
                </c:pt>
                <c:pt idx="12">
                  <c:v>23</c:v>
                </c:pt>
                <c:pt idx="13">
                  <c:v>24</c:v>
                </c:pt>
                <c:pt idx="14">
                  <c:v>25</c:v>
                </c:pt>
                <c:pt idx="15">
                  <c:v>26</c:v>
                </c:pt>
                <c:pt idx="16">
                  <c:v>27</c:v>
                </c:pt>
                <c:pt idx="17">
                  <c:v>28</c:v>
                </c:pt>
                <c:pt idx="18">
                  <c:v>29</c:v>
                </c:pt>
                <c:pt idx="19">
                  <c:v>30</c:v>
                </c:pt>
                <c:pt idx="20">
                  <c:v>31</c:v>
                </c:pt>
                <c:pt idx="21">
                  <c:v>32</c:v>
                </c:pt>
                <c:pt idx="22">
                  <c:v>33</c:v>
                </c:pt>
                <c:pt idx="23">
                  <c:v>34</c:v>
                </c:pt>
                <c:pt idx="24">
                  <c:v>35</c:v>
                </c:pt>
                <c:pt idx="25">
                  <c:v>36</c:v>
                </c:pt>
                <c:pt idx="26">
                  <c:v>37</c:v>
                </c:pt>
                <c:pt idx="27">
                  <c:v>38</c:v>
                </c:pt>
                <c:pt idx="28">
                  <c:v>39</c:v>
                </c:pt>
                <c:pt idx="29">
                  <c:v>40</c:v>
                </c:pt>
                <c:pt idx="30">
                  <c:v>41</c:v>
                </c:pt>
                <c:pt idx="31">
                  <c:v>42</c:v>
                </c:pt>
                <c:pt idx="32">
                  <c:v>43</c:v>
                </c:pt>
                <c:pt idx="33">
                  <c:v>44</c:v>
                </c:pt>
                <c:pt idx="34">
                  <c:v>45</c:v>
                </c:pt>
                <c:pt idx="35">
                  <c:v>46</c:v>
                </c:pt>
                <c:pt idx="36">
                  <c:v>47</c:v>
                </c:pt>
                <c:pt idx="37">
                  <c:v>48</c:v>
                </c:pt>
                <c:pt idx="38">
                  <c:v>49</c:v>
                </c:pt>
                <c:pt idx="39">
                  <c:v>50</c:v>
                </c:pt>
                <c:pt idx="40">
                  <c:v>51</c:v>
                </c:pt>
                <c:pt idx="41">
                  <c:v>52</c:v>
                </c:pt>
                <c:pt idx="42">
                  <c:v>53</c:v>
                </c:pt>
                <c:pt idx="43">
                  <c:v>54</c:v>
                </c:pt>
                <c:pt idx="44">
                  <c:v>55</c:v>
                </c:pt>
                <c:pt idx="45">
                  <c:v>56</c:v>
                </c:pt>
                <c:pt idx="46">
                  <c:v>57</c:v>
                </c:pt>
                <c:pt idx="47">
                  <c:v>58</c:v>
                </c:pt>
                <c:pt idx="48">
                  <c:v>59</c:v>
                </c:pt>
                <c:pt idx="49">
                  <c:v>60</c:v>
                </c:pt>
                <c:pt idx="50">
                  <c:v>61</c:v>
                </c:pt>
                <c:pt idx="51">
                  <c:v>62</c:v>
                </c:pt>
                <c:pt idx="52">
                  <c:v>63</c:v>
                </c:pt>
                <c:pt idx="53">
                  <c:v>64</c:v>
                </c:pt>
                <c:pt idx="54">
                  <c:v>65</c:v>
                </c:pt>
                <c:pt idx="55">
                  <c:v>66</c:v>
                </c:pt>
                <c:pt idx="56">
                  <c:v>67</c:v>
                </c:pt>
                <c:pt idx="57">
                  <c:v>68</c:v>
                </c:pt>
                <c:pt idx="58">
                  <c:v>69</c:v>
                </c:pt>
                <c:pt idx="59">
                  <c:v>70</c:v>
                </c:pt>
                <c:pt idx="60">
                  <c:v>71</c:v>
                </c:pt>
              </c:numCache>
            </c:numRef>
          </c:xVal>
          <c:yVal>
            <c:numRef>
              <c:f>stats!$K$15:$K$75</c:f>
              <c:numCache>
                <c:formatCode>0.0</c:formatCode>
                <c:ptCount val="61"/>
                <c:pt idx="0">
                  <c:v>1</c:v>
                </c:pt>
                <c:pt idx="1">
                  <c:v>0.5</c:v>
                </c:pt>
                <c:pt idx="2">
                  <c:v>0.33333333333333331</c:v>
                </c:pt>
                <c:pt idx="3">
                  <c:v>0.5</c:v>
                </c:pt>
                <c:pt idx="4">
                  <c:v>0.4</c:v>
                </c:pt>
                <c:pt idx="5">
                  <c:v>0.5</c:v>
                </c:pt>
                <c:pt idx="6">
                  <c:v>0.7142857142857143</c:v>
                </c:pt>
                <c:pt idx="7">
                  <c:v>0.8571428571428571</c:v>
                </c:pt>
                <c:pt idx="8">
                  <c:v>1</c:v>
                </c:pt>
                <c:pt idx="9">
                  <c:v>2</c:v>
                </c:pt>
                <c:pt idx="10">
                  <c:v>2</c:v>
                </c:pt>
                <c:pt idx="11">
                  <c:v>2.1428571428571428</c:v>
                </c:pt>
                <c:pt idx="12">
                  <c:v>2.8571428571428572</c:v>
                </c:pt>
                <c:pt idx="13">
                  <c:v>3.5714285714285716</c:v>
                </c:pt>
                <c:pt idx="14">
                  <c:v>3.8571428571428572</c:v>
                </c:pt>
                <c:pt idx="15">
                  <c:v>4.2857142857142856</c:v>
                </c:pt>
                <c:pt idx="16">
                  <c:v>3.8571428571428572</c:v>
                </c:pt>
                <c:pt idx="17">
                  <c:v>4.2857142857142856</c:v>
                </c:pt>
                <c:pt idx="18">
                  <c:v>4.8571428571428568</c:v>
                </c:pt>
                <c:pt idx="19">
                  <c:v>6.2857142857142856</c:v>
                </c:pt>
                <c:pt idx="20">
                  <c:v>7</c:v>
                </c:pt>
                <c:pt idx="21">
                  <c:v>6.5714285714285712</c:v>
                </c:pt>
                <c:pt idx="22">
                  <c:v>7.1428571428571432</c:v>
                </c:pt>
                <c:pt idx="23">
                  <c:v>7.4285714285714288</c:v>
                </c:pt>
                <c:pt idx="24">
                  <c:v>7.1428571428571432</c:v>
                </c:pt>
                <c:pt idx="25">
                  <c:v>6.8571428571428568</c:v>
                </c:pt>
                <c:pt idx="26">
                  <c:v>5.8571428571428568</c:v>
                </c:pt>
                <c:pt idx="27">
                  <c:v>6.2857142857142856</c:v>
                </c:pt>
                <c:pt idx="28">
                  <c:v>7.2857142857142856</c:v>
                </c:pt>
                <c:pt idx="29">
                  <c:v>6.8571428571428568</c:v>
                </c:pt>
                <c:pt idx="30">
                  <c:v>6.4285714285714288</c:v>
                </c:pt>
                <c:pt idx="31">
                  <c:v>6.2857142857142856</c:v>
                </c:pt>
                <c:pt idx="32">
                  <c:v>6.2857142857142856</c:v>
                </c:pt>
                <c:pt idx="33">
                  <c:v>8</c:v>
                </c:pt>
                <c:pt idx="34">
                  <c:v>6.7142857142857144</c:v>
                </c:pt>
                <c:pt idx="35">
                  <c:v>6.8571428571428568</c:v>
                </c:pt>
                <c:pt idx="36">
                  <c:v>7.4285714285714288</c:v>
                </c:pt>
                <c:pt idx="37">
                  <c:v>7.8571428571428568</c:v>
                </c:pt>
                <c:pt idx="38">
                  <c:v>7.8571428571428568</c:v>
                </c:pt>
                <c:pt idx="39">
                  <c:v>7.7142857142857144</c:v>
                </c:pt>
                <c:pt idx="40">
                  <c:v>6.1428571428571432</c:v>
                </c:pt>
                <c:pt idx="41">
                  <c:v>6.2857142857142856</c:v>
                </c:pt>
                <c:pt idx="42">
                  <c:v>6.1428571428571432</c:v>
                </c:pt>
                <c:pt idx="43">
                  <c:v>6</c:v>
                </c:pt>
                <c:pt idx="44">
                  <c:v>6.2857142857142856</c:v>
                </c:pt>
                <c:pt idx="45">
                  <c:v>6.1428571428571432</c:v>
                </c:pt>
                <c:pt idx="46">
                  <c:v>5.8571428571428568</c:v>
                </c:pt>
                <c:pt idx="47">
                  <c:v>5.7142857142857144</c:v>
                </c:pt>
                <c:pt idx="48">
                  <c:v>5.5714285714285712</c:v>
                </c:pt>
                <c:pt idx="49">
                  <c:v>5.4285714285714288</c:v>
                </c:pt>
                <c:pt idx="50">
                  <c:v>5.1428571428571432</c:v>
                </c:pt>
                <c:pt idx="51">
                  <c:v>4.5714285714285712</c:v>
                </c:pt>
                <c:pt idx="52">
                  <c:v>4.8571428571428568</c:v>
                </c:pt>
                <c:pt idx="53">
                  <c:v>5.1428571428571432</c:v>
                </c:pt>
                <c:pt idx="54">
                  <c:v>4.4285714285714288</c:v>
                </c:pt>
                <c:pt idx="55">
                  <c:v>3.5714285714285716</c:v>
                </c:pt>
                <c:pt idx="56">
                  <c:v>3.4285714285714284</c:v>
                </c:pt>
                <c:pt idx="57">
                  <c:v>2.7142857142857144</c:v>
                </c:pt>
                <c:pt idx="58">
                  <c:v>2.5714285714285716</c:v>
                </c:pt>
                <c:pt idx="59">
                  <c:v>2.2857142857142856</c:v>
                </c:pt>
                <c:pt idx="60">
                  <c:v>2</c:v>
                </c:pt>
              </c:numCache>
            </c:numRef>
          </c:yVal>
          <c:smooth val="0"/>
          <c:extLst>
            <c:ext xmlns:c16="http://schemas.microsoft.com/office/drawing/2014/chart" uri="{C3380CC4-5D6E-409C-BE32-E72D297353CC}">
              <c16:uniqueId val="{00000000-1733-4996-9004-261791848FBB}"/>
            </c:ext>
          </c:extLst>
        </c:ser>
        <c:ser>
          <c:idx val="1"/>
          <c:order val="1"/>
          <c:spPr>
            <a:ln w="25400" cap="rnd">
              <a:noFill/>
              <a:round/>
            </a:ln>
            <a:effectLst/>
          </c:spPr>
          <c:marker>
            <c:symbol val="circle"/>
            <c:size val="5"/>
            <c:spPr>
              <a:solidFill>
                <a:schemeClr val="accent2"/>
              </a:solidFill>
              <a:ln w="38100">
                <a:solidFill>
                  <a:schemeClr val="accent2"/>
                </a:solidFill>
              </a:ln>
              <a:effectLst/>
            </c:spPr>
          </c:marker>
          <c:xVal>
            <c:numRef>
              <c:f>stats!$B$76:$B$106</c:f>
              <c:numCache>
                <c:formatCode>0</c:formatCode>
                <c:ptCount val="31"/>
                <c:pt idx="0">
                  <c:v>72</c:v>
                </c:pt>
                <c:pt idx="1">
                  <c:v>73</c:v>
                </c:pt>
                <c:pt idx="2">
                  <c:v>74</c:v>
                </c:pt>
                <c:pt idx="3">
                  <c:v>75</c:v>
                </c:pt>
                <c:pt idx="4">
                  <c:v>76</c:v>
                </c:pt>
                <c:pt idx="5">
                  <c:v>77</c:v>
                </c:pt>
                <c:pt idx="6">
                  <c:v>78</c:v>
                </c:pt>
                <c:pt idx="7">
                  <c:v>79</c:v>
                </c:pt>
                <c:pt idx="8">
                  <c:v>80</c:v>
                </c:pt>
                <c:pt idx="9">
                  <c:v>81</c:v>
                </c:pt>
                <c:pt idx="10">
                  <c:v>82</c:v>
                </c:pt>
                <c:pt idx="11">
                  <c:v>83</c:v>
                </c:pt>
                <c:pt idx="12">
                  <c:v>84</c:v>
                </c:pt>
                <c:pt idx="13">
                  <c:v>85</c:v>
                </c:pt>
                <c:pt idx="14">
                  <c:v>86</c:v>
                </c:pt>
                <c:pt idx="15">
                  <c:v>87</c:v>
                </c:pt>
                <c:pt idx="16">
                  <c:v>88</c:v>
                </c:pt>
                <c:pt idx="17">
                  <c:v>89</c:v>
                </c:pt>
                <c:pt idx="18">
                  <c:v>90</c:v>
                </c:pt>
                <c:pt idx="19">
                  <c:v>91</c:v>
                </c:pt>
                <c:pt idx="20">
                  <c:v>92</c:v>
                </c:pt>
                <c:pt idx="21">
                  <c:v>93</c:v>
                </c:pt>
                <c:pt idx="22">
                  <c:v>94</c:v>
                </c:pt>
                <c:pt idx="23">
                  <c:v>95</c:v>
                </c:pt>
                <c:pt idx="24">
                  <c:v>96</c:v>
                </c:pt>
                <c:pt idx="25">
                  <c:v>97</c:v>
                </c:pt>
                <c:pt idx="26">
                  <c:v>98</c:v>
                </c:pt>
                <c:pt idx="27">
                  <c:v>99</c:v>
                </c:pt>
                <c:pt idx="28">
                  <c:v>100</c:v>
                </c:pt>
                <c:pt idx="29">
                  <c:v>101</c:v>
                </c:pt>
                <c:pt idx="30">
                  <c:v>102</c:v>
                </c:pt>
              </c:numCache>
            </c:numRef>
          </c:xVal>
          <c:yVal>
            <c:numRef>
              <c:f>stats!$K$76:$K$106</c:f>
              <c:numCache>
                <c:formatCode>0.0</c:formatCode>
                <c:ptCount val="31"/>
                <c:pt idx="0">
                  <c:v>2.2857142857142856</c:v>
                </c:pt>
                <c:pt idx="1">
                  <c:v>3</c:v>
                </c:pt>
                <c:pt idx="2">
                  <c:v>2.8571428571428572</c:v>
                </c:pt>
                <c:pt idx="3">
                  <c:v>3.1428571428571428</c:v>
                </c:pt>
                <c:pt idx="4">
                  <c:v>3.2857142857142856</c:v>
                </c:pt>
                <c:pt idx="5">
                  <c:v>3.2857142857142856</c:v>
                </c:pt>
                <c:pt idx="6">
                  <c:v>3.5714285714285716</c:v>
                </c:pt>
                <c:pt idx="7">
                  <c:v>3.4285714285714284</c:v>
                </c:pt>
                <c:pt idx="8">
                  <c:v>3.2857142857142856</c:v>
                </c:pt>
                <c:pt idx="9">
                  <c:v>3.1428571428571428</c:v>
                </c:pt>
                <c:pt idx="10">
                  <c:v>3.1428571428571428</c:v>
                </c:pt>
                <c:pt idx="11">
                  <c:v>3.2857142857142856</c:v>
                </c:pt>
                <c:pt idx="12">
                  <c:v>3.2857142857142856</c:v>
                </c:pt>
                <c:pt idx="13">
                  <c:v>3</c:v>
                </c:pt>
                <c:pt idx="14">
                  <c:v>3</c:v>
                </c:pt>
                <c:pt idx="15">
                  <c:v>2.7142857142857144</c:v>
                </c:pt>
                <c:pt idx="16">
                  <c:v>2.5714285714285716</c:v>
                </c:pt>
                <c:pt idx="17">
                  <c:v>2.2857142857142856</c:v>
                </c:pt>
                <c:pt idx="18">
                  <c:v>1.8571428571428572</c:v>
                </c:pt>
                <c:pt idx="19">
                  <c:v>2</c:v>
                </c:pt>
                <c:pt idx="20">
                  <c:v>2</c:v>
                </c:pt>
                <c:pt idx="21">
                  <c:v>2</c:v>
                </c:pt>
                <c:pt idx="22">
                  <c:v>2</c:v>
                </c:pt>
                <c:pt idx="23">
                  <c:v>1.8571428571428572</c:v>
                </c:pt>
                <c:pt idx="24">
                  <c:v>2</c:v>
                </c:pt>
                <c:pt idx="25">
                  <c:v>1.7142857142857142</c:v>
                </c:pt>
                <c:pt idx="26">
                  <c:v>1.5714285714285714</c:v>
                </c:pt>
                <c:pt idx="27">
                  <c:v>1.5714285714285714</c:v>
                </c:pt>
                <c:pt idx="28">
                  <c:v>1.4285714285714286</c:v>
                </c:pt>
                <c:pt idx="29">
                  <c:v>1.2857142857142858</c:v>
                </c:pt>
                <c:pt idx="30">
                  <c:v>1.2857142857142858</c:v>
                </c:pt>
              </c:numCache>
            </c:numRef>
          </c:yVal>
          <c:smooth val="0"/>
          <c:extLst>
            <c:ext xmlns:c16="http://schemas.microsoft.com/office/drawing/2014/chart" uri="{C3380CC4-5D6E-409C-BE32-E72D297353CC}">
              <c16:uniqueId val="{00000001-1733-4996-9004-261791848FBB}"/>
            </c:ext>
          </c:extLst>
        </c:ser>
        <c:ser>
          <c:idx val="2"/>
          <c:order val="2"/>
          <c:spPr>
            <a:ln w="25400" cap="rnd">
              <a:noFill/>
              <a:round/>
            </a:ln>
            <a:effectLst/>
          </c:spPr>
          <c:marker>
            <c:symbol val="circle"/>
            <c:size val="5"/>
            <c:spPr>
              <a:solidFill>
                <a:schemeClr val="accent3"/>
              </a:solidFill>
              <a:ln w="38100">
                <a:solidFill>
                  <a:schemeClr val="accent3"/>
                </a:solidFill>
              </a:ln>
              <a:effectLst/>
            </c:spPr>
          </c:marker>
          <c:xVal>
            <c:numRef>
              <c:f>stats!$B$105:$B$216</c:f>
              <c:numCache>
                <c:formatCode>0</c:formatCode>
                <c:ptCount val="112"/>
                <c:pt idx="0">
                  <c:v>101</c:v>
                </c:pt>
                <c:pt idx="1">
                  <c:v>102</c:v>
                </c:pt>
                <c:pt idx="2">
                  <c:v>103</c:v>
                </c:pt>
                <c:pt idx="3">
                  <c:v>104</c:v>
                </c:pt>
                <c:pt idx="4">
                  <c:v>105</c:v>
                </c:pt>
                <c:pt idx="5">
                  <c:v>106</c:v>
                </c:pt>
                <c:pt idx="6">
                  <c:v>107</c:v>
                </c:pt>
                <c:pt idx="7">
                  <c:v>108</c:v>
                </c:pt>
                <c:pt idx="8">
                  <c:v>109</c:v>
                </c:pt>
                <c:pt idx="9">
                  <c:v>110</c:v>
                </c:pt>
                <c:pt idx="10">
                  <c:v>111</c:v>
                </c:pt>
                <c:pt idx="11">
                  <c:v>112</c:v>
                </c:pt>
                <c:pt idx="12">
                  <c:v>113</c:v>
                </c:pt>
                <c:pt idx="13">
                  <c:v>114</c:v>
                </c:pt>
                <c:pt idx="14">
                  <c:v>115</c:v>
                </c:pt>
                <c:pt idx="15">
                  <c:v>116</c:v>
                </c:pt>
                <c:pt idx="16">
                  <c:v>117</c:v>
                </c:pt>
                <c:pt idx="17">
                  <c:v>118</c:v>
                </c:pt>
                <c:pt idx="18">
                  <c:v>119</c:v>
                </c:pt>
                <c:pt idx="19">
                  <c:v>120</c:v>
                </c:pt>
                <c:pt idx="20">
                  <c:v>121</c:v>
                </c:pt>
                <c:pt idx="21">
                  <c:v>122</c:v>
                </c:pt>
                <c:pt idx="22">
                  <c:v>123</c:v>
                </c:pt>
                <c:pt idx="23">
                  <c:v>124</c:v>
                </c:pt>
                <c:pt idx="24">
                  <c:v>125</c:v>
                </c:pt>
                <c:pt idx="25">
                  <c:v>126</c:v>
                </c:pt>
                <c:pt idx="26">
                  <c:v>127</c:v>
                </c:pt>
                <c:pt idx="27">
                  <c:v>128</c:v>
                </c:pt>
                <c:pt idx="28">
                  <c:v>129</c:v>
                </c:pt>
                <c:pt idx="29">
                  <c:v>130</c:v>
                </c:pt>
                <c:pt idx="30">
                  <c:v>131</c:v>
                </c:pt>
                <c:pt idx="31">
                  <c:v>132</c:v>
                </c:pt>
                <c:pt idx="32">
                  <c:v>133</c:v>
                </c:pt>
                <c:pt idx="33">
                  <c:v>134</c:v>
                </c:pt>
                <c:pt idx="34">
                  <c:v>135</c:v>
                </c:pt>
                <c:pt idx="35">
                  <c:v>136</c:v>
                </c:pt>
                <c:pt idx="36">
                  <c:v>137</c:v>
                </c:pt>
                <c:pt idx="37">
                  <c:v>138</c:v>
                </c:pt>
                <c:pt idx="38">
                  <c:v>139</c:v>
                </c:pt>
                <c:pt idx="39">
                  <c:v>140</c:v>
                </c:pt>
                <c:pt idx="40">
                  <c:v>141</c:v>
                </c:pt>
                <c:pt idx="41">
                  <c:v>142</c:v>
                </c:pt>
                <c:pt idx="42">
                  <c:v>143</c:v>
                </c:pt>
                <c:pt idx="43">
                  <c:v>144</c:v>
                </c:pt>
                <c:pt idx="44">
                  <c:v>145</c:v>
                </c:pt>
                <c:pt idx="45">
                  <c:v>146</c:v>
                </c:pt>
                <c:pt idx="46">
                  <c:v>147</c:v>
                </c:pt>
                <c:pt idx="47">
                  <c:v>148</c:v>
                </c:pt>
                <c:pt idx="48">
                  <c:v>149</c:v>
                </c:pt>
                <c:pt idx="49">
                  <c:v>150</c:v>
                </c:pt>
                <c:pt idx="50">
                  <c:v>151</c:v>
                </c:pt>
                <c:pt idx="51">
                  <c:v>152</c:v>
                </c:pt>
                <c:pt idx="52">
                  <c:v>153</c:v>
                </c:pt>
                <c:pt idx="53">
                  <c:v>154</c:v>
                </c:pt>
                <c:pt idx="54">
                  <c:v>155</c:v>
                </c:pt>
                <c:pt idx="55">
                  <c:v>156</c:v>
                </c:pt>
                <c:pt idx="56">
                  <c:v>157</c:v>
                </c:pt>
                <c:pt idx="57">
                  <c:v>158</c:v>
                </c:pt>
                <c:pt idx="58">
                  <c:v>159</c:v>
                </c:pt>
                <c:pt idx="59">
                  <c:v>160</c:v>
                </c:pt>
                <c:pt idx="60">
                  <c:v>161</c:v>
                </c:pt>
                <c:pt idx="61">
                  <c:v>162</c:v>
                </c:pt>
                <c:pt idx="62">
                  <c:v>163</c:v>
                </c:pt>
                <c:pt idx="63">
                  <c:v>164</c:v>
                </c:pt>
                <c:pt idx="64">
                  <c:v>165</c:v>
                </c:pt>
                <c:pt idx="65">
                  <c:v>166</c:v>
                </c:pt>
                <c:pt idx="66">
                  <c:v>167</c:v>
                </c:pt>
                <c:pt idx="67">
                  <c:v>168</c:v>
                </c:pt>
                <c:pt idx="68">
                  <c:v>169</c:v>
                </c:pt>
                <c:pt idx="69">
                  <c:v>170</c:v>
                </c:pt>
                <c:pt idx="70">
                  <c:v>171</c:v>
                </c:pt>
                <c:pt idx="71">
                  <c:v>172</c:v>
                </c:pt>
                <c:pt idx="72">
                  <c:v>173</c:v>
                </c:pt>
                <c:pt idx="73">
                  <c:v>174</c:v>
                </c:pt>
                <c:pt idx="74">
                  <c:v>175</c:v>
                </c:pt>
                <c:pt idx="75">
                  <c:v>176</c:v>
                </c:pt>
                <c:pt idx="76">
                  <c:v>177</c:v>
                </c:pt>
                <c:pt idx="77">
                  <c:v>178</c:v>
                </c:pt>
                <c:pt idx="78">
                  <c:v>179</c:v>
                </c:pt>
                <c:pt idx="79">
                  <c:v>180</c:v>
                </c:pt>
                <c:pt idx="80">
                  <c:v>181</c:v>
                </c:pt>
                <c:pt idx="81">
                  <c:v>182</c:v>
                </c:pt>
                <c:pt idx="82">
                  <c:v>183</c:v>
                </c:pt>
                <c:pt idx="83">
                  <c:v>184</c:v>
                </c:pt>
                <c:pt idx="84">
                  <c:v>185</c:v>
                </c:pt>
                <c:pt idx="85">
                  <c:v>186</c:v>
                </c:pt>
                <c:pt idx="86">
                  <c:v>187</c:v>
                </c:pt>
                <c:pt idx="87">
                  <c:v>188</c:v>
                </c:pt>
                <c:pt idx="88">
                  <c:v>189</c:v>
                </c:pt>
                <c:pt idx="89">
                  <c:v>190</c:v>
                </c:pt>
                <c:pt idx="90">
                  <c:v>191</c:v>
                </c:pt>
                <c:pt idx="91">
                  <c:v>192</c:v>
                </c:pt>
                <c:pt idx="92">
                  <c:v>193</c:v>
                </c:pt>
                <c:pt idx="93">
                  <c:v>194</c:v>
                </c:pt>
                <c:pt idx="94">
                  <c:v>195</c:v>
                </c:pt>
                <c:pt idx="95">
                  <c:v>196</c:v>
                </c:pt>
                <c:pt idx="96">
                  <c:v>197</c:v>
                </c:pt>
                <c:pt idx="97">
                  <c:v>198</c:v>
                </c:pt>
                <c:pt idx="98">
                  <c:v>199</c:v>
                </c:pt>
                <c:pt idx="99">
                  <c:v>200</c:v>
                </c:pt>
                <c:pt idx="100">
                  <c:v>201</c:v>
                </c:pt>
                <c:pt idx="101">
                  <c:v>202</c:v>
                </c:pt>
                <c:pt idx="102">
                  <c:v>203</c:v>
                </c:pt>
                <c:pt idx="103">
                  <c:v>204</c:v>
                </c:pt>
                <c:pt idx="104">
                  <c:v>205</c:v>
                </c:pt>
                <c:pt idx="105">
                  <c:v>206</c:v>
                </c:pt>
                <c:pt idx="106">
                  <c:v>207</c:v>
                </c:pt>
                <c:pt idx="107">
                  <c:v>208</c:v>
                </c:pt>
                <c:pt idx="108">
                  <c:v>209</c:v>
                </c:pt>
                <c:pt idx="109">
                  <c:v>210</c:v>
                </c:pt>
                <c:pt idx="110">
                  <c:v>211</c:v>
                </c:pt>
                <c:pt idx="111">
                  <c:v>212</c:v>
                </c:pt>
              </c:numCache>
            </c:numRef>
          </c:xVal>
          <c:yVal>
            <c:numRef>
              <c:f>stats!$K$105:$K$216</c:f>
              <c:numCache>
                <c:formatCode>0.0</c:formatCode>
                <c:ptCount val="112"/>
                <c:pt idx="0">
                  <c:v>1.2857142857142858</c:v>
                </c:pt>
                <c:pt idx="1">
                  <c:v>1.2857142857142858</c:v>
                </c:pt>
                <c:pt idx="2">
                  <c:v>1.1428571428571428</c:v>
                </c:pt>
                <c:pt idx="3">
                  <c:v>1.2857142857142858</c:v>
                </c:pt>
                <c:pt idx="4">
                  <c:v>1.4285714285714286</c:v>
                </c:pt>
                <c:pt idx="5">
                  <c:v>1.4285714285714286</c:v>
                </c:pt>
                <c:pt idx="6">
                  <c:v>1.1428571428571428</c:v>
                </c:pt>
                <c:pt idx="7">
                  <c:v>1.1428571428571428</c:v>
                </c:pt>
                <c:pt idx="8">
                  <c:v>1.2857142857142858</c:v>
                </c:pt>
                <c:pt idx="9">
                  <c:v>1.4285714285714286</c:v>
                </c:pt>
                <c:pt idx="10">
                  <c:v>2.2857142857142856</c:v>
                </c:pt>
                <c:pt idx="11">
                  <c:v>2.2857142857142856</c:v>
                </c:pt>
                <c:pt idx="12">
                  <c:v>2.2857142857142856</c:v>
                </c:pt>
                <c:pt idx="13">
                  <c:v>2.2857142857142856</c:v>
                </c:pt>
                <c:pt idx="14">
                  <c:v>2.4285714285714284</c:v>
                </c:pt>
                <c:pt idx="15">
                  <c:v>2.8571428571428572</c:v>
                </c:pt>
                <c:pt idx="16">
                  <c:v>3</c:v>
                </c:pt>
                <c:pt idx="17">
                  <c:v>2</c:v>
                </c:pt>
                <c:pt idx="18">
                  <c:v>1.8571428571428572</c:v>
                </c:pt>
                <c:pt idx="19">
                  <c:v>2</c:v>
                </c:pt>
                <c:pt idx="20">
                  <c:v>2.4285714285714284</c:v>
                </c:pt>
                <c:pt idx="21">
                  <c:v>2.5714285714285716</c:v>
                </c:pt>
                <c:pt idx="22">
                  <c:v>2.1428571428571428</c:v>
                </c:pt>
                <c:pt idx="23">
                  <c:v>2.5714285714285716</c:v>
                </c:pt>
                <c:pt idx="24">
                  <c:v>3.2857142857142856</c:v>
                </c:pt>
                <c:pt idx="25">
                  <c:v>3.4285714285714284</c:v>
                </c:pt>
                <c:pt idx="26">
                  <c:v>3.5714285714285716</c:v>
                </c:pt>
                <c:pt idx="27">
                  <c:v>3.4285714285714284</c:v>
                </c:pt>
                <c:pt idx="28">
                  <c:v>3.5714285714285716</c:v>
                </c:pt>
                <c:pt idx="29">
                  <c:v>4</c:v>
                </c:pt>
                <c:pt idx="30">
                  <c:v>4.1428571428571432</c:v>
                </c:pt>
                <c:pt idx="31">
                  <c:v>4.2857142857142856</c:v>
                </c:pt>
                <c:pt idx="32">
                  <c:v>4.1428571428571432</c:v>
                </c:pt>
                <c:pt idx="33">
                  <c:v>4</c:v>
                </c:pt>
                <c:pt idx="34">
                  <c:v>4.7142857142857144</c:v>
                </c:pt>
                <c:pt idx="35">
                  <c:v>6</c:v>
                </c:pt>
                <c:pt idx="36">
                  <c:v>5.5714285714285712</c:v>
                </c:pt>
                <c:pt idx="37">
                  <c:v>5.5714285714285712</c:v>
                </c:pt>
                <c:pt idx="38">
                  <c:v>6.4285714285714288</c:v>
                </c:pt>
                <c:pt idx="39">
                  <c:v>6.4285714285714288</c:v>
                </c:pt>
                <c:pt idx="40">
                  <c:v>6.2857142857142856</c:v>
                </c:pt>
                <c:pt idx="41">
                  <c:v>6.8571428571428568</c:v>
                </c:pt>
                <c:pt idx="42">
                  <c:v>7</c:v>
                </c:pt>
                <c:pt idx="43">
                  <c:v>8.4285714285714288</c:v>
                </c:pt>
                <c:pt idx="44">
                  <c:v>8.1428571428571423</c:v>
                </c:pt>
                <c:pt idx="45">
                  <c:v>7.5714285714285712</c:v>
                </c:pt>
                <c:pt idx="46">
                  <c:v>7.7142857142857144</c:v>
                </c:pt>
                <c:pt idx="47">
                  <c:v>7.8571428571428568</c:v>
                </c:pt>
                <c:pt idx="48">
                  <c:v>8.1428571428571423</c:v>
                </c:pt>
                <c:pt idx="49">
                  <c:v>8.5714285714285712</c:v>
                </c:pt>
                <c:pt idx="50">
                  <c:v>8.1428571428571423</c:v>
                </c:pt>
                <c:pt idx="51">
                  <c:v>8.4285714285714288</c:v>
                </c:pt>
                <c:pt idx="52">
                  <c:v>7.7142857142857144</c:v>
                </c:pt>
                <c:pt idx="53">
                  <c:v>7.5714285714285712</c:v>
                </c:pt>
                <c:pt idx="54">
                  <c:v>7.7142857142857144</c:v>
                </c:pt>
                <c:pt idx="55">
                  <c:v>7.4285714285714288</c:v>
                </c:pt>
                <c:pt idx="56">
                  <c:v>6.2857142857142856</c:v>
                </c:pt>
                <c:pt idx="57">
                  <c:v>6.4285714285714288</c:v>
                </c:pt>
                <c:pt idx="58">
                  <c:v>6.2857142857142856</c:v>
                </c:pt>
                <c:pt idx="59">
                  <c:v>7.7142857142857144</c:v>
                </c:pt>
                <c:pt idx="60">
                  <c:v>8.2857142857142865</c:v>
                </c:pt>
                <c:pt idx="61">
                  <c:v>8.5714285714285712</c:v>
                </c:pt>
                <c:pt idx="62">
                  <c:v>9.1428571428571423</c:v>
                </c:pt>
                <c:pt idx="63">
                  <c:v>10.285714285714286</c:v>
                </c:pt>
                <c:pt idx="64">
                  <c:v>10.142857142857142</c:v>
                </c:pt>
                <c:pt idx="65">
                  <c:v>10.142857142857142</c:v>
                </c:pt>
                <c:pt idx="66">
                  <c:v>9.7142857142857135</c:v>
                </c:pt>
                <c:pt idx="67">
                  <c:v>9.2857142857142865</c:v>
                </c:pt>
                <c:pt idx="68">
                  <c:v>9.2857142857142865</c:v>
                </c:pt>
                <c:pt idx="69">
                  <c:v>8.8571428571428577</c:v>
                </c:pt>
                <c:pt idx="70">
                  <c:v>9.1428571428571423</c:v>
                </c:pt>
                <c:pt idx="71">
                  <c:v>9.8571428571428577</c:v>
                </c:pt>
                <c:pt idx="72">
                  <c:v>10.142857142857142</c:v>
                </c:pt>
                <c:pt idx="73">
                  <c:v>10.285714285714286</c:v>
                </c:pt>
                <c:pt idx="74">
                  <c:v>10.428571428571429</c:v>
                </c:pt>
                <c:pt idx="75">
                  <c:v>10</c:v>
                </c:pt>
                <c:pt idx="76">
                  <c:v>9.2857142857142865</c:v>
                </c:pt>
                <c:pt idx="77">
                  <c:v>8.2857142857142865</c:v>
                </c:pt>
                <c:pt idx="78">
                  <c:v>8.1428571428571423</c:v>
                </c:pt>
                <c:pt idx="79">
                  <c:v>8.5714285714285712</c:v>
                </c:pt>
                <c:pt idx="80">
                  <c:v>7.5714285714285712</c:v>
                </c:pt>
                <c:pt idx="81">
                  <c:v>7.7142857142857144</c:v>
                </c:pt>
                <c:pt idx="82">
                  <c:v>7.5714285714285712</c:v>
                </c:pt>
                <c:pt idx="83">
                  <c:v>6.4285714285714288</c:v>
                </c:pt>
                <c:pt idx="84">
                  <c:v>6</c:v>
                </c:pt>
                <c:pt idx="85">
                  <c:v>5.8571428571428568</c:v>
                </c:pt>
                <c:pt idx="86">
                  <c:v>6</c:v>
                </c:pt>
                <c:pt idx="87">
                  <c:v>7</c:v>
                </c:pt>
                <c:pt idx="88">
                  <c:v>7.4285714285714288</c:v>
                </c:pt>
                <c:pt idx="89">
                  <c:v>7.4285714285714288</c:v>
                </c:pt>
                <c:pt idx="90">
                  <c:v>8.2857142857142865</c:v>
                </c:pt>
                <c:pt idx="91">
                  <c:v>8.7142857142857135</c:v>
                </c:pt>
                <c:pt idx="92">
                  <c:v>7.7142857142857144</c:v>
                </c:pt>
                <c:pt idx="93">
                  <c:v>7.2857142857142856</c:v>
                </c:pt>
                <c:pt idx="94">
                  <c:v>6.2857142857142856</c:v>
                </c:pt>
                <c:pt idx="95">
                  <c:v>5.8571428571428568</c:v>
                </c:pt>
                <c:pt idx="96">
                  <c:v>6.1428571428571432</c:v>
                </c:pt>
                <c:pt idx="97">
                  <c:v>7.1428571428571432</c:v>
                </c:pt>
                <c:pt idx="98">
                  <c:v>6.5714285714285712</c:v>
                </c:pt>
                <c:pt idx="99">
                  <c:v>7.2857142857142856</c:v>
                </c:pt>
                <c:pt idx="100">
                  <c:v>7.7142857142857144</c:v>
                </c:pt>
                <c:pt idx="101">
                  <c:v>8.7142857142857135</c:v>
                </c:pt>
                <c:pt idx="102">
                  <c:v>8.5714285714285712</c:v>
                </c:pt>
                <c:pt idx="103">
                  <c:v>8.4285714285714288</c:v>
                </c:pt>
                <c:pt idx="104">
                  <c:v>8</c:v>
                </c:pt>
                <c:pt idx="105">
                  <c:v>8.7142857142857135</c:v>
                </c:pt>
                <c:pt idx="106">
                  <c:v>7.7142857142857144</c:v>
                </c:pt>
                <c:pt idx="107">
                  <c:v>7.2857142857142856</c:v>
                </c:pt>
                <c:pt idx="108">
                  <c:v>6.7142857142857144</c:v>
                </c:pt>
                <c:pt idx="109">
                  <c:v>6.5714285714285712</c:v>
                </c:pt>
                <c:pt idx="110">
                  <c:v>6.8571428571428568</c:v>
                </c:pt>
                <c:pt idx="111">
                  <c:v>6.8571428571428568</c:v>
                </c:pt>
              </c:numCache>
            </c:numRef>
          </c:yVal>
          <c:smooth val="0"/>
          <c:extLst>
            <c:ext xmlns:c16="http://schemas.microsoft.com/office/drawing/2014/chart" uri="{C3380CC4-5D6E-409C-BE32-E72D297353CC}">
              <c16:uniqueId val="{00000002-1733-4996-9004-261791848FBB}"/>
            </c:ext>
          </c:extLst>
        </c:ser>
        <c:ser>
          <c:idx val="3"/>
          <c:order val="3"/>
          <c:spPr>
            <a:ln w="25400" cap="rnd">
              <a:noFill/>
              <a:round/>
            </a:ln>
            <a:effectLst/>
          </c:spPr>
          <c:marker>
            <c:symbol val="circle"/>
            <c:size val="5"/>
            <c:spPr>
              <a:solidFill>
                <a:schemeClr val="accent4"/>
              </a:solidFill>
              <a:ln w="38100">
                <a:solidFill>
                  <a:schemeClr val="accent4"/>
                </a:solidFill>
              </a:ln>
              <a:effectLst/>
            </c:spPr>
          </c:marker>
          <c:xVal>
            <c:numRef>
              <c:f>stats!$B$217:$B$344</c:f>
              <c:numCache>
                <c:formatCode>0</c:formatCode>
                <c:ptCount val="128"/>
                <c:pt idx="0">
                  <c:v>213</c:v>
                </c:pt>
                <c:pt idx="1">
                  <c:v>214</c:v>
                </c:pt>
                <c:pt idx="2">
                  <c:v>215</c:v>
                </c:pt>
                <c:pt idx="3">
                  <c:v>216</c:v>
                </c:pt>
                <c:pt idx="4">
                  <c:v>217</c:v>
                </c:pt>
                <c:pt idx="5">
                  <c:v>218</c:v>
                </c:pt>
                <c:pt idx="6">
                  <c:v>219</c:v>
                </c:pt>
                <c:pt idx="7">
                  <c:v>220</c:v>
                </c:pt>
                <c:pt idx="8">
                  <c:v>221</c:v>
                </c:pt>
                <c:pt idx="9">
                  <c:v>222</c:v>
                </c:pt>
                <c:pt idx="10">
                  <c:v>223</c:v>
                </c:pt>
                <c:pt idx="11">
                  <c:v>224</c:v>
                </c:pt>
                <c:pt idx="12">
                  <c:v>225</c:v>
                </c:pt>
                <c:pt idx="13">
                  <c:v>226</c:v>
                </c:pt>
                <c:pt idx="14">
                  <c:v>227</c:v>
                </c:pt>
                <c:pt idx="15">
                  <c:v>228</c:v>
                </c:pt>
                <c:pt idx="16">
                  <c:v>229</c:v>
                </c:pt>
                <c:pt idx="17">
                  <c:v>230</c:v>
                </c:pt>
                <c:pt idx="18">
                  <c:v>231</c:v>
                </c:pt>
                <c:pt idx="19">
                  <c:v>232</c:v>
                </c:pt>
                <c:pt idx="20">
                  <c:v>233</c:v>
                </c:pt>
                <c:pt idx="21">
                  <c:v>234</c:v>
                </c:pt>
                <c:pt idx="22">
                  <c:v>235</c:v>
                </c:pt>
                <c:pt idx="23">
                  <c:v>236</c:v>
                </c:pt>
                <c:pt idx="24">
                  <c:v>237</c:v>
                </c:pt>
                <c:pt idx="25">
                  <c:v>238</c:v>
                </c:pt>
                <c:pt idx="26">
                  <c:v>239</c:v>
                </c:pt>
                <c:pt idx="27">
                  <c:v>240</c:v>
                </c:pt>
                <c:pt idx="28">
                  <c:v>241</c:v>
                </c:pt>
                <c:pt idx="29">
                  <c:v>242</c:v>
                </c:pt>
                <c:pt idx="30">
                  <c:v>243</c:v>
                </c:pt>
                <c:pt idx="31">
                  <c:v>244</c:v>
                </c:pt>
                <c:pt idx="32">
                  <c:v>245</c:v>
                </c:pt>
                <c:pt idx="33">
                  <c:v>246</c:v>
                </c:pt>
                <c:pt idx="34">
                  <c:v>247</c:v>
                </c:pt>
                <c:pt idx="35">
                  <c:v>248</c:v>
                </c:pt>
                <c:pt idx="36">
                  <c:v>249</c:v>
                </c:pt>
                <c:pt idx="37">
                  <c:v>250</c:v>
                </c:pt>
                <c:pt idx="38">
                  <c:v>251</c:v>
                </c:pt>
                <c:pt idx="39">
                  <c:v>252</c:v>
                </c:pt>
                <c:pt idx="40">
                  <c:v>253</c:v>
                </c:pt>
                <c:pt idx="41">
                  <c:v>254</c:v>
                </c:pt>
                <c:pt idx="42">
                  <c:v>255</c:v>
                </c:pt>
                <c:pt idx="43">
                  <c:v>256</c:v>
                </c:pt>
                <c:pt idx="44">
                  <c:v>257</c:v>
                </c:pt>
                <c:pt idx="45">
                  <c:v>258</c:v>
                </c:pt>
                <c:pt idx="46">
                  <c:v>259</c:v>
                </c:pt>
                <c:pt idx="47">
                  <c:v>260</c:v>
                </c:pt>
                <c:pt idx="48">
                  <c:v>261</c:v>
                </c:pt>
                <c:pt idx="49">
                  <c:v>262</c:v>
                </c:pt>
                <c:pt idx="50">
                  <c:v>263</c:v>
                </c:pt>
                <c:pt idx="51">
                  <c:v>264</c:v>
                </c:pt>
                <c:pt idx="52">
                  <c:v>265</c:v>
                </c:pt>
                <c:pt idx="53">
                  <c:v>266</c:v>
                </c:pt>
                <c:pt idx="54">
                  <c:v>267</c:v>
                </c:pt>
                <c:pt idx="55">
                  <c:v>268</c:v>
                </c:pt>
                <c:pt idx="56">
                  <c:v>269</c:v>
                </c:pt>
                <c:pt idx="57">
                  <c:v>270</c:v>
                </c:pt>
                <c:pt idx="58">
                  <c:v>271</c:v>
                </c:pt>
                <c:pt idx="59">
                  <c:v>272</c:v>
                </c:pt>
                <c:pt idx="60">
                  <c:v>273</c:v>
                </c:pt>
                <c:pt idx="61">
                  <c:v>274</c:v>
                </c:pt>
                <c:pt idx="62">
                  <c:v>275</c:v>
                </c:pt>
                <c:pt idx="63">
                  <c:v>276</c:v>
                </c:pt>
                <c:pt idx="64">
                  <c:v>277</c:v>
                </c:pt>
                <c:pt idx="65">
                  <c:v>278</c:v>
                </c:pt>
                <c:pt idx="66">
                  <c:v>279</c:v>
                </c:pt>
                <c:pt idx="67">
                  <c:v>280</c:v>
                </c:pt>
                <c:pt idx="68">
                  <c:v>281</c:v>
                </c:pt>
                <c:pt idx="69">
                  <c:v>282</c:v>
                </c:pt>
                <c:pt idx="70">
                  <c:v>283</c:v>
                </c:pt>
                <c:pt idx="71">
                  <c:v>284</c:v>
                </c:pt>
                <c:pt idx="72">
                  <c:v>285</c:v>
                </c:pt>
                <c:pt idx="73">
                  <c:v>286</c:v>
                </c:pt>
                <c:pt idx="74">
                  <c:v>287</c:v>
                </c:pt>
                <c:pt idx="75">
                  <c:v>288</c:v>
                </c:pt>
                <c:pt idx="76">
                  <c:v>289</c:v>
                </c:pt>
                <c:pt idx="77">
                  <c:v>290</c:v>
                </c:pt>
                <c:pt idx="78">
                  <c:v>291</c:v>
                </c:pt>
                <c:pt idx="79">
                  <c:v>292</c:v>
                </c:pt>
                <c:pt idx="80">
                  <c:v>293</c:v>
                </c:pt>
                <c:pt idx="81">
                  <c:v>294</c:v>
                </c:pt>
                <c:pt idx="82">
                  <c:v>295</c:v>
                </c:pt>
                <c:pt idx="83">
                  <c:v>296</c:v>
                </c:pt>
                <c:pt idx="84">
                  <c:v>297</c:v>
                </c:pt>
                <c:pt idx="85">
                  <c:v>298</c:v>
                </c:pt>
                <c:pt idx="86">
                  <c:v>299</c:v>
                </c:pt>
                <c:pt idx="87">
                  <c:v>300</c:v>
                </c:pt>
                <c:pt idx="88">
                  <c:v>301</c:v>
                </c:pt>
                <c:pt idx="89">
                  <c:v>302</c:v>
                </c:pt>
                <c:pt idx="90">
                  <c:v>303</c:v>
                </c:pt>
                <c:pt idx="91">
                  <c:v>304</c:v>
                </c:pt>
                <c:pt idx="92">
                  <c:v>305</c:v>
                </c:pt>
                <c:pt idx="93">
                  <c:v>306</c:v>
                </c:pt>
                <c:pt idx="94">
                  <c:v>307</c:v>
                </c:pt>
                <c:pt idx="95">
                  <c:v>308</c:v>
                </c:pt>
                <c:pt idx="96">
                  <c:v>309</c:v>
                </c:pt>
                <c:pt idx="97">
                  <c:v>310</c:v>
                </c:pt>
                <c:pt idx="98">
                  <c:v>311</c:v>
                </c:pt>
                <c:pt idx="99">
                  <c:v>312</c:v>
                </c:pt>
                <c:pt idx="100">
                  <c:v>313</c:v>
                </c:pt>
                <c:pt idx="101">
                  <c:v>314</c:v>
                </c:pt>
                <c:pt idx="102">
                  <c:v>315</c:v>
                </c:pt>
                <c:pt idx="103">
                  <c:v>316</c:v>
                </c:pt>
                <c:pt idx="104">
                  <c:v>317</c:v>
                </c:pt>
                <c:pt idx="105">
                  <c:v>318</c:v>
                </c:pt>
                <c:pt idx="106">
                  <c:v>319</c:v>
                </c:pt>
                <c:pt idx="107">
                  <c:v>320</c:v>
                </c:pt>
                <c:pt idx="108">
                  <c:v>321</c:v>
                </c:pt>
                <c:pt idx="109">
                  <c:v>322</c:v>
                </c:pt>
                <c:pt idx="110">
                  <c:v>323</c:v>
                </c:pt>
                <c:pt idx="111">
                  <c:v>324</c:v>
                </c:pt>
                <c:pt idx="112">
                  <c:v>325</c:v>
                </c:pt>
                <c:pt idx="113">
                  <c:v>326</c:v>
                </c:pt>
                <c:pt idx="114">
                  <c:v>327</c:v>
                </c:pt>
                <c:pt idx="115">
                  <c:v>328</c:v>
                </c:pt>
                <c:pt idx="116">
                  <c:v>329</c:v>
                </c:pt>
                <c:pt idx="117">
                  <c:v>330</c:v>
                </c:pt>
                <c:pt idx="118">
                  <c:v>331</c:v>
                </c:pt>
                <c:pt idx="119">
                  <c:v>332</c:v>
                </c:pt>
                <c:pt idx="120">
                  <c:v>333</c:v>
                </c:pt>
                <c:pt idx="121">
                  <c:v>334</c:v>
                </c:pt>
                <c:pt idx="122">
                  <c:v>335</c:v>
                </c:pt>
                <c:pt idx="123">
                  <c:v>336</c:v>
                </c:pt>
                <c:pt idx="124">
                  <c:v>337</c:v>
                </c:pt>
                <c:pt idx="125">
                  <c:v>338</c:v>
                </c:pt>
                <c:pt idx="126">
                  <c:v>339</c:v>
                </c:pt>
                <c:pt idx="127">
                  <c:v>340</c:v>
                </c:pt>
              </c:numCache>
            </c:numRef>
          </c:xVal>
          <c:yVal>
            <c:numRef>
              <c:f>stats!$K$217:$K$344</c:f>
              <c:numCache>
                <c:formatCode>0.0</c:formatCode>
                <c:ptCount val="128"/>
                <c:pt idx="0">
                  <c:v>6.2857142857142856</c:v>
                </c:pt>
                <c:pt idx="1">
                  <c:v>7.1428571428571432</c:v>
                </c:pt>
                <c:pt idx="2">
                  <c:v>6.7142857142857144</c:v>
                </c:pt>
                <c:pt idx="3">
                  <c:v>6.2857142857142856</c:v>
                </c:pt>
                <c:pt idx="4">
                  <c:v>6.5714285714285712</c:v>
                </c:pt>
                <c:pt idx="5">
                  <c:v>7</c:v>
                </c:pt>
                <c:pt idx="6">
                  <c:v>7.5714285714285712</c:v>
                </c:pt>
                <c:pt idx="7">
                  <c:v>8.1428571428571423</c:v>
                </c:pt>
                <c:pt idx="8">
                  <c:v>8.2857142857142865</c:v>
                </c:pt>
                <c:pt idx="9">
                  <c:v>9</c:v>
                </c:pt>
                <c:pt idx="10">
                  <c:v>10.428571428571429</c:v>
                </c:pt>
                <c:pt idx="11">
                  <c:v>10.428571428571429</c:v>
                </c:pt>
                <c:pt idx="12">
                  <c:v>9.8571428571428577</c:v>
                </c:pt>
                <c:pt idx="13">
                  <c:v>10.285714285714286</c:v>
                </c:pt>
                <c:pt idx="14">
                  <c:v>11.142857142857142</c:v>
                </c:pt>
                <c:pt idx="15">
                  <c:v>11.142857142857142</c:v>
                </c:pt>
                <c:pt idx="16">
                  <c:v>11.428571428571429</c:v>
                </c:pt>
                <c:pt idx="17">
                  <c:v>11</c:v>
                </c:pt>
                <c:pt idx="18">
                  <c:v>11.142857142857142</c:v>
                </c:pt>
                <c:pt idx="19">
                  <c:v>11.142857142857142</c:v>
                </c:pt>
                <c:pt idx="20">
                  <c:v>11.714285714285714</c:v>
                </c:pt>
                <c:pt idx="21">
                  <c:v>10.857142857142858</c:v>
                </c:pt>
                <c:pt idx="22">
                  <c:v>12.142857142857142</c:v>
                </c:pt>
                <c:pt idx="23">
                  <c:v>13.142857142857142</c:v>
                </c:pt>
                <c:pt idx="24">
                  <c:v>13.142857142857142</c:v>
                </c:pt>
                <c:pt idx="25">
                  <c:v>13.714285714285714</c:v>
                </c:pt>
                <c:pt idx="26">
                  <c:v>14.714285714285714</c:v>
                </c:pt>
                <c:pt idx="27">
                  <c:v>14.571428571428571</c:v>
                </c:pt>
                <c:pt idx="28">
                  <c:v>15.142857142857142</c:v>
                </c:pt>
                <c:pt idx="29">
                  <c:v>15.285714285714286</c:v>
                </c:pt>
                <c:pt idx="30">
                  <c:v>14.714285714285714</c:v>
                </c:pt>
                <c:pt idx="31">
                  <c:v>14.428571428571429</c:v>
                </c:pt>
                <c:pt idx="32" formatCode="0.00">
                  <c:v>15.5</c:v>
                </c:pt>
                <c:pt idx="33" formatCode="0.00">
                  <c:v>12.857142857142858</c:v>
                </c:pt>
                <c:pt idx="34" formatCode="0.00">
                  <c:v>10.857142857142858</c:v>
                </c:pt>
                <c:pt idx="35" formatCode="0.00">
                  <c:v>11.142857142857142</c:v>
                </c:pt>
                <c:pt idx="36" formatCode="0.00">
                  <c:v>9.7142857142857135</c:v>
                </c:pt>
                <c:pt idx="37" formatCode="0.00">
                  <c:v>9.1428571428571423</c:v>
                </c:pt>
                <c:pt idx="38" formatCode="0.00">
                  <c:v>11.142857142857142</c:v>
                </c:pt>
                <c:pt idx="39" formatCode="0.00">
                  <c:v>12.857142857142858</c:v>
                </c:pt>
                <c:pt idx="40" formatCode="0.00">
                  <c:v>13.428571428571429</c:v>
                </c:pt>
                <c:pt idx="41" formatCode="0.00">
                  <c:v>13.285714285714286</c:v>
                </c:pt>
                <c:pt idx="42" formatCode="0.00">
                  <c:v>14.285714285714286</c:v>
                </c:pt>
                <c:pt idx="43" formatCode="0.00">
                  <c:v>15.285714285714286</c:v>
                </c:pt>
                <c:pt idx="44" formatCode="0.00">
                  <c:v>15.714285714285714</c:v>
                </c:pt>
                <c:pt idx="45" formatCode="0.00">
                  <c:v>15.428571428571429</c:v>
                </c:pt>
                <c:pt idx="46" formatCode="0.00">
                  <c:v>15.142857142857142</c:v>
                </c:pt>
                <c:pt idx="47" formatCode="0.00">
                  <c:v>15.857142857142858</c:v>
                </c:pt>
                <c:pt idx="48" formatCode="0.00">
                  <c:v>17.142857142857142</c:v>
                </c:pt>
                <c:pt idx="49" formatCode="0.00">
                  <c:v>15.714285714285714</c:v>
                </c:pt>
                <c:pt idx="50" formatCode="0.00">
                  <c:v>15.333333333333334</c:v>
                </c:pt>
                <c:pt idx="51" formatCode="0.00">
                  <c:v>14.428571428571429</c:v>
                </c:pt>
                <c:pt idx="52" formatCode="0.00">
                  <c:v>13.285714285714286</c:v>
                </c:pt>
                <c:pt idx="53" formatCode="0.00">
                  <c:v>14.571428571428571</c:v>
                </c:pt>
                <c:pt idx="54" formatCode="0.00">
                  <c:v>13.428571428571429</c:v>
                </c:pt>
                <c:pt idx="55" formatCode="0.00">
                  <c:v>13.428571428571429</c:v>
                </c:pt>
                <c:pt idx="56" formatCode="0.00">
                  <c:v>18.857142857142858</c:v>
                </c:pt>
                <c:pt idx="57" formatCode="0.00">
                  <c:v>22.285714285714285</c:v>
                </c:pt>
                <c:pt idx="58" formatCode="0.00">
                  <c:v>22.285714285714285</c:v>
                </c:pt>
                <c:pt idx="59" formatCode="0.00">
                  <c:v>22.428571428571427</c:v>
                </c:pt>
                <c:pt idx="60" formatCode="0.00">
                  <c:v>22.857142857142858</c:v>
                </c:pt>
                <c:pt idx="61" formatCode="0.00">
                  <c:v>24</c:v>
                </c:pt>
                <c:pt idx="62" formatCode="0.00">
                  <c:v>23.428571428571427</c:v>
                </c:pt>
                <c:pt idx="63" formatCode="0.00">
                  <c:v>19</c:v>
                </c:pt>
                <c:pt idx="64" formatCode="0.00">
                  <c:v>20.571428571428573</c:v>
                </c:pt>
                <c:pt idx="65" formatCode="0.00">
                  <c:v>21</c:v>
                </c:pt>
                <c:pt idx="66" formatCode="0.00">
                  <c:v>24</c:v>
                </c:pt>
                <c:pt idx="67" formatCode="0.00">
                  <c:v>24</c:v>
                </c:pt>
                <c:pt idx="68" formatCode="0.00">
                  <c:v>23</c:v>
                </c:pt>
                <c:pt idx="69" formatCode="0.00">
                  <c:v>23.428571428571427</c:v>
                </c:pt>
                <c:pt idx="70" formatCode="0.00">
                  <c:v>26.142857142857142</c:v>
                </c:pt>
                <c:pt idx="71" formatCode="0.00">
                  <c:v>23.428571428571427</c:v>
                </c:pt>
                <c:pt idx="72" formatCode="0.00">
                  <c:v>22</c:v>
                </c:pt>
                <c:pt idx="73" formatCode="0.00">
                  <c:v>21</c:v>
                </c:pt>
                <c:pt idx="74" formatCode="0.00">
                  <c:v>21.142857142857142</c:v>
                </c:pt>
                <c:pt idx="75" formatCode="0.00">
                  <c:v>20.857142857142858</c:v>
                </c:pt>
                <c:pt idx="76" formatCode="0.00">
                  <c:v>22</c:v>
                </c:pt>
                <c:pt idx="77" formatCode="0.00">
                  <c:v>22.142857142857142</c:v>
                </c:pt>
                <c:pt idx="78" formatCode="0.00">
                  <c:v>26.285714285714285</c:v>
                </c:pt>
                <c:pt idx="79" formatCode="0.00">
                  <c:v>28</c:v>
                </c:pt>
                <c:pt idx="80" formatCode="0.00">
                  <c:v>24</c:v>
                </c:pt>
                <c:pt idx="81" formatCode="0.00">
                  <c:v>22.571428571428573</c:v>
                </c:pt>
                <c:pt idx="82" formatCode="0.00">
                  <c:v>23.571428571428573</c:v>
                </c:pt>
                <c:pt idx="83" formatCode="0.00">
                  <c:v>23.571428571428573</c:v>
                </c:pt>
                <c:pt idx="84" formatCode="0.00">
                  <c:v>24.285714285714285</c:v>
                </c:pt>
                <c:pt idx="85" formatCode="0.00">
                  <c:v>23</c:v>
                </c:pt>
                <c:pt idx="86" formatCode="0.00">
                  <c:v>24.285714285714285</c:v>
                </c:pt>
                <c:pt idx="87" formatCode="0.00">
                  <c:v>24.285714285714285</c:v>
                </c:pt>
                <c:pt idx="88" formatCode="0.00">
                  <c:v>25.285714285714285</c:v>
                </c:pt>
                <c:pt idx="89" formatCode="0.00">
                  <c:v>24.142857142857142</c:v>
                </c:pt>
                <c:pt idx="90" formatCode="0.00">
                  <c:v>23.714285714285715</c:v>
                </c:pt>
                <c:pt idx="91" formatCode="0.00">
                  <c:v>25.714285714285715</c:v>
                </c:pt>
                <c:pt idx="92" formatCode="0.00">
                  <c:v>26.142857142857142</c:v>
                </c:pt>
                <c:pt idx="93" formatCode="0.00">
                  <c:v>25.142857142857142</c:v>
                </c:pt>
                <c:pt idx="94" formatCode="0.00">
                  <c:v>30.142857142857142</c:v>
                </c:pt>
                <c:pt idx="95" formatCode="0.00">
                  <c:v>30.571428571428573</c:v>
                </c:pt>
                <c:pt idx="96" formatCode="0.00">
                  <c:v>31.857142857142858</c:v>
                </c:pt>
                <c:pt idx="97" formatCode="0.00">
                  <c:v>33.285714285714285</c:v>
                </c:pt>
                <c:pt idx="98" formatCode="0.00">
                  <c:v>30.714285714285715</c:v>
                </c:pt>
                <c:pt idx="99" formatCode="0.00">
                  <c:v>30</c:v>
                </c:pt>
                <c:pt idx="100" formatCode="0.00">
                  <c:v>31.714285714285715</c:v>
                </c:pt>
                <c:pt idx="101" formatCode="0.00">
                  <c:v>30.571428571428573</c:v>
                </c:pt>
                <c:pt idx="102" formatCode="0.00">
                  <c:v>32.285714285714285</c:v>
                </c:pt>
                <c:pt idx="103" formatCode="0.00">
                  <c:v>31.285714285714285</c:v>
                </c:pt>
                <c:pt idx="104" formatCode="0.00">
                  <c:v>33.285714285714285</c:v>
                </c:pt>
                <c:pt idx="105" formatCode="0.00">
                  <c:v>33.857142857142854</c:v>
                </c:pt>
                <c:pt idx="106" formatCode="0.00">
                  <c:v>36.857142857142854</c:v>
                </c:pt>
                <c:pt idx="107" formatCode="0.00">
                  <c:v>37.428571428571431</c:v>
                </c:pt>
                <c:pt idx="108" formatCode="0.00">
                  <c:v>39.857142857142854</c:v>
                </c:pt>
                <c:pt idx="109" formatCode="0.00">
                  <c:v>41.714285714285715</c:v>
                </c:pt>
                <c:pt idx="110" formatCode="0.00">
                  <c:v>42.714285714285715</c:v>
                </c:pt>
                <c:pt idx="111" formatCode="0.00">
                  <c:v>40.857142857142854</c:v>
                </c:pt>
                <c:pt idx="112" formatCode="0.00">
                  <c:v>43.285714285714285</c:v>
                </c:pt>
                <c:pt idx="113" formatCode="0.00">
                  <c:v>40.428571428571431</c:v>
                </c:pt>
                <c:pt idx="114" formatCode="0.00">
                  <c:v>40.571428571428569</c:v>
                </c:pt>
                <c:pt idx="115" formatCode="0.00">
                  <c:v>39</c:v>
                </c:pt>
                <c:pt idx="116" formatCode="0.00">
                  <c:v>38.285714285714285</c:v>
                </c:pt>
                <c:pt idx="117" formatCode="0.00">
                  <c:v>38.714285714285715</c:v>
                </c:pt>
                <c:pt idx="118" formatCode="0.00">
                  <c:v>39.857142857142854</c:v>
                </c:pt>
                <c:pt idx="119" formatCode="0.00">
                  <c:v>38</c:v>
                </c:pt>
                <c:pt idx="120" formatCode="0.00">
                  <c:v>36.857142857142854</c:v>
                </c:pt>
                <c:pt idx="121" formatCode="0.00">
                  <c:v>34.142857142857146</c:v>
                </c:pt>
                <c:pt idx="122" formatCode="0.00">
                  <c:v>36.714285714285715</c:v>
                </c:pt>
                <c:pt idx="123" formatCode="0.00">
                  <c:v>38</c:v>
                </c:pt>
                <c:pt idx="124" formatCode="0.00">
                  <c:v>36.142857142857146</c:v>
                </c:pt>
                <c:pt idx="125" formatCode="0.00">
                  <c:v>38.285714285714285</c:v>
                </c:pt>
                <c:pt idx="126" formatCode="0.00">
                  <c:v>35.142857142857146</c:v>
                </c:pt>
                <c:pt idx="127" formatCode="0.00">
                  <c:v>38.142857142857146</c:v>
                </c:pt>
              </c:numCache>
            </c:numRef>
          </c:yVal>
          <c:smooth val="0"/>
          <c:extLst>
            <c:ext xmlns:c16="http://schemas.microsoft.com/office/drawing/2014/chart" uri="{C3380CC4-5D6E-409C-BE32-E72D297353CC}">
              <c16:uniqueId val="{00000003-1733-4996-9004-261791848FBB}"/>
            </c:ext>
          </c:extLst>
        </c:ser>
        <c:dLbls>
          <c:showLegendKey val="0"/>
          <c:showVal val="0"/>
          <c:showCatName val="0"/>
          <c:showSerName val="0"/>
          <c:showPercent val="0"/>
          <c:showBubbleSize val="0"/>
        </c:dLbls>
        <c:axId val="875554079"/>
        <c:axId val="875554495"/>
      </c:scatterChart>
      <c:valAx>
        <c:axId val="875554079"/>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dirty="0"/>
                  <a:t>Days since 1</a:t>
                </a:r>
                <a:r>
                  <a:rPr lang="en-US" baseline="30000" dirty="0"/>
                  <a:t>st</a:t>
                </a:r>
                <a:r>
                  <a:rPr lang="en-US" dirty="0"/>
                  <a:t> reported case in Oklahoma</a:t>
                </a:r>
              </a:p>
            </c:rich>
          </c:tx>
          <c:layout>
            <c:manualLayout>
              <c:xMode val="edge"/>
              <c:yMode val="edge"/>
              <c:x val="0.39592323314121919"/>
              <c:y val="0.9278128834024799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875554495"/>
        <c:crosses val="autoZero"/>
        <c:crossBetween val="midCat"/>
      </c:valAx>
      <c:valAx>
        <c:axId val="875554495"/>
        <c:scaling>
          <c:orientation val="minMax"/>
          <c:min val="0"/>
        </c:scaling>
        <c:delete val="0"/>
        <c:axPos val="l"/>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dirty="0"/>
                  <a:t>Average reported</a:t>
                </a:r>
                <a:r>
                  <a:rPr lang="en-US" baseline="0" dirty="0"/>
                  <a:t> deaths/day</a:t>
                </a:r>
                <a:endParaRPr lang="en-US" dirty="0"/>
              </a:p>
            </c:rich>
          </c:tx>
          <c:layout>
            <c:manualLayout>
              <c:xMode val="edge"/>
              <c:yMode val="edge"/>
              <c:x val="6.9745877631731895E-3"/>
              <c:y val="0.22771014037577675"/>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875554079"/>
        <c:crosses val="autoZero"/>
        <c:crossBetween val="midCat"/>
      </c:valAx>
      <c:spPr>
        <a:noFill/>
        <a:ln>
          <a:noFill/>
        </a:ln>
        <a:effectLst/>
      </c:spPr>
    </c:plotArea>
    <c:plotVisOnly val="1"/>
    <c:dispBlanksAs val="gap"/>
    <c:showDLblsOverMax val="0"/>
  </c:chart>
  <c:spPr>
    <a:noFill/>
    <a:ln>
      <a:noFill/>
    </a:ln>
    <a:effectLst/>
  </c:spPr>
  <c:txPr>
    <a:bodyPr/>
    <a:lstStyle/>
    <a:p>
      <a:pPr>
        <a:defRPr sz="1800" b="1"/>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dirty="0"/>
              <a:t>New to Section</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tx>
            <c:strRef>
              <c:f>Sheet1!$B$11</c:f>
              <c:strCache>
                <c:ptCount val="1"/>
                <c:pt idx="0">
                  <c:v>new to practice</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Sheet1!$A$12:$A$19</c:f>
              <c:numCache>
                <c:formatCode>General</c:formatCode>
                <c:ptCount val="8"/>
                <c:pt idx="0">
                  <c:v>2013</c:v>
                </c:pt>
                <c:pt idx="1">
                  <c:v>2014</c:v>
                </c:pt>
                <c:pt idx="2">
                  <c:v>2015</c:v>
                </c:pt>
                <c:pt idx="3">
                  <c:v>2016</c:v>
                </c:pt>
                <c:pt idx="4">
                  <c:v>2017</c:v>
                </c:pt>
                <c:pt idx="5">
                  <c:v>2018</c:v>
                </c:pt>
                <c:pt idx="6">
                  <c:v>2019</c:v>
                </c:pt>
                <c:pt idx="7">
                  <c:v>2020</c:v>
                </c:pt>
              </c:numCache>
            </c:numRef>
          </c:cat>
          <c:val>
            <c:numRef>
              <c:f>Sheet1!$B$12:$B$19</c:f>
              <c:numCache>
                <c:formatCode>General</c:formatCode>
                <c:ptCount val="8"/>
                <c:pt idx="0">
                  <c:v>165</c:v>
                </c:pt>
                <c:pt idx="1">
                  <c:v>178</c:v>
                </c:pt>
                <c:pt idx="2">
                  <c:v>205</c:v>
                </c:pt>
                <c:pt idx="3">
                  <c:v>181</c:v>
                </c:pt>
                <c:pt idx="4">
                  <c:v>173</c:v>
                </c:pt>
                <c:pt idx="5">
                  <c:v>199</c:v>
                </c:pt>
                <c:pt idx="6">
                  <c:v>197</c:v>
                </c:pt>
                <c:pt idx="7">
                  <c:v>258</c:v>
                </c:pt>
              </c:numCache>
            </c:numRef>
          </c:val>
          <c:extLst>
            <c:ext xmlns:c16="http://schemas.microsoft.com/office/drawing/2014/chart" uri="{C3380CC4-5D6E-409C-BE32-E72D297353CC}">
              <c16:uniqueId val="{00000000-D2BC-4399-B1AB-20F81D8B5F35}"/>
            </c:ext>
          </c:extLst>
        </c:ser>
        <c:dLbls>
          <c:dLblPos val="inEnd"/>
          <c:showLegendKey val="0"/>
          <c:showVal val="1"/>
          <c:showCatName val="0"/>
          <c:showSerName val="0"/>
          <c:showPercent val="0"/>
          <c:showBubbleSize val="0"/>
        </c:dLbls>
        <c:gapWidth val="41"/>
        <c:axId val="535112239"/>
        <c:axId val="535117647"/>
      </c:barChart>
      <c:catAx>
        <c:axId val="535112239"/>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535117647"/>
        <c:crosses val="autoZero"/>
        <c:auto val="1"/>
        <c:lblAlgn val="ctr"/>
        <c:lblOffset val="100"/>
        <c:noMultiLvlLbl val="0"/>
      </c:catAx>
      <c:valAx>
        <c:axId val="535117647"/>
        <c:scaling>
          <c:orientation val="minMax"/>
        </c:scaling>
        <c:delete val="1"/>
        <c:axPos val="l"/>
        <c:numFmt formatCode="General" sourceLinked="1"/>
        <c:majorTickMark val="none"/>
        <c:minorTickMark val="none"/>
        <c:tickLblPos val="nextTo"/>
        <c:crossAx val="535112239"/>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PICU Admissions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2"/>
          <c:order val="0"/>
          <c:tx>
            <c:strRef>
              <c:f>Sheet1!$G$1</c:f>
              <c:strCache>
                <c:ptCount val="1"/>
                <c:pt idx="0">
                  <c:v>1/18-12/18 (12 months)</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Sheet1!$F$2:$F$4</c:f>
              <c:strCache>
                <c:ptCount val="3"/>
                <c:pt idx="0">
                  <c:v>DKA admisisons</c:v>
                </c:pt>
                <c:pt idx="1">
                  <c:v>new</c:v>
                </c:pt>
                <c:pt idx="2">
                  <c:v>known</c:v>
                </c:pt>
              </c:strCache>
            </c:strRef>
          </c:cat>
          <c:val>
            <c:numRef>
              <c:f>Sheet1!$G$2:$G$4</c:f>
              <c:numCache>
                <c:formatCode>General</c:formatCode>
                <c:ptCount val="3"/>
                <c:pt idx="0">
                  <c:v>84</c:v>
                </c:pt>
                <c:pt idx="1">
                  <c:v>32</c:v>
                </c:pt>
                <c:pt idx="2">
                  <c:v>54</c:v>
                </c:pt>
              </c:numCache>
            </c:numRef>
          </c:val>
          <c:extLst>
            <c:ext xmlns:c16="http://schemas.microsoft.com/office/drawing/2014/chart" uri="{C3380CC4-5D6E-409C-BE32-E72D297353CC}">
              <c16:uniqueId val="{00000000-4BE1-4A8B-95C0-BB1886743F67}"/>
            </c:ext>
          </c:extLst>
        </c:ser>
        <c:ser>
          <c:idx val="0"/>
          <c:order val="1"/>
          <c:tx>
            <c:strRef>
              <c:f>Sheet1!$H$1</c:f>
              <c:strCache>
                <c:ptCount val="1"/>
                <c:pt idx="0">
                  <c:v>8/20-1/21 (5.5 months)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Sheet1!$F$2:$F$4</c:f>
              <c:strCache>
                <c:ptCount val="3"/>
                <c:pt idx="0">
                  <c:v>DKA admisisons</c:v>
                </c:pt>
                <c:pt idx="1">
                  <c:v>new</c:v>
                </c:pt>
                <c:pt idx="2">
                  <c:v>known</c:v>
                </c:pt>
              </c:strCache>
            </c:strRef>
          </c:cat>
          <c:val>
            <c:numRef>
              <c:f>Sheet1!$H$2:$H$4</c:f>
              <c:numCache>
                <c:formatCode>General</c:formatCode>
                <c:ptCount val="3"/>
                <c:pt idx="0">
                  <c:v>64</c:v>
                </c:pt>
                <c:pt idx="1">
                  <c:v>28</c:v>
                </c:pt>
                <c:pt idx="2">
                  <c:v>36</c:v>
                </c:pt>
              </c:numCache>
            </c:numRef>
          </c:val>
          <c:extLst>
            <c:ext xmlns:c16="http://schemas.microsoft.com/office/drawing/2014/chart" uri="{C3380CC4-5D6E-409C-BE32-E72D297353CC}">
              <c16:uniqueId val="{00000001-4BE1-4A8B-95C0-BB1886743F67}"/>
            </c:ext>
          </c:extLst>
        </c:ser>
        <c:ser>
          <c:idx val="1"/>
          <c:order val="2"/>
          <c:tx>
            <c:strRef>
              <c:f>Sheet1!$I$1</c:f>
              <c:strCache>
                <c:ptCount val="1"/>
                <c:pt idx="0">
                  <c:v>annualized</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Sheet1!$F$2:$F$4</c:f>
              <c:strCache>
                <c:ptCount val="3"/>
                <c:pt idx="0">
                  <c:v>DKA admisisons</c:v>
                </c:pt>
                <c:pt idx="1">
                  <c:v>new</c:v>
                </c:pt>
                <c:pt idx="2">
                  <c:v>known</c:v>
                </c:pt>
              </c:strCache>
            </c:strRef>
          </c:cat>
          <c:val>
            <c:numRef>
              <c:f>Sheet1!$I$2:$I$4</c:f>
              <c:numCache>
                <c:formatCode>0</c:formatCode>
                <c:ptCount val="3"/>
                <c:pt idx="0">
                  <c:v>139.63636363636363</c:v>
                </c:pt>
                <c:pt idx="1">
                  <c:v>61.090909090909093</c:v>
                </c:pt>
                <c:pt idx="2">
                  <c:v>78.545454545454547</c:v>
                </c:pt>
              </c:numCache>
            </c:numRef>
          </c:val>
          <c:extLst>
            <c:ext xmlns:c16="http://schemas.microsoft.com/office/drawing/2014/chart" uri="{C3380CC4-5D6E-409C-BE32-E72D297353CC}">
              <c16:uniqueId val="{00000002-4BE1-4A8B-95C0-BB1886743F67}"/>
            </c:ext>
          </c:extLst>
        </c:ser>
        <c:dLbls>
          <c:dLblPos val="inEnd"/>
          <c:showLegendKey val="0"/>
          <c:showVal val="1"/>
          <c:showCatName val="0"/>
          <c:showSerName val="0"/>
          <c:showPercent val="0"/>
          <c:showBubbleSize val="0"/>
        </c:dLbls>
        <c:gapWidth val="65"/>
        <c:axId val="565886991"/>
        <c:axId val="565874095"/>
      </c:barChart>
      <c:catAx>
        <c:axId val="565886991"/>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565874095"/>
        <c:crosses val="autoZero"/>
        <c:auto val="1"/>
        <c:lblAlgn val="ctr"/>
        <c:lblOffset val="100"/>
        <c:noMultiLvlLbl val="0"/>
      </c:catAx>
      <c:valAx>
        <c:axId val="565874095"/>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565886991"/>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79.png"/><Relationship Id="rId4" Type="http://schemas.openxmlformats.org/officeDocument/2006/relationships/image" Target="../media/image82.png"/></Relationships>
</file>

<file path=ppt/drawings/drawing1.xml><?xml version="1.0" encoding="utf-8"?>
<c:userShapes xmlns:c="http://schemas.openxmlformats.org/drawingml/2006/chart">
  <cdr:relSizeAnchor xmlns:cdr="http://schemas.openxmlformats.org/drawingml/2006/chartDrawing">
    <cdr:from>
      <cdr:x>0.21985</cdr:x>
      <cdr:y>0.7448</cdr:y>
    </cdr:from>
    <cdr:to>
      <cdr:x>0.21985</cdr:x>
      <cdr:y>1</cdr:y>
    </cdr:to>
    <cdr:cxnSp macro="">
      <cdr:nvCxnSpPr>
        <cdr:cNvPr id="2" name="Straight Connector 1">
          <a:extLst xmlns:a="http://schemas.openxmlformats.org/drawingml/2006/main">
            <a:ext uri="{FF2B5EF4-FFF2-40B4-BE49-F238E27FC236}">
              <a16:creationId xmlns:a16="http://schemas.microsoft.com/office/drawing/2014/main" id="{8A1A5943-C0D6-4A2A-9FC5-28F636FA93A4}"/>
            </a:ext>
          </a:extLst>
        </cdr:cNvPr>
        <cdr:cNvCxnSpPr/>
      </cdr:nvCxnSpPr>
      <cdr:spPr>
        <a:xfrm xmlns:a="http://schemas.openxmlformats.org/drawingml/2006/main">
          <a:off x="2539999" y="4002974"/>
          <a:ext cx="0" cy="1371600"/>
        </a:xfrm>
        <a:prstGeom xmlns:a="http://schemas.openxmlformats.org/drawingml/2006/main" prst="line">
          <a:avLst/>
        </a:prstGeom>
        <a:ln xmlns:a="http://schemas.openxmlformats.org/drawingml/2006/main" w="2222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5DE02D-12A0-ED44-8FAE-67E1E736DF6E}" type="datetimeFigureOut">
              <a:rPr lang="en-US" smtClean="0"/>
              <a:t>3/26/2021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B85DB-D55C-6B4F-BAD6-E877E36044E6}" type="slidenum">
              <a:rPr lang="en-US" smtClean="0"/>
              <a:t>‹#›</a:t>
            </a:fld>
            <a:endParaRPr lang="en-US" dirty="0"/>
          </a:p>
        </p:txBody>
      </p:sp>
    </p:spTree>
    <p:extLst>
      <p:ext uri="{BB962C8B-B14F-4D97-AF65-F5344CB8AC3E}">
        <p14:creationId xmlns:p14="http://schemas.microsoft.com/office/powerpoint/2010/main" val="1326049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1dexchange.webex.com/join/qi"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10"/>
          </p:nvPr>
        </p:nvSpPr>
        <p:spPr/>
        <p:txBody>
          <a:bodyPr/>
          <a:lstStyle/>
          <a:p>
            <a:fld id="{408B85DB-D55C-6B4F-BAD6-E877E36044E6}" type="slidenum">
              <a:rPr lang="en-US" smtClean="0"/>
              <a:t>3</a:t>
            </a:fld>
            <a:endParaRPr lang="en-US" dirty="0"/>
          </a:p>
        </p:txBody>
      </p:sp>
    </p:spTree>
    <p:extLst>
      <p:ext uri="{BB962C8B-B14F-4D97-AF65-F5344CB8AC3E}">
        <p14:creationId xmlns:p14="http://schemas.microsoft.com/office/powerpoint/2010/main" val="2610517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A835FE5D-C362-412C-B17C-44CE4DC8EF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2919E010-758E-4079-8079-D6F6D7236C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6628" name="Slide Number Placeholder 3">
            <a:extLst>
              <a:ext uri="{FF2B5EF4-FFF2-40B4-BE49-F238E27FC236}">
                <a16:creationId xmlns:a16="http://schemas.microsoft.com/office/drawing/2014/main" id="{8594FF1F-BEA0-4C3A-AD12-DB72DDDB4C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B6A3AB-ED25-425C-B9D0-5C775A51A5D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B2E2573A-0641-4893-BBAD-89279AD40D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8751E954-9446-44A7-9DFE-1AD77E6831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8676" name="Slide Number Placeholder 3">
            <a:extLst>
              <a:ext uri="{FF2B5EF4-FFF2-40B4-BE49-F238E27FC236}">
                <a16:creationId xmlns:a16="http://schemas.microsoft.com/office/drawing/2014/main" id="{E7738274-3B39-4545-886E-91858E8B7C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F605C4-D085-4F44-BE1C-2B1B66E8482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1F2E0DD5-29C5-4086-BD62-C2801D330B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84568BA2-E20F-4212-BAF5-D84AE775DDC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a:extLst>
              <a:ext uri="{FF2B5EF4-FFF2-40B4-BE49-F238E27FC236}">
                <a16:creationId xmlns:a16="http://schemas.microsoft.com/office/drawing/2014/main" id="{35F5B98B-0049-4AD7-A086-FA7B779963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29EE9D-9AA3-48B0-A0FC-963B2B9AFB7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FCC36598-5D3A-4E56-85EB-10B342B710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8F1AB895-C188-4B7F-9630-3B11ADF02D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796" name="Slide Number Placeholder 3">
            <a:extLst>
              <a:ext uri="{FF2B5EF4-FFF2-40B4-BE49-F238E27FC236}">
                <a16:creationId xmlns:a16="http://schemas.microsoft.com/office/drawing/2014/main" id="{CC7B0061-3696-45F3-AE3D-1A9393195A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5DF50D-A4B8-41BD-B34A-3A6A845F483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257C5BDC-6A15-4AEA-A0B3-6750495D58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53505B62-AE1D-461A-9CF3-D0C78E8102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5844" name="Slide Number Placeholder 3">
            <a:extLst>
              <a:ext uri="{FF2B5EF4-FFF2-40B4-BE49-F238E27FC236}">
                <a16:creationId xmlns:a16="http://schemas.microsoft.com/office/drawing/2014/main" id="{D4DFFDAD-C4FB-4178-9DAD-8CEF3D81D6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D723FF-49FA-4CFC-BC17-20102B1AF65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B578A36B-5CD0-48A8-8118-7E16B70769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0C9E1CAB-434F-42A6-957B-FC71496A00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id="{7495E724-E6F4-45C6-B059-8FB56FCD0A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F3BB71-F408-406D-97A3-437AA82C6C4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48330778-1DA2-4739-AE18-0608510E0B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CA8231CE-0375-43E5-8712-B3B4C365BB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988" name="Slide Number Placeholder 3">
            <a:extLst>
              <a:ext uri="{FF2B5EF4-FFF2-40B4-BE49-F238E27FC236}">
                <a16:creationId xmlns:a16="http://schemas.microsoft.com/office/drawing/2014/main" id="{5249D517-5D98-46BB-A7FC-D2B1EBEC0E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A314AE-E12F-49A3-AA27-6244163747C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BC9C57CE-ED99-4C4C-962A-F804E73B2F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2A969105-F2E0-46AD-B3C7-623DB33AFA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5060" name="Slide Number Placeholder 3">
            <a:extLst>
              <a:ext uri="{FF2B5EF4-FFF2-40B4-BE49-F238E27FC236}">
                <a16:creationId xmlns:a16="http://schemas.microsoft.com/office/drawing/2014/main" id="{5147F6F6-1397-47A7-9342-DCF7E35F2B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5819F4-9A67-4DA8-BCBD-50660FA5503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 Webinar by web   </a:t>
            </a:r>
          </a:p>
          <a:p>
            <a:r>
              <a:rPr lang="en-US" u="sng" dirty="0">
                <a:hlinkClick r:id="rId3"/>
              </a:rPr>
              <a:t>https://t1dexchange.webex.com/join/qi</a:t>
            </a:r>
            <a:r>
              <a:rPr lang="en-US" dirty="0"/>
              <a:t>      </a:t>
            </a:r>
          </a:p>
          <a:p>
            <a:r>
              <a:rPr lang="en-US" dirty="0"/>
              <a:t>    </a:t>
            </a:r>
          </a:p>
          <a:p>
            <a:r>
              <a:rPr lang="en-US" dirty="0"/>
              <a:t>Join Webinar by phone</a:t>
            </a:r>
          </a:p>
          <a:p>
            <a:r>
              <a:rPr lang="en-US" dirty="0"/>
              <a:t>1-240-454-0879 USA Toll</a:t>
            </a:r>
          </a:p>
          <a:p>
            <a:r>
              <a:rPr lang="en-US" dirty="0"/>
              <a:t>Access code: 736 275 337  </a:t>
            </a:r>
          </a:p>
        </p:txBody>
      </p:sp>
    </p:spTree>
    <p:extLst>
      <p:ext uri="{BB962C8B-B14F-4D97-AF65-F5344CB8AC3E}">
        <p14:creationId xmlns:p14="http://schemas.microsoft.com/office/powerpoint/2010/main" val="4126511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AF4D2-1C7F-4D01-9886-39389E4955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707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AF4D2-1C7F-4D01-9886-39389E4955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5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AF4D2-1C7F-4D01-9886-39389E4955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AF4D2-1C7F-4D01-9886-39389E4955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418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1CD12A4B-B5EE-4BA2-815F-64A4A6FB4B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BA7D90FB-1ED7-4642-B153-B2740E5369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5364" name="Slide Number Placeholder 3">
            <a:extLst>
              <a:ext uri="{FF2B5EF4-FFF2-40B4-BE49-F238E27FC236}">
                <a16:creationId xmlns:a16="http://schemas.microsoft.com/office/drawing/2014/main" id="{0BD1C91C-3ACE-4E56-9A93-CEB76BD38F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EC2FA1-81BB-4C35-BEA2-89511DCE2E4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BD52BC1B-706E-4B74-8E24-ACFAA34235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642F1C60-E28B-4D45-B54F-9B92893956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External schedulers were given instructions to inform all patients that visits were only available via telemedicine</a:t>
            </a:r>
          </a:p>
          <a:p>
            <a:r>
              <a:rPr lang="en-US" altLang="en-US"/>
              <a:t>Internal schedulers were instructed to call patients and inform them about conversion to telemedicine, if patients declined they would be rescheduled for may 2020 or later.</a:t>
            </a:r>
          </a:p>
          <a:p>
            <a:r>
              <a:rPr lang="en-US" altLang="en-US"/>
              <a:t>Medical assistants sent pts instructions for uploads and called patients one week prior to their appointments to verify that patients had received these instructions and discuss challenges for remote uploads or obtain 2 weeks of glucose levels from patients who could not upload remotely</a:t>
            </a:r>
          </a:p>
          <a:p>
            <a:r>
              <a:rPr lang="en-US" altLang="en-US"/>
              <a:t>Nurses assisted with the letters to patients with CDC recommendations for working from home, sending letters to patients  to the ones who requested work from home letters</a:t>
            </a:r>
          </a:p>
          <a:p>
            <a:r>
              <a:rPr lang="en-US" altLang="en-US"/>
              <a:t>Providers were given personal login accounts for all the platforms and instructions on how to view data from the various platforms</a:t>
            </a:r>
          </a:p>
          <a:p>
            <a:r>
              <a:rPr lang="en-US" altLang="en-US"/>
              <a:t>Instructions on how to change insulin pump settings or CGM settings remotely were given to each provider ( cheat sheets)</a:t>
            </a:r>
          </a:p>
          <a:p>
            <a:r>
              <a:rPr lang="en-US" altLang="en-US"/>
              <a:t>I took advil daily!</a:t>
            </a:r>
          </a:p>
        </p:txBody>
      </p:sp>
      <p:sp>
        <p:nvSpPr>
          <p:cNvPr id="20484" name="Slide Number Placeholder 3">
            <a:extLst>
              <a:ext uri="{FF2B5EF4-FFF2-40B4-BE49-F238E27FC236}">
                <a16:creationId xmlns:a16="http://schemas.microsoft.com/office/drawing/2014/main" id="{CBFC4CC7-C9ED-4536-BCE0-CF98893EBA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48FFC4-F3DF-459C-AF99-E2522624052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00E96DB8-2704-4F3B-A581-CCE5F3280F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80D24699-60F3-4CB8-A192-E964E03C20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Now we are at version 6</a:t>
            </a:r>
          </a:p>
        </p:txBody>
      </p:sp>
      <p:sp>
        <p:nvSpPr>
          <p:cNvPr id="22532" name="Slide Number Placeholder 3">
            <a:extLst>
              <a:ext uri="{FF2B5EF4-FFF2-40B4-BE49-F238E27FC236}">
                <a16:creationId xmlns:a16="http://schemas.microsoft.com/office/drawing/2014/main" id="{E0F264F2-02AE-4457-AB65-E9815E320C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8F5798-B93A-4BCA-B006-1FF2EADEEF1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4.xml"/><Relationship Id="rId5" Type="http://schemas.openxmlformats.org/officeDocument/2006/relationships/image" Target="../media/image18.emf"/><Relationship Id="rId4" Type="http://schemas.openxmlformats.org/officeDocument/2006/relationships/image" Target="../media/image17.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4.xml"/><Relationship Id="rId4" Type="http://schemas.openxmlformats.org/officeDocument/2006/relationships/image" Target="../media/image18.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EA0DF-E3A4-C54B-AFAD-F4626129D5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DDBE26-E215-954F-AEC6-19F81E5466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42C73F-7D8C-F042-B9E1-F10333F4DD1F}"/>
              </a:ext>
            </a:extLst>
          </p:cNvPr>
          <p:cNvSpPr>
            <a:spLocks noGrp="1"/>
          </p:cNvSpPr>
          <p:nvPr>
            <p:ph type="dt" sz="half" idx="10"/>
          </p:nvPr>
        </p:nvSpPr>
        <p:spPr/>
        <p:txBody>
          <a:bodyPr/>
          <a:lstStyle/>
          <a:p>
            <a:fld id="{87178003-6FEA-BC40-981A-5049094C6CA9}" type="datetimeFigureOut">
              <a:rPr lang="en-US" smtClean="0"/>
              <a:t>3/26/2021</a:t>
            </a:fld>
            <a:endParaRPr lang="en-US" dirty="0"/>
          </a:p>
        </p:txBody>
      </p:sp>
      <p:sp>
        <p:nvSpPr>
          <p:cNvPr id="5" name="Footer Placeholder 4">
            <a:extLst>
              <a:ext uri="{FF2B5EF4-FFF2-40B4-BE49-F238E27FC236}">
                <a16:creationId xmlns:a16="http://schemas.microsoft.com/office/drawing/2014/main" id="{2480BF0C-80D8-B243-A82B-8490041946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6DBC4A-1A5A-344C-B695-903C2DE3C811}"/>
              </a:ext>
            </a:extLst>
          </p:cNvPr>
          <p:cNvSpPr>
            <a:spLocks noGrp="1"/>
          </p:cNvSpPr>
          <p:nvPr>
            <p:ph type="sldNum" sz="quarter" idx="12"/>
          </p:nvPr>
        </p:nvSpPr>
        <p:spPr/>
        <p:txBody>
          <a:bodyPr/>
          <a:lstStyle/>
          <a:p>
            <a:fld id="{EA13A04F-2CFB-1D42-82AB-8B550389EE49}" type="slidenum">
              <a:rPr lang="en-US" smtClean="0"/>
              <a:t>‹#›</a:t>
            </a:fld>
            <a:endParaRPr lang="en-US" dirty="0"/>
          </a:p>
        </p:txBody>
      </p:sp>
    </p:spTree>
    <p:extLst>
      <p:ext uri="{BB962C8B-B14F-4D97-AF65-F5344CB8AC3E}">
        <p14:creationId xmlns:p14="http://schemas.microsoft.com/office/powerpoint/2010/main" val="3836647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21E71-3059-824D-AD20-52AD2C4CAF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3AADE1-55EA-954D-AE21-DD5E15A504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FFCB90-91B3-6744-AFF0-A062B1764435}"/>
              </a:ext>
            </a:extLst>
          </p:cNvPr>
          <p:cNvSpPr>
            <a:spLocks noGrp="1"/>
          </p:cNvSpPr>
          <p:nvPr>
            <p:ph type="dt" sz="half" idx="10"/>
          </p:nvPr>
        </p:nvSpPr>
        <p:spPr/>
        <p:txBody>
          <a:bodyPr/>
          <a:lstStyle/>
          <a:p>
            <a:fld id="{87178003-6FEA-BC40-981A-5049094C6CA9}" type="datetimeFigureOut">
              <a:rPr lang="en-US" smtClean="0"/>
              <a:t>3/26/2021</a:t>
            </a:fld>
            <a:endParaRPr lang="en-US" dirty="0"/>
          </a:p>
        </p:txBody>
      </p:sp>
      <p:sp>
        <p:nvSpPr>
          <p:cNvPr id="5" name="Footer Placeholder 4">
            <a:extLst>
              <a:ext uri="{FF2B5EF4-FFF2-40B4-BE49-F238E27FC236}">
                <a16:creationId xmlns:a16="http://schemas.microsoft.com/office/drawing/2014/main" id="{86E519F5-E6BF-1D4E-B75E-71F02E504C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3F49590-BE0C-0945-9E39-776377C0A0C6}"/>
              </a:ext>
            </a:extLst>
          </p:cNvPr>
          <p:cNvSpPr>
            <a:spLocks noGrp="1"/>
          </p:cNvSpPr>
          <p:nvPr>
            <p:ph type="sldNum" sz="quarter" idx="12"/>
          </p:nvPr>
        </p:nvSpPr>
        <p:spPr/>
        <p:txBody>
          <a:bodyPr/>
          <a:lstStyle/>
          <a:p>
            <a:fld id="{EA13A04F-2CFB-1D42-82AB-8B550389EE49}" type="slidenum">
              <a:rPr lang="en-US" smtClean="0"/>
              <a:t>‹#›</a:t>
            </a:fld>
            <a:endParaRPr lang="en-US" dirty="0"/>
          </a:p>
        </p:txBody>
      </p:sp>
    </p:spTree>
    <p:extLst>
      <p:ext uri="{BB962C8B-B14F-4D97-AF65-F5344CB8AC3E}">
        <p14:creationId xmlns:p14="http://schemas.microsoft.com/office/powerpoint/2010/main" val="36629549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79FEC-7DC0-4185-B1D5-869D32BF405B}" type="datetimeFigureOut">
              <a:rPr lang="en-US" smtClean="0"/>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EE9F30-B299-4D36-8B71-29B4CFB1AFED}" type="slidenum">
              <a:rPr lang="en-US" smtClean="0"/>
              <a:t>‹#›</a:t>
            </a:fld>
            <a:endParaRPr lang="en-US"/>
          </a:p>
        </p:txBody>
      </p:sp>
    </p:spTree>
    <p:extLst>
      <p:ext uri="{BB962C8B-B14F-4D97-AF65-F5344CB8AC3E}">
        <p14:creationId xmlns:p14="http://schemas.microsoft.com/office/powerpoint/2010/main" val="14972735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318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45457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38558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91508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12038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21380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49841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2740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893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3E60D4-D7A1-D943-B72B-E2A5AD0341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E9CDEE-8F9B-F342-8B06-329C1FEA14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88DF0C-38F0-2948-BFD7-5C9480B0FE7E}"/>
              </a:ext>
            </a:extLst>
          </p:cNvPr>
          <p:cNvSpPr>
            <a:spLocks noGrp="1"/>
          </p:cNvSpPr>
          <p:nvPr>
            <p:ph type="dt" sz="half" idx="10"/>
          </p:nvPr>
        </p:nvSpPr>
        <p:spPr/>
        <p:txBody>
          <a:bodyPr/>
          <a:lstStyle/>
          <a:p>
            <a:fld id="{87178003-6FEA-BC40-981A-5049094C6CA9}" type="datetimeFigureOut">
              <a:rPr lang="en-US" smtClean="0"/>
              <a:t>3/26/2021</a:t>
            </a:fld>
            <a:endParaRPr lang="en-US" dirty="0"/>
          </a:p>
        </p:txBody>
      </p:sp>
      <p:sp>
        <p:nvSpPr>
          <p:cNvPr id="5" name="Footer Placeholder 4">
            <a:extLst>
              <a:ext uri="{FF2B5EF4-FFF2-40B4-BE49-F238E27FC236}">
                <a16:creationId xmlns:a16="http://schemas.microsoft.com/office/drawing/2014/main" id="{DB3E5DAC-45BA-1A4F-83E4-0F5DA13640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06EE0E-3334-344E-AA08-0626BEEEAC36}"/>
              </a:ext>
            </a:extLst>
          </p:cNvPr>
          <p:cNvSpPr>
            <a:spLocks noGrp="1"/>
          </p:cNvSpPr>
          <p:nvPr>
            <p:ph type="sldNum" sz="quarter" idx="12"/>
          </p:nvPr>
        </p:nvSpPr>
        <p:spPr/>
        <p:txBody>
          <a:bodyPr/>
          <a:lstStyle/>
          <a:p>
            <a:fld id="{EA13A04F-2CFB-1D42-82AB-8B550389EE49}" type="slidenum">
              <a:rPr lang="en-US" smtClean="0"/>
              <a:t>‹#›</a:t>
            </a:fld>
            <a:endParaRPr lang="en-US" dirty="0"/>
          </a:p>
        </p:txBody>
      </p:sp>
    </p:spTree>
    <p:extLst>
      <p:ext uri="{BB962C8B-B14F-4D97-AF65-F5344CB8AC3E}">
        <p14:creationId xmlns:p14="http://schemas.microsoft.com/office/powerpoint/2010/main" val="34824679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29692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374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ontent No Watermark">
    <p:spTree>
      <p:nvGrpSpPr>
        <p:cNvPr id="1" name=""/>
        <p:cNvGrpSpPr/>
        <p:nvPr/>
      </p:nvGrpSpPr>
      <p:grpSpPr>
        <a:xfrm>
          <a:off x="0" y="0"/>
          <a:ext cx="0" cy="0"/>
          <a:chOff x="0" y="0"/>
          <a:chExt cx="0" cy="0"/>
        </a:xfrm>
      </p:grpSpPr>
      <p:sp>
        <p:nvSpPr>
          <p:cNvPr id="55" name="Rectangle"/>
          <p:cNvSpPr/>
          <p:nvPr/>
        </p:nvSpPr>
        <p:spPr>
          <a:xfrm>
            <a:off x="0" y="5962506"/>
            <a:ext cx="12192000" cy="908194"/>
          </a:xfrm>
          <a:prstGeom prst="rect">
            <a:avLst/>
          </a:prstGeom>
          <a:solidFill>
            <a:srgbClr val="1BA2AC"/>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dirty="0"/>
          </a:p>
        </p:txBody>
      </p:sp>
      <p:pic>
        <p:nvPicPr>
          <p:cNvPr id="56" name="T1D_horizontal_white.png" descr="T1D_horizontal_white.png"/>
          <p:cNvPicPr>
            <a:picLocks noChangeAspect="1"/>
          </p:cNvPicPr>
          <p:nvPr/>
        </p:nvPicPr>
        <p:blipFill>
          <a:blip r:embed="rId2"/>
          <a:stretch>
            <a:fillRect/>
          </a:stretch>
        </p:blipFill>
        <p:spPr>
          <a:xfrm>
            <a:off x="9146547" y="6227431"/>
            <a:ext cx="2142447" cy="443477"/>
          </a:xfrm>
          <a:prstGeom prst="rect">
            <a:avLst/>
          </a:prstGeom>
          <a:ln w="12700">
            <a:miter lim="400000"/>
          </a:ln>
        </p:spPr>
      </p:pic>
      <p:sp>
        <p:nvSpPr>
          <p:cNvPr id="57" name="Body Level One…"/>
          <p:cNvSpPr txBox="1">
            <a:spLocks noGrp="1"/>
          </p:cNvSpPr>
          <p:nvPr>
            <p:ph type="body" sz="half" idx="1"/>
          </p:nvPr>
        </p:nvSpPr>
        <p:spPr>
          <a:xfrm>
            <a:off x="990600" y="2039747"/>
            <a:ext cx="9541934" cy="3436797"/>
          </a:xfrm>
          <a:prstGeom prst="rect">
            <a:avLst/>
          </a:prstGeom>
        </p:spPr>
        <p:txBody>
          <a:bodyPr lIns="0" tIns="0" rIns="0" bIns="0"/>
          <a:lstStyle>
            <a:lvl1pPr marL="0" indent="0" defTabSz="914400">
              <a:spcBef>
                <a:spcPts val="0"/>
              </a:spcBef>
              <a:buClrTx/>
              <a:buSzTx/>
              <a:buFontTx/>
              <a:buNone/>
              <a:defRPr>
                <a:solidFill>
                  <a:srgbClr val="696E6F"/>
                </a:solidFill>
              </a:defRPr>
            </a:lvl1pPr>
            <a:lvl2pPr marL="0" indent="228600" defTabSz="914400">
              <a:spcBef>
                <a:spcPts val="0"/>
              </a:spcBef>
              <a:buClrTx/>
              <a:buSzTx/>
              <a:buFontTx/>
              <a:buNone/>
              <a:defRPr>
                <a:solidFill>
                  <a:srgbClr val="696E6F"/>
                </a:solidFill>
              </a:defRPr>
            </a:lvl2pPr>
            <a:lvl3pPr marL="0" indent="457200" defTabSz="914400">
              <a:spcBef>
                <a:spcPts val="0"/>
              </a:spcBef>
              <a:buClrTx/>
              <a:buSzTx/>
              <a:buFontTx/>
              <a:buNone/>
              <a:defRPr>
                <a:solidFill>
                  <a:srgbClr val="696E6F"/>
                </a:solidFill>
              </a:defRPr>
            </a:lvl3pPr>
            <a:lvl4pPr marL="0" indent="685800" defTabSz="914400">
              <a:spcBef>
                <a:spcPts val="0"/>
              </a:spcBef>
              <a:buClrTx/>
              <a:buSzTx/>
              <a:buFontTx/>
              <a:buNone/>
              <a:defRPr>
                <a:solidFill>
                  <a:srgbClr val="696E6F"/>
                </a:solidFill>
              </a:defRPr>
            </a:lvl4pPr>
            <a:lvl5pPr marL="0" indent="914400" defTabSz="914400">
              <a:spcBef>
                <a:spcPts val="0"/>
              </a:spcBef>
              <a:buClrTx/>
              <a:buSzTx/>
              <a:buFontTx/>
              <a:buNone/>
              <a:defRPr>
                <a:solidFill>
                  <a:srgbClr val="696E6F"/>
                </a:solidFill>
              </a:defRPr>
            </a:lvl5pPr>
          </a:lstStyle>
          <a:p>
            <a:r>
              <a:t>Body Level One</a:t>
            </a:r>
          </a:p>
          <a:p>
            <a:pPr lvl="1"/>
            <a:r>
              <a:t>Body Level Two</a:t>
            </a:r>
          </a:p>
          <a:p>
            <a:pPr lvl="2"/>
            <a:r>
              <a:t>Body Level Three</a:t>
            </a:r>
          </a:p>
          <a:p>
            <a:pPr lvl="3"/>
            <a:r>
              <a:t>Body Level Four</a:t>
            </a:r>
          </a:p>
          <a:p>
            <a:pPr lvl="4"/>
            <a:r>
              <a:t>Body Level Five</a:t>
            </a:r>
          </a:p>
        </p:txBody>
      </p:sp>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xfrm>
            <a:off x="943146" y="6200251"/>
            <a:ext cx="245412" cy="345437"/>
          </a:xfrm>
          <a:prstGeom prst="rect">
            <a:avLst/>
          </a:prstGeom>
        </p:spPr>
        <p:txBody>
          <a:bodyPr/>
          <a:lstStyle/>
          <a:p>
            <a:fld id="{86CB4B4D-7CA3-9044-876B-883B54F8677D}" type="slidenum">
              <a:rPr/>
              <a:t>‹#›</a:t>
            </a:fld>
            <a:endParaRPr dirty="0"/>
          </a:p>
        </p:txBody>
      </p:sp>
      <p:pic>
        <p:nvPicPr>
          <p:cNvPr id="60" name="Image" descr="Image"/>
          <p:cNvPicPr>
            <a:picLocks noChangeAspect="1"/>
          </p:cNvPicPr>
          <p:nvPr/>
        </p:nvPicPr>
        <p:blipFill>
          <a:blip r:embed="rId3">
            <a:alphaModFix amt="10000"/>
          </a:blip>
          <a:stretch>
            <a:fillRect/>
          </a:stretch>
        </p:blipFill>
        <p:spPr>
          <a:xfrm>
            <a:off x="-317237" y="-3396473"/>
            <a:ext cx="12767216" cy="12549965"/>
          </a:xfrm>
          <a:prstGeom prst="rect">
            <a:avLst/>
          </a:prstGeom>
          <a:ln w="12700">
            <a:miter lim="400000"/>
          </a:ln>
        </p:spPr>
      </p:pic>
    </p:spTree>
    <p:extLst>
      <p:ext uri="{BB962C8B-B14F-4D97-AF65-F5344CB8AC3E}">
        <p14:creationId xmlns:p14="http://schemas.microsoft.com/office/powerpoint/2010/main" val="201243864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12192000" cy="6858000"/>
          </a:xfrm>
          <a:prstGeom prst="rect">
            <a:avLst/>
          </a:prstGeom>
          <a:solidFill>
            <a:schemeClr val="tx1">
              <a:lumMod val="85000"/>
              <a:lumOff val="15000"/>
            </a:schemeClr>
          </a:solidFill>
          <a:ln w="9525">
            <a:noFill/>
            <a:miter lim="800000"/>
            <a:headEnd/>
            <a:tailEnd/>
          </a:ln>
          <a:effectLst/>
        </p:spPr>
        <p:txBody>
          <a:bodyPr anchor="ctr"/>
          <a:lstStyle/>
          <a:p>
            <a:pPr algn="ctr" defTabSz="609585">
              <a:defRPr/>
            </a:pPr>
            <a:endParaRPr lang="en-US" sz="2400" dirty="0">
              <a:solidFill>
                <a:srgbClr val="FFFFFF"/>
              </a:solidFill>
              <a:latin typeface="Arial"/>
              <a:ea typeface="ＭＳ Ｐゴシック" charset="-128"/>
              <a:cs typeface="ＭＳ Ｐゴシック" charset="-128"/>
            </a:endParaRPr>
          </a:p>
        </p:txBody>
      </p:sp>
      <p:cxnSp>
        <p:nvCxnSpPr>
          <p:cNvPr id="7" name="Straight Connector 10"/>
          <p:cNvCxnSpPr>
            <a:cxnSpLocks noChangeShapeType="1"/>
          </p:cNvCxnSpPr>
          <p:nvPr userDrawn="1"/>
        </p:nvCxnSpPr>
        <p:spPr bwMode="auto">
          <a:xfrm>
            <a:off x="4409018" y="3862918"/>
            <a:ext cx="7179733" cy="2116"/>
          </a:xfrm>
          <a:prstGeom prst="line">
            <a:avLst/>
          </a:prstGeom>
          <a:noFill/>
          <a:ln w="25400">
            <a:solidFill>
              <a:srgbClr val="D00202"/>
            </a:solidFill>
            <a:round/>
            <a:headEnd/>
            <a:tailEnd/>
          </a:ln>
          <a:extLst>
            <a:ext uri="{909E8E84-426E-40dd-AFC4-6F175D3DCCD1}">
              <a14:hiddenFill xmlns="" xmlns:a14="http://schemas.microsoft.com/office/drawing/2010/main">
                <a:noFill/>
              </a14:hiddenFill>
            </a:ext>
          </a:extLst>
        </p:spPr>
      </p:cxnSp>
      <p:sp>
        <p:nvSpPr>
          <p:cNvPr id="437276" name="Rectangle 28"/>
          <p:cNvSpPr>
            <a:spLocks noGrp="1" noChangeArrowheads="1"/>
          </p:cNvSpPr>
          <p:nvPr>
            <p:ph type="subTitle" sz="quarter" idx="1"/>
          </p:nvPr>
        </p:nvSpPr>
        <p:spPr>
          <a:xfrm>
            <a:off x="4409018" y="4013200"/>
            <a:ext cx="7179733" cy="1913467"/>
          </a:xfrm>
          <a:prstGeom prst="rect">
            <a:avLst/>
          </a:prstGeom>
        </p:spPr>
        <p:txBody>
          <a:bodyPr/>
          <a:lstStyle>
            <a:lvl1pPr marL="0" indent="0">
              <a:spcBef>
                <a:spcPct val="0"/>
              </a:spcBef>
              <a:buFontTx/>
              <a:buNone/>
              <a:defRPr>
                <a:solidFill>
                  <a:srgbClr val="A6A6A6"/>
                </a:solidFill>
              </a:defRPr>
            </a:lvl1pPr>
          </a:lstStyle>
          <a:p>
            <a:r>
              <a:rPr lang="en-US" dirty="0"/>
              <a:t>Click to edit Master subtitle style</a:t>
            </a:r>
          </a:p>
        </p:txBody>
      </p:sp>
      <p:sp>
        <p:nvSpPr>
          <p:cNvPr id="437253" name="Rectangle 5"/>
          <p:cNvSpPr>
            <a:spLocks noGrp="1" noChangeArrowheads="1"/>
          </p:cNvSpPr>
          <p:nvPr>
            <p:ph type="ctrTitle" sz="quarter"/>
          </p:nvPr>
        </p:nvSpPr>
        <p:spPr>
          <a:xfrm>
            <a:off x="4409018" y="2016125"/>
            <a:ext cx="7179733" cy="1676400"/>
          </a:xfrm>
          <a:prstGeom prst="rect">
            <a:avLst/>
          </a:prstGeom>
        </p:spPr>
        <p:txBody>
          <a:bodyPr lIns="0" tIns="0" rIns="0" bIns="0"/>
          <a:lstStyle>
            <a:lvl1pPr>
              <a:lnSpc>
                <a:spcPct val="90000"/>
              </a:lnSpc>
              <a:defRPr sz="5867"/>
            </a:lvl1pPr>
          </a:lstStyle>
          <a:p>
            <a:r>
              <a:rPr lang="en-US" dirty="0"/>
              <a:t>Click to edit Master title style</a:t>
            </a:r>
          </a:p>
        </p:txBody>
      </p:sp>
      <p:sp>
        <p:nvSpPr>
          <p:cNvPr id="2" name="Rectangle 1"/>
          <p:cNvSpPr/>
          <p:nvPr userDrawn="1"/>
        </p:nvSpPr>
        <p:spPr bwMode="auto">
          <a:xfrm>
            <a:off x="1705657" y="3144822"/>
            <a:ext cx="246286" cy="574453"/>
          </a:xfrm>
          <a:prstGeom prst="rect">
            <a:avLst/>
          </a:prstGeom>
          <a:solidFill>
            <a:srgbClr val="FFFFFF"/>
          </a:solidFill>
          <a:ln w="12700" cap="flat" cmpd="sng" algn="ctr">
            <a:noFill/>
            <a:prstDash val="solid"/>
            <a:round/>
            <a:headEnd type="none" w="med" len="med"/>
            <a:tailEnd type="none" w="med" len="med"/>
          </a:ln>
          <a:effectLst/>
        </p:spPr>
        <p:txBody>
          <a:bodyPr vert="horz" wrap="none" lIns="121920" tIns="121920" rIns="121920" bIns="121920" numCol="1" rtlCol="0" anchor="ctr" anchorCtr="0" compatLnSpc="1">
            <a:prstTxWarp prst="textNoShape">
              <a:avLst/>
            </a:prstTxWarp>
            <a:spAutoFit/>
          </a:bodyPr>
          <a:lstStyle/>
          <a:p>
            <a:pPr marL="0" marR="0" indent="0" algn="ctr" defTabSz="1219170" rtl="0" eaLnBrk="0" fontAlgn="base" latinLnBrk="0" hangingPunct="0">
              <a:lnSpc>
                <a:spcPct val="100000"/>
              </a:lnSpc>
              <a:spcBef>
                <a:spcPct val="50000"/>
              </a:spcBef>
              <a:spcAft>
                <a:spcPct val="0"/>
              </a:spcAft>
              <a:buClr>
                <a:schemeClr val="tx1"/>
              </a:buClr>
              <a:buSzTx/>
              <a:buFontTx/>
              <a:buNone/>
              <a:tabLst/>
            </a:pPr>
            <a:endParaRPr kumimoji="0" lang="en-US" sz="2133" b="0" i="0" u="none" strike="noStrike" cap="none" normalizeH="0" baseline="0" dirty="0">
              <a:ln>
                <a:noFill/>
              </a:ln>
              <a:solidFill>
                <a:schemeClr val="bg1"/>
              </a:solidFill>
              <a:effectLst/>
              <a:latin typeface="Calibri" pitchFamily="-68" charset="0"/>
            </a:endParaRPr>
          </a:p>
        </p:txBody>
      </p:sp>
      <p:pic>
        <p:nvPicPr>
          <p:cNvPr id="9" name="Picture 8" descr="TC Pref_Vert_Lockup_4c.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292" y="5473629"/>
            <a:ext cx="2101427" cy="950776"/>
          </a:xfrm>
          <a:prstGeom prst="rect">
            <a:avLst/>
          </a:prstGeom>
        </p:spPr>
      </p:pic>
    </p:spTree>
    <p:extLst>
      <p:ext uri="{BB962C8B-B14F-4D97-AF65-F5344CB8AC3E}">
        <p14:creationId xmlns:p14="http://schemas.microsoft.com/office/powerpoint/2010/main" val="698920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6"/>
          <p:cNvSpPr>
            <a:spLocks noChangeArrowheads="1"/>
          </p:cNvSpPr>
          <p:nvPr userDrawn="1"/>
        </p:nvSpPr>
        <p:spPr bwMode="auto">
          <a:xfrm>
            <a:off x="0" y="1"/>
            <a:ext cx="12192000" cy="6102351"/>
          </a:xfrm>
          <a:prstGeom prst="rect">
            <a:avLst/>
          </a:prstGeom>
          <a:solidFill>
            <a:schemeClr val="tx1">
              <a:lumMod val="85000"/>
              <a:lumOff val="15000"/>
            </a:schemeClr>
          </a:solidFill>
          <a:ln w="9525">
            <a:noFill/>
            <a:miter lim="800000"/>
            <a:headEnd/>
            <a:tailEnd/>
          </a:ln>
          <a:effectLst/>
        </p:spPr>
        <p:txBody>
          <a:bodyPr anchor="ctr"/>
          <a:lstStyle/>
          <a:p>
            <a:pPr algn="ctr" defTabSz="609585">
              <a:defRPr/>
            </a:pPr>
            <a:endParaRPr lang="en-US" sz="2400" dirty="0">
              <a:solidFill>
                <a:srgbClr val="FFFFFF"/>
              </a:solidFill>
              <a:latin typeface="Arial"/>
              <a:ea typeface="ＭＳ Ｐゴシック" charset="-128"/>
              <a:cs typeface="ＭＳ Ｐゴシック" charset="-128"/>
            </a:endParaRPr>
          </a:p>
        </p:txBody>
      </p:sp>
      <p:sp>
        <p:nvSpPr>
          <p:cNvPr id="3" name="Content Placeholder 2"/>
          <p:cNvSpPr>
            <a:spLocks noGrp="1"/>
          </p:cNvSpPr>
          <p:nvPr>
            <p:ph idx="1"/>
          </p:nvPr>
        </p:nvSpPr>
        <p:spPr>
          <a:xfrm>
            <a:off x="603253" y="1611490"/>
            <a:ext cx="10985500" cy="4270023"/>
          </a:xfrm>
          <a:prstGeom prst="rect">
            <a:avLst/>
          </a:prstGeom>
        </p:spPr>
        <p:txBody>
          <a:bodyPr/>
          <a:lstStyle>
            <a:lvl1pPr marL="459306" indent="-459306">
              <a:defRPr/>
            </a:lvl1pPr>
            <a:lvl2pPr marL="761981" indent="-374641">
              <a:defRPr/>
            </a:lvl2pPr>
            <a:lvl3pPr marL="1064657" indent="-374641">
              <a:defRPr i="1">
                <a:solidFill>
                  <a:schemeClr val="bg1">
                    <a:lumMod val="75000"/>
                  </a:schemeClr>
                </a:solidFill>
              </a:defRPr>
            </a:lvl3pPr>
            <a:lvl4pPr marL="1064657" indent="-374641">
              <a:defRPr>
                <a:latin typeface="Arial"/>
              </a:defRPr>
            </a:lvl4pPr>
            <a:lvl5pPr marL="1064657" indent="-374641">
              <a:defRPr>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03253" y="301268"/>
            <a:ext cx="10985500" cy="11176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447024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6"/>
          <p:cNvSpPr>
            <a:spLocks noChangeArrowheads="1"/>
          </p:cNvSpPr>
          <p:nvPr userDrawn="1"/>
        </p:nvSpPr>
        <p:spPr bwMode="auto">
          <a:xfrm>
            <a:off x="0" y="1"/>
            <a:ext cx="12192000" cy="6102351"/>
          </a:xfrm>
          <a:prstGeom prst="rect">
            <a:avLst/>
          </a:prstGeom>
          <a:solidFill>
            <a:schemeClr val="tx1">
              <a:lumMod val="85000"/>
              <a:lumOff val="15000"/>
            </a:schemeClr>
          </a:solidFill>
          <a:ln w="9525">
            <a:noFill/>
            <a:miter lim="800000"/>
            <a:headEnd/>
            <a:tailEnd/>
          </a:ln>
          <a:effectLst/>
        </p:spPr>
        <p:txBody>
          <a:bodyPr anchor="ctr"/>
          <a:lstStyle/>
          <a:p>
            <a:pPr algn="ctr" defTabSz="609585">
              <a:defRPr/>
            </a:pPr>
            <a:endParaRPr lang="en-US" sz="2400" dirty="0">
              <a:solidFill>
                <a:srgbClr val="FFFFFF"/>
              </a:solidFill>
              <a:latin typeface="Arial"/>
              <a:ea typeface="ＭＳ Ｐゴシック" charset="-128"/>
              <a:cs typeface="ＭＳ Ｐゴシック" charset="-128"/>
            </a:endParaRPr>
          </a:p>
        </p:txBody>
      </p:sp>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baseline="6000"/>
            </a:lvl1pPr>
          </a:lstStyle>
          <a:p>
            <a:r>
              <a:rPr lang="en-US" dirty="0"/>
              <a:t>Click to edit Master title style</a:t>
            </a:r>
          </a:p>
        </p:txBody>
      </p:sp>
      <p:sp>
        <p:nvSpPr>
          <p:cNvPr id="3" name="Text Placeholder 2"/>
          <p:cNvSpPr>
            <a:spLocks noGrp="1"/>
          </p:cNvSpPr>
          <p:nvPr>
            <p:ph type="body" idx="1"/>
          </p:nvPr>
        </p:nvSpPr>
        <p:spPr>
          <a:xfrm>
            <a:off x="963084" y="3996532"/>
            <a:ext cx="10363200" cy="410369"/>
          </a:xfrm>
          <a:prstGeom prst="rect">
            <a:avLst/>
          </a:prstGeo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Tree>
    <p:extLst>
      <p:ext uri="{BB962C8B-B14F-4D97-AF65-F5344CB8AC3E}">
        <p14:creationId xmlns:p14="http://schemas.microsoft.com/office/powerpoint/2010/main" val="2312939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de">
    <p:spTree>
      <p:nvGrpSpPr>
        <p:cNvPr id="1" name=""/>
        <p:cNvGrpSpPr/>
        <p:nvPr/>
      </p:nvGrpSpPr>
      <p:grpSpPr>
        <a:xfrm>
          <a:off x="0" y="0"/>
          <a:ext cx="0" cy="0"/>
          <a:chOff x="0" y="0"/>
          <a:chExt cx="0" cy="0"/>
        </a:xfrm>
      </p:grpSpPr>
      <p:sp>
        <p:nvSpPr>
          <p:cNvPr id="5" name="Rectangle 6"/>
          <p:cNvSpPr>
            <a:spLocks noChangeArrowheads="1"/>
          </p:cNvSpPr>
          <p:nvPr userDrawn="1"/>
        </p:nvSpPr>
        <p:spPr bwMode="auto">
          <a:xfrm>
            <a:off x="0" y="1"/>
            <a:ext cx="12192000" cy="6102351"/>
          </a:xfrm>
          <a:prstGeom prst="rect">
            <a:avLst/>
          </a:prstGeom>
          <a:solidFill>
            <a:schemeClr val="tx1">
              <a:lumMod val="85000"/>
              <a:lumOff val="15000"/>
            </a:schemeClr>
          </a:solidFill>
          <a:ln w="9525">
            <a:noFill/>
            <a:miter lim="800000"/>
            <a:headEnd/>
            <a:tailEnd/>
          </a:ln>
          <a:effectLst/>
        </p:spPr>
        <p:txBody>
          <a:bodyPr anchor="ctr"/>
          <a:lstStyle/>
          <a:p>
            <a:pPr algn="ctr" defTabSz="609585">
              <a:defRPr/>
            </a:pPr>
            <a:endParaRPr lang="en-US" sz="2400" dirty="0">
              <a:solidFill>
                <a:srgbClr val="FFFFFF"/>
              </a:solidFill>
              <a:latin typeface="Arial"/>
              <a:ea typeface="ＭＳ Ｐゴシック" charset="-128"/>
              <a:cs typeface="ＭＳ Ｐゴシック" charset="-128"/>
            </a:endParaRPr>
          </a:p>
        </p:txBody>
      </p:sp>
      <p:cxnSp>
        <p:nvCxnSpPr>
          <p:cNvPr id="6" name="Straight Connector 6"/>
          <p:cNvCxnSpPr>
            <a:cxnSpLocks noChangeShapeType="1"/>
          </p:cNvCxnSpPr>
          <p:nvPr userDrawn="1"/>
        </p:nvCxnSpPr>
        <p:spPr bwMode="auto">
          <a:xfrm>
            <a:off x="4409017" y="1418872"/>
            <a:ext cx="7490883" cy="0"/>
          </a:xfrm>
          <a:prstGeom prst="line">
            <a:avLst/>
          </a:prstGeom>
          <a:noFill/>
          <a:ln w="22225">
            <a:solidFill>
              <a:srgbClr val="D00202"/>
            </a:solidFill>
            <a:round/>
            <a:headEnd/>
            <a:tailEnd/>
          </a:ln>
          <a:extLst>
            <a:ext uri="{909E8E84-426E-40dd-AFC4-6F175D3DCCD1}">
              <a14:hiddenFill xmlns="" xmlns:a14="http://schemas.microsoft.com/office/drawing/2010/main">
                <a:noFill/>
              </a14:hiddenFill>
            </a:ext>
          </a:extLst>
        </p:spPr>
      </p:cxnSp>
      <p:sp>
        <p:nvSpPr>
          <p:cNvPr id="9" name="Content Placeholder 2"/>
          <p:cNvSpPr>
            <a:spLocks noGrp="1"/>
          </p:cNvSpPr>
          <p:nvPr>
            <p:ph idx="1"/>
          </p:nvPr>
        </p:nvSpPr>
        <p:spPr>
          <a:xfrm>
            <a:off x="4409018" y="1600201"/>
            <a:ext cx="7179735" cy="4270023"/>
          </a:xfrm>
          <a:prstGeom prst="rect">
            <a:avLst/>
          </a:prstGeom>
        </p:spPr>
        <p:txBody>
          <a:bodyPr/>
          <a:lstStyle>
            <a:lvl1pPr marL="459306" indent="-459306">
              <a:defRPr/>
            </a:lvl1pPr>
            <a:lvl2pPr marL="761981" indent="-374641">
              <a:defRPr/>
            </a:lvl2pPr>
            <a:lvl3pPr marL="1064657" indent="-374641">
              <a:defRPr i="1">
                <a:solidFill>
                  <a:schemeClr val="bg1">
                    <a:lumMod val="75000"/>
                  </a:schemeClr>
                </a:solidFill>
              </a:defRPr>
            </a:lvl3pPr>
            <a:lvl4pPr marL="1064657" indent="-374641">
              <a:defRPr>
                <a:latin typeface="Arial"/>
              </a:defRPr>
            </a:lvl4pPr>
            <a:lvl5pPr marL="1064657" indent="-374641">
              <a:defRPr>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txBox="1">
            <a:spLocks/>
          </p:cNvSpPr>
          <p:nvPr userDrawn="1"/>
        </p:nvSpPr>
        <p:spPr>
          <a:xfrm>
            <a:off x="4409018" y="301268"/>
            <a:ext cx="7179735" cy="1117600"/>
          </a:xfrm>
          <a:prstGeom prst="rect">
            <a:avLst/>
          </a:prstGeom>
        </p:spPr>
        <p:txBody>
          <a:bodyPr vert="horz" lIns="121920" tIns="60960" rIns="121920" bIns="60960" rtlCol="0" anchor="ctr">
            <a:normAutofit fontScale="77500" lnSpcReduction="20000"/>
          </a:bodyPr>
          <a:lstStyle>
            <a:lvl1pPr algn="l" rtl="0" eaLnBrk="0" fontAlgn="base" hangingPunct="0">
              <a:spcBef>
                <a:spcPct val="0"/>
              </a:spcBef>
              <a:spcAft>
                <a:spcPct val="0"/>
              </a:spcAft>
              <a:defRPr sz="3600" b="1">
                <a:solidFill>
                  <a:schemeClr val="bg1"/>
                </a:solidFill>
                <a:latin typeface="Arial"/>
                <a:ea typeface="ＭＳ Ｐゴシック" charset="0"/>
                <a:cs typeface="Geneva" charset="0"/>
              </a:defRPr>
            </a:lvl1pPr>
            <a:lvl2pPr algn="l" rtl="0" eaLnBrk="0" fontAlgn="base" hangingPunct="0">
              <a:spcBef>
                <a:spcPct val="0"/>
              </a:spcBef>
              <a:spcAft>
                <a:spcPct val="0"/>
              </a:spcAft>
              <a:defRPr sz="3600" b="1">
                <a:solidFill>
                  <a:schemeClr val="bg1"/>
                </a:solidFill>
                <a:latin typeface="Arial" charset="0"/>
                <a:ea typeface="ＭＳ Ｐゴシック" charset="0"/>
                <a:cs typeface="Geneva" charset="0"/>
              </a:defRPr>
            </a:lvl2pPr>
            <a:lvl3pPr algn="l" rtl="0" eaLnBrk="0" fontAlgn="base" hangingPunct="0">
              <a:spcBef>
                <a:spcPct val="0"/>
              </a:spcBef>
              <a:spcAft>
                <a:spcPct val="0"/>
              </a:spcAft>
              <a:defRPr sz="3600" b="1">
                <a:solidFill>
                  <a:schemeClr val="bg1"/>
                </a:solidFill>
                <a:latin typeface="Arial" charset="0"/>
                <a:ea typeface="ＭＳ Ｐゴシック" charset="0"/>
                <a:cs typeface="Geneva" charset="0"/>
              </a:defRPr>
            </a:lvl3pPr>
            <a:lvl4pPr algn="l" rtl="0" eaLnBrk="0" fontAlgn="base" hangingPunct="0">
              <a:spcBef>
                <a:spcPct val="0"/>
              </a:spcBef>
              <a:spcAft>
                <a:spcPct val="0"/>
              </a:spcAft>
              <a:defRPr sz="3600" b="1">
                <a:solidFill>
                  <a:schemeClr val="bg1"/>
                </a:solidFill>
                <a:latin typeface="Arial" charset="0"/>
                <a:ea typeface="ＭＳ Ｐゴシック" charset="0"/>
                <a:cs typeface="Geneva" charset="0"/>
              </a:defRPr>
            </a:lvl4pPr>
            <a:lvl5pPr algn="l" rtl="0" eaLnBrk="0" fontAlgn="base" hangingPunct="0">
              <a:spcBef>
                <a:spcPct val="0"/>
              </a:spcBef>
              <a:spcAft>
                <a:spcPct val="0"/>
              </a:spcAft>
              <a:defRPr sz="3600" b="1">
                <a:solidFill>
                  <a:schemeClr val="bg1"/>
                </a:solidFill>
                <a:latin typeface="Arial" charset="0"/>
                <a:ea typeface="ＭＳ Ｐゴシック" charset="0"/>
                <a:cs typeface="Geneva" charset="0"/>
              </a:defRPr>
            </a:lvl5pPr>
            <a:lvl6pPr marL="457200" algn="l" rtl="0" eaLnBrk="0" fontAlgn="base" hangingPunct="0">
              <a:spcBef>
                <a:spcPct val="0"/>
              </a:spcBef>
              <a:spcAft>
                <a:spcPct val="0"/>
              </a:spcAft>
              <a:defRPr sz="3600" b="1">
                <a:solidFill>
                  <a:schemeClr val="bg1"/>
                </a:solidFill>
                <a:latin typeface="Calibri" pitchFamily="-68" charset="0"/>
              </a:defRPr>
            </a:lvl6pPr>
            <a:lvl7pPr marL="914400" algn="l" rtl="0" eaLnBrk="0" fontAlgn="base" hangingPunct="0">
              <a:spcBef>
                <a:spcPct val="0"/>
              </a:spcBef>
              <a:spcAft>
                <a:spcPct val="0"/>
              </a:spcAft>
              <a:defRPr sz="3600" b="1">
                <a:solidFill>
                  <a:schemeClr val="bg1"/>
                </a:solidFill>
                <a:latin typeface="Calibri" pitchFamily="-68" charset="0"/>
              </a:defRPr>
            </a:lvl7pPr>
            <a:lvl8pPr marL="1371600" algn="l" rtl="0" eaLnBrk="0" fontAlgn="base" hangingPunct="0">
              <a:spcBef>
                <a:spcPct val="0"/>
              </a:spcBef>
              <a:spcAft>
                <a:spcPct val="0"/>
              </a:spcAft>
              <a:defRPr sz="3600" b="1">
                <a:solidFill>
                  <a:schemeClr val="bg1"/>
                </a:solidFill>
                <a:latin typeface="Calibri" pitchFamily="-68" charset="0"/>
              </a:defRPr>
            </a:lvl8pPr>
            <a:lvl9pPr marL="1828800" algn="l" rtl="0" eaLnBrk="0" fontAlgn="base" hangingPunct="0">
              <a:spcBef>
                <a:spcPct val="0"/>
              </a:spcBef>
              <a:spcAft>
                <a:spcPct val="0"/>
              </a:spcAft>
              <a:defRPr sz="3600" b="1">
                <a:solidFill>
                  <a:schemeClr val="bg1"/>
                </a:solidFill>
                <a:latin typeface="Calibri" pitchFamily="-68" charset="0"/>
              </a:defRPr>
            </a:lvl9pPr>
          </a:lstStyle>
          <a:p>
            <a:r>
              <a:rPr lang="en-US" sz="4800" dirty="0"/>
              <a:t>Click to edit Master title style</a:t>
            </a:r>
          </a:p>
        </p:txBody>
      </p:sp>
    </p:spTree>
    <p:extLst>
      <p:ext uri="{BB962C8B-B14F-4D97-AF65-F5344CB8AC3E}">
        <p14:creationId xmlns:p14="http://schemas.microsoft.com/office/powerpoint/2010/main" val="27754815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0" y="1"/>
            <a:ext cx="12192000" cy="6102351"/>
          </a:xfrm>
          <a:prstGeom prst="rect">
            <a:avLst/>
          </a:prstGeom>
          <a:solidFill>
            <a:schemeClr val="tx1">
              <a:lumMod val="85000"/>
              <a:lumOff val="15000"/>
            </a:schemeClr>
          </a:solidFill>
          <a:ln w="9525">
            <a:noFill/>
            <a:miter lim="800000"/>
            <a:headEnd/>
            <a:tailEnd/>
          </a:ln>
          <a:effectLst/>
        </p:spPr>
        <p:txBody>
          <a:bodyPr anchor="ctr"/>
          <a:lstStyle/>
          <a:p>
            <a:pPr algn="ctr" defTabSz="609585">
              <a:defRPr/>
            </a:pPr>
            <a:endParaRPr lang="en-US" sz="2400" dirty="0">
              <a:solidFill>
                <a:srgbClr val="FFFFFF"/>
              </a:solidFill>
              <a:latin typeface="Arial"/>
              <a:ea typeface="ＭＳ Ｐゴシック" charset="-128"/>
              <a:cs typeface="ＭＳ Ｐゴシック" charset="-128"/>
            </a:endParaRPr>
          </a:p>
        </p:txBody>
      </p:sp>
      <p:sp>
        <p:nvSpPr>
          <p:cNvPr id="8" name="Content Placeholder 2"/>
          <p:cNvSpPr>
            <a:spLocks noGrp="1"/>
          </p:cNvSpPr>
          <p:nvPr>
            <p:ph idx="1"/>
          </p:nvPr>
        </p:nvSpPr>
        <p:spPr>
          <a:xfrm>
            <a:off x="603254" y="1600201"/>
            <a:ext cx="5312125" cy="4270023"/>
          </a:xfrm>
          <a:prstGeom prst="rect">
            <a:avLst/>
          </a:prstGeom>
        </p:spPr>
        <p:txBody>
          <a:bodyPr/>
          <a:lstStyle>
            <a:lvl1pPr marL="459306" indent="-459306">
              <a:defRPr/>
            </a:lvl1pPr>
            <a:lvl2pPr marL="761981" indent="-374641">
              <a:defRPr/>
            </a:lvl2pPr>
            <a:lvl3pPr marL="1064657" indent="-374641">
              <a:defRPr i="1">
                <a:solidFill>
                  <a:schemeClr val="bg1">
                    <a:lumMod val="75000"/>
                  </a:schemeClr>
                </a:solidFill>
              </a:defRPr>
            </a:lvl3pPr>
            <a:lvl4pPr marL="1064657" indent="-374641">
              <a:defRPr>
                <a:latin typeface="Arial"/>
              </a:defRPr>
            </a:lvl4pPr>
            <a:lvl5pPr marL="1064657" indent="-374641">
              <a:defRPr>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p:nvPr>
        </p:nvSpPr>
        <p:spPr>
          <a:xfrm>
            <a:off x="603253" y="301268"/>
            <a:ext cx="10985500" cy="1117600"/>
          </a:xfrm>
          <a:prstGeom prst="rect">
            <a:avLst/>
          </a:prstGeom>
        </p:spPr>
        <p:txBody>
          <a:bodyPr/>
          <a:lstStyle/>
          <a:p>
            <a:r>
              <a:rPr lang="en-US" dirty="0"/>
              <a:t>Click to edit Master title style</a:t>
            </a:r>
          </a:p>
        </p:txBody>
      </p:sp>
      <p:sp>
        <p:nvSpPr>
          <p:cNvPr id="10" name="Content Placeholder 2"/>
          <p:cNvSpPr>
            <a:spLocks noGrp="1"/>
          </p:cNvSpPr>
          <p:nvPr>
            <p:ph idx="10"/>
          </p:nvPr>
        </p:nvSpPr>
        <p:spPr>
          <a:xfrm>
            <a:off x="6276627" y="1600201"/>
            <a:ext cx="5312125" cy="4270023"/>
          </a:xfrm>
          <a:prstGeom prst="rect">
            <a:avLst/>
          </a:prstGeom>
        </p:spPr>
        <p:txBody>
          <a:bodyPr/>
          <a:lstStyle>
            <a:lvl1pPr marL="459306" indent="-459306">
              <a:defRPr/>
            </a:lvl1pPr>
            <a:lvl2pPr marL="761981" indent="-374641">
              <a:defRPr/>
            </a:lvl2pPr>
            <a:lvl3pPr marL="1064657" indent="-374641">
              <a:defRPr i="1">
                <a:solidFill>
                  <a:schemeClr val="bg1">
                    <a:lumMod val="75000"/>
                  </a:schemeClr>
                </a:solidFill>
              </a:defRPr>
            </a:lvl3pPr>
            <a:lvl4pPr marL="1064657" indent="-374641">
              <a:defRPr>
                <a:latin typeface="Arial"/>
              </a:defRPr>
            </a:lvl4pPr>
            <a:lvl5pPr marL="1064657" indent="-374641">
              <a:defRPr>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1733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ChangeArrowheads="1"/>
          </p:cNvSpPr>
          <p:nvPr userDrawn="1"/>
        </p:nvSpPr>
        <p:spPr bwMode="auto">
          <a:xfrm>
            <a:off x="0" y="1"/>
            <a:ext cx="12192000" cy="6102351"/>
          </a:xfrm>
          <a:prstGeom prst="rect">
            <a:avLst/>
          </a:prstGeom>
          <a:solidFill>
            <a:schemeClr val="tx1">
              <a:lumMod val="85000"/>
              <a:lumOff val="15000"/>
            </a:schemeClr>
          </a:solidFill>
          <a:ln w="9525">
            <a:noFill/>
            <a:miter lim="800000"/>
            <a:headEnd/>
            <a:tailEnd/>
          </a:ln>
          <a:effectLst/>
        </p:spPr>
        <p:txBody>
          <a:bodyPr anchor="ctr"/>
          <a:lstStyle/>
          <a:p>
            <a:pPr algn="ctr" defTabSz="609585">
              <a:defRPr/>
            </a:pPr>
            <a:endParaRPr lang="en-US" sz="2400" dirty="0">
              <a:solidFill>
                <a:srgbClr val="FFFFFF"/>
              </a:solidFill>
              <a:latin typeface="Arial"/>
              <a:ea typeface="ＭＳ Ｐゴシック" charset="-128"/>
              <a:cs typeface="ＭＳ Ｐゴシック" charset="-128"/>
            </a:endParaRPr>
          </a:p>
        </p:txBody>
      </p:sp>
      <p:sp>
        <p:nvSpPr>
          <p:cNvPr id="5" name="Title 1"/>
          <p:cNvSpPr>
            <a:spLocks noGrp="1"/>
          </p:cNvSpPr>
          <p:nvPr>
            <p:ph type="title"/>
          </p:nvPr>
        </p:nvSpPr>
        <p:spPr>
          <a:xfrm>
            <a:off x="603253" y="301268"/>
            <a:ext cx="10985500" cy="11176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653666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Slide - Gray">
    <p:spTree>
      <p:nvGrpSpPr>
        <p:cNvPr id="1" name=""/>
        <p:cNvGrpSpPr/>
        <p:nvPr/>
      </p:nvGrpSpPr>
      <p:grpSpPr>
        <a:xfrm>
          <a:off x="0" y="0"/>
          <a:ext cx="0" cy="0"/>
          <a:chOff x="0" y="0"/>
          <a:chExt cx="0" cy="0"/>
        </a:xfrm>
      </p:grpSpPr>
      <p:sp>
        <p:nvSpPr>
          <p:cNvPr id="2" name="Rectangle 6"/>
          <p:cNvSpPr>
            <a:spLocks noChangeArrowheads="1"/>
          </p:cNvSpPr>
          <p:nvPr userDrawn="1"/>
        </p:nvSpPr>
        <p:spPr bwMode="auto">
          <a:xfrm>
            <a:off x="0" y="1"/>
            <a:ext cx="12192000" cy="6102351"/>
          </a:xfrm>
          <a:prstGeom prst="rect">
            <a:avLst/>
          </a:prstGeom>
          <a:solidFill>
            <a:schemeClr val="tx1">
              <a:lumMod val="85000"/>
              <a:lumOff val="15000"/>
            </a:schemeClr>
          </a:solidFill>
          <a:ln>
            <a:noFill/>
          </a:ln>
        </p:spPr>
        <p:txBody>
          <a:bodyPr anchor="ctr"/>
          <a:lstStyle/>
          <a:p>
            <a:pPr algn="ctr" defTabSz="609585"/>
            <a:endParaRPr lang="en-US" sz="2400" dirty="0">
              <a:solidFill>
                <a:srgbClr val="FFFFFF"/>
              </a:solidFill>
              <a:latin typeface="Arial" charset="0"/>
            </a:endParaRPr>
          </a:p>
        </p:txBody>
      </p:sp>
    </p:spTree>
    <p:extLst>
      <p:ext uri="{BB962C8B-B14F-4D97-AF65-F5344CB8AC3E}">
        <p14:creationId xmlns:p14="http://schemas.microsoft.com/office/powerpoint/2010/main" val="3329779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A3B3A-CCE0-BF4D-8C6A-FF0BA51B2B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CD5583-AA09-234A-BE19-39B3403B63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44FD49-A92B-D440-92E4-6D3BEE23F941}"/>
              </a:ext>
            </a:extLst>
          </p:cNvPr>
          <p:cNvSpPr>
            <a:spLocks noGrp="1"/>
          </p:cNvSpPr>
          <p:nvPr>
            <p:ph type="dt" sz="half" idx="10"/>
          </p:nvPr>
        </p:nvSpPr>
        <p:spPr/>
        <p:txBody>
          <a:bodyPr/>
          <a:lstStyle/>
          <a:p>
            <a:fld id="{87178003-6FEA-BC40-981A-5049094C6CA9}" type="datetimeFigureOut">
              <a:rPr lang="en-US" smtClean="0"/>
              <a:t>3/26/2021</a:t>
            </a:fld>
            <a:endParaRPr lang="en-US" dirty="0"/>
          </a:p>
        </p:txBody>
      </p:sp>
      <p:sp>
        <p:nvSpPr>
          <p:cNvPr id="5" name="Footer Placeholder 4">
            <a:extLst>
              <a:ext uri="{FF2B5EF4-FFF2-40B4-BE49-F238E27FC236}">
                <a16:creationId xmlns:a16="http://schemas.microsoft.com/office/drawing/2014/main" id="{FB670633-0E88-3F43-A48D-3A721184DB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7BD159-3BDD-974D-BAC9-349049061BAF}"/>
              </a:ext>
            </a:extLst>
          </p:cNvPr>
          <p:cNvSpPr>
            <a:spLocks noGrp="1"/>
          </p:cNvSpPr>
          <p:nvPr>
            <p:ph type="sldNum" sz="quarter" idx="12"/>
          </p:nvPr>
        </p:nvSpPr>
        <p:spPr/>
        <p:txBody>
          <a:bodyPr/>
          <a:lstStyle/>
          <a:p>
            <a:fld id="{EA13A04F-2CFB-1D42-82AB-8B550389EE49}" type="slidenum">
              <a:rPr lang="en-US" smtClean="0"/>
              <a:t>‹#›</a:t>
            </a:fld>
            <a:endParaRPr lang="en-US" dirty="0"/>
          </a:p>
        </p:txBody>
      </p:sp>
    </p:spTree>
    <p:extLst>
      <p:ext uri="{BB962C8B-B14F-4D97-AF65-F5344CB8AC3E}">
        <p14:creationId xmlns:p14="http://schemas.microsoft.com/office/powerpoint/2010/main" val="1669315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lide - White">
    <p:spTree>
      <p:nvGrpSpPr>
        <p:cNvPr id="1" name=""/>
        <p:cNvGrpSpPr/>
        <p:nvPr/>
      </p:nvGrpSpPr>
      <p:grpSpPr>
        <a:xfrm>
          <a:off x="0" y="0"/>
          <a:ext cx="0" cy="0"/>
          <a:chOff x="0" y="0"/>
          <a:chExt cx="0" cy="0"/>
        </a:xfrm>
      </p:grpSpPr>
      <p:sp>
        <p:nvSpPr>
          <p:cNvPr id="2" name="Rectangle 6"/>
          <p:cNvSpPr>
            <a:spLocks noChangeArrowheads="1"/>
          </p:cNvSpPr>
          <p:nvPr userDrawn="1"/>
        </p:nvSpPr>
        <p:spPr bwMode="auto">
          <a:xfrm>
            <a:off x="0" y="1"/>
            <a:ext cx="12192000" cy="6102351"/>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609585"/>
            <a:endParaRPr lang="en-US" sz="2400" dirty="0">
              <a:solidFill>
                <a:srgbClr val="FFFFFF"/>
              </a:solidFill>
              <a:latin typeface="Arial" charset="0"/>
            </a:endParaRPr>
          </a:p>
        </p:txBody>
      </p:sp>
    </p:spTree>
    <p:extLst>
      <p:ext uri="{BB962C8B-B14F-4D97-AF65-F5344CB8AC3E}">
        <p14:creationId xmlns:p14="http://schemas.microsoft.com/office/powerpoint/2010/main" val="2701339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a:defRPr/>
            </a:pPr>
            <a:endParaRPr lang="en-US"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a:defRPr/>
            </a:pPr>
            <a:fld id="{E4D3E27B-80FC-4E0E-BE84-93E24AB2AC8B}" type="slidenum">
              <a:rPr lang="en-US" smtClean="0"/>
              <a:pPr>
                <a:defRPr/>
              </a:pPr>
              <a:t>‹#›</a:t>
            </a:fld>
            <a:endParaRPr lang="en-US" dirty="0"/>
          </a:p>
        </p:txBody>
      </p:sp>
    </p:spTree>
    <p:extLst>
      <p:ext uri="{BB962C8B-B14F-4D97-AF65-F5344CB8AC3E}">
        <p14:creationId xmlns:p14="http://schemas.microsoft.com/office/powerpoint/2010/main" val="3411978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mments/Questions?">
    <p:spTree>
      <p:nvGrpSpPr>
        <p:cNvPr id="1" name=""/>
        <p:cNvGrpSpPr/>
        <p:nvPr/>
      </p:nvGrpSpPr>
      <p:grpSpPr>
        <a:xfrm>
          <a:off x="0" y="0"/>
          <a:ext cx="0" cy="0"/>
          <a:chOff x="0" y="0"/>
          <a:chExt cx="0" cy="0"/>
        </a:xfrm>
      </p:grpSpPr>
      <p:sp>
        <p:nvSpPr>
          <p:cNvPr id="3" name="Rectangle 2"/>
          <p:cNvSpPr/>
          <p:nvPr userDrawn="1"/>
        </p:nvSpPr>
        <p:spPr>
          <a:xfrm>
            <a:off x="0" y="1"/>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6" name="TextBox 5"/>
          <p:cNvSpPr txBox="1"/>
          <p:nvPr userDrawn="1"/>
        </p:nvSpPr>
        <p:spPr>
          <a:xfrm>
            <a:off x="2391607" y="4843106"/>
            <a:ext cx="7412499" cy="584775"/>
          </a:xfrm>
          <a:prstGeom prst="rect">
            <a:avLst/>
          </a:prstGeom>
          <a:noFill/>
        </p:spPr>
        <p:txBody>
          <a:bodyPr wrap="square" rtlCol="0">
            <a:spAutoFit/>
          </a:bodyPr>
          <a:lstStyle/>
          <a:p>
            <a:pPr algn="ctr"/>
            <a:r>
              <a:rPr lang="en-US" sz="3200" b="1" spc="0" dirty="0">
                <a:solidFill>
                  <a:schemeClr val="tx2"/>
                </a:solidFill>
              </a:rPr>
              <a:t>COMMENTS/QUESTIONS?</a:t>
            </a:r>
          </a:p>
        </p:txBody>
      </p:sp>
      <p:pic>
        <p:nvPicPr>
          <p:cNvPr id="7" name="Picture 6" descr="TCH110_Logo_T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61244" y="1668105"/>
            <a:ext cx="6265333" cy="3175000"/>
          </a:xfrm>
          <a:prstGeom prst="rect">
            <a:avLst/>
          </a:prstGeom>
        </p:spPr>
      </p:pic>
    </p:spTree>
    <p:extLst>
      <p:ext uri="{BB962C8B-B14F-4D97-AF65-F5344CB8AC3E}">
        <p14:creationId xmlns:p14="http://schemas.microsoft.com/office/powerpoint/2010/main" val="2551024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787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1663" y="1142277"/>
            <a:ext cx="5360677" cy="4261107"/>
          </a:xfrm>
        </p:spPr>
        <p:txBody>
          <a:bodyPr/>
          <a:lstStyle>
            <a:lvl1pPr marL="342891" indent="-342891">
              <a:buFont typeface="Arial"/>
              <a:buChar char="•"/>
              <a:defRPr sz="2800"/>
            </a:lvl1pPr>
            <a:lvl2pPr marL="742932" indent="-285744">
              <a:buFont typeface="Arial"/>
              <a:buChar char="•"/>
              <a:defRPr sz="2400"/>
            </a:lvl2pPr>
            <a:lvl3pPr marL="1142971" indent="-228594">
              <a:buFont typeface="Arial"/>
              <a:buChar char="•"/>
              <a:defRPr sz="2000"/>
            </a:lvl3pPr>
            <a:lvl4pPr marL="1600160" indent="-228594">
              <a:buFont typeface="Arial"/>
              <a:buChar char="•"/>
              <a:defRPr sz="1800"/>
            </a:lvl4pPr>
            <a:lvl5pPr marL="2057349" indent="-228594">
              <a:buFont typeface="Arial"/>
              <a:buChar cha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09663" y="1142277"/>
            <a:ext cx="5360677" cy="4261107"/>
          </a:xfrm>
        </p:spPr>
        <p:txBody>
          <a:bodyPr/>
          <a:lstStyle>
            <a:lvl1pPr marL="342891" indent="-342891">
              <a:buFont typeface="Arial"/>
              <a:buChar char="•"/>
              <a:defRPr sz="2800"/>
            </a:lvl1pPr>
            <a:lvl2pPr marL="742932" indent="-285744">
              <a:buFont typeface="Arial"/>
              <a:buChar char="•"/>
              <a:defRPr sz="2400"/>
            </a:lvl2pPr>
            <a:lvl3pPr marL="1142971" indent="-228594">
              <a:buFont typeface="Arial"/>
              <a:buChar char="•"/>
              <a:defRPr sz="2000"/>
            </a:lvl3pPr>
            <a:lvl4pPr marL="1600160" indent="-228594">
              <a:buFont typeface="Arial"/>
              <a:buChar char="•"/>
              <a:defRPr sz="1800"/>
            </a:lvl4pPr>
            <a:lvl5pPr marL="2057349" indent="-228594">
              <a:buFont typeface="Arial"/>
              <a:buChar cha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cap="all"/>
            </a:lvl1pPr>
          </a:lstStyle>
          <a:p>
            <a:r>
              <a:rPr lang="en-US" dirty="0"/>
              <a:t>Click to edit Master title style</a:t>
            </a:r>
          </a:p>
        </p:txBody>
      </p:sp>
    </p:spTree>
    <p:extLst>
      <p:ext uri="{BB962C8B-B14F-4D97-AF65-F5344CB8AC3E}">
        <p14:creationId xmlns:p14="http://schemas.microsoft.com/office/powerpoint/2010/main" val="728863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5" name="Picture 2" descr="FKP WHITE BUTTERFLY4.png"/>
          <p:cNvPicPr>
            <a:picLocks noChangeAspect="1"/>
          </p:cNvPicPr>
          <p:nvPr/>
        </p:nvPicPr>
        <p:blipFill>
          <a:blip r:embed="rId2" cstate="print"/>
          <a:srcRect r="16667"/>
          <a:stretch>
            <a:fillRect/>
          </a:stretch>
        </p:blipFill>
        <p:spPr bwMode="auto">
          <a:xfrm>
            <a:off x="10617200" y="-245533"/>
            <a:ext cx="1574800" cy="1551517"/>
          </a:xfrm>
          <a:prstGeom prst="rect">
            <a:avLst/>
          </a:prstGeom>
          <a:noFill/>
          <a:ln w="9525">
            <a:noFill/>
            <a:miter lim="800000"/>
            <a:headEnd/>
            <a:tailEnd/>
          </a:ln>
        </p:spPr>
      </p:pic>
      <p:sp>
        <p:nvSpPr>
          <p:cNvPr id="18" name="Content Placeholder 2"/>
          <p:cNvSpPr>
            <a:spLocks noGrp="1"/>
          </p:cNvSpPr>
          <p:nvPr>
            <p:ph idx="1"/>
          </p:nvPr>
        </p:nvSpPr>
        <p:spPr>
          <a:xfrm>
            <a:off x="524256" y="1092201"/>
            <a:ext cx="10972800" cy="4819651"/>
          </a:xfrm>
          <a:prstGeom prst="rect">
            <a:avLst/>
          </a:prstGeom>
        </p:spPr>
        <p:txBody>
          <a:bodyPr/>
          <a:lstStyle>
            <a:lvl1pPr indent="-365710">
              <a:spcBef>
                <a:spcPts val="800"/>
              </a:spcBef>
              <a:buClr>
                <a:srgbClr val="C00000"/>
              </a:buClr>
              <a:buSzPct val="90000"/>
              <a:buFont typeface="Wingdings" pitchFamily="2" charset="2"/>
              <a:buChar char="§"/>
              <a:defRPr sz="2900">
                <a:solidFill>
                  <a:schemeClr val="tx1"/>
                </a:solidFill>
                <a:latin typeface="HelveticaNeueLT Std" pitchFamily="34" charset="0"/>
              </a:defRPr>
            </a:lvl1pPr>
            <a:lvl2pPr marL="877693" indent="-302636">
              <a:spcBef>
                <a:spcPts val="800"/>
              </a:spcBef>
              <a:buFontTx/>
              <a:buChar char="-"/>
              <a:defRPr sz="2700">
                <a:solidFill>
                  <a:schemeClr val="tx1"/>
                </a:solidFill>
                <a:latin typeface="HelveticaNeueLT Std" pitchFamily="34" charset="0"/>
              </a:defRPr>
            </a:lvl2pPr>
            <a:lvl3pPr marL="1194637">
              <a:buClr>
                <a:srgbClr val="595A5A"/>
              </a:buClr>
              <a:buSzPct val="90000"/>
              <a:buFont typeface="Wingdings" pitchFamily="2" charset="2"/>
              <a:buChar char="§"/>
              <a:defRPr sz="2700">
                <a:solidFill>
                  <a:schemeClr val="tx1"/>
                </a:solidFill>
                <a:latin typeface="HelveticaNeueLT Std" pitchFamily="34" charset="0"/>
              </a:defRPr>
            </a:lvl3pPr>
            <a:lvl4pPr>
              <a:defRPr sz="2400">
                <a:solidFill>
                  <a:schemeClr val="tx1"/>
                </a:solidFill>
                <a:latin typeface="HelveticaNeueLT Std" pitchFamily="34" charset="0"/>
              </a:defRPr>
            </a:lvl4pPr>
            <a:lvl5pPr>
              <a:defRPr sz="2400">
                <a:solidFill>
                  <a:schemeClr val="tx1"/>
                </a:solidFill>
                <a:latin typeface="HelveticaNeueLT Std" pitchFamily="34" charset="0"/>
              </a:defRPr>
            </a:lvl5pPr>
          </a:lstStyle>
          <a:p>
            <a:pPr lvl="0"/>
            <a:r>
              <a:rPr lang="en-US" dirty="0"/>
              <a:t>Click to edit Master text styles</a:t>
            </a:r>
          </a:p>
          <a:p>
            <a:pPr lvl="1"/>
            <a:r>
              <a:rPr lang="en-US" dirty="0"/>
              <a:t>Second level</a:t>
            </a:r>
          </a:p>
        </p:txBody>
      </p:sp>
      <p:pic>
        <p:nvPicPr>
          <p:cNvPr id="7" name="Picture 2" descr="FKP WHITE BUTTERFLY4.png"/>
          <p:cNvPicPr>
            <a:picLocks noChangeAspect="1"/>
          </p:cNvPicPr>
          <p:nvPr userDrawn="1"/>
        </p:nvPicPr>
        <p:blipFill>
          <a:blip r:embed="rId2" cstate="print"/>
          <a:srcRect r="16667"/>
          <a:stretch>
            <a:fillRect/>
          </a:stretch>
        </p:blipFill>
        <p:spPr bwMode="auto">
          <a:xfrm>
            <a:off x="10617200" y="-245533"/>
            <a:ext cx="1574800" cy="1551517"/>
          </a:xfrm>
          <a:prstGeom prst="rect">
            <a:avLst/>
          </a:prstGeom>
          <a:noFill/>
          <a:ln w="9525">
            <a:noFill/>
            <a:miter lim="800000"/>
            <a:headEnd/>
            <a:tailEnd/>
          </a:ln>
        </p:spPr>
      </p:pic>
      <p:sp>
        <p:nvSpPr>
          <p:cNvPr id="8" name="Title 1"/>
          <p:cNvSpPr>
            <a:spLocks noGrp="1"/>
          </p:cNvSpPr>
          <p:nvPr>
            <p:ph type="title" hasCustomPrompt="1"/>
          </p:nvPr>
        </p:nvSpPr>
        <p:spPr>
          <a:xfrm>
            <a:off x="162984" y="234953"/>
            <a:ext cx="11724216" cy="492443"/>
          </a:xfrm>
        </p:spPr>
        <p:txBody>
          <a:bodyPr/>
          <a:lstStyle>
            <a:lvl1pPr>
              <a:defRPr/>
            </a:lvl1pPr>
          </a:lstStyle>
          <a:p>
            <a:r>
              <a:rPr lang="en-US" dirty="0"/>
              <a:t>Agenda</a:t>
            </a:r>
          </a:p>
        </p:txBody>
      </p:sp>
      <p:grpSp>
        <p:nvGrpSpPr>
          <p:cNvPr id="9" name="McK Slide Elements"/>
          <p:cNvGrpSpPr>
            <a:grpSpLocks/>
          </p:cNvGrpSpPr>
          <p:nvPr userDrawn="1"/>
        </p:nvGrpSpPr>
        <p:grpSpPr bwMode="auto">
          <a:xfrm>
            <a:off x="162994" y="6159618"/>
            <a:ext cx="11628967" cy="585058"/>
            <a:chOff x="75" y="3803"/>
            <a:chExt cx="5385" cy="361"/>
          </a:xfrm>
        </p:grpSpPr>
        <p:sp>
          <p:nvSpPr>
            <p:cNvPr id="10" name="McK 4. Footnote" hidden="1"/>
            <p:cNvSpPr txBox="1">
              <a:spLocks noChangeArrowheads="1"/>
            </p:cNvSpPr>
            <p:nvPr userDrawn="1"/>
          </p:nvSpPr>
          <p:spPr bwMode="auto">
            <a:xfrm>
              <a:off x="75" y="3803"/>
              <a:ext cx="5385" cy="123"/>
            </a:xfrm>
            <a:prstGeom prst="rect">
              <a:avLst/>
            </a:prstGeom>
            <a:noFill/>
            <a:ln>
              <a:noFill/>
            </a:ln>
            <a:effec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300" dirty="0">
                  <a:solidFill>
                    <a:srgbClr val="000000"/>
                  </a:solidFill>
                </a:rPr>
                <a:t>1 Footnote</a:t>
              </a:r>
            </a:p>
          </p:txBody>
        </p:sp>
        <p:sp>
          <p:nvSpPr>
            <p:cNvPr id="11" name="McK 5. Source" hidden="1"/>
            <p:cNvSpPr>
              <a:spLocks noChangeArrowheads="1"/>
            </p:cNvSpPr>
            <p:nvPr userDrawn="1"/>
          </p:nvSpPr>
          <p:spPr bwMode="auto">
            <a:xfrm>
              <a:off x="75" y="4041"/>
              <a:ext cx="4323" cy="123"/>
            </a:xfrm>
            <a:prstGeom prst="rect">
              <a:avLst/>
            </a:prstGeom>
            <a:noFill/>
            <a:ln>
              <a:noFill/>
            </a:ln>
            <a:effectLst/>
          </p:spPr>
          <p:txBody>
            <a:bodyPr lIns="0" tIns="0" rIns="0" bIns="0" anchor="ctr">
              <a:spAutoFit/>
            </a:bodyPr>
            <a:lstStyle/>
            <a:p>
              <a:pPr marL="812680" indent="-812680" defTabSz="1193621">
                <a:tabLst>
                  <a:tab pos="816913" algn="l"/>
                </a:tabLst>
                <a:defRPr/>
              </a:pPr>
              <a:r>
                <a:rPr lang="en-US" sz="1300" dirty="0">
                  <a:solidFill>
                    <a:srgbClr val="000000"/>
                  </a:solidFill>
                </a:rPr>
                <a:t>SOURCE: Source</a:t>
              </a:r>
            </a:p>
          </p:txBody>
        </p:sp>
      </p:grpSp>
      <p:cxnSp>
        <p:nvCxnSpPr>
          <p:cNvPr id="12" name="Straight Connector 8"/>
          <p:cNvCxnSpPr/>
          <p:nvPr userDrawn="1"/>
        </p:nvCxnSpPr>
        <p:spPr>
          <a:xfrm>
            <a:off x="0" y="6358467"/>
            <a:ext cx="12192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Rectangle 280"/>
          <p:cNvSpPr>
            <a:spLocks noGrp="1" noChangeArrowheads="1"/>
          </p:cNvSpPr>
          <p:nvPr>
            <p:ph type="sldNum" sz="quarter" idx="10"/>
          </p:nvPr>
        </p:nvSpPr>
        <p:spPr bwMode="auto">
          <a:xfrm>
            <a:off x="5963719" y="6565909"/>
            <a:ext cx="264583" cy="156633"/>
          </a:xfrm>
          <a:prstGeom prst="rect">
            <a:avLst/>
          </a:prstGeom>
        </p:spPr>
        <p:txBody>
          <a:bodyPr vert="horz" wrap="none" lIns="0" tIns="0" rIns="0" bIns="0" numCol="1" anchor="t" anchorCtr="0" compatLnSpc="1">
            <a:prstTxWarp prst="textNoShape">
              <a:avLst/>
            </a:prstTxWarp>
          </a:bodyPr>
          <a:lstStyle>
            <a:lvl1pPr algn="ctr">
              <a:defRPr sz="1100">
                <a:solidFill>
                  <a:schemeClr val="tx1">
                    <a:lumMod val="65000"/>
                    <a:lumOff val="35000"/>
                  </a:schemeClr>
                </a:solidFill>
              </a:defRPr>
            </a:lvl1pPr>
          </a:lstStyle>
          <a:p>
            <a:pPr fontAlgn="base">
              <a:spcBef>
                <a:spcPct val="0"/>
              </a:spcBef>
              <a:spcAft>
                <a:spcPct val="0"/>
              </a:spcAft>
              <a:defRPr/>
            </a:pPr>
            <a:fld id="{9985F250-9383-427B-8F55-0048FD6BC082}" type="slidenum">
              <a:rPr lang="en-US" smtClean="0">
                <a:solidFill>
                  <a:srgbClr val="000000">
                    <a:lumMod val="65000"/>
                    <a:lumOff val="35000"/>
                  </a:srgbClr>
                </a:solidFill>
              </a:rPr>
              <a:pPr fontAlgn="base">
                <a:spcBef>
                  <a:spcPct val="0"/>
                </a:spcBef>
                <a:spcAft>
                  <a:spcPct val="0"/>
                </a:spcAft>
                <a:defRPr/>
              </a:pPr>
              <a:t>‹#›</a:t>
            </a:fld>
            <a:r>
              <a:rPr lang="en-US" dirty="0">
                <a:solidFill>
                  <a:srgbClr val="000000">
                    <a:lumMod val="65000"/>
                    <a:lumOff val="35000"/>
                  </a:srgbClr>
                </a:solidFill>
              </a:rPr>
              <a:t> </a:t>
            </a:r>
          </a:p>
        </p:txBody>
      </p:sp>
      <p:pic>
        <p:nvPicPr>
          <p:cNvPr id="14" name="Picture 18" descr="TCH_Stacked.eps"/>
          <p:cNvPicPr>
            <a:picLocks noChangeAspect="1"/>
          </p:cNvPicPr>
          <p:nvPr userDrawn="1"/>
        </p:nvPicPr>
        <p:blipFill>
          <a:blip r:embed="rId3" cstate="print"/>
          <a:srcRect/>
          <a:stretch>
            <a:fillRect/>
          </a:stretch>
        </p:blipFill>
        <p:spPr bwMode="auto">
          <a:xfrm>
            <a:off x="11220664" y="6403257"/>
            <a:ext cx="666536" cy="437209"/>
          </a:xfrm>
          <a:prstGeom prst="rect">
            <a:avLst/>
          </a:prstGeom>
          <a:noFill/>
          <a:ln w="9525">
            <a:noFill/>
            <a:miter lim="800000"/>
            <a:headEnd/>
            <a:tailEnd/>
          </a:ln>
        </p:spPr>
      </p:pic>
      <p:grpSp>
        <p:nvGrpSpPr>
          <p:cNvPr id="15" name="McK Slide Elements"/>
          <p:cNvGrpSpPr>
            <a:grpSpLocks/>
          </p:cNvGrpSpPr>
          <p:nvPr userDrawn="1"/>
        </p:nvGrpSpPr>
        <p:grpSpPr bwMode="auto">
          <a:xfrm>
            <a:off x="162994" y="6159618"/>
            <a:ext cx="11628967" cy="585058"/>
            <a:chOff x="75" y="3803"/>
            <a:chExt cx="5385" cy="361"/>
          </a:xfrm>
        </p:grpSpPr>
        <p:sp>
          <p:nvSpPr>
            <p:cNvPr id="16" name="McK 4. Footnote" hidden="1"/>
            <p:cNvSpPr txBox="1">
              <a:spLocks noChangeArrowheads="1"/>
            </p:cNvSpPr>
            <p:nvPr userDrawn="1"/>
          </p:nvSpPr>
          <p:spPr bwMode="auto">
            <a:xfrm>
              <a:off x="75" y="3803"/>
              <a:ext cx="5385" cy="123"/>
            </a:xfrm>
            <a:prstGeom prst="rect">
              <a:avLst/>
            </a:prstGeom>
            <a:noFill/>
            <a:ln>
              <a:noFill/>
            </a:ln>
            <a:effec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300" dirty="0">
                  <a:solidFill>
                    <a:srgbClr val="000000"/>
                  </a:solidFill>
                </a:rPr>
                <a:t>1 Footnote</a:t>
              </a:r>
            </a:p>
          </p:txBody>
        </p:sp>
        <p:sp>
          <p:nvSpPr>
            <p:cNvPr id="17" name="McK 5. Source" hidden="1"/>
            <p:cNvSpPr>
              <a:spLocks noChangeArrowheads="1"/>
            </p:cNvSpPr>
            <p:nvPr userDrawn="1"/>
          </p:nvSpPr>
          <p:spPr bwMode="auto">
            <a:xfrm>
              <a:off x="75" y="4041"/>
              <a:ext cx="4323" cy="123"/>
            </a:xfrm>
            <a:prstGeom prst="rect">
              <a:avLst/>
            </a:prstGeom>
            <a:noFill/>
            <a:ln>
              <a:noFill/>
            </a:ln>
            <a:effectLst/>
          </p:spPr>
          <p:txBody>
            <a:bodyPr lIns="0" tIns="0" rIns="0" bIns="0" anchor="ctr">
              <a:spAutoFit/>
            </a:bodyPr>
            <a:lstStyle/>
            <a:p>
              <a:pPr marL="812680" indent="-812680" defTabSz="1193621" fontAlgn="base">
                <a:spcBef>
                  <a:spcPct val="0"/>
                </a:spcBef>
                <a:spcAft>
                  <a:spcPct val="0"/>
                </a:spcAft>
                <a:tabLst>
                  <a:tab pos="816913" algn="l"/>
                </a:tabLst>
                <a:defRPr/>
              </a:pPr>
              <a:r>
                <a:rPr lang="en-US" sz="1300" dirty="0">
                  <a:solidFill>
                    <a:srgbClr val="000000"/>
                  </a:solidFill>
                </a:rPr>
                <a:t>SOURCE: Source</a:t>
              </a:r>
            </a:p>
          </p:txBody>
        </p:sp>
      </p:grpSp>
      <p:cxnSp>
        <p:nvCxnSpPr>
          <p:cNvPr id="19" name="Straight Connector 8"/>
          <p:cNvCxnSpPr/>
          <p:nvPr userDrawn="1"/>
        </p:nvCxnSpPr>
        <p:spPr>
          <a:xfrm>
            <a:off x="0" y="6358467"/>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0" name="Picture 19" descr="TCH_Stacked.eps"/>
          <p:cNvPicPr>
            <a:picLocks noChangeAspect="1"/>
          </p:cNvPicPr>
          <p:nvPr userDrawn="1"/>
        </p:nvPicPr>
        <p:blipFill>
          <a:blip r:embed="rId3" cstate="print"/>
          <a:srcRect/>
          <a:stretch>
            <a:fillRect/>
          </a:stretch>
        </p:blipFill>
        <p:spPr bwMode="auto">
          <a:xfrm>
            <a:off x="11220664" y="6403257"/>
            <a:ext cx="666536" cy="437209"/>
          </a:xfrm>
          <a:prstGeom prst="rect">
            <a:avLst/>
          </a:prstGeom>
          <a:noFill/>
          <a:ln w="9525">
            <a:noFill/>
            <a:miter lim="800000"/>
            <a:headEnd/>
            <a:tailEnd/>
          </a:ln>
        </p:spPr>
      </p:pic>
    </p:spTree>
    <p:extLst>
      <p:ext uri="{BB962C8B-B14F-4D97-AF65-F5344CB8AC3E}">
        <p14:creationId xmlns:p14="http://schemas.microsoft.com/office/powerpoint/2010/main" val="19875942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8BE9FD0D-F098-46E2-9351-2775ACEFCBF8}" type="datetimeFigureOut">
              <a:rPr lang="en-US" smtClean="0"/>
              <a:t>3/26/2021</a:t>
            </a:fld>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C4583A82-8499-4051-831D-D1D787CFB602}" type="slidenum">
              <a:rPr lang="en-US" smtClean="0"/>
              <a:t>‹#›</a:t>
            </a:fld>
            <a:endParaRPr lang="en-US" dirty="0"/>
          </a:p>
        </p:txBody>
      </p:sp>
    </p:spTree>
    <p:extLst>
      <p:ext uri="{BB962C8B-B14F-4D97-AF65-F5344CB8AC3E}">
        <p14:creationId xmlns:p14="http://schemas.microsoft.com/office/powerpoint/2010/main" val="530521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Main Title - 1">
    <p:spTree>
      <p:nvGrpSpPr>
        <p:cNvPr id="1" name=""/>
        <p:cNvGrpSpPr/>
        <p:nvPr/>
      </p:nvGrpSpPr>
      <p:grpSpPr>
        <a:xfrm>
          <a:off x="0" y="0"/>
          <a:ext cx="0" cy="0"/>
          <a:chOff x="0" y="0"/>
          <a:chExt cx="0" cy="0"/>
        </a:xfrm>
      </p:grpSpPr>
      <p:pic>
        <p:nvPicPr>
          <p:cNvPr id="2" name="Picture 1" descr="ppt-bg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5795367"/>
          </a:xfrm>
          <a:prstGeom prst="rect">
            <a:avLst/>
          </a:prstGeom>
        </p:spPr>
      </p:pic>
      <p:sp>
        <p:nvSpPr>
          <p:cNvPr id="3" name="Subtitle 2"/>
          <p:cNvSpPr>
            <a:spLocks noGrp="1"/>
          </p:cNvSpPr>
          <p:nvPr>
            <p:ph type="subTitle" idx="1" hasCustomPrompt="1"/>
          </p:nvPr>
        </p:nvSpPr>
        <p:spPr>
          <a:xfrm>
            <a:off x="609600" y="2894407"/>
            <a:ext cx="8534400" cy="1752600"/>
          </a:xfrm>
        </p:spPr>
        <p:txBody>
          <a:bodyPr>
            <a:normAutofit/>
          </a:bodyPr>
          <a:lstStyle>
            <a:lvl1pPr marL="0" indent="0" algn="l">
              <a:lnSpc>
                <a:spcPct val="80000"/>
              </a:lnSpc>
              <a:buNone/>
              <a:defRPr sz="2800" spc="0">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4" name="Title 1"/>
          <p:cNvSpPr>
            <a:spLocks noGrp="1"/>
          </p:cNvSpPr>
          <p:nvPr>
            <p:ph type="title" hasCustomPrompt="1"/>
          </p:nvPr>
        </p:nvSpPr>
        <p:spPr>
          <a:xfrm>
            <a:off x="609602" y="1763218"/>
            <a:ext cx="10894484" cy="823311"/>
          </a:xfrm>
          <a:prstGeom prst="rect">
            <a:avLst/>
          </a:prstGeom>
        </p:spPr>
        <p:txBody>
          <a:bodyPr/>
          <a:lstStyle>
            <a:lvl1pPr>
              <a:lnSpc>
                <a:spcPct val="80000"/>
              </a:lnSpc>
              <a:defRPr sz="3600" cap="none" spc="1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504884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1662" y="1142276"/>
            <a:ext cx="10948677" cy="4261107"/>
          </a:xfrm>
        </p:spPr>
        <p:txBody>
          <a:bodyPr/>
          <a:lstStyle>
            <a:lvl1pPr marL="342891" indent="-342891">
              <a:buFont typeface="Arial"/>
              <a:buChar char="•"/>
              <a:defRPr/>
            </a:lvl1pPr>
            <a:lvl2pPr marL="742932" indent="-285744">
              <a:buFont typeface="Arial"/>
              <a:buChar char="•"/>
              <a:defRPr/>
            </a:lvl2pPr>
            <a:lvl3pPr marL="1142971" indent="-228594">
              <a:buFont typeface="Arial"/>
              <a:buChar char="•"/>
              <a:defRPr/>
            </a:lvl3pPr>
            <a:lvl4pPr marL="1600160" indent="-228594">
              <a:buFont typeface="Arial"/>
              <a:buChar char="•"/>
              <a:defRPr/>
            </a:lvl4pPr>
            <a:lvl5pPr marL="2057349" indent="-228594">
              <a:buFont typeface="Arial"/>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cap="all">
                <a:solidFill>
                  <a:srgbClr val="E61E2A"/>
                </a:solidFill>
              </a:defRPr>
            </a:lvl1pPr>
          </a:lstStyle>
          <a:p>
            <a:r>
              <a:rPr lang="en-US" dirty="0"/>
              <a:t>Click to edit Master title style</a:t>
            </a:r>
          </a:p>
        </p:txBody>
      </p:sp>
    </p:spTree>
    <p:extLst>
      <p:ext uri="{BB962C8B-B14F-4D97-AF65-F5344CB8AC3E}">
        <p14:creationId xmlns:p14="http://schemas.microsoft.com/office/powerpoint/2010/main" val="31863088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0934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9A034-C615-354D-B34C-A2EC98B1B6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DA4644-615B-004D-A7C3-625CAC085E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8BE2C0-2557-AF46-8248-0BCF5D159BC2}"/>
              </a:ext>
            </a:extLst>
          </p:cNvPr>
          <p:cNvSpPr>
            <a:spLocks noGrp="1"/>
          </p:cNvSpPr>
          <p:nvPr>
            <p:ph type="dt" sz="half" idx="10"/>
          </p:nvPr>
        </p:nvSpPr>
        <p:spPr/>
        <p:txBody>
          <a:bodyPr/>
          <a:lstStyle/>
          <a:p>
            <a:fld id="{87178003-6FEA-BC40-981A-5049094C6CA9}" type="datetimeFigureOut">
              <a:rPr lang="en-US" smtClean="0"/>
              <a:t>3/26/2021</a:t>
            </a:fld>
            <a:endParaRPr lang="en-US" dirty="0"/>
          </a:p>
        </p:txBody>
      </p:sp>
      <p:sp>
        <p:nvSpPr>
          <p:cNvPr id="5" name="Footer Placeholder 4">
            <a:extLst>
              <a:ext uri="{FF2B5EF4-FFF2-40B4-BE49-F238E27FC236}">
                <a16:creationId xmlns:a16="http://schemas.microsoft.com/office/drawing/2014/main" id="{BB75ED8C-3670-F344-A886-B3FB3CF58A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A2983A9-CB32-0349-8F2F-786825DE3A1A}"/>
              </a:ext>
            </a:extLst>
          </p:cNvPr>
          <p:cNvSpPr>
            <a:spLocks noGrp="1"/>
          </p:cNvSpPr>
          <p:nvPr>
            <p:ph type="sldNum" sz="quarter" idx="12"/>
          </p:nvPr>
        </p:nvSpPr>
        <p:spPr/>
        <p:txBody>
          <a:bodyPr/>
          <a:lstStyle/>
          <a:p>
            <a:fld id="{EA13A04F-2CFB-1D42-82AB-8B550389EE49}" type="slidenum">
              <a:rPr lang="en-US" smtClean="0"/>
              <a:t>‹#›</a:t>
            </a:fld>
            <a:endParaRPr lang="en-US" dirty="0"/>
          </a:p>
        </p:txBody>
      </p:sp>
    </p:spTree>
    <p:extLst>
      <p:ext uri="{BB962C8B-B14F-4D97-AF65-F5344CB8AC3E}">
        <p14:creationId xmlns:p14="http://schemas.microsoft.com/office/powerpoint/2010/main" val="3848661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Only, No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1662" y="397539"/>
            <a:ext cx="10948677" cy="5223072"/>
          </a:xfrm>
        </p:spPr>
        <p:txBody>
          <a:bodyPr/>
          <a:lstStyle>
            <a:lvl1pPr marL="342891" indent="-342891">
              <a:buFont typeface="Arial"/>
              <a:buChar char="•"/>
              <a:defRPr/>
            </a:lvl1pPr>
            <a:lvl2pPr marL="742932" indent="-285744">
              <a:buFont typeface="Arial"/>
              <a:buChar char="•"/>
              <a:defRPr/>
            </a:lvl2pPr>
            <a:lvl3pPr marL="1142971" indent="-228594">
              <a:buFont typeface="Arial"/>
              <a:buChar char="•"/>
              <a:defRPr/>
            </a:lvl3pPr>
            <a:lvl4pPr marL="1600160" indent="-228594">
              <a:buFont typeface="Arial"/>
              <a:buChar char="•"/>
              <a:defRPr/>
            </a:lvl4pPr>
            <a:lvl5pPr marL="2057349" indent="-228594">
              <a:buFont typeface="Arial"/>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527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8758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ustom Layout">
    <p:bg>
      <p:bgPr>
        <a:solidFill>
          <a:srgbClr val="00254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22404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4" name="Rectangle"/>
          <p:cNvSpPr/>
          <p:nvPr/>
        </p:nvSpPr>
        <p:spPr>
          <a:xfrm>
            <a:off x="0" y="5962506"/>
            <a:ext cx="12192000" cy="908194"/>
          </a:xfrm>
          <a:prstGeom prst="rect">
            <a:avLst/>
          </a:prstGeom>
          <a:solidFill>
            <a:srgbClr val="1BA2AC"/>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dirty="0"/>
          </a:p>
        </p:txBody>
      </p:sp>
      <p:pic>
        <p:nvPicPr>
          <p:cNvPr id="15" name="T1D_stacked_color.png" descr="T1D_stacked_color.png"/>
          <p:cNvPicPr>
            <a:picLocks noChangeAspect="1"/>
          </p:cNvPicPr>
          <p:nvPr/>
        </p:nvPicPr>
        <p:blipFill>
          <a:blip r:embed="rId2"/>
          <a:stretch>
            <a:fillRect/>
          </a:stretch>
        </p:blipFill>
        <p:spPr>
          <a:xfrm>
            <a:off x="332569" y="679029"/>
            <a:ext cx="2795066" cy="1249658"/>
          </a:xfrm>
          <a:prstGeom prst="rect">
            <a:avLst/>
          </a:prstGeom>
          <a:ln w="12700">
            <a:miter lim="400000"/>
          </a:ln>
        </p:spPr>
      </p:pic>
      <p:sp>
        <p:nvSpPr>
          <p:cNvPr id="16" name="Title Text"/>
          <p:cNvSpPr txBox="1">
            <a:spLocks noGrp="1"/>
          </p:cNvSpPr>
          <p:nvPr>
            <p:ph type="title"/>
          </p:nvPr>
        </p:nvSpPr>
        <p:spPr>
          <a:xfrm>
            <a:off x="4436012" y="2498725"/>
            <a:ext cx="7428966" cy="1898204"/>
          </a:xfrm>
          <a:prstGeom prst="rect">
            <a:avLst/>
          </a:prstGeom>
        </p:spPr>
        <p:txBody>
          <a:bodyPr anchor="ctr" anchorCtr="0">
            <a:noAutofit/>
          </a:bodyPr>
          <a:lstStyle>
            <a:lvl1pPr>
              <a:defRPr sz="4600" spc="-73">
                <a:solidFill>
                  <a:srgbClr val="526773"/>
                </a:solidFill>
              </a:defRPr>
            </a:lvl1pPr>
          </a:lstStyle>
          <a:p>
            <a:r>
              <a:rPr lang="en-US"/>
              <a:t>Click to edit Master title style</a:t>
            </a:r>
            <a:endParaRPr/>
          </a:p>
        </p:txBody>
      </p:sp>
      <p:sp>
        <p:nvSpPr>
          <p:cNvPr id="17" name="Slide Number"/>
          <p:cNvSpPr txBox="1">
            <a:spLocks noGrp="1"/>
          </p:cNvSpPr>
          <p:nvPr>
            <p:ph type="sldNum" sz="quarter" idx="2"/>
          </p:nvPr>
        </p:nvSpPr>
        <p:spPr>
          <a:xfrm>
            <a:off x="11864978" y="6318249"/>
            <a:ext cx="245412" cy="345437"/>
          </a:xfrm>
          <a:prstGeom prst="rect">
            <a:avLst/>
          </a:prstGeom>
        </p:spPr>
        <p:txBody>
          <a:bodyPr/>
          <a:lstStyle>
            <a:lvl1pPr>
              <a:defRPr>
                <a:solidFill>
                  <a:srgbClr val="696F70"/>
                </a:solidFill>
              </a:defRPr>
            </a:lvl1pPr>
          </a:lstStyle>
          <a:p>
            <a:fld id="{86CB4B4D-7CA3-9044-876B-883B54F8677D}" type="slidenum">
              <a:rPr lang="en-US" smtClean="0"/>
              <a:t>‹#›</a:t>
            </a:fld>
            <a:endParaRPr lang="en-US" dirty="0"/>
          </a:p>
        </p:txBody>
      </p:sp>
    </p:spTree>
    <p:extLst>
      <p:ext uri="{BB962C8B-B14F-4D97-AF65-F5344CB8AC3E}">
        <p14:creationId xmlns:p14="http://schemas.microsoft.com/office/powerpoint/2010/main" val="116615862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Levels">
    <p:spTree>
      <p:nvGrpSpPr>
        <p:cNvPr id="1" name=""/>
        <p:cNvGrpSpPr/>
        <p:nvPr/>
      </p:nvGrpSpPr>
      <p:grpSpPr>
        <a:xfrm>
          <a:off x="0" y="0"/>
          <a:ext cx="0" cy="0"/>
          <a:chOff x="0" y="0"/>
          <a:chExt cx="0" cy="0"/>
        </a:xfrm>
      </p:grpSpPr>
      <p:sp>
        <p:nvSpPr>
          <p:cNvPr id="55" name="Rectangle"/>
          <p:cNvSpPr/>
          <p:nvPr/>
        </p:nvSpPr>
        <p:spPr>
          <a:xfrm>
            <a:off x="0" y="5962506"/>
            <a:ext cx="12192000" cy="908194"/>
          </a:xfrm>
          <a:prstGeom prst="rect">
            <a:avLst/>
          </a:prstGeom>
          <a:solidFill>
            <a:srgbClr val="1BA2AC"/>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dirty="0"/>
          </a:p>
        </p:txBody>
      </p:sp>
      <p:pic>
        <p:nvPicPr>
          <p:cNvPr id="56" name="T1D_horizontal_white.png" descr="T1D_horizontal_white.png"/>
          <p:cNvPicPr>
            <a:picLocks noChangeAspect="1"/>
          </p:cNvPicPr>
          <p:nvPr/>
        </p:nvPicPr>
        <p:blipFill>
          <a:blip r:embed="rId2"/>
          <a:stretch>
            <a:fillRect/>
          </a:stretch>
        </p:blipFill>
        <p:spPr>
          <a:xfrm>
            <a:off x="9146547" y="6227431"/>
            <a:ext cx="2142447" cy="443477"/>
          </a:xfrm>
          <a:prstGeom prst="rect">
            <a:avLst/>
          </a:prstGeom>
          <a:ln w="12700">
            <a:miter lim="400000"/>
          </a:ln>
        </p:spPr>
      </p:pic>
      <p:sp>
        <p:nvSpPr>
          <p:cNvPr id="57" name="Body Level One…"/>
          <p:cNvSpPr txBox="1">
            <a:spLocks noGrp="1"/>
          </p:cNvSpPr>
          <p:nvPr>
            <p:ph type="body" sz="half" idx="1"/>
          </p:nvPr>
        </p:nvSpPr>
        <p:spPr>
          <a:xfrm>
            <a:off x="548640" y="1064387"/>
            <a:ext cx="10972800" cy="4698327"/>
          </a:xfrm>
          <a:prstGeom prst="rect">
            <a:avLst/>
          </a:prstGeom>
        </p:spPr>
        <p:txBody>
          <a:bodyPr lIns="0" tIns="0" rIns="0" bIns="0">
            <a:noAutofit/>
          </a:bodyPr>
          <a:lstStyle>
            <a:lvl1pPr marL="0" indent="0" defTabSz="914400">
              <a:spcBef>
                <a:spcPts val="0"/>
              </a:spcBef>
              <a:buClrTx/>
              <a:buSzTx/>
              <a:buFontTx/>
              <a:buNone/>
              <a:defRPr>
                <a:solidFill>
                  <a:schemeClr val="tx1"/>
                </a:solidFill>
              </a:defRPr>
            </a:lvl1pPr>
            <a:lvl2pPr marL="0" indent="228600" defTabSz="914400">
              <a:spcBef>
                <a:spcPts val="0"/>
              </a:spcBef>
              <a:buClrTx/>
              <a:buSzTx/>
              <a:buFontTx/>
              <a:buNone/>
              <a:defRPr>
                <a:solidFill>
                  <a:schemeClr val="tx1"/>
                </a:solidFill>
              </a:defRPr>
            </a:lvl2pPr>
            <a:lvl3pPr marL="0" indent="457200" defTabSz="914400">
              <a:spcBef>
                <a:spcPts val="0"/>
              </a:spcBef>
              <a:buClrTx/>
              <a:buSzTx/>
              <a:buFontTx/>
              <a:buNone/>
              <a:defRPr>
                <a:solidFill>
                  <a:schemeClr val="tx1"/>
                </a:solidFill>
              </a:defRPr>
            </a:lvl3pPr>
            <a:lvl4pPr marL="0" indent="685800" defTabSz="914400">
              <a:spcBef>
                <a:spcPts val="0"/>
              </a:spcBef>
              <a:buClrTx/>
              <a:buSzTx/>
              <a:buFontTx/>
              <a:buNone/>
              <a:defRPr>
                <a:solidFill>
                  <a:schemeClr val="tx1"/>
                </a:solidFill>
              </a:defRPr>
            </a:lvl4pPr>
            <a:lvl5pPr marL="0" indent="914400" defTabSz="914400">
              <a:spcBef>
                <a:spcPts val="0"/>
              </a:spcBef>
              <a:buClrTx/>
              <a:buSzTx/>
              <a:buFontTx/>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8" name="Title Text"/>
          <p:cNvSpPr txBox="1">
            <a:spLocks noGrp="1"/>
          </p:cNvSpPr>
          <p:nvPr>
            <p:ph type="title"/>
          </p:nvPr>
        </p:nvSpPr>
        <p:spPr>
          <a:xfrm>
            <a:off x="548640" y="228600"/>
            <a:ext cx="10972800" cy="457200"/>
          </a:xfrm>
          <a:prstGeom prst="rect">
            <a:avLst/>
          </a:prstGeom>
        </p:spPr>
        <p:txBody>
          <a:bodyPr/>
          <a:lstStyle/>
          <a:p>
            <a:r>
              <a:rPr lang="en-US"/>
              <a:t>Click to edit Master title style</a:t>
            </a:r>
            <a:endParaRPr/>
          </a:p>
        </p:txBody>
      </p:sp>
    </p:spTree>
    <p:extLst>
      <p:ext uri="{BB962C8B-B14F-4D97-AF65-F5344CB8AC3E}">
        <p14:creationId xmlns:p14="http://schemas.microsoft.com/office/powerpoint/2010/main" val="321462868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67" name="Rectangle"/>
          <p:cNvSpPr/>
          <p:nvPr/>
        </p:nvSpPr>
        <p:spPr>
          <a:xfrm>
            <a:off x="0" y="5962506"/>
            <a:ext cx="12192000" cy="908194"/>
          </a:xfrm>
          <a:prstGeom prst="rect">
            <a:avLst/>
          </a:prstGeom>
          <a:solidFill>
            <a:srgbClr val="1BA2AC"/>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dirty="0"/>
          </a:p>
        </p:txBody>
      </p:sp>
      <p:pic>
        <p:nvPicPr>
          <p:cNvPr id="68" name="T1D_horizontal_white.png" descr="T1D_horizontal_white.png"/>
          <p:cNvPicPr>
            <a:picLocks noChangeAspect="1"/>
          </p:cNvPicPr>
          <p:nvPr/>
        </p:nvPicPr>
        <p:blipFill>
          <a:blip r:embed="rId2"/>
          <a:stretch>
            <a:fillRect/>
          </a:stretch>
        </p:blipFill>
        <p:spPr>
          <a:xfrm>
            <a:off x="9146547" y="6227431"/>
            <a:ext cx="2142447" cy="443477"/>
          </a:xfrm>
          <a:prstGeom prst="rect">
            <a:avLst/>
          </a:prstGeom>
          <a:ln w="12700">
            <a:miter lim="400000"/>
          </a:ln>
        </p:spPr>
      </p:pic>
      <p:sp>
        <p:nvSpPr>
          <p:cNvPr id="70" name="Title Text"/>
          <p:cNvSpPr txBox="1">
            <a:spLocks noGrp="1"/>
          </p:cNvSpPr>
          <p:nvPr>
            <p:ph type="title"/>
          </p:nvPr>
        </p:nvSpPr>
        <p:spPr>
          <a:xfrm>
            <a:off x="548640" y="228600"/>
            <a:ext cx="10972800" cy="457200"/>
          </a:xfrm>
          <a:prstGeom prst="rect">
            <a:avLst/>
          </a:prstGeom>
        </p:spPr>
        <p:txBody>
          <a:bodyPr/>
          <a:lstStyle/>
          <a:p>
            <a:r>
              <a:rPr lang="en-US"/>
              <a:t>Click to edit Master title style</a:t>
            </a:r>
            <a:endParaRPr/>
          </a:p>
        </p:txBody>
      </p:sp>
      <p:sp>
        <p:nvSpPr>
          <p:cNvPr id="3" name="Content Placeholder 2"/>
          <p:cNvSpPr>
            <a:spLocks noGrp="1"/>
          </p:cNvSpPr>
          <p:nvPr>
            <p:ph sz="quarter" idx="10"/>
          </p:nvPr>
        </p:nvSpPr>
        <p:spPr>
          <a:xfrm>
            <a:off x="549274" y="914400"/>
            <a:ext cx="5257800" cy="4876800"/>
          </a:xfrm>
        </p:spPr>
        <p:txBody>
          <a:bodyPr>
            <a:noAutofit/>
          </a:bodyPr>
          <a:lstStyle>
            <a:lvl1pPr>
              <a:buClr>
                <a:schemeClr val="tx1"/>
              </a:buClr>
              <a:buSzPct val="125000"/>
              <a:defRPr>
                <a:solidFill>
                  <a:schemeClr val="tx1"/>
                </a:solidFill>
              </a:defRPr>
            </a:lvl1pPr>
            <a:lvl2pPr marL="685799" indent="-342900">
              <a:buClr>
                <a:schemeClr val="tx1"/>
              </a:buClr>
              <a:buSzPct val="90000"/>
              <a:buFont typeface="Courier New" panose="02070309020205020404" pitchFamily="49" charset="0"/>
              <a:buChar char="o"/>
              <a:defRPr>
                <a:solidFill>
                  <a:schemeClr val="tx1"/>
                </a:solidFill>
              </a:defRPr>
            </a:lvl2pPr>
            <a:lvl3pPr marL="891538" indent="-205738">
              <a:buClr>
                <a:schemeClr val="tx1"/>
              </a:buClr>
              <a:buSzPct val="110000"/>
              <a:buFont typeface="Wingdings" panose="05000000000000000000" pitchFamily="2" charset="2"/>
              <a:buChar char="§"/>
              <a:defRPr>
                <a:solidFill>
                  <a:schemeClr val="tx1"/>
                </a:solidFill>
              </a:defRPr>
            </a:lvl3pPr>
            <a:lvl4pPr marL="1266092" indent="-237392">
              <a:buClr>
                <a:schemeClr val="tx1"/>
              </a:buClr>
              <a:buSzPct val="60000"/>
              <a:buFont typeface="Wingdings" panose="05000000000000000000" pitchFamily="2" charset="2"/>
              <a:buChar char="q"/>
              <a:defRPr>
                <a:solidFill>
                  <a:schemeClr val="tx1"/>
                </a:solidFill>
              </a:defRPr>
            </a:lvl4pPr>
            <a:lvl5pPr marL="1608992" indent="-237392">
              <a:buClr>
                <a:schemeClr val="tx1"/>
              </a:buClr>
              <a:buSzPct val="80000"/>
              <a:buFont typeface="Wingdings" panose="05000000000000000000" pitchFamily="2" charset="2"/>
              <a:buChar char="Ø"/>
              <a:defRPr>
                <a:solidFill>
                  <a:schemeClr val="tx1"/>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sz="quarter" idx="11"/>
          </p:nvPr>
        </p:nvSpPr>
        <p:spPr>
          <a:xfrm>
            <a:off x="6263640" y="914400"/>
            <a:ext cx="5257800" cy="4876800"/>
          </a:xfrm>
        </p:spPr>
        <p:txBody>
          <a:bodyPr>
            <a:noAutofit/>
          </a:bodyPr>
          <a:lstStyle>
            <a:lvl1pPr>
              <a:buClr>
                <a:schemeClr val="tx1"/>
              </a:buClr>
              <a:buSzPct val="125000"/>
              <a:defRPr>
                <a:solidFill>
                  <a:schemeClr val="tx1"/>
                </a:solidFill>
              </a:defRPr>
            </a:lvl1pPr>
            <a:lvl2pPr marL="685799" indent="-342900">
              <a:buClr>
                <a:schemeClr val="tx1"/>
              </a:buClr>
              <a:buSzPct val="90000"/>
              <a:buFont typeface="Courier New" panose="02070309020205020404" pitchFamily="49" charset="0"/>
              <a:buChar char="o"/>
              <a:defRPr>
                <a:solidFill>
                  <a:schemeClr val="tx1"/>
                </a:solidFill>
              </a:defRPr>
            </a:lvl2pPr>
            <a:lvl3pPr marL="891538" indent="-205738">
              <a:buClr>
                <a:schemeClr val="tx1"/>
              </a:buClr>
              <a:buSzPct val="110000"/>
              <a:buFont typeface="Wingdings" panose="05000000000000000000" pitchFamily="2" charset="2"/>
              <a:buChar char="§"/>
              <a:defRPr>
                <a:solidFill>
                  <a:schemeClr val="tx1"/>
                </a:solidFill>
              </a:defRPr>
            </a:lvl3pPr>
            <a:lvl4pPr marL="1266092" indent="-237392">
              <a:buClr>
                <a:schemeClr val="tx1"/>
              </a:buClr>
              <a:buSzPct val="60000"/>
              <a:buFont typeface="Wingdings" panose="05000000000000000000" pitchFamily="2" charset="2"/>
              <a:buChar char="q"/>
              <a:defRPr>
                <a:solidFill>
                  <a:schemeClr val="tx1"/>
                </a:solidFill>
              </a:defRPr>
            </a:lvl4pPr>
            <a:lvl5pPr marL="1608992" indent="-237392">
              <a:buClr>
                <a:schemeClr val="tx1"/>
              </a:buClr>
              <a:buSzPct val="80000"/>
              <a:buFont typeface="Wingdings" panose="05000000000000000000" pitchFamily="2" charset="2"/>
              <a:buChar char="Ø"/>
              <a:defRPr>
                <a:solidFill>
                  <a:schemeClr val="tx1"/>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767897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80" name="Rectangle"/>
          <p:cNvSpPr/>
          <p:nvPr/>
        </p:nvSpPr>
        <p:spPr>
          <a:xfrm>
            <a:off x="0" y="5962506"/>
            <a:ext cx="12192000" cy="908194"/>
          </a:xfrm>
          <a:prstGeom prst="rect">
            <a:avLst/>
          </a:prstGeom>
          <a:solidFill>
            <a:srgbClr val="1BA2AC"/>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dirty="0"/>
          </a:p>
        </p:txBody>
      </p:sp>
      <p:pic>
        <p:nvPicPr>
          <p:cNvPr id="81" name="Image" descr="Image"/>
          <p:cNvPicPr>
            <a:picLocks noChangeAspect="1"/>
          </p:cNvPicPr>
          <p:nvPr/>
        </p:nvPicPr>
        <p:blipFill>
          <a:blip r:embed="rId2"/>
          <a:stretch>
            <a:fillRect/>
          </a:stretch>
        </p:blipFill>
        <p:spPr>
          <a:xfrm>
            <a:off x="-2782239" y="177800"/>
            <a:ext cx="6976718" cy="6858000"/>
          </a:xfrm>
          <a:prstGeom prst="rect">
            <a:avLst/>
          </a:prstGeom>
          <a:ln w="12700">
            <a:miter lim="400000"/>
          </a:ln>
        </p:spPr>
      </p:pic>
      <p:pic>
        <p:nvPicPr>
          <p:cNvPr id="82" name="T1D_horizontal_white.png" descr="T1D_horizontal_white.png"/>
          <p:cNvPicPr>
            <a:picLocks noChangeAspect="1"/>
          </p:cNvPicPr>
          <p:nvPr/>
        </p:nvPicPr>
        <p:blipFill>
          <a:blip r:embed="rId3"/>
          <a:stretch>
            <a:fillRect/>
          </a:stretch>
        </p:blipFill>
        <p:spPr>
          <a:xfrm>
            <a:off x="9146547" y="6227431"/>
            <a:ext cx="2142447" cy="443477"/>
          </a:xfrm>
          <a:prstGeom prst="rect">
            <a:avLst/>
          </a:prstGeom>
          <a:ln w="12700">
            <a:miter lim="400000"/>
          </a:ln>
        </p:spPr>
      </p:pic>
      <p:sp>
        <p:nvSpPr>
          <p:cNvPr id="84" name="Title Text"/>
          <p:cNvSpPr txBox="1">
            <a:spLocks noGrp="1"/>
          </p:cNvSpPr>
          <p:nvPr>
            <p:ph type="title"/>
          </p:nvPr>
        </p:nvSpPr>
        <p:spPr>
          <a:xfrm>
            <a:off x="5069863" y="2032000"/>
            <a:ext cx="6640356" cy="1447800"/>
          </a:xfrm>
          <a:prstGeom prst="rect">
            <a:avLst/>
          </a:prstGeom>
        </p:spPr>
        <p:txBody>
          <a:bodyPr anchor="ctr" anchorCtr="0">
            <a:noAutofit/>
          </a:bodyPr>
          <a:lstStyle>
            <a:lvl1pPr>
              <a:defRPr sz="4600" spc="-73"/>
            </a:lvl1pPr>
          </a:lstStyle>
          <a:p>
            <a:r>
              <a:rPr lang="en-US"/>
              <a:t>Click to edit Master title style</a:t>
            </a:r>
            <a:endParaRPr/>
          </a:p>
        </p:txBody>
      </p:sp>
    </p:spTree>
    <p:extLst>
      <p:ext uri="{BB962C8B-B14F-4D97-AF65-F5344CB8AC3E}">
        <p14:creationId xmlns:p14="http://schemas.microsoft.com/office/powerpoint/2010/main" val="4137157532"/>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Section Header 2">
    <p:spTree>
      <p:nvGrpSpPr>
        <p:cNvPr id="1" name=""/>
        <p:cNvGrpSpPr/>
        <p:nvPr/>
      </p:nvGrpSpPr>
      <p:grpSpPr>
        <a:xfrm>
          <a:off x="0" y="0"/>
          <a:ext cx="0" cy="0"/>
          <a:chOff x="0" y="0"/>
          <a:chExt cx="0" cy="0"/>
        </a:xfrm>
      </p:grpSpPr>
      <p:sp>
        <p:nvSpPr>
          <p:cNvPr id="91" name="Rectangle"/>
          <p:cNvSpPr/>
          <p:nvPr/>
        </p:nvSpPr>
        <p:spPr>
          <a:xfrm>
            <a:off x="0" y="5949806"/>
            <a:ext cx="12192000" cy="908194"/>
          </a:xfrm>
          <a:prstGeom prst="rect">
            <a:avLst/>
          </a:prstGeom>
          <a:solidFill>
            <a:srgbClr val="1BA2AC"/>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dirty="0"/>
          </a:p>
        </p:txBody>
      </p:sp>
      <p:pic>
        <p:nvPicPr>
          <p:cNvPr id="92" name="T1D_horizontal_white.png" descr="T1D_horizontal_white.png"/>
          <p:cNvPicPr>
            <a:picLocks noChangeAspect="1"/>
          </p:cNvPicPr>
          <p:nvPr/>
        </p:nvPicPr>
        <p:blipFill>
          <a:blip r:embed="rId2"/>
          <a:stretch>
            <a:fillRect/>
          </a:stretch>
        </p:blipFill>
        <p:spPr>
          <a:xfrm>
            <a:off x="9146547" y="6227431"/>
            <a:ext cx="2142447" cy="443477"/>
          </a:xfrm>
          <a:prstGeom prst="rect">
            <a:avLst/>
          </a:prstGeom>
          <a:ln w="12700">
            <a:miter lim="400000"/>
          </a:ln>
        </p:spPr>
      </p:pic>
      <p:sp>
        <p:nvSpPr>
          <p:cNvPr id="94" name="Title Text"/>
          <p:cNvSpPr txBox="1">
            <a:spLocks noGrp="1"/>
          </p:cNvSpPr>
          <p:nvPr>
            <p:ph type="title"/>
          </p:nvPr>
        </p:nvSpPr>
        <p:spPr>
          <a:xfrm>
            <a:off x="3579110" y="1816100"/>
            <a:ext cx="5033780" cy="1447800"/>
          </a:xfrm>
          <a:prstGeom prst="rect">
            <a:avLst/>
          </a:prstGeom>
        </p:spPr>
        <p:txBody>
          <a:bodyPr/>
          <a:lstStyle>
            <a:lvl1pPr algn="ctr">
              <a:defRPr sz="4600" spc="-73"/>
            </a:lvl1pPr>
          </a:lstStyle>
          <a:p>
            <a:r>
              <a:rPr lang="en-US"/>
              <a:t>Click to edit Master title style</a:t>
            </a:r>
            <a:endParaRPr/>
          </a:p>
        </p:txBody>
      </p:sp>
    </p:spTree>
    <p:extLst>
      <p:ext uri="{BB962C8B-B14F-4D97-AF65-F5344CB8AC3E}">
        <p14:creationId xmlns:p14="http://schemas.microsoft.com/office/powerpoint/2010/main" val="273838030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Section Header Alternate">
    <p:spTree>
      <p:nvGrpSpPr>
        <p:cNvPr id="1" name=""/>
        <p:cNvGrpSpPr/>
        <p:nvPr/>
      </p:nvGrpSpPr>
      <p:grpSpPr>
        <a:xfrm>
          <a:off x="0" y="0"/>
          <a:ext cx="0" cy="0"/>
          <a:chOff x="0" y="0"/>
          <a:chExt cx="0" cy="0"/>
        </a:xfrm>
      </p:grpSpPr>
      <p:sp>
        <p:nvSpPr>
          <p:cNvPr id="102" name="Rectangle"/>
          <p:cNvSpPr/>
          <p:nvPr/>
        </p:nvSpPr>
        <p:spPr>
          <a:xfrm>
            <a:off x="0" y="-18798"/>
            <a:ext cx="12192000" cy="5987798"/>
          </a:xfrm>
          <a:prstGeom prst="rect">
            <a:avLst/>
          </a:prstGeom>
          <a:solidFill>
            <a:srgbClr val="1BA2AC"/>
          </a:solidFill>
          <a:ln w="12700">
            <a:miter lim="400000"/>
          </a:ln>
        </p:spPr>
        <p:txBody>
          <a:bodyPr lIns="45718" tIns="45718" rIns="45718" bIns="45718" anchor="ctr"/>
          <a:lstStyle/>
          <a:p>
            <a:pPr>
              <a:defRPr sz="1800">
                <a:solidFill>
                  <a:srgbClr val="1BA2AC"/>
                </a:solidFill>
                <a:latin typeface="Hind Regular"/>
                <a:ea typeface="Hind Regular"/>
                <a:cs typeface="Hind Regular"/>
                <a:sym typeface="Hind Regular"/>
              </a:defRPr>
            </a:pPr>
            <a:endParaRPr dirty="0"/>
          </a:p>
        </p:txBody>
      </p:sp>
      <p:pic>
        <p:nvPicPr>
          <p:cNvPr id="103" name="Image" descr="Image"/>
          <p:cNvPicPr>
            <a:picLocks noChangeAspect="1"/>
          </p:cNvPicPr>
          <p:nvPr/>
        </p:nvPicPr>
        <p:blipFill>
          <a:blip r:embed="rId2"/>
          <a:stretch>
            <a:fillRect/>
          </a:stretch>
        </p:blipFill>
        <p:spPr>
          <a:xfrm>
            <a:off x="-2830499" y="177800"/>
            <a:ext cx="6976718" cy="6858000"/>
          </a:xfrm>
          <a:prstGeom prst="rect">
            <a:avLst/>
          </a:prstGeom>
          <a:ln w="12700">
            <a:miter lim="400000"/>
          </a:ln>
        </p:spPr>
      </p:pic>
      <p:sp>
        <p:nvSpPr>
          <p:cNvPr id="104" name="Title Text"/>
          <p:cNvSpPr txBox="1">
            <a:spLocks noGrp="1"/>
          </p:cNvSpPr>
          <p:nvPr>
            <p:ph type="title"/>
          </p:nvPr>
        </p:nvSpPr>
        <p:spPr>
          <a:xfrm>
            <a:off x="5081670" y="1804989"/>
            <a:ext cx="5189752" cy="1451224"/>
          </a:xfrm>
          <a:prstGeom prst="rect">
            <a:avLst/>
          </a:prstGeom>
        </p:spPr>
        <p:txBody>
          <a:bodyPr/>
          <a:lstStyle>
            <a:lvl1pPr>
              <a:defRPr sz="4600" spc="-73">
                <a:solidFill>
                  <a:srgbClr val="FFFFFF"/>
                </a:solidFill>
              </a:defRPr>
            </a:lvl1pPr>
          </a:lstStyle>
          <a:p>
            <a:r>
              <a:rPr lang="en-US"/>
              <a:t>Click to edit Master title style</a:t>
            </a:r>
            <a:endParaRPr/>
          </a:p>
        </p:txBody>
      </p:sp>
      <p:pic>
        <p:nvPicPr>
          <p:cNvPr id="106" name="T1D_horizontal_color.png" descr="T1D_horizontal_color.png"/>
          <p:cNvPicPr>
            <a:picLocks noChangeAspect="1"/>
          </p:cNvPicPr>
          <p:nvPr/>
        </p:nvPicPr>
        <p:blipFill>
          <a:blip r:embed="rId3"/>
          <a:stretch>
            <a:fillRect/>
          </a:stretch>
        </p:blipFill>
        <p:spPr>
          <a:xfrm>
            <a:off x="9133937" y="6224820"/>
            <a:ext cx="2167667" cy="448698"/>
          </a:xfrm>
          <a:prstGeom prst="rect">
            <a:avLst/>
          </a:prstGeom>
          <a:ln w="12700">
            <a:miter lim="400000"/>
          </a:ln>
        </p:spPr>
      </p:pic>
    </p:spTree>
    <p:extLst>
      <p:ext uri="{BB962C8B-B14F-4D97-AF65-F5344CB8AC3E}">
        <p14:creationId xmlns:p14="http://schemas.microsoft.com/office/powerpoint/2010/main" val="384516850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Section Header Alternate 2">
    <p:spTree>
      <p:nvGrpSpPr>
        <p:cNvPr id="1" name=""/>
        <p:cNvGrpSpPr/>
        <p:nvPr/>
      </p:nvGrpSpPr>
      <p:grpSpPr>
        <a:xfrm>
          <a:off x="0" y="0"/>
          <a:ext cx="0" cy="0"/>
          <a:chOff x="0" y="0"/>
          <a:chExt cx="0" cy="0"/>
        </a:xfrm>
      </p:grpSpPr>
      <p:pic>
        <p:nvPicPr>
          <p:cNvPr id="113" name="Image" descr="Image"/>
          <p:cNvPicPr>
            <a:picLocks noChangeAspect="1"/>
          </p:cNvPicPr>
          <p:nvPr/>
        </p:nvPicPr>
        <p:blipFill>
          <a:blip r:embed="rId2">
            <a:alphaModFix amt="20000"/>
          </a:blip>
          <a:stretch>
            <a:fillRect/>
          </a:stretch>
        </p:blipFill>
        <p:spPr>
          <a:xfrm>
            <a:off x="-176702" y="-3270438"/>
            <a:ext cx="12610635" cy="12396049"/>
          </a:xfrm>
          <a:prstGeom prst="rect">
            <a:avLst/>
          </a:prstGeom>
          <a:ln w="12700">
            <a:miter lim="400000"/>
          </a:ln>
        </p:spPr>
      </p:pic>
      <p:sp>
        <p:nvSpPr>
          <p:cNvPr id="114" name="Rectangle"/>
          <p:cNvSpPr/>
          <p:nvPr/>
        </p:nvSpPr>
        <p:spPr>
          <a:xfrm>
            <a:off x="0" y="-18798"/>
            <a:ext cx="12192000" cy="5987798"/>
          </a:xfrm>
          <a:prstGeom prst="rect">
            <a:avLst/>
          </a:prstGeom>
          <a:solidFill>
            <a:srgbClr val="1BA2AC"/>
          </a:solidFill>
          <a:ln w="12700">
            <a:miter lim="400000"/>
          </a:ln>
        </p:spPr>
        <p:txBody>
          <a:bodyPr lIns="45718" tIns="45718" rIns="45718" bIns="45718" anchor="ctr"/>
          <a:lstStyle/>
          <a:p>
            <a:pPr>
              <a:defRPr sz="1800">
                <a:solidFill>
                  <a:srgbClr val="1BA2AC"/>
                </a:solidFill>
                <a:latin typeface="Hind Regular"/>
                <a:ea typeface="Hind Regular"/>
                <a:cs typeface="Hind Regular"/>
                <a:sym typeface="Hind Regular"/>
              </a:defRPr>
            </a:pPr>
            <a:endParaRPr dirty="0"/>
          </a:p>
        </p:txBody>
      </p:sp>
      <p:sp>
        <p:nvSpPr>
          <p:cNvPr id="115" name="Title Text"/>
          <p:cNvSpPr txBox="1">
            <a:spLocks noGrp="1"/>
          </p:cNvSpPr>
          <p:nvPr>
            <p:ph type="title"/>
          </p:nvPr>
        </p:nvSpPr>
        <p:spPr>
          <a:xfrm>
            <a:off x="3501124" y="1804989"/>
            <a:ext cx="5189752" cy="1451224"/>
          </a:xfrm>
          <a:prstGeom prst="rect">
            <a:avLst/>
          </a:prstGeom>
        </p:spPr>
        <p:txBody>
          <a:bodyPr/>
          <a:lstStyle>
            <a:lvl1pPr algn="ctr">
              <a:defRPr sz="4600" spc="-73">
                <a:solidFill>
                  <a:srgbClr val="FFFFFF"/>
                </a:solidFill>
              </a:defRPr>
            </a:lvl1pPr>
          </a:lstStyle>
          <a:p>
            <a:r>
              <a:rPr lang="en-US"/>
              <a:t>Click to edit Master title style</a:t>
            </a:r>
            <a:endParaRPr/>
          </a:p>
        </p:txBody>
      </p:sp>
      <p:pic>
        <p:nvPicPr>
          <p:cNvPr id="117" name="T1D_horizontal_color.png" descr="T1D_horizontal_color.png"/>
          <p:cNvPicPr>
            <a:picLocks noChangeAspect="1"/>
          </p:cNvPicPr>
          <p:nvPr/>
        </p:nvPicPr>
        <p:blipFill>
          <a:blip r:embed="rId3"/>
          <a:stretch>
            <a:fillRect/>
          </a:stretch>
        </p:blipFill>
        <p:spPr>
          <a:xfrm>
            <a:off x="9133937" y="6224820"/>
            <a:ext cx="2167667" cy="448698"/>
          </a:xfrm>
          <a:prstGeom prst="rect">
            <a:avLst/>
          </a:prstGeom>
          <a:ln w="12700">
            <a:miter lim="400000"/>
          </a:ln>
        </p:spPr>
      </p:pic>
    </p:spTree>
    <p:extLst>
      <p:ext uri="{BB962C8B-B14F-4D97-AF65-F5344CB8AC3E}">
        <p14:creationId xmlns:p14="http://schemas.microsoft.com/office/powerpoint/2010/main" val="70659097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21817-C0FD-104A-A2FA-FB1904F13A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4FBD70-20A7-9748-881D-4405A23F30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7EBC18-39B3-8145-A1DD-728D9A8175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E3F20A-A9A7-FA48-9307-E31506CCCBF0}"/>
              </a:ext>
            </a:extLst>
          </p:cNvPr>
          <p:cNvSpPr>
            <a:spLocks noGrp="1"/>
          </p:cNvSpPr>
          <p:nvPr>
            <p:ph type="dt" sz="half" idx="10"/>
          </p:nvPr>
        </p:nvSpPr>
        <p:spPr/>
        <p:txBody>
          <a:bodyPr/>
          <a:lstStyle/>
          <a:p>
            <a:fld id="{87178003-6FEA-BC40-981A-5049094C6CA9}" type="datetimeFigureOut">
              <a:rPr lang="en-US" smtClean="0"/>
              <a:t>3/26/2021</a:t>
            </a:fld>
            <a:endParaRPr lang="en-US" dirty="0"/>
          </a:p>
        </p:txBody>
      </p:sp>
      <p:sp>
        <p:nvSpPr>
          <p:cNvPr id="6" name="Footer Placeholder 5">
            <a:extLst>
              <a:ext uri="{FF2B5EF4-FFF2-40B4-BE49-F238E27FC236}">
                <a16:creationId xmlns:a16="http://schemas.microsoft.com/office/drawing/2014/main" id="{AA2F78C3-74DC-0541-B5C7-29010843CB9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0C8669-725E-8842-A0EC-E9F01318B368}"/>
              </a:ext>
            </a:extLst>
          </p:cNvPr>
          <p:cNvSpPr>
            <a:spLocks noGrp="1"/>
          </p:cNvSpPr>
          <p:nvPr>
            <p:ph type="sldNum" sz="quarter" idx="12"/>
          </p:nvPr>
        </p:nvSpPr>
        <p:spPr/>
        <p:txBody>
          <a:bodyPr/>
          <a:lstStyle/>
          <a:p>
            <a:fld id="{EA13A04F-2CFB-1D42-82AB-8B550389EE49}" type="slidenum">
              <a:rPr lang="en-US" smtClean="0"/>
              <a:t>‹#›</a:t>
            </a:fld>
            <a:endParaRPr lang="en-US" dirty="0"/>
          </a:p>
        </p:txBody>
      </p:sp>
    </p:spTree>
    <p:extLst>
      <p:ext uri="{BB962C8B-B14F-4D97-AF65-F5344CB8AC3E}">
        <p14:creationId xmlns:p14="http://schemas.microsoft.com/office/powerpoint/2010/main" val="20812640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1BA2AC"/>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dirty="0"/>
          </a:p>
        </p:txBody>
      </p:sp>
      <p:pic>
        <p:nvPicPr>
          <p:cNvPr id="125" name="T1D_horizontal_white.png" descr="T1D_horizontal_white.png"/>
          <p:cNvPicPr>
            <a:picLocks noChangeAspect="1"/>
          </p:cNvPicPr>
          <p:nvPr/>
        </p:nvPicPr>
        <p:blipFill>
          <a:blip r:embed="rId2"/>
          <a:stretch>
            <a:fillRect/>
          </a:stretch>
        </p:blipFill>
        <p:spPr>
          <a:xfrm>
            <a:off x="9146547" y="6227431"/>
            <a:ext cx="2142447" cy="443477"/>
          </a:xfrm>
          <a:prstGeom prst="rect">
            <a:avLst/>
          </a:prstGeom>
          <a:ln w="12700">
            <a:miter lim="400000"/>
          </a:ln>
        </p:spPr>
      </p:pic>
      <p:pic>
        <p:nvPicPr>
          <p:cNvPr id="127" name="T1D_stacked_color.png" descr="T1D_stacked_color.png"/>
          <p:cNvPicPr>
            <a:picLocks noChangeAspect="1"/>
          </p:cNvPicPr>
          <p:nvPr/>
        </p:nvPicPr>
        <p:blipFill>
          <a:blip r:embed="rId3"/>
          <a:stretch>
            <a:fillRect/>
          </a:stretch>
        </p:blipFill>
        <p:spPr>
          <a:xfrm>
            <a:off x="3618993" y="1253187"/>
            <a:ext cx="4982176" cy="2227501"/>
          </a:xfrm>
          <a:prstGeom prst="rect">
            <a:avLst/>
          </a:prstGeom>
          <a:ln w="12700">
            <a:miter lim="400000"/>
          </a:ln>
        </p:spPr>
      </p:pic>
      <p:pic>
        <p:nvPicPr>
          <p:cNvPr id="128" name="Image" descr="Image"/>
          <p:cNvPicPr>
            <a:picLocks noChangeAspect="1"/>
          </p:cNvPicPr>
          <p:nvPr/>
        </p:nvPicPr>
        <p:blipFill>
          <a:blip r:embed="rId4">
            <a:alphaModFix amt="10000"/>
          </a:blip>
          <a:stretch>
            <a:fillRect/>
          </a:stretch>
        </p:blipFill>
        <p:spPr>
          <a:xfrm>
            <a:off x="-263224" y="-3372089"/>
            <a:ext cx="12767216" cy="12549965"/>
          </a:xfrm>
          <a:prstGeom prst="rect">
            <a:avLst/>
          </a:prstGeom>
          <a:ln w="12700">
            <a:miter lim="400000"/>
          </a:ln>
        </p:spPr>
      </p:pic>
    </p:spTree>
    <p:extLst>
      <p:ext uri="{BB962C8B-B14F-4D97-AF65-F5344CB8AC3E}">
        <p14:creationId xmlns:p14="http://schemas.microsoft.com/office/powerpoint/2010/main" val="770680084"/>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C82E8-5D19-4E4D-A0F5-BE399B901E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102F44-E5B6-B540-96B8-6C1CCFB9CB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BDBF64-B951-6A41-95BC-D318B50548CC}"/>
              </a:ext>
            </a:extLst>
          </p:cNvPr>
          <p:cNvSpPr>
            <a:spLocks noGrp="1"/>
          </p:cNvSpPr>
          <p:nvPr>
            <p:ph type="dt" sz="half" idx="10"/>
          </p:nvPr>
        </p:nvSpPr>
        <p:spPr>
          <a:xfrm>
            <a:off x="838200" y="6356350"/>
            <a:ext cx="2743200" cy="365125"/>
          </a:xfrm>
          <a:prstGeom prst="rect">
            <a:avLst/>
          </a:prstGeom>
        </p:spPr>
        <p:txBody>
          <a:bodyPr/>
          <a:lstStyle/>
          <a:p>
            <a:fld id="{06A1AB0D-4D1B-AD44-9EB5-FDFA6FC941DC}" type="datetimeFigureOut">
              <a:rPr lang="en-US" smtClean="0"/>
              <a:t>3/26/2021</a:t>
            </a:fld>
            <a:endParaRPr lang="en-US"/>
          </a:p>
        </p:txBody>
      </p:sp>
      <p:sp>
        <p:nvSpPr>
          <p:cNvPr id="5" name="Footer Placeholder 4">
            <a:extLst>
              <a:ext uri="{FF2B5EF4-FFF2-40B4-BE49-F238E27FC236}">
                <a16:creationId xmlns:a16="http://schemas.microsoft.com/office/drawing/2014/main" id="{E4BB4B7A-0E71-B646-B9E5-F1E1B4F4BF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C38693-2E5A-6947-91BE-102C46BC3B58}"/>
              </a:ext>
            </a:extLst>
          </p:cNvPr>
          <p:cNvSpPr>
            <a:spLocks noGrp="1"/>
          </p:cNvSpPr>
          <p:nvPr>
            <p:ph type="sldNum" sz="quarter" idx="12"/>
          </p:nvPr>
        </p:nvSpPr>
        <p:spPr/>
        <p:txBody>
          <a:bodyPr/>
          <a:lstStyle/>
          <a:p>
            <a:fld id="{A8F44622-8365-7E43-991E-AF19F72216FA}" type="slidenum">
              <a:rPr lang="en-US" smtClean="0"/>
              <a:t>‹#›</a:t>
            </a:fld>
            <a:endParaRPr lang="en-US"/>
          </a:p>
        </p:txBody>
      </p:sp>
    </p:spTree>
    <p:extLst>
      <p:ext uri="{BB962C8B-B14F-4D97-AF65-F5344CB8AC3E}">
        <p14:creationId xmlns:p14="http://schemas.microsoft.com/office/powerpoint/2010/main" val="18094835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1E1EF8B-9350-4C9A-9299-F413BFD1238E}" type="datetimeFigureOut">
              <a:rPr lang="en-US" smtClean="0"/>
              <a:t>3/26/2021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DA0CD7D-6BFE-4A2A-B34A-DF7D224AA223}" type="slidenum">
              <a:rPr lang="en-US" smtClean="0"/>
              <a:t>‹#›</a:t>
            </a:fld>
            <a:endParaRPr lang="en-US"/>
          </a:p>
        </p:txBody>
      </p:sp>
    </p:spTree>
    <p:extLst>
      <p:ext uri="{BB962C8B-B14F-4D97-AF65-F5344CB8AC3E}">
        <p14:creationId xmlns:p14="http://schemas.microsoft.com/office/powerpoint/2010/main" val="2030356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4D2822-BF56-4B53-A440-430B5CF7BD93}" type="datetimeFigureOut">
              <a:rPr lang="en-US" smtClean="0"/>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4EDC3-202F-4E65-AC29-C724E9B164D3}" type="slidenum">
              <a:rPr lang="en-US" smtClean="0"/>
              <a:t>‹#›</a:t>
            </a:fld>
            <a:endParaRPr lang="en-US"/>
          </a:p>
        </p:txBody>
      </p:sp>
    </p:spTree>
    <p:extLst>
      <p:ext uri="{BB962C8B-B14F-4D97-AF65-F5344CB8AC3E}">
        <p14:creationId xmlns:p14="http://schemas.microsoft.com/office/powerpoint/2010/main" val="11295152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Content with Watermark">
    <p:spTree>
      <p:nvGrpSpPr>
        <p:cNvPr id="1" name=""/>
        <p:cNvGrpSpPr/>
        <p:nvPr/>
      </p:nvGrpSpPr>
      <p:grpSpPr>
        <a:xfrm>
          <a:off x="0" y="0"/>
          <a:ext cx="0" cy="0"/>
          <a:chOff x="0" y="0"/>
          <a:chExt cx="0" cy="0"/>
        </a:xfrm>
      </p:grpSpPr>
      <p:sp>
        <p:nvSpPr>
          <p:cNvPr id="33" name="Title Text"/>
          <p:cNvSpPr txBox="1">
            <a:spLocks noGrp="1"/>
          </p:cNvSpPr>
          <p:nvPr>
            <p:ph type="title"/>
          </p:nvPr>
        </p:nvSpPr>
        <p:spPr>
          <a:prstGeom prst="rect">
            <a:avLst/>
          </a:prstGeom>
        </p:spPr>
        <p:txBody>
          <a:bodyPr/>
          <a:lstStyle/>
          <a:p>
            <a:r>
              <a:t>Title Text</a:t>
            </a:r>
          </a:p>
        </p:txBody>
      </p:sp>
      <p:sp>
        <p:nvSpPr>
          <p:cNvPr id="34" name="Slide Number"/>
          <p:cNvSpPr txBox="1">
            <a:spLocks noGrp="1"/>
          </p:cNvSpPr>
          <p:nvPr>
            <p:ph type="sldNum" sz="quarter" idx="2"/>
          </p:nvPr>
        </p:nvSpPr>
        <p:spPr>
          <a:xfrm>
            <a:off x="943146" y="6225651"/>
            <a:ext cx="284579" cy="294637"/>
          </a:xfrm>
          <a:prstGeom prst="rect">
            <a:avLst/>
          </a:prstGeom>
        </p:spPr>
        <p:txBody>
          <a:bodyPr/>
          <a:lstStyle/>
          <a:p>
            <a:fld id="{86CB4B4D-7CA3-9044-876B-883B54F8677D}" type="slidenum">
              <a:rPr/>
              <a:pPr/>
              <a:t>‹#›</a:t>
            </a:fld>
            <a:endParaRPr dirty="0"/>
          </a:p>
        </p:txBody>
      </p:sp>
      <p:sp>
        <p:nvSpPr>
          <p:cNvPr id="35" name="Body Level One…"/>
          <p:cNvSpPr txBox="1">
            <a:spLocks noGrp="1"/>
          </p:cNvSpPr>
          <p:nvPr>
            <p:ph type="body" sz="half" idx="1"/>
          </p:nvPr>
        </p:nvSpPr>
        <p:spPr>
          <a:xfrm>
            <a:off x="990600" y="2039747"/>
            <a:ext cx="4980004" cy="3436797"/>
          </a:xfrm>
          <a:prstGeom prst="rect">
            <a:avLst/>
          </a:prstGeom>
        </p:spPr>
        <p:txBody>
          <a:bodyPr lIns="0" tIns="0" rIns="0" bIns="0"/>
          <a:lstStyle>
            <a:lvl1pPr marL="0" indent="0" defTabSz="914400">
              <a:spcBef>
                <a:spcPts val="0"/>
              </a:spcBef>
              <a:buClrTx/>
              <a:buSzTx/>
              <a:buFontTx/>
              <a:buNone/>
              <a:defRPr>
                <a:solidFill>
                  <a:srgbClr val="696E6F"/>
                </a:solidFill>
              </a:defRPr>
            </a:lvl1pPr>
            <a:lvl2pPr marL="0" indent="228600" defTabSz="914400">
              <a:spcBef>
                <a:spcPts val="0"/>
              </a:spcBef>
              <a:buClrTx/>
              <a:buSzTx/>
              <a:buFontTx/>
              <a:buNone/>
              <a:defRPr>
                <a:solidFill>
                  <a:srgbClr val="696E6F"/>
                </a:solidFill>
              </a:defRPr>
            </a:lvl2pPr>
            <a:lvl3pPr marL="0" indent="457200" defTabSz="914400">
              <a:spcBef>
                <a:spcPts val="0"/>
              </a:spcBef>
              <a:buClrTx/>
              <a:buSzTx/>
              <a:buFontTx/>
              <a:buNone/>
              <a:defRPr>
                <a:solidFill>
                  <a:srgbClr val="696E6F"/>
                </a:solidFill>
              </a:defRPr>
            </a:lvl3pPr>
            <a:lvl4pPr marL="0" indent="685800" defTabSz="914400">
              <a:spcBef>
                <a:spcPts val="0"/>
              </a:spcBef>
              <a:buClrTx/>
              <a:buSzTx/>
              <a:buFontTx/>
              <a:buNone/>
              <a:defRPr>
                <a:solidFill>
                  <a:srgbClr val="696E6F"/>
                </a:solidFill>
              </a:defRPr>
            </a:lvl4pPr>
            <a:lvl5pPr marL="0" indent="914400" defTabSz="914400">
              <a:spcBef>
                <a:spcPts val="0"/>
              </a:spcBef>
              <a:buClrTx/>
              <a:buSzTx/>
              <a:buFontTx/>
              <a:buNone/>
              <a:defRPr>
                <a:solidFill>
                  <a:srgbClr val="696E6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02126559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Content No Watermark">
    <p:spTree>
      <p:nvGrpSpPr>
        <p:cNvPr id="1" name=""/>
        <p:cNvGrpSpPr/>
        <p:nvPr/>
      </p:nvGrpSpPr>
      <p:grpSpPr>
        <a:xfrm>
          <a:off x="0" y="0"/>
          <a:ext cx="0" cy="0"/>
          <a:chOff x="0" y="0"/>
          <a:chExt cx="0" cy="0"/>
        </a:xfrm>
      </p:grpSpPr>
      <p:sp>
        <p:nvSpPr>
          <p:cNvPr id="42" name="Body Level One…"/>
          <p:cNvSpPr txBox="1">
            <a:spLocks noGrp="1"/>
          </p:cNvSpPr>
          <p:nvPr>
            <p:ph type="body" sz="half" idx="1"/>
          </p:nvPr>
        </p:nvSpPr>
        <p:spPr>
          <a:xfrm>
            <a:off x="990600" y="2039747"/>
            <a:ext cx="9541934" cy="3436797"/>
          </a:xfrm>
          <a:prstGeom prst="rect">
            <a:avLst/>
          </a:prstGeom>
        </p:spPr>
        <p:txBody>
          <a:bodyPr lIns="0" tIns="0" rIns="0" bIns="0"/>
          <a:lstStyle>
            <a:lvl1pPr marL="0" indent="0" defTabSz="914400">
              <a:spcBef>
                <a:spcPts val="0"/>
              </a:spcBef>
              <a:buClrTx/>
              <a:buSzTx/>
              <a:buFontTx/>
              <a:buNone/>
              <a:defRPr>
                <a:solidFill>
                  <a:srgbClr val="696E6F"/>
                </a:solidFill>
              </a:defRPr>
            </a:lvl1pPr>
            <a:lvl2pPr marL="0" indent="228600" defTabSz="914400">
              <a:spcBef>
                <a:spcPts val="0"/>
              </a:spcBef>
              <a:buClrTx/>
              <a:buSzTx/>
              <a:buFontTx/>
              <a:buNone/>
              <a:defRPr>
                <a:solidFill>
                  <a:srgbClr val="696E6F"/>
                </a:solidFill>
              </a:defRPr>
            </a:lvl2pPr>
            <a:lvl3pPr marL="0" indent="457200" defTabSz="914400">
              <a:spcBef>
                <a:spcPts val="0"/>
              </a:spcBef>
              <a:buClrTx/>
              <a:buSzTx/>
              <a:buFontTx/>
              <a:buNone/>
              <a:defRPr>
                <a:solidFill>
                  <a:srgbClr val="696E6F"/>
                </a:solidFill>
              </a:defRPr>
            </a:lvl3pPr>
            <a:lvl4pPr marL="0" indent="685800" defTabSz="914400">
              <a:spcBef>
                <a:spcPts val="0"/>
              </a:spcBef>
              <a:buClrTx/>
              <a:buSzTx/>
              <a:buFontTx/>
              <a:buNone/>
              <a:defRPr>
                <a:solidFill>
                  <a:srgbClr val="696E6F"/>
                </a:solidFill>
              </a:defRPr>
            </a:lvl4pPr>
            <a:lvl5pPr marL="0" indent="914400" defTabSz="914400">
              <a:spcBef>
                <a:spcPts val="0"/>
              </a:spcBef>
              <a:buClrTx/>
              <a:buSzTx/>
              <a:buFontTx/>
              <a:buNone/>
              <a:defRPr>
                <a:solidFill>
                  <a:srgbClr val="696E6F"/>
                </a:solidFill>
              </a:defRPr>
            </a:lvl5pPr>
          </a:lstStyle>
          <a:p>
            <a:r>
              <a:t>Body Level One</a:t>
            </a:r>
          </a:p>
          <a:p>
            <a:pPr lvl="1"/>
            <a:r>
              <a:t>Body Level Two</a:t>
            </a:r>
          </a:p>
          <a:p>
            <a:pPr lvl="2"/>
            <a:r>
              <a:t>Body Level Three</a:t>
            </a:r>
          </a:p>
          <a:p>
            <a:pPr lvl="3"/>
            <a:r>
              <a:t>Body Level Four</a:t>
            </a:r>
          </a:p>
          <a:p>
            <a:pPr lvl="4"/>
            <a:r>
              <a:t>Body Level Five</a:t>
            </a:r>
          </a:p>
        </p:txBody>
      </p:sp>
      <p:sp>
        <p:nvSpPr>
          <p:cNvPr id="43" name="Title Text"/>
          <p:cNvSpPr txBox="1">
            <a:spLocks noGrp="1"/>
          </p:cNvSpPr>
          <p:nvPr>
            <p:ph type="title"/>
          </p:nvPr>
        </p:nvSpPr>
        <p:spPr>
          <a:prstGeom prst="rect">
            <a:avLst/>
          </a:prstGeom>
        </p:spPr>
        <p:txBody>
          <a:bodyPr/>
          <a:lstStyle/>
          <a:p>
            <a:r>
              <a:t>Title Text</a:t>
            </a:r>
          </a:p>
        </p:txBody>
      </p:sp>
      <p:sp>
        <p:nvSpPr>
          <p:cNvPr id="44" name="Slide Number"/>
          <p:cNvSpPr txBox="1">
            <a:spLocks noGrp="1"/>
          </p:cNvSpPr>
          <p:nvPr>
            <p:ph type="sldNum" sz="quarter" idx="2"/>
          </p:nvPr>
        </p:nvSpPr>
        <p:spPr>
          <a:xfrm>
            <a:off x="943146" y="6225651"/>
            <a:ext cx="284579" cy="294637"/>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49498862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Section Header 2">
    <p:spTree>
      <p:nvGrpSpPr>
        <p:cNvPr id="1" name=""/>
        <p:cNvGrpSpPr/>
        <p:nvPr/>
      </p:nvGrpSpPr>
      <p:grpSpPr>
        <a:xfrm>
          <a:off x="0" y="0"/>
          <a:ext cx="0" cy="0"/>
          <a:chOff x="0" y="0"/>
          <a:chExt cx="0" cy="0"/>
        </a:xfrm>
      </p:grpSpPr>
      <p:sp>
        <p:nvSpPr>
          <p:cNvPr id="72" name="Slide Number"/>
          <p:cNvSpPr txBox="1">
            <a:spLocks noGrp="1"/>
          </p:cNvSpPr>
          <p:nvPr>
            <p:ph type="sldNum" sz="quarter" idx="2"/>
          </p:nvPr>
        </p:nvSpPr>
        <p:spPr>
          <a:prstGeom prst="rect">
            <a:avLst/>
          </a:prstGeom>
        </p:spPr>
        <p:txBody>
          <a:bodyPr/>
          <a:lstStyle/>
          <a:p>
            <a:fld id="{86CB4B4D-7CA3-9044-876B-883B54F8677D}" type="slidenum">
              <a:rPr/>
              <a:pPr/>
              <a:t>‹#›</a:t>
            </a:fld>
            <a:endParaRPr dirty="0"/>
          </a:p>
        </p:txBody>
      </p:sp>
      <p:sp>
        <p:nvSpPr>
          <p:cNvPr id="73" name="Title Text"/>
          <p:cNvSpPr txBox="1">
            <a:spLocks noGrp="1"/>
          </p:cNvSpPr>
          <p:nvPr>
            <p:ph type="title"/>
          </p:nvPr>
        </p:nvSpPr>
        <p:spPr>
          <a:xfrm>
            <a:off x="3579110" y="1816100"/>
            <a:ext cx="5033780" cy="1447800"/>
          </a:xfrm>
          <a:prstGeom prst="rect">
            <a:avLst/>
          </a:prstGeom>
        </p:spPr>
        <p:txBody>
          <a:bodyPr/>
          <a:lstStyle>
            <a:lvl1pPr algn="ctr">
              <a:defRPr sz="4600" spc="-73"/>
            </a:lvl1pPr>
          </a:lstStyle>
          <a:p>
            <a:r>
              <a:t>Title Text</a:t>
            </a:r>
          </a:p>
        </p:txBody>
      </p:sp>
    </p:spTree>
    <p:extLst>
      <p:ext uri="{BB962C8B-B14F-4D97-AF65-F5344CB8AC3E}">
        <p14:creationId xmlns:p14="http://schemas.microsoft.com/office/powerpoint/2010/main" val="117183198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37F62A-A805-4A04-9B95-42F0EBC3A28A}" type="datetimeFigureOut">
              <a:rPr lang="en-US" smtClean="0">
                <a:latin typeface="Avenir Heavy"/>
                <a:sym typeface="Avenir Heavy"/>
              </a:rPr>
              <a:pPr/>
              <a:t>3/26/2021</a:t>
            </a:fld>
            <a:endParaRPr lang="en-US" dirty="0">
              <a:latin typeface="Avenir Heavy"/>
              <a:sym typeface="Avenir Heavy"/>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latin typeface="Avenir Heavy"/>
              <a:sym typeface="Avenir Heavy"/>
            </a:endParaRPr>
          </a:p>
        </p:txBody>
      </p:sp>
      <p:sp>
        <p:nvSpPr>
          <p:cNvPr id="6" name="Slide Number Placeholder 5"/>
          <p:cNvSpPr>
            <a:spLocks noGrp="1"/>
          </p:cNvSpPr>
          <p:nvPr>
            <p:ph type="sldNum" sz="quarter" idx="12"/>
          </p:nvPr>
        </p:nvSpPr>
        <p:spPr/>
        <p:txBody>
          <a:bodyPr/>
          <a:lstStyle/>
          <a:p>
            <a:fld id="{DF8A6641-EADE-4244-B539-4E2BA6BF7C63}" type="slidenum">
              <a:rPr lang="en-US" smtClean="0"/>
              <a:pPr/>
              <a:t>‹#›</a:t>
            </a:fld>
            <a:endParaRPr lang="en-US" dirty="0"/>
          </a:p>
        </p:txBody>
      </p:sp>
    </p:spTree>
    <p:extLst>
      <p:ext uri="{BB962C8B-B14F-4D97-AF65-F5344CB8AC3E}">
        <p14:creationId xmlns:p14="http://schemas.microsoft.com/office/powerpoint/2010/main" val="3860768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066799" y="1401085"/>
            <a:ext cx="9751183" cy="1206243"/>
          </a:xfrm>
          <a:prstGeom prst="rect">
            <a:avLst/>
          </a:prstGeom>
        </p:spPr>
        <p:txBody>
          <a:bodyPr>
            <a:normAutofit/>
          </a:bodyPr>
          <a:lstStyle>
            <a:lvl1pPr>
              <a:defRPr sz="2800"/>
            </a:lvl1pPr>
          </a:lstStyle>
          <a:p>
            <a:r>
              <a:rPr lang="en-US"/>
              <a:t>Click to edit Master title style</a:t>
            </a:r>
            <a:endParaRPr lang="en-US" dirty="0"/>
          </a:p>
        </p:txBody>
      </p:sp>
      <p:sp>
        <p:nvSpPr>
          <p:cNvPr id="12" name="Text Placeholder 11"/>
          <p:cNvSpPr>
            <a:spLocks noGrp="1"/>
          </p:cNvSpPr>
          <p:nvPr>
            <p:ph type="body" sz="quarter" idx="11"/>
          </p:nvPr>
        </p:nvSpPr>
        <p:spPr>
          <a:xfrm>
            <a:off x="1066800" y="2687156"/>
            <a:ext cx="9751181" cy="914400"/>
          </a:xfrm>
          <a:prstGeom prst="rect">
            <a:avLst/>
          </a:prstGeom>
        </p:spPr>
        <p:txBody>
          <a:bodyPr>
            <a:normAutofit/>
          </a:bodyPr>
          <a:lstStyle>
            <a:lvl1pPr>
              <a:defRPr sz="2000"/>
            </a:lvl1pPr>
          </a:lstStyle>
          <a:p>
            <a:pPr lvl="0"/>
            <a:r>
              <a:rPr lang="en-US"/>
              <a:t>Click to edit Master text styles</a:t>
            </a:r>
          </a:p>
        </p:txBody>
      </p:sp>
    </p:spTree>
    <p:extLst>
      <p:ext uri="{BB962C8B-B14F-4D97-AF65-F5344CB8AC3E}">
        <p14:creationId xmlns:p14="http://schemas.microsoft.com/office/powerpoint/2010/main" val="9938706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cSld name="Bullet Slide with Bar">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520700"/>
            <a:ext cx="12204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6311900"/>
            <a:ext cx="122047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57884" y="6532563"/>
            <a:ext cx="990600" cy="10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6418263"/>
            <a:ext cx="27770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781050"/>
            <a:ext cx="10972800" cy="636588"/>
          </a:xfrm>
          <a:prstGeom prst="rect">
            <a:avLst/>
          </a:prstGeom>
        </p:spPr>
        <p:txBody>
          <a:bodyPr>
            <a:normAutofit/>
          </a:bodyPr>
          <a:lstStyle>
            <a:lvl1pPr algn="l">
              <a:defRPr sz="2800" b="1">
                <a:latin typeface="+mj-lt"/>
                <a:cs typeface="Arial"/>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a:normAutofit/>
          </a:bodyPr>
          <a:lstStyle>
            <a:lvl1pPr marL="457200" indent="-457200">
              <a:buFont typeface="Arial"/>
              <a:buChar char="•"/>
              <a:defRPr sz="2000"/>
            </a:lvl1pPr>
            <a:lvl2pPr>
              <a:defRPr sz="2000"/>
            </a:lvl2pPr>
            <a:lvl3pPr>
              <a:defRPr sz="2000"/>
            </a:lvl3pPr>
          </a:lstStyle>
          <a:p>
            <a:pPr lvl="0"/>
            <a:r>
              <a:rPr lang="en-US"/>
              <a:t>Click to edit Master text styles</a:t>
            </a:r>
          </a:p>
          <a:p>
            <a:pPr lvl="1"/>
            <a:r>
              <a:rPr lang="en-US"/>
              <a:t>Second level</a:t>
            </a:r>
          </a:p>
          <a:p>
            <a:pPr lvl="2"/>
            <a:r>
              <a:rPr lang="en-US"/>
              <a:t>Third level</a:t>
            </a:r>
          </a:p>
        </p:txBody>
      </p:sp>
      <p:sp>
        <p:nvSpPr>
          <p:cNvPr id="8" name="Slide Number Placeholder 5"/>
          <p:cNvSpPr>
            <a:spLocks noGrp="1"/>
          </p:cNvSpPr>
          <p:nvPr>
            <p:ph type="sldNum" sz="quarter" idx="10"/>
          </p:nvPr>
        </p:nvSpPr>
        <p:spPr>
          <a:xfrm>
            <a:off x="8906933" y="6450014"/>
            <a:ext cx="2844800" cy="365125"/>
          </a:xfrm>
          <a:prstGeom prst="rect">
            <a:avLst/>
          </a:prstGeom>
        </p:spPr>
        <p:txBody>
          <a:bodyPr vert="horz" wrap="square" lIns="91440" tIns="45720" rIns="91440" bIns="45720" numCol="1" anchor="t" anchorCtr="0" compatLnSpc="1">
            <a:prstTxWarp prst="textNoShape">
              <a:avLst/>
            </a:prstTxWarp>
            <a:normAutofit/>
          </a:bodyPr>
          <a:lstStyle>
            <a:lvl1pPr algn="r" eaLnBrk="1" hangingPunct="1">
              <a:defRPr sz="1100"/>
            </a:lvl1pPr>
          </a:lstStyle>
          <a:p>
            <a:pPr>
              <a:defRPr/>
            </a:pPr>
            <a:fld id="{1CF73F23-B77A-40F5-88B7-FA09EFA143A5}" type="slidenum">
              <a:rPr lang="en-US" altLang="en-US"/>
              <a:pPr>
                <a:defRPr/>
              </a:pPr>
              <a:t>‹#›</a:t>
            </a:fld>
            <a:endParaRPr lang="en-US" altLang="en-US" dirty="0"/>
          </a:p>
        </p:txBody>
      </p:sp>
    </p:spTree>
    <p:extLst>
      <p:ext uri="{BB962C8B-B14F-4D97-AF65-F5344CB8AC3E}">
        <p14:creationId xmlns:p14="http://schemas.microsoft.com/office/powerpoint/2010/main" val="797091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EEEB2-EFE9-1246-A2C5-7FA6722233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76BD5A-5F15-794C-9FC6-9EA80FDF3B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E58B3B-1E0C-1544-BE49-0949BDA44C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CE042C-B33C-134F-8B19-0A53D8817B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95A89B-0B7C-0649-B101-7BF5D189D0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52E99A-D9F6-D147-B1D6-94DF30BC2FB7}"/>
              </a:ext>
            </a:extLst>
          </p:cNvPr>
          <p:cNvSpPr>
            <a:spLocks noGrp="1"/>
          </p:cNvSpPr>
          <p:nvPr>
            <p:ph type="dt" sz="half" idx="10"/>
          </p:nvPr>
        </p:nvSpPr>
        <p:spPr/>
        <p:txBody>
          <a:bodyPr/>
          <a:lstStyle/>
          <a:p>
            <a:fld id="{87178003-6FEA-BC40-981A-5049094C6CA9}" type="datetimeFigureOut">
              <a:rPr lang="en-US" smtClean="0"/>
              <a:t>3/26/2021</a:t>
            </a:fld>
            <a:endParaRPr lang="en-US" dirty="0"/>
          </a:p>
        </p:txBody>
      </p:sp>
      <p:sp>
        <p:nvSpPr>
          <p:cNvPr id="8" name="Footer Placeholder 7">
            <a:extLst>
              <a:ext uri="{FF2B5EF4-FFF2-40B4-BE49-F238E27FC236}">
                <a16:creationId xmlns:a16="http://schemas.microsoft.com/office/drawing/2014/main" id="{56A14CBC-B6A0-AE44-A1A7-E6DBD364CEB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7697105-D611-964E-84D8-4E0A22DF75C3}"/>
              </a:ext>
            </a:extLst>
          </p:cNvPr>
          <p:cNvSpPr>
            <a:spLocks noGrp="1"/>
          </p:cNvSpPr>
          <p:nvPr>
            <p:ph type="sldNum" sz="quarter" idx="12"/>
          </p:nvPr>
        </p:nvSpPr>
        <p:spPr/>
        <p:txBody>
          <a:bodyPr/>
          <a:lstStyle/>
          <a:p>
            <a:fld id="{EA13A04F-2CFB-1D42-82AB-8B550389EE49}" type="slidenum">
              <a:rPr lang="en-US" smtClean="0"/>
              <a:t>‹#›</a:t>
            </a:fld>
            <a:endParaRPr lang="en-US" dirty="0"/>
          </a:p>
        </p:txBody>
      </p:sp>
    </p:spTree>
    <p:extLst>
      <p:ext uri="{BB962C8B-B14F-4D97-AF65-F5344CB8AC3E}">
        <p14:creationId xmlns:p14="http://schemas.microsoft.com/office/powerpoint/2010/main" val="21355506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Subtitle Slide no Bar">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6311900"/>
            <a:ext cx="122047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57884" y="6532563"/>
            <a:ext cx="990600" cy="10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6418263"/>
            <a:ext cx="27770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609600" y="2368550"/>
            <a:ext cx="10972800" cy="636588"/>
          </a:xfrm>
          <a:prstGeom prst="rect">
            <a:avLst/>
          </a:prstGeom>
        </p:spPr>
        <p:txBody>
          <a:bodyPr>
            <a:normAutofit/>
          </a:bodyPr>
          <a:lstStyle>
            <a:lvl1pPr algn="l">
              <a:defRPr sz="2800" b="1">
                <a:latin typeface="Arial"/>
                <a:cs typeface="Arial"/>
              </a:defRPr>
            </a:lvl1pPr>
          </a:lstStyle>
          <a:p>
            <a:r>
              <a:rPr lang="en-US"/>
              <a:t>Click to edit Master title style</a:t>
            </a:r>
            <a:endParaRPr lang="en-US" dirty="0"/>
          </a:p>
        </p:txBody>
      </p:sp>
      <p:sp>
        <p:nvSpPr>
          <p:cNvPr id="8" name="Content Placeholder 10"/>
          <p:cNvSpPr>
            <a:spLocks noGrp="1"/>
          </p:cNvSpPr>
          <p:nvPr>
            <p:ph sz="quarter" idx="11"/>
          </p:nvPr>
        </p:nvSpPr>
        <p:spPr>
          <a:xfrm>
            <a:off x="609600" y="3113089"/>
            <a:ext cx="10972800" cy="636587"/>
          </a:xfrm>
          <a:prstGeom prst="rect">
            <a:avLst/>
          </a:prstGeom>
        </p:spPr>
        <p:txBody>
          <a:bodyPr vert="horz"/>
          <a:lstStyle>
            <a:lvl1pPr marL="0" indent="0">
              <a:defRPr sz="2000"/>
            </a:lvl1pPr>
          </a:lstStyle>
          <a:p>
            <a:pPr lvl="0"/>
            <a:r>
              <a:rPr lang="en-US"/>
              <a:t>Click to edit Master text styles</a:t>
            </a:r>
          </a:p>
        </p:txBody>
      </p:sp>
      <p:sp>
        <p:nvSpPr>
          <p:cNvPr id="7" name="Slide Number Placeholder 5"/>
          <p:cNvSpPr>
            <a:spLocks noGrp="1"/>
          </p:cNvSpPr>
          <p:nvPr>
            <p:ph type="sldNum" sz="quarter" idx="12"/>
          </p:nvPr>
        </p:nvSpPr>
        <p:spPr>
          <a:xfrm>
            <a:off x="8906933" y="6450014"/>
            <a:ext cx="2844800" cy="365125"/>
          </a:xfrm>
          <a:prstGeom prst="rect">
            <a:avLst/>
          </a:prstGeom>
        </p:spPr>
        <p:txBody>
          <a:bodyPr vert="horz" wrap="square" lIns="91440" tIns="45720" rIns="91440" bIns="45720" numCol="1" anchor="t" anchorCtr="0" compatLnSpc="1">
            <a:prstTxWarp prst="textNoShape">
              <a:avLst/>
            </a:prstTxWarp>
            <a:normAutofit/>
          </a:bodyPr>
          <a:lstStyle>
            <a:lvl1pPr algn="r" eaLnBrk="1" hangingPunct="1">
              <a:defRPr sz="1100"/>
            </a:lvl1pPr>
          </a:lstStyle>
          <a:p>
            <a:pPr>
              <a:defRPr/>
            </a:pPr>
            <a:fld id="{BAA87615-9251-4168-8983-BE8740C897B0}" type="slidenum">
              <a:rPr lang="en-US" altLang="en-US"/>
              <a:pPr>
                <a:defRPr/>
              </a:pPr>
              <a:t>‹#›</a:t>
            </a:fld>
            <a:endParaRPr lang="en-US" altLang="en-US" dirty="0"/>
          </a:p>
        </p:txBody>
      </p:sp>
    </p:spTree>
    <p:extLst>
      <p:ext uri="{BB962C8B-B14F-4D97-AF65-F5344CB8AC3E}">
        <p14:creationId xmlns:p14="http://schemas.microsoft.com/office/powerpoint/2010/main" val="19758583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1001485" y="425824"/>
            <a:ext cx="9361715" cy="636494"/>
          </a:xfrm>
          <a:prstGeom prst="rect">
            <a:avLst/>
          </a:prstGeom>
          <a:noFill/>
          <a:ln w="0" cmpd="sng">
            <a:noFill/>
            <a:prstDash val="solid"/>
          </a:ln>
        </p:spPr>
        <p:txBody>
          <a:bodyPr vert="horz" lIns="0" tIns="0" rIns="0" bIns="0" anchor="t"/>
          <a:lstStyle>
            <a:lvl1pPr marL="0" marR="0" indent="0" algn="l">
              <a:lnSpc>
                <a:spcPts val="1050"/>
              </a:lnSpc>
              <a:spcBef>
                <a:spcPts val="536"/>
              </a:spcBef>
              <a:spcAft>
                <a:spcPts val="323"/>
              </a:spcAft>
              <a:tabLst>
                <a:tab pos="1817370" algn="l"/>
                <a:tab pos="7338060" algn="r"/>
              </a:tabLst>
              <a:defRPr/>
            </a:lvl1pPr>
          </a:lstStyle>
          <a:p>
            <a:r>
              <a:rPr lang="en-US"/>
              <a:t>Improving Pediatric Sepsis Collaborative: Aims and Key Driver Diagram </a:t>
            </a:r>
          </a:p>
          <a:p>
            <a:r>
              <a:rPr lang="en-US"/>
              <a:t>rev 7/15/2016 </a:t>
            </a:r>
          </a:p>
          <a:p>
            <a:r>
              <a:rPr lang="en-US"/>
              <a:t>AIMS Key Drivers/Bundles Secondary Drivers/Bundle Elements/Interventions </a:t>
            </a:r>
          </a:p>
        </p:txBody>
      </p:sp>
      <p:sp>
        <p:nvSpPr>
          <p:cNvPr id="15" name="Text Placeholder 14"/>
          <p:cNvSpPr>
            <a:spLocks noGrp="1"/>
          </p:cNvSpPr>
          <p:nvPr>
            <p:ph type="body" idx="10"/>
          </p:nvPr>
        </p:nvSpPr>
        <p:spPr>
          <a:xfrm>
            <a:off x="217715" y="1062320"/>
            <a:ext cx="1921933" cy="790575"/>
          </a:xfrm>
          <a:prstGeom prst="rect">
            <a:avLst/>
          </a:prstGeom>
          <a:noFill/>
          <a:ln w="15240" cmpd="sng">
            <a:solidFill>
              <a:srgbClr val="000000"/>
            </a:solidFill>
            <a:prstDash val="solid"/>
          </a:ln>
        </p:spPr>
        <p:txBody>
          <a:bodyPr vert="horz" lIns="0" tIns="19685" rIns="0" bIns="0" anchor="t"/>
          <a:lstStyle>
            <a:lvl1pPr marL="0" marR="0" indent="0" algn="ctr">
              <a:lnSpc>
                <a:spcPts val="1500"/>
              </a:lnSpc>
              <a:spcAft>
                <a:spcPts val="428"/>
              </a:spcAft>
              <a:defRPr/>
            </a:lvl1pPr>
          </a:lstStyle>
          <a:p>
            <a:r>
              <a:rPr lang="en-US"/>
              <a:t>Decrease the incidence </a:t>
            </a:r>
            <a:br/>
            <a:r>
              <a:rPr lang="en-US"/>
              <a:t>of hospital-onset </a:t>
            </a:r>
            <a:br/>
            <a:r>
              <a:rPr lang="en-US"/>
              <a:t>Severe Sepsis </a:t>
            </a:r>
          </a:p>
        </p:txBody>
      </p:sp>
      <p:sp>
        <p:nvSpPr>
          <p:cNvPr id="16" name="Text Placeholder 15"/>
          <p:cNvSpPr>
            <a:spLocks noGrp="1"/>
          </p:cNvSpPr>
          <p:nvPr>
            <p:ph type="body" idx="10"/>
          </p:nvPr>
        </p:nvSpPr>
        <p:spPr>
          <a:xfrm>
            <a:off x="217715" y="1998009"/>
            <a:ext cx="1921933" cy="4026274"/>
          </a:xfrm>
          <a:prstGeom prst="rect">
            <a:avLst/>
          </a:prstGeom>
          <a:noFill/>
          <a:ln w="15240" cmpd="sng">
            <a:solidFill>
              <a:srgbClr val="000000"/>
            </a:solidFill>
            <a:prstDash val="solid"/>
          </a:ln>
        </p:spPr>
        <p:txBody>
          <a:bodyPr vert="horz" lIns="0" tIns="1985010" rIns="0" bIns="0" anchor="t"/>
          <a:lstStyle>
            <a:lvl1pPr marL="0" marR="0" indent="0" algn="ctr">
              <a:lnSpc>
                <a:spcPts val="1500"/>
              </a:lnSpc>
              <a:spcAft>
                <a:spcPts val="12060"/>
              </a:spcAft>
              <a:defRPr/>
            </a:lvl1pPr>
          </a:lstStyle>
          <a:p>
            <a:r>
              <a:rPr lang="en-US"/>
              <a:t>Decrease mortality </a:t>
            </a:r>
            <a:br/>
            <a:r>
              <a:rPr lang="en-US"/>
              <a:t>from Severe Sepsis </a:t>
            </a:r>
          </a:p>
        </p:txBody>
      </p:sp>
      <p:sp>
        <p:nvSpPr>
          <p:cNvPr id="17" name="Text Placeholder 16"/>
          <p:cNvSpPr>
            <a:spLocks noGrp="1"/>
          </p:cNvSpPr>
          <p:nvPr>
            <p:ph type="body" idx="10"/>
          </p:nvPr>
        </p:nvSpPr>
        <p:spPr>
          <a:xfrm>
            <a:off x="2673654" y="1062320"/>
            <a:ext cx="2661557" cy="779929"/>
          </a:xfrm>
          <a:prstGeom prst="rect">
            <a:avLst/>
          </a:prstGeom>
          <a:solidFill>
            <a:srgbClr val="DAEDF3"/>
          </a:solidFill>
          <a:ln w="15240" cmpd="sng">
            <a:solidFill>
              <a:srgbClr val="000000"/>
            </a:solidFill>
            <a:prstDash val="solid"/>
          </a:ln>
        </p:spPr>
        <p:txBody>
          <a:bodyPr vert="horz" lIns="0" tIns="143510" rIns="0" bIns="0" anchor="t"/>
          <a:lstStyle>
            <a:lvl1pPr marL="480060" marR="68580" indent="0" algn="l">
              <a:lnSpc>
                <a:spcPts val="1050"/>
              </a:lnSpc>
              <a:spcAft>
                <a:spcPts val="1058"/>
              </a:spcAft>
              <a:buFont typeface="Tahoma"/>
              <a:buAutoNum type="romanUcPeriod"/>
              <a:defRPr/>
            </a:lvl1pPr>
          </a:lstStyle>
          <a:p>
            <a:r>
              <a:rPr lang="en-US"/>
              <a:t>Prevention Appropriate and timely treatment </a:t>
            </a:r>
            <a:br/>
            <a:r>
              <a:rPr lang="en-US"/>
              <a:t>of non-severe sepsis (NSS) that may lead to </a:t>
            </a:r>
            <a:br/>
            <a:r>
              <a:rPr lang="en-US"/>
              <a:t>severe sepsis </a:t>
            </a:r>
          </a:p>
        </p:txBody>
      </p:sp>
      <p:sp>
        <p:nvSpPr>
          <p:cNvPr id="18" name="Text Placeholder 17"/>
          <p:cNvSpPr>
            <a:spLocks noGrp="1"/>
          </p:cNvSpPr>
          <p:nvPr>
            <p:ph type="body" idx="10"/>
          </p:nvPr>
        </p:nvSpPr>
        <p:spPr>
          <a:xfrm>
            <a:off x="2673654" y="1998009"/>
            <a:ext cx="2661557" cy="667310"/>
          </a:xfrm>
          <a:prstGeom prst="rect">
            <a:avLst/>
          </a:prstGeom>
          <a:noFill/>
          <a:ln w="15240" cmpd="sng">
            <a:solidFill>
              <a:srgbClr val="000000"/>
            </a:solidFill>
            <a:prstDash val="solid"/>
          </a:ln>
        </p:spPr>
        <p:txBody>
          <a:bodyPr vert="horz" lIns="0" tIns="165100" rIns="0" bIns="0" anchor="t"/>
          <a:lstStyle>
            <a:lvl1pPr marL="342900" marR="68580" indent="68580" algn="l">
              <a:lnSpc>
                <a:spcPts val="1050"/>
              </a:lnSpc>
              <a:spcAft>
                <a:spcPts val="1189"/>
              </a:spcAft>
              <a:buFont typeface="Tahoma"/>
              <a:buAutoNum type="romanUcPeriod"/>
              <a:defRPr/>
            </a:lvl1pPr>
          </a:lstStyle>
          <a:p>
            <a:r>
              <a:rPr lang="en-US"/>
              <a:t>Recognition Sensitive, specific, efficient and </a:t>
            </a:r>
            <a:br/>
            <a:r>
              <a:rPr lang="en-US"/>
              <a:t>timely recognition of severe sepsis </a:t>
            </a:r>
          </a:p>
        </p:txBody>
      </p:sp>
      <p:sp>
        <p:nvSpPr>
          <p:cNvPr id="19" name="Text Placeholder 18"/>
          <p:cNvSpPr>
            <a:spLocks noGrp="1"/>
          </p:cNvSpPr>
          <p:nvPr>
            <p:ph type="body" idx="10"/>
          </p:nvPr>
        </p:nvSpPr>
        <p:spPr>
          <a:xfrm>
            <a:off x="2673654" y="2810435"/>
            <a:ext cx="2661557" cy="484094"/>
          </a:xfrm>
          <a:prstGeom prst="rect">
            <a:avLst/>
          </a:prstGeom>
          <a:solidFill>
            <a:srgbClr val="DAEDF3"/>
          </a:solidFill>
          <a:ln w="15240" cmpd="sng">
            <a:solidFill>
              <a:srgbClr val="000000"/>
            </a:solidFill>
            <a:prstDash val="solid"/>
          </a:ln>
        </p:spPr>
        <p:txBody>
          <a:bodyPr vert="horz" lIns="0" tIns="60325" rIns="0" bIns="0" anchor="t"/>
          <a:lstStyle>
            <a:lvl1pPr marL="274320" marR="68580" indent="0" algn="l">
              <a:lnSpc>
                <a:spcPts val="1050"/>
              </a:lnSpc>
              <a:spcAft>
                <a:spcPts val="574"/>
              </a:spcAft>
              <a:buFont typeface="Tahoma"/>
              <a:buAutoNum type="romanUcPeriod"/>
              <a:defRPr/>
            </a:lvl1pPr>
          </a:lstStyle>
          <a:p>
            <a:r>
              <a:rPr lang="en-US"/>
              <a:t>Diagnostic Evaluation Appropriate and timely diagnostic evaluation of severe sepsis </a:t>
            </a:r>
          </a:p>
        </p:txBody>
      </p:sp>
      <p:sp>
        <p:nvSpPr>
          <p:cNvPr id="20" name="Text Placeholder 19"/>
          <p:cNvSpPr>
            <a:spLocks noGrp="1"/>
          </p:cNvSpPr>
          <p:nvPr>
            <p:ph type="body" idx="10"/>
          </p:nvPr>
        </p:nvSpPr>
        <p:spPr>
          <a:xfrm>
            <a:off x="2673654" y="3453095"/>
            <a:ext cx="2661557" cy="1576107"/>
          </a:xfrm>
          <a:prstGeom prst="rect">
            <a:avLst/>
          </a:prstGeom>
          <a:noFill/>
          <a:ln w="15240" cmpd="sng">
            <a:solidFill>
              <a:srgbClr val="000000"/>
            </a:solidFill>
            <a:prstDash val="solid"/>
          </a:ln>
        </p:spPr>
        <p:txBody>
          <a:bodyPr vert="horz" lIns="0" tIns="680085" rIns="0" bIns="0" anchor="t"/>
          <a:lstStyle>
            <a:lvl1pPr marL="137160" marR="68580" indent="137160" algn="l">
              <a:lnSpc>
                <a:spcPts val="1050"/>
              </a:lnSpc>
              <a:spcAft>
                <a:spcPts val="4230"/>
              </a:spcAft>
              <a:buFont typeface="Tahoma"/>
              <a:buAutoNum type="romanUcPeriod"/>
              <a:defRPr/>
            </a:lvl1pPr>
          </a:lstStyle>
          <a:p>
            <a:r>
              <a:rPr lang="en-US"/>
              <a:t>Resuscitation/Stabilization Appropriate, </a:t>
            </a:r>
            <a:br/>
            <a:r>
              <a:rPr lang="en-US"/>
              <a:t>timely and effective treatment of severe sepsis </a:t>
            </a:r>
          </a:p>
        </p:txBody>
      </p:sp>
      <p:sp>
        <p:nvSpPr>
          <p:cNvPr id="21" name="Text Placeholder 20"/>
          <p:cNvSpPr>
            <a:spLocks noGrp="1"/>
          </p:cNvSpPr>
          <p:nvPr>
            <p:ph type="body" idx="10"/>
          </p:nvPr>
        </p:nvSpPr>
        <p:spPr>
          <a:xfrm>
            <a:off x="2673654" y="5198409"/>
            <a:ext cx="2661557" cy="815228"/>
          </a:xfrm>
          <a:prstGeom prst="rect">
            <a:avLst/>
          </a:prstGeom>
          <a:solidFill>
            <a:srgbClr val="DAEDF3"/>
          </a:solidFill>
          <a:ln w="15240" cmpd="sng">
            <a:solidFill>
              <a:srgbClr val="000000"/>
            </a:solidFill>
            <a:prstDash val="solid"/>
          </a:ln>
        </p:spPr>
        <p:txBody>
          <a:bodyPr vert="horz" lIns="0" tIns="243840" rIns="0" bIns="0" anchor="t"/>
          <a:lstStyle>
            <a:lvl1pPr marL="137160" marR="68580" indent="137160" algn="just">
              <a:lnSpc>
                <a:spcPts val="1050"/>
              </a:lnSpc>
              <a:spcAft>
                <a:spcPts val="1740"/>
              </a:spcAft>
              <a:buFont typeface="Tahoma"/>
              <a:buAutoNum type="romanUcPeriod"/>
              <a:defRPr/>
            </a:lvl1pPr>
          </a:lstStyle>
          <a:p>
            <a:r>
              <a:rPr lang="en-US"/>
              <a:t>De-escalation Appropriate and timely de-escalation of care (all care settings except ED) </a:t>
            </a:r>
          </a:p>
        </p:txBody>
      </p:sp>
      <p:sp>
        <p:nvSpPr>
          <p:cNvPr id="22" name="Text Placeholder 21"/>
          <p:cNvSpPr>
            <a:spLocks noGrp="1"/>
          </p:cNvSpPr>
          <p:nvPr>
            <p:ph type="body" idx="10"/>
          </p:nvPr>
        </p:nvSpPr>
        <p:spPr>
          <a:xfrm>
            <a:off x="5855306" y="1062318"/>
            <a:ext cx="5526919" cy="266140"/>
          </a:xfrm>
          <a:prstGeom prst="rect">
            <a:avLst/>
          </a:prstGeom>
          <a:solidFill>
            <a:srgbClr val="DAEDF3"/>
          </a:solidFill>
          <a:ln w="15240" cmpd="sng">
            <a:solidFill>
              <a:srgbClr val="000000"/>
            </a:solidFill>
            <a:prstDash val="solid"/>
          </a:ln>
        </p:spPr>
        <p:txBody>
          <a:bodyPr vert="horz" lIns="0" tIns="60325" rIns="0" bIns="0" anchor="t"/>
          <a:lstStyle>
            <a:lvl1pPr marL="34290" marR="0" indent="0" algn="l">
              <a:lnSpc>
                <a:spcPts val="900"/>
              </a:lnSpc>
              <a:spcAft>
                <a:spcPts val="300"/>
              </a:spcAft>
              <a:defRPr/>
            </a:lvl1pPr>
          </a:lstStyle>
          <a:p>
            <a:r>
              <a:rPr lang="en-US"/>
              <a:t>Use clinical pathways and/or order sets for common bacterial infections </a:t>
            </a:r>
          </a:p>
        </p:txBody>
      </p:sp>
      <p:sp>
        <p:nvSpPr>
          <p:cNvPr id="23" name="Text Placeholder 22"/>
          <p:cNvSpPr>
            <a:spLocks noGrp="1"/>
          </p:cNvSpPr>
          <p:nvPr>
            <p:ph type="body" idx="10"/>
          </p:nvPr>
        </p:nvSpPr>
        <p:spPr>
          <a:xfrm>
            <a:off x="5855306" y="1328459"/>
            <a:ext cx="5526919" cy="261097"/>
          </a:xfrm>
          <a:prstGeom prst="rect">
            <a:avLst/>
          </a:prstGeom>
          <a:solidFill>
            <a:srgbClr val="DAEDF3"/>
          </a:solidFill>
          <a:ln w="15240" cmpd="sng">
            <a:solidFill>
              <a:srgbClr val="000000"/>
            </a:solidFill>
            <a:prstDash val="solid"/>
          </a:ln>
        </p:spPr>
        <p:txBody>
          <a:bodyPr vert="horz" lIns="0" tIns="51435" rIns="0" bIns="0" anchor="t"/>
          <a:lstStyle>
            <a:lvl1pPr marL="34290" marR="0" indent="0" algn="l">
              <a:lnSpc>
                <a:spcPts val="900"/>
              </a:lnSpc>
              <a:spcAft>
                <a:spcPts val="341"/>
              </a:spcAft>
              <a:defRPr/>
            </a:lvl1pPr>
          </a:lstStyle>
          <a:p>
            <a:r>
              <a:rPr lang="en-US"/>
              <a:t>Administer ordered antibiotics in a timely fashion </a:t>
            </a:r>
          </a:p>
        </p:txBody>
      </p:sp>
      <p:sp>
        <p:nvSpPr>
          <p:cNvPr id="24" name="Text Placeholder 23"/>
          <p:cNvSpPr>
            <a:spLocks noGrp="1"/>
          </p:cNvSpPr>
          <p:nvPr>
            <p:ph type="body" idx="10"/>
          </p:nvPr>
        </p:nvSpPr>
        <p:spPr>
          <a:xfrm>
            <a:off x="5855306" y="1589555"/>
            <a:ext cx="5526919" cy="258296"/>
          </a:xfrm>
          <a:prstGeom prst="rect">
            <a:avLst/>
          </a:prstGeom>
          <a:solidFill>
            <a:srgbClr val="DAEDF3"/>
          </a:solidFill>
          <a:ln w="15240" cmpd="sng">
            <a:solidFill>
              <a:srgbClr val="000000"/>
            </a:solidFill>
            <a:prstDash val="solid"/>
          </a:ln>
        </p:spPr>
        <p:txBody>
          <a:bodyPr vert="horz" lIns="0" tIns="50800" rIns="0" bIns="0" anchor="t"/>
          <a:lstStyle>
            <a:lvl1pPr marL="34290" marR="0" indent="0" algn="l">
              <a:lnSpc>
                <a:spcPts val="900"/>
              </a:lnSpc>
              <a:spcAft>
                <a:spcPts val="338"/>
              </a:spcAft>
              <a:defRPr/>
            </a:lvl1pPr>
          </a:lstStyle>
          <a:p>
            <a:r>
              <a:rPr lang="en-US"/>
              <a:t>Use a process to recognize clinical deterioration despite antibiotic treatment </a:t>
            </a:r>
          </a:p>
        </p:txBody>
      </p:sp>
      <p:sp>
        <p:nvSpPr>
          <p:cNvPr id="25" name="Text Placeholder 24"/>
          <p:cNvSpPr>
            <a:spLocks noGrp="1"/>
          </p:cNvSpPr>
          <p:nvPr>
            <p:ph type="body" idx="10"/>
          </p:nvPr>
        </p:nvSpPr>
        <p:spPr>
          <a:xfrm>
            <a:off x="5855306" y="1993529"/>
            <a:ext cx="5526919" cy="322169"/>
          </a:xfrm>
          <a:prstGeom prst="rect">
            <a:avLst/>
          </a:prstGeom>
          <a:noFill/>
          <a:ln w="0" cmpd="sng">
            <a:noFill/>
            <a:prstDash val="solid"/>
          </a:ln>
        </p:spPr>
        <p:txBody>
          <a:bodyPr vert="horz" lIns="0" tIns="0" rIns="0" bIns="0" anchor="t"/>
          <a:lstStyle>
            <a:lvl1pPr marL="34290" marR="171450" indent="0" algn="l">
              <a:lnSpc>
                <a:spcPts val="1050"/>
              </a:lnSpc>
              <a:spcAft>
                <a:spcPts val="68"/>
              </a:spcAft>
              <a:defRPr/>
            </a:lvl1pPr>
          </a:lstStyle>
          <a:p>
            <a:r>
              <a:rPr lang="en-US"/>
              <a:t>Use a process that involves screening, a structured clinical assessment and team-based discussion to identify cases of possible severe sepsis </a:t>
            </a:r>
          </a:p>
        </p:txBody>
      </p:sp>
      <p:sp>
        <p:nvSpPr>
          <p:cNvPr id="26" name="Text Placeholder 25"/>
          <p:cNvSpPr>
            <a:spLocks noGrp="1"/>
          </p:cNvSpPr>
          <p:nvPr>
            <p:ph type="body" idx="10"/>
          </p:nvPr>
        </p:nvSpPr>
        <p:spPr>
          <a:xfrm>
            <a:off x="5855306" y="2315697"/>
            <a:ext cx="5526919" cy="344021"/>
          </a:xfrm>
          <a:prstGeom prst="rect">
            <a:avLst/>
          </a:prstGeom>
          <a:noFill/>
          <a:ln w="12065" cmpd="sng">
            <a:solidFill>
              <a:srgbClr val="000000"/>
            </a:solidFill>
            <a:prstDash val="solid"/>
          </a:ln>
        </p:spPr>
        <p:txBody>
          <a:bodyPr vert="horz" lIns="0" tIns="0" rIns="0" bIns="0" anchor="t"/>
          <a:lstStyle>
            <a:lvl1pPr marL="34290" marR="171450" indent="0" algn="l">
              <a:lnSpc>
                <a:spcPts val="1050"/>
              </a:lnSpc>
              <a:spcAft>
                <a:spcPts val="90"/>
              </a:spcAft>
              <a:defRPr/>
            </a:lvl1pPr>
          </a:lstStyle>
          <a:p>
            <a:r>
              <a:rPr lang="en-US"/>
              <a:t>Initiate continuous cardiorespiratory monitoring and ongoing assessment of patients identified with possible/probable severe sepsis </a:t>
            </a:r>
          </a:p>
        </p:txBody>
      </p:sp>
      <p:sp>
        <p:nvSpPr>
          <p:cNvPr id="27" name="Text Placeholder 26"/>
          <p:cNvSpPr>
            <a:spLocks noGrp="1"/>
          </p:cNvSpPr>
          <p:nvPr>
            <p:ph type="body" idx="10"/>
          </p:nvPr>
        </p:nvSpPr>
        <p:spPr>
          <a:xfrm>
            <a:off x="5855306" y="2818280"/>
            <a:ext cx="5526919" cy="156322"/>
          </a:xfrm>
          <a:prstGeom prst="rect">
            <a:avLst/>
          </a:prstGeom>
          <a:solidFill>
            <a:srgbClr val="DAEDF3"/>
          </a:solidFill>
          <a:ln w="15240" cmpd="sng">
            <a:solidFill>
              <a:srgbClr val="000000"/>
            </a:solidFill>
            <a:prstDash val="solid"/>
          </a:ln>
        </p:spPr>
        <p:txBody>
          <a:bodyPr vert="horz" lIns="0" tIns="0" rIns="0" bIns="0" anchor="t"/>
          <a:lstStyle>
            <a:lvl1pPr marL="34290" marR="0" indent="0" algn="l">
              <a:lnSpc>
                <a:spcPts val="825"/>
              </a:lnSpc>
              <a:spcAft>
                <a:spcPts val="15"/>
              </a:spcAft>
              <a:defRPr/>
            </a:lvl1pPr>
          </a:lstStyle>
          <a:p>
            <a:r>
              <a:rPr lang="en-US"/>
              <a:t>Use an order set for laboratory and imaging studies </a:t>
            </a:r>
          </a:p>
        </p:txBody>
      </p:sp>
      <p:sp>
        <p:nvSpPr>
          <p:cNvPr id="28" name="Text Placeholder 27"/>
          <p:cNvSpPr>
            <a:spLocks noGrp="1"/>
          </p:cNvSpPr>
          <p:nvPr>
            <p:ph type="body" idx="10"/>
          </p:nvPr>
        </p:nvSpPr>
        <p:spPr>
          <a:xfrm>
            <a:off x="5855306" y="2979644"/>
            <a:ext cx="5526919" cy="145676"/>
          </a:xfrm>
          <a:prstGeom prst="rect">
            <a:avLst/>
          </a:prstGeom>
          <a:solidFill>
            <a:srgbClr val="DAEDF3"/>
          </a:solidFill>
          <a:ln w="0" cmpd="sng">
            <a:noFill/>
            <a:prstDash val="solid"/>
          </a:ln>
        </p:spPr>
        <p:txBody>
          <a:bodyPr vert="horz" lIns="0" tIns="2540" rIns="0" bIns="0" anchor="t"/>
          <a:lstStyle>
            <a:lvl1pPr marL="34290" marR="0" indent="0" algn="l">
              <a:lnSpc>
                <a:spcPts val="900"/>
              </a:lnSpc>
              <a:spcAft>
                <a:spcPts val="34"/>
              </a:spcAft>
              <a:defRPr/>
            </a:lvl1pPr>
          </a:lstStyle>
          <a:p>
            <a:r>
              <a:rPr lang="en-US"/>
              <a:t>Identify potential site and cause of infection, and need for source control </a:t>
            </a:r>
          </a:p>
        </p:txBody>
      </p:sp>
      <p:sp>
        <p:nvSpPr>
          <p:cNvPr id="29" name="Text Placeholder 28"/>
          <p:cNvSpPr>
            <a:spLocks noGrp="1"/>
          </p:cNvSpPr>
          <p:nvPr>
            <p:ph type="body" idx="10"/>
          </p:nvPr>
        </p:nvSpPr>
        <p:spPr>
          <a:xfrm>
            <a:off x="5855306" y="3133165"/>
            <a:ext cx="5526919" cy="155762"/>
          </a:xfrm>
          <a:prstGeom prst="rect">
            <a:avLst/>
          </a:prstGeom>
          <a:solidFill>
            <a:srgbClr val="DAEDF3"/>
          </a:solidFill>
          <a:ln w="15240" cmpd="sng">
            <a:solidFill>
              <a:srgbClr val="000000"/>
            </a:solidFill>
            <a:prstDash val="solid"/>
          </a:ln>
        </p:spPr>
        <p:txBody>
          <a:bodyPr vert="horz" lIns="0" tIns="0" rIns="0" bIns="0" anchor="t"/>
          <a:lstStyle>
            <a:lvl1pPr marL="34290" marR="0" indent="0" algn="l">
              <a:lnSpc>
                <a:spcPts val="825"/>
              </a:lnSpc>
              <a:spcAft>
                <a:spcPts val="0"/>
              </a:spcAft>
              <a:defRPr/>
            </a:lvl1pPr>
          </a:lstStyle>
          <a:p>
            <a:r>
              <a:rPr lang="en-US"/>
              <a:t>Identify and characterize organ dysfunction </a:t>
            </a:r>
          </a:p>
        </p:txBody>
      </p:sp>
      <p:sp>
        <p:nvSpPr>
          <p:cNvPr id="33" name="Text Placeholder 32"/>
          <p:cNvSpPr>
            <a:spLocks noGrp="1"/>
          </p:cNvSpPr>
          <p:nvPr>
            <p:ph type="body" idx="10"/>
          </p:nvPr>
        </p:nvSpPr>
        <p:spPr>
          <a:xfrm>
            <a:off x="5855306" y="5193369"/>
            <a:ext cx="5526919" cy="158563"/>
          </a:xfrm>
          <a:prstGeom prst="rect">
            <a:avLst/>
          </a:prstGeom>
          <a:solidFill>
            <a:srgbClr val="DAEDF3"/>
          </a:solidFill>
          <a:ln w="15240" cmpd="sng">
            <a:solidFill>
              <a:srgbClr val="000000"/>
            </a:solidFill>
            <a:prstDash val="solid"/>
          </a:ln>
        </p:spPr>
        <p:txBody>
          <a:bodyPr vert="horz" lIns="0" tIns="0" rIns="0" bIns="0" anchor="t"/>
          <a:lstStyle>
            <a:lvl1pPr marL="34290" marR="0" indent="0" algn="l">
              <a:lnSpc>
                <a:spcPts val="825"/>
              </a:lnSpc>
              <a:spcAft>
                <a:spcPts val="0"/>
              </a:spcAft>
              <a:defRPr/>
            </a:lvl1pPr>
          </a:lstStyle>
          <a:p>
            <a:r>
              <a:rPr lang="en-US"/>
              <a:t>Discontinue or wean treatment no longer indicated </a:t>
            </a:r>
          </a:p>
        </p:txBody>
      </p:sp>
      <p:sp>
        <p:nvSpPr>
          <p:cNvPr id="34" name="Text Placeholder 33"/>
          <p:cNvSpPr>
            <a:spLocks noGrp="1"/>
          </p:cNvSpPr>
          <p:nvPr>
            <p:ph type="body" idx="10"/>
          </p:nvPr>
        </p:nvSpPr>
        <p:spPr>
          <a:xfrm>
            <a:off x="5855306" y="5351931"/>
            <a:ext cx="5526919" cy="196103"/>
          </a:xfrm>
          <a:prstGeom prst="rect">
            <a:avLst/>
          </a:prstGeom>
          <a:solidFill>
            <a:srgbClr val="DAEDF3"/>
          </a:solidFill>
          <a:ln w="15240" cmpd="sng">
            <a:solidFill>
              <a:srgbClr val="000000"/>
            </a:solidFill>
            <a:prstDash val="solid"/>
          </a:ln>
        </p:spPr>
        <p:txBody>
          <a:bodyPr vert="horz" lIns="0" tIns="14605" rIns="0" bIns="0" anchor="t"/>
          <a:lstStyle>
            <a:lvl1pPr marL="34290" marR="0" indent="0" algn="l">
              <a:lnSpc>
                <a:spcPts val="900"/>
              </a:lnSpc>
              <a:spcAft>
                <a:spcPts val="105"/>
              </a:spcAft>
              <a:defRPr/>
            </a:lvl1pPr>
          </a:lstStyle>
          <a:p>
            <a:r>
              <a:rPr lang="en-US"/>
              <a:t>Remove invasive devices no longer required for patient monitoring </a:t>
            </a:r>
          </a:p>
        </p:txBody>
      </p:sp>
      <p:sp>
        <p:nvSpPr>
          <p:cNvPr id="35" name="Text Placeholder 34"/>
          <p:cNvSpPr>
            <a:spLocks noGrp="1"/>
          </p:cNvSpPr>
          <p:nvPr>
            <p:ph type="body" idx="10"/>
          </p:nvPr>
        </p:nvSpPr>
        <p:spPr>
          <a:xfrm>
            <a:off x="5855306" y="5548033"/>
            <a:ext cx="5526919" cy="156322"/>
          </a:xfrm>
          <a:prstGeom prst="rect">
            <a:avLst/>
          </a:prstGeom>
          <a:solidFill>
            <a:srgbClr val="DAEDF3"/>
          </a:solidFill>
          <a:ln w="15240" cmpd="sng">
            <a:solidFill>
              <a:srgbClr val="000000"/>
            </a:solidFill>
            <a:prstDash val="solid"/>
          </a:ln>
        </p:spPr>
        <p:txBody>
          <a:bodyPr vert="horz" lIns="0" tIns="0" rIns="0" bIns="0" anchor="t"/>
          <a:lstStyle>
            <a:lvl1pPr marL="34290" marR="0" indent="0" algn="l">
              <a:lnSpc>
                <a:spcPts val="825"/>
              </a:lnSpc>
              <a:spcAft>
                <a:spcPts val="0"/>
              </a:spcAft>
              <a:defRPr/>
            </a:lvl1pPr>
          </a:lstStyle>
          <a:p>
            <a:r>
              <a:rPr lang="en-US"/>
              <a:t>Review antibiotics daily and discontinue based on cultures and lab results </a:t>
            </a:r>
          </a:p>
        </p:txBody>
      </p:sp>
      <p:sp>
        <p:nvSpPr>
          <p:cNvPr id="36" name="Text Placeholder 35"/>
          <p:cNvSpPr>
            <a:spLocks noGrp="1"/>
          </p:cNvSpPr>
          <p:nvPr>
            <p:ph type="body" idx="10"/>
          </p:nvPr>
        </p:nvSpPr>
        <p:spPr>
          <a:xfrm>
            <a:off x="5855306" y="5704357"/>
            <a:ext cx="5526919" cy="158563"/>
          </a:xfrm>
          <a:prstGeom prst="rect">
            <a:avLst/>
          </a:prstGeom>
          <a:solidFill>
            <a:srgbClr val="DAEDF3"/>
          </a:solidFill>
          <a:ln w="15240" cmpd="sng">
            <a:solidFill>
              <a:srgbClr val="000000"/>
            </a:solidFill>
            <a:prstDash val="solid"/>
          </a:ln>
        </p:spPr>
        <p:txBody>
          <a:bodyPr vert="horz" lIns="0" tIns="0" rIns="0" bIns="0" anchor="t"/>
          <a:lstStyle>
            <a:lvl1pPr marL="34290" marR="0" indent="0" algn="l">
              <a:lnSpc>
                <a:spcPts val="825"/>
              </a:lnSpc>
              <a:spcAft>
                <a:spcPts val="34"/>
              </a:spcAft>
              <a:defRPr/>
            </a:lvl1pPr>
          </a:lstStyle>
          <a:p>
            <a:r>
              <a:rPr lang="en-US"/>
              <a:t>Assess for delirium or withdrawal, sedation and pain medication needs </a:t>
            </a:r>
          </a:p>
        </p:txBody>
      </p:sp>
      <p:sp>
        <p:nvSpPr>
          <p:cNvPr id="37" name="Text Placeholder 36"/>
          <p:cNvSpPr>
            <a:spLocks noGrp="1"/>
          </p:cNvSpPr>
          <p:nvPr>
            <p:ph type="body" idx="10"/>
          </p:nvPr>
        </p:nvSpPr>
        <p:spPr>
          <a:xfrm>
            <a:off x="5855306" y="5862918"/>
            <a:ext cx="5526919" cy="155762"/>
          </a:xfrm>
          <a:prstGeom prst="rect">
            <a:avLst/>
          </a:prstGeom>
          <a:solidFill>
            <a:srgbClr val="DAEDF3"/>
          </a:solidFill>
          <a:ln w="15240" cmpd="sng">
            <a:solidFill>
              <a:srgbClr val="000000"/>
            </a:solidFill>
            <a:prstDash val="solid"/>
          </a:ln>
        </p:spPr>
        <p:txBody>
          <a:bodyPr vert="horz" lIns="0" tIns="0" rIns="0" bIns="0" anchor="t"/>
          <a:lstStyle>
            <a:lvl1pPr marL="34290" marR="0" indent="0" algn="l">
              <a:lnSpc>
                <a:spcPts val="825"/>
              </a:lnSpc>
              <a:spcAft>
                <a:spcPts val="0"/>
              </a:spcAft>
              <a:defRPr/>
            </a:lvl1pPr>
          </a:lstStyle>
          <a:p>
            <a:r>
              <a:rPr lang="en-US"/>
              <a:t>Assess for mobility </a:t>
            </a:r>
          </a:p>
        </p:txBody>
      </p:sp>
      <p:sp>
        <p:nvSpPr>
          <p:cNvPr id="38" name="Text Placeholder 37"/>
          <p:cNvSpPr>
            <a:spLocks noGrp="1"/>
          </p:cNvSpPr>
          <p:nvPr>
            <p:ph type="body" idx="10"/>
          </p:nvPr>
        </p:nvSpPr>
        <p:spPr>
          <a:xfrm>
            <a:off x="217715" y="6494932"/>
            <a:ext cx="11309652" cy="131669"/>
          </a:xfrm>
          <a:prstGeom prst="rect">
            <a:avLst/>
          </a:prstGeom>
          <a:noFill/>
          <a:ln w="0" cmpd="sng">
            <a:noFill/>
            <a:prstDash val="solid"/>
          </a:ln>
        </p:spPr>
        <p:txBody>
          <a:bodyPr vert="horz" lIns="0" tIns="0" rIns="0" bIns="0" anchor="t"/>
          <a:lstStyle>
            <a:lvl1pPr marL="3154680" marR="0" indent="0" algn="l">
              <a:lnSpc>
                <a:spcPts val="900"/>
              </a:lnSpc>
              <a:spcAft>
                <a:spcPts val="0"/>
              </a:spcAft>
              <a:tabLst>
                <a:tab pos="8915400" algn="r"/>
              </a:tabLst>
              <a:defRPr/>
            </a:lvl1pPr>
          </a:lstStyle>
          <a:p>
            <a:r>
              <a:rPr lang="en-US"/>
              <a:t>Improving Pediatric Sepsis Collaborative: Aims and Key Driver Diagram Page 1 of 2 </a:t>
            </a:r>
          </a:p>
        </p:txBody>
      </p:sp>
    </p:spTree>
    <p:extLst>
      <p:ext uri="{BB962C8B-B14F-4D97-AF65-F5344CB8AC3E}">
        <p14:creationId xmlns:p14="http://schemas.microsoft.com/office/powerpoint/2010/main" val="41855403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11630743" cy="563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304800" y="990600"/>
            <a:ext cx="5689600" cy="50800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9200" y="990600"/>
            <a:ext cx="5588000" cy="50800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a:xfrm>
            <a:off x="-249423" y="-123108"/>
            <a:ext cx="249423" cy="246217"/>
          </a:xfrm>
        </p:spPr>
        <p:txBody>
          <a:bodyPr/>
          <a:lstStyle>
            <a:lvl1pPr algn="r">
              <a:defRPr sz="1000">
                <a:solidFill>
                  <a:schemeClr val="bg1">
                    <a:lumMod val="65000"/>
                  </a:schemeClr>
                </a:solidFill>
                <a:latin typeface="Arial" pitchFamily="34" charset="0"/>
                <a:cs typeface="Arial" pitchFamily="34" charset="0"/>
              </a:defRPr>
            </a:lvl1pPr>
          </a:lstStyle>
          <a:p>
            <a:pPr>
              <a:defRPr/>
            </a:pPr>
            <a:fld id="{90B55A1D-B5F8-42CF-B8F2-1FE2D4C33B73}" type="slidenum">
              <a:rPr lang="en-US">
                <a:solidFill>
                  <a:srgbClr val="701707">
                    <a:lumMod val="65000"/>
                  </a:srgbClr>
                </a:solidFill>
              </a:rPr>
              <a:pPr>
                <a:defRPr/>
              </a:pPr>
              <a:t>‹#›</a:t>
            </a:fld>
            <a:endParaRPr lang="en-US" dirty="0">
              <a:solidFill>
                <a:srgbClr val="701707">
                  <a:lumMod val="65000"/>
                </a:srgbClr>
              </a:solidFill>
            </a:endParaRPr>
          </a:p>
        </p:txBody>
      </p:sp>
    </p:spTree>
    <p:extLst>
      <p:ext uri="{BB962C8B-B14F-4D97-AF65-F5344CB8AC3E}">
        <p14:creationId xmlns:p14="http://schemas.microsoft.com/office/powerpoint/2010/main" val="32273518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grpSp>
        <p:nvGrpSpPr>
          <p:cNvPr id="4" name="McK Slide Elements"/>
          <p:cNvGrpSpPr>
            <a:grpSpLocks/>
          </p:cNvGrpSpPr>
          <p:nvPr userDrawn="1"/>
        </p:nvGrpSpPr>
        <p:grpSpPr bwMode="auto">
          <a:xfrm>
            <a:off x="162985" y="6205539"/>
            <a:ext cx="11628967" cy="515937"/>
            <a:chOff x="75" y="3831"/>
            <a:chExt cx="5385" cy="319"/>
          </a:xfrm>
        </p:grpSpPr>
        <p:sp>
          <p:nvSpPr>
            <p:cNvPr id="5" name="McK 4. Footnote" hidden="1"/>
            <p:cNvSpPr txBox="1">
              <a:spLocks noChangeArrowheads="1"/>
            </p:cNvSpPr>
            <p:nvPr userDrawn="1"/>
          </p:nvSpPr>
          <p:spPr bwMode="auto">
            <a:xfrm>
              <a:off x="75" y="3831"/>
              <a:ext cx="5385" cy="95"/>
            </a:xfrm>
            <a:prstGeom prst="rect">
              <a:avLst/>
            </a:prstGeom>
            <a:noFill/>
            <a:ln>
              <a:noFill/>
            </a:ln>
            <a:effec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dirty="0">
                  <a:solidFill>
                    <a:srgbClr val="000000"/>
                  </a:solidFill>
                  <a:sym typeface="Avenir Heavy"/>
                </a:rPr>
                <a:t>1 Footnote</a:t>
              </a:r>
            </a:p>
          </p:txBody>
        </p:sp>
        <p:sp>
          <p:nvSpPr>
            <p:cNvPr id="7" name="McK 5. Source" hidden="1"/>
            <p:cNvSpPr>
              <a:spLocks noChangeArrowheads="1"/>
            </p:cNvSpPr>
            <p:nvPr userDrawn="1"/>
          </p:nvSpPr>
          <p:spPr bwMode="auto">
            <a:xfrm>
              <a:off x="75" y="4055"/>
              <a:ext cx="4323" cy="95"/>
            </a:xfrm>
            <a:prstGeom prst="rect">
              <a:avLst/>
            </a:prstGeom>
            <a:noFill/>
            <a:ln>
              <a:noFill/>
            </a:ln>
          </p:spPr>
          <p:txBody>
            <a:bodyPr lIns="0" tIns="0" rIns="0" bIns="0" anchor="ctr">
              <a:spAutoFit/>
            </a:bodyPr>
            <a:lstStyle>
              <a:lvl1pPr marL="609600" indent="-609600" defTabSz="895350">
                <a:tabLst>
                  <a:tab pos="612775" algn="l"/>
                </a:tabLst>
                <a:defRPr>
                  <a:solidFill>
                    <a:schemeClr val="tx1"/>
                  </a:solidFill>
                  <a:latin typeface="Arial" panose="020B0604020202020204" pitchFamily="34" charset="0"/>
                  <a:ea typeface="MS PGothic" panose="020B0600070205080204" pitchFamily="34" charset="-128"/>
                </a:defRPr>
              </a:lvl1pPr>
              <a:lvl2pPr marL="742950" indent="-285750" defTabSz="895350">
                <a:tabLst>
                  <a:tab pos="612775" algn="l"/>
                </a:tabLst>
                <a:defRPr>
                  <a:solidFill>
                    <a:schemeClr val="tx1"/>
                  </a:solidFill>
                  <a:latin typeface="Arial" panose="020B0604020202020204" pitchFamily="34" charset="0"/>
                  <a:ea typeface="MS PGothic" panose="020B0600070205080204" pitchFamily="34" charset="-128"/>
                </a:defRPr>
              </a:lvl2pPr>
              <a:lvl3pPr marL="1143000" indent="-228600" defTabSz="895350">
                <a:tabLst>
                  <a:tab pos="612775" algn="l"/>
                </a:tabLst>
                <a:defRPr>
                  <a:solidFill>
                    <a:schemeClr val="tx1"/>
                  </a:solidFill>
                  <a:latin typeface="Arial" panose="020B0604020202020204" pitchFamily="34" charset="0"/>
                  <a:ea typeface="MS PGothic" panose="020B0600070205080204" pitchFamily="34" charset="-128"/>
                </a:defRPr>
              </a:lvl3pPr>
              <a:lvl4pPr marL="1600200" indent="-228600" defTabSz="895350">
                <a:tabLst>
                  <a:tab pos="612775" algn="l"/>
                </a:tabLst>
                <a:defRPr>
                  <a:solidFill>
                    <a:schemeClr val="tx1"/>
                  </a:solidFill>
                  <a:latin typeface="Arial" panose="020B0604020202020204" pitchFamily="34" charset="0"/>
                  <a:ea typeface="MS PGothic" panose="020B0600070205080204" pitchFamily="34" charset="-128"/>
                </a:defRPr>
              </a:lvl4pPr>
              <a:lvl5pPr marL="2057400" indent="-228600" defTabSz="895350">
                <a:tabLst>
                  <a:tab pos="612775" algn="l"/>
                </a:tabLst>
                <a:defRPr>
                  <a:solidFill>
                    <a:schemeClr val="tx1"/>
                  </a:solidFill>
                  <a:latin typeface="Arial" panose="020B0604020202020204" pitchFamily="34" charset="0"/>
                  <a:ea typeface="MS PGothic" panose="020B0600070205080204" pitchFamily="34" charset="-128"/>
                </a:defRPr>
              </a:lvl5pPr>
              <a:lvl6pPr marL="2514600" indent="-228600" defTabSz="895350" eaLnBrk="0" fontAlgn="base" hangingPunct="0">
                <a:spcBef>
                  <a:spcPct val="0"/>
                </a:spcBef>
                <a:spcAft>
                  <a:spcPct val="0"/>
                </a:spcAft>
                <a:tabLst>
                  <a:tab pos="612775" algn="l"/>
                </a:tabLst>
                <a:defRPr>
                  <a:solidFill>
                    <a:schemeClr val="tx1"/>
                  </a:solidFill>
                  <a:latin typeface="Arial" panose="020B0604020202020204" pitchFamily="34" charset="0"/>
                  <a:ea typeface="MS PGothic" panose="020B0600070205080204" pitchFamily="34" charset="-128"/>
                </a:defRPr>
              </a:lvl6pPr>
              <a:lvl7pPr marL="2971800" indent="-228600" defTabSz="895350" eaLnBrk="0" fontAlgn="base" hangingPunct="0">
                <a:spcBef>
                  <a:spcPct val="0"/>
                </a:spcBef>
                <a:spcAft>
                  <a:spcPct val="0"/>
                </a:spcAft>
                <a:tabLst>
                  <a:tab pos="612775" algn="l"/>
                </a:tabLst>
                <a:defRPr>
                  <a:solidFill>
                    <a:schemeClr val="tx1"/>
                  </a:solidFill>
                  <a:latin typeface="Arial" panose="020B0604020202020204" pitchFamily="34" charset="0"/>
                  <a:ea typeface="MS PGothic" panose="020B0600070205080204" pitchFamily="34" charset="-128"/>
                </a:defRPr>
              </a:lvl7pPr>
              <a:lvl8pPr marL="3429000" indent="-228600" defTabSz="895350" eaLnBrk="0" fontAlgn="base" hangingPunct="0">
                <a:spcBef>
                  <a:spcPct val="0"/>
                </a:spcBef>
                <a:spcAft>
                  <a:spcPct val="0"/>
                </a:spcAft>
                <a:tabLst>
                  <a:tab pos="612775" algn="l"/>
                </a:tabLst>
                <a:defRPr>
                  <a:solidFill>
                    <a:schemeClr val="tx1"/>
                  </a:solidFill>
                  <a:latin typeface="Arial" panose="020B0604020202020204" pitchFamily="34" charset="0"/>
                  <a:ea typeface="MS PGothic" panose="020B0600070205080204" pitchFamily="34" charset="-128"/>
                </a:defRPr>
              </a:lvl8pPr>
              <a:lvl9pPr marL="3886200" indent="-228600" defTabSz="895350" eaLnBrk="0" fontAlgn="base" hangingPunct="0">
                <a:spcBef>
                  <a:spcPct val="0"/>
                </a:spcBef>
                <a:spcAft>
                  <a:spcPct val="0"/>
                </a:spcAft>
                <a:tabLst>
                  <a:tab pos="612775" algn="l"/>
                </a:tabLst>
                <a:defRPr>
                  <a:solidFill>
                    <a:schemeClr val="tx1"/>
                  </a:solidFill>
                  <a:latin typeface="Arial" panose="020B0604020202020204" pitchFamily="34" charset="0"/>
                  <a:ea typeface="MS PGothic" panose="020B0600070205080204" pitchFamily="34" charset="-128"/>
                </a:defRPr>
              </a:lvl9pPr>
            </a:lstStyle>
            <a:p>
              <a:pPr>
                <a:defRPr/>
              </a:pPr>
              <a:r>
                <a:rPr lang="en-US" altLang="en-US" sz="1000" dirty="0">
                  <a:solidFill>
                    <a:srgbClr val="000000"/>
                  </a:solidFill>
                  <a:sym typeface="Avenir Heavy"/>
                </a:rPr>
                <a:t>SOURCE: Source</a:t>
              </a:r>
            </a:p>
          </p:txBody>
        </p:sp>
      </p:grpSp>
      <p:cxnSp>
        <p:nvCxnSpPr>
          <p:cNvPr id="8" name="Straight Connector 18"/>
          <p:cNvCxnSpPr/>
          <p:nvPr userDrawn="1"/>
        </p:nvCxnSpPr>
        <p:spPr>
          <a:xfrm>
            <a:off x="0" y="6357938"/>
            <a:ext cx="12192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Picture 18" descr="TCH_Stacked.ep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224684" y="6403976"/>
            <a:ext cx="666749"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67217" y="234951"/>
            <a:ext cx="11724216" cy="492443"/>
          </a:xfrm>
        </p:spPr>
        <p:txBody>
          <a:bodyPr/>
          <a:lstStyle/>
          <a:p>
            <a:r>
              <a:rPr lang="en-US"/>
              <a:t>Click to edit Master title style</a:t>
            </a:r>
            <a:endParaRPr lang="en-US" dirty="0"/>
          </a:p>
        </p:txBody>
      </p:sp>
      <p:sp>
        <p:nvSpPr>
          <p:cNvPr id="6" name="Text Placeholder 5"/>
          <p:cNvSpPr>
            <a:spLocks noGrp="1"/>
          </p:cNvSpPr>
          <p:nvPr>
            <p:ph type="body" sz="quarter" idx="11"/>
          </p:nvPr>
        </p:nvSpPr>
        <p:spPr>
          <a:xfrm>
            <a:off x="1723515" y="1339533"/>
            <a:ext cx="8755777" cy="2883145"/>
          </a:xfrm>
        </p:spPr>
        <p:txBody>
          <a:bodyPr/>
          <a:lstStyle>
            <a:lvl1pPr marL="0" indent="0">
              <a:buNone/>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marL="914400" indent="-228600">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280"/>
          <p:cNvSpPr>
            <a:spLocks noGrp="1" noChangeArrowheads="1"/>
          </p:cNvSpPr>
          <p:nvPr>
            <p:ph type="sldNum" sz="quarter" idx="12"/>
          </p:nvPr>
        </p:nvSpPr>
        <p:spPr bwMode="auto">
          <a:xfrm>
            <a:off x="6000879" y="6565901"/>
            <a:ext cx="192360" cy="153888"/>
          </a:xfrm>
          <a:prstGeom prst="rect">
            <a:avLst/>
          </a:prstGeom>
        </p:spPr>
        <p:txBody>
          <a:bodyPr vert="horz" wrap="none" lIns="0" tIns="0" rIns="0" bIns="0" numCol="1" anchor="t" anchorCtr="0" compatLnSpc="1">
            <a:prstTxWarp prst="textNoShape">
              <a:avLst/>
            </a:prstTxWarp>
          </a:bodyPr>
          <a:lstStyle>
            <a:lvl1pPr algn="ctr">
              <a:defRPr sz="1000">
                <a:solidFill>
                  <a:srgbClr val="000000">
                    <a:lumMod val="65000"/>
                    <a:lumOff val="35000"/>
                  </a:srgbClr>
                </a:solidFill>
              </a:defRPr>
            </a:lvl1pPr>
          </a:lstStyle>
          <a:p>
            <a:pPr>
              <a:defRPr/>
            </a:pPr>
            <a:fld id="{94F17138-61F0-42AB-B4B6-267958EA478A}" type="slidenum">
              <a:rPr lang="en-US"/>
              <a:pPr>
                <a:defRPr/>
              </a:pPr>
              <a:t>‹#›</a:t>
            </a:fld>
            <a:r>
              <a:rPr lang="en-US" dirty="0"/>
              <a:t> </a:t>
            </a:r>
          </a:p>
        </p:txBody>
      </p:sp>
    </p:spTree>
    <p:extLst>
      <p:ext uri="{BB962C8B-B14F-4D97-AF65-F5344CB8AC3E}">
        <p14:creationId xmlns:p14="http://schemas.microsoft.com/office/powerpoint/2010/main" val="9681131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000D1B-05A0-40CF-BB28-3F8A81CE02DD}"/>
              </a:ext>
            </a:extLst>
          </p:cNvPr>
          <p:cNvPicPr>
            <a:picLocks noChangeAspect="1"/>
          </p:cNvPicPr>
          <p:nvPr/>
        </p:nvPicPr>
        <p:blipFill>
          <a:blip r:embed="rId2"/>
          <a:stretch>
            <a:fillRect/>
          </a:stretch>
        </p:blipFill>
        <p:spPr>
          <a:xfrm>
            <a:off x="0" y="-20519"/>
            <a:ext cx="12344400" cy="6999275"/>
          </a:xfrm>
          <a:prstGeom prst="rect">
            <a:avLst/>
          </a:prstGeom>
        </p:spPr>
      </p:pic>
      <p:sp>
        <p:nvSpPr>
          <p:cNvPr id="5" name="Text Placeholder 4">
            <a:extLst>
              <a:ext uri="{FF2B5EF4-FFF2-40B4-BE49-F238E27FC236}">
                <a16:creationId xmlns:a16="http://schemas.microsoft.com/office/drawing/2014/main" id="{24099B34-4F3B-40C6-B579-B0291A938029}"/>
              </a:ext>
            </a:extLst>
          </p:cNvPr>
          <p:cNvSpPr>
            <a:spLocks noGrp="1"/>
          </p:cNvSpPr>
          <p:nvPr>
            <p:ph type="body" sz="quarter" idx="10" hasCustomPrompt="1"/>
          </p:nvPr>
        </p:nvSpPr>
        <p:spPr>
          <a:xfrm>
            <a:off x="4412306" y="4584700"/>
            <a:ext cx="7802562" cy="755396"/>
          </a:xfrm>
        </p:spPr>
        <p:txBody>
          <a:bodyPr>
            <a:noAutofit/>
          </a:bodyPr>
          <a:lstStyle>
            <a:lvl1pPr>
              <a:defRPr sz="3600">
                <a:solidFill>
                  <a:schemeClr val="accent3"/>
                </a:solidFill>
                <a:latin typeface="Montserrat SemiBold" panose="00000700000000000000" pitchFamily="2" charset="0"/>
              </a:defRPr>
            </a:lvl1pPr>
          </a:lstStyle>
          <a:p>
            <a:pPr lvl="0"/>
            <a:r>
              <a:rPr lang="en-US" dirty="0"/>
              <a:t>Presentation Name</a:t>
            </a:r>
          </a:p>
        </p:txBody>
      </p:sp>
      <p:sp>
        <p:nvSpPr>
          <p:cNvPr id="7" name="Text Placeholder 6">
            <a:extLst>
              <a:ext uri="{FF2B5EF4-FFF2-40B4-BE49-F238E27FC236}">
                <a16:creationId xmlns:a16="http://schemas.microsoft.com/office/drawing/2014/main" id="{7A49A6F4-9859-47BA-B88A-A992A9860449}"/>
              </a:ext>
            </a:extLst>
          </p:cNvPr>
          <p:cNvSpPr>
            <a:spLocks noGrp="1"/>
          </p:cNvSpPr>
          <p:nvPr>
            <p:ph type="body" sz="quarter" idx="11" hasCustomPrompt="1"/>
          </p:nvPr>
        </p:nvSpPr>
        <p:spPr>
          <a:xfrm>
            <a:off x="4412306" y="5486400"/>
            <a:ext cx="7802562" cy="585788"/>
          </a:xfrm>
        </p:spPr>
        <p:txBody>
          <a:bodyPr>
            <a:noAutofit/>
          </a:bodyPr>
          <a:lstStyle>
            <a:lvl1pPr>
              <a:defRPr>
                <a:solidFill>
                  <a:schemeClr val="accent3"/>
                </a:solidFill>
              </a:defRPr>
            </a:lvl1pPr>
          </a:lstStyle>
          <a:p>
            <a:pPr lvl="0"/>
            <a:r>
              <a:rPr lang="en-US" dirty="0"/>
              <a:t>Date</a:t>
            </a:r>
          </a:p>
        </p:txBody>
      </p:sp>
      <p:pic>
        <p:nvPicPr>
          <p:cNvPr id="6" name="Picture 5">
            <a:extLst>
              <a:ext uri="{FF2B5EF4-FFF2-40B4-BE49-F238E27FC236}">
                <a16:creationId xmlns:a16="http://schemas.microsoft.com/office/drawing/2014/main" id="{1222A719-D54E-427D-AD45-11399B87C6DD}"/>
              </a:ext>
            </a:extLst>
          </p:cNvPr>
          <p:cNvPicPr>
            <a:picLocks noChangeAspect="1"/>
          </p:cNvPicPr>
          <p:nvPr/>
        </p:nvPicPr>
        <p:blipFill>
          <a:blip r:embed="rId2"/>
          <a:stretch>
            <a:fillRect/>
          </a:stretch>
        </p:blipFill>
        <p:spPr>
          <a:xfrm>
            <a:off x="0" y="-20519"/>
            <a:ext cx="12344400" cy="6999275"/>
          </a:xfrm>
          <a:prstGeom prst="rect">
            <a:avLst/>
          </a:prstGeom>
        </p:spPr>
      </p:pic>
    </p:spTree>
    <p:extLst>
      <p:ext uri="{BB962C8B-B14F-4D97-AF65-F5344CB8AC3E}">
        <p14:creationId xmlns:p14="http://schemas.microsoft.com/office/powerpoint/2010/main" val="420713983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dirty="0"/>
              <a:t>Click to Edit Master Title Style</a:t>
            </a:r>
            <a:endParaRPr dirty="0"/>
          </a:p>
        </p:txBody>
      </p:sp>
      <p:sp>
        <p:nvSpPr>
          <p:cNvPr id="4" name="Text Placeholder 3">
            <a:extLst>
              <a:ext uri="{FF2B5EF4-FFF2-40B4-BE49-F238E27FC236}">
                <a16:creationId xmlns:a16="http://schemas.microsoft.com/office/drawing/2014/main" id="{4D37F3FF-5884-4A1E-8629-AB45FB5A415E}"/>
              </a:ext>
            </a:extLst>
          </p:cNvPr>
          <p:cNvSpPr>
            <a:spLocks noGrp="1"/>
          </p:cNvSpPr>
          <p:nvPr>
            <p:ph type="body" sz="quarter" idx="10" hasCustomPrompt="1"/>
          </p:nvPr>
        </p:nvSpPr>
        <p:spPr>
          <a:xfrm>
            <a:off x="549275" y="877888"/>
            <a:ext cx="10972800" cy="5132387"/>
          </a:xfrm>
        </p:spPr>
        <p:txBody>
          <a:bodyPr>
            <a:normAutofit/>
          </a:bodyPr>
          <a:lstStyle>
            <a:lvl1pPr>
              <a:defRPr sz="2000">
                <a:solidFill>
                  <a:schemeClr val="accent6">
                    <a:lumMod val="75000"/>
                  </a:schemeClr>
                </a:solidFill>
              </a:defRPr>
            </a:lvl1pPr>
          </a:lstStyle>
          <a:p>
            <a:pPr lvl="0"/>
            <a:r>
              <a:rPr lang="en-US" dirty="0"/>
              <a:t>Click to edit Master text styles. </a:t>
            </a:r>
          </a:p>
        </p:txBody>
      </p:sp>
    </p:spTree>
    <p:extLst>
      <p:ext uri="{BB962C8B-B14F-4D97-AF65-F5344CB8AC3E}">
        <p14:creationId xmlns:p14="http://schemas.microsoft.com/office/powerpoint/2010/main" val="2464971935"/>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7551933"/>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Bullets, 1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dirty="0"/>
              <a:t>Click to Edit Master Title Style</a:t>
            </a:r>
            <a:endParaRPr dirty="0"/>
          </a:p>
        </p:txBody>
      </p:sp>
      <p:sp>
        <p:nvSpPr>
          <p:cNvPr id="3" name="Content Placeholder 2"/>
          <p:cNvSpPr>
            <a:spLocks noGrp="1"/>
          </p:cNvSpPr>
          <p:nvPr>
            <p:ph sz="quarter" idx="10"/>
          </p:nvPr>
        </p:nvSpPr>
        <p:spPr>
          <a:xfrm>
            <a:off x="549274" y="914400"/>
            <a:ext cx="10972166"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1C38F97F-BE0E-489D-A955-BE7D6E06FA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58011001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dirty="0"/>
              <a:t>Click to Edit Master Title Style</a:t>
            </a:r>
            <a:endParaRPr dirty="0"/>
          </a:p>
        </p:txBody>
      </p:sp>
      <p:sp>
        <p:nvSpPr>
          <p:cNvPr id="3" name="Content Placeholder 2"/>
          <p:cNvSpPr>
            <a:spLocks noGrp="1"/>
          </p:cNvSpPr>
          <p:nvPr>
            <p:ph sz="quarter" idx="10"/>
          </p:nvPr>
        </p:nvSpPr>
        <p:spPr>
          <a:xfrm>
            <a:off x="549274"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sz="quarter" idx="11"/>
          </p:nvPr>
        </p:nvSpPr>
        <p:spPr>
          <a:xfrm>
            <a:off x="6263640"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8" name="Picture 7">
            <a:extLst>
              <a:ext uri="{FF2B5EF4-FFF2-40B4-BE49-F238E27FC236}">
                <a16:creationId xmlns:a16="http://schemas.microsoft.com/office/drawing/2014/main" id="{69C8CB91-F673-4733-AD84-53B0F748F2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298488987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8B968-E18E-9A4E-A8AF-180759A42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4" name="Title Text"/>
          <p:cNvSpPr txBox="1">
            <a:spLocks noGrp="1"/>
          </p:cNvSpPr>
          <p:nvPr>
            <p:ph type="title"/>
          </p:nvPr>
        </p:nvSpPr>
        <p:spPr>
          <a:xfrm>
            <a:off x="2170841" y="1813515"/>
            <a:ext cx="7850318" cy="1447800"/>
          </a:xfrm>
          <a:prstGeom prst="rect">
            <a:avLst/>
          </a:prstGeom>
        </p:spPr>
        <p:txBody>
          <a:bodyPr anchor="ctr" anchorCtr="0">
            <a:noAutofit/>
          </a:bodyPr>
          <a:lstStyle>
            <a:lvl1pPr algn="ctr">
              <a:defRPr sz="3600" spc="-73">
                <a:solidFill>
                  <a:srgbClr val="3E4E8D"/>
                </a:solidFill>
              </a:defRPr>
            </a:lvl1pPr>
          </a:lstStyle>
          <a:p>
            <a:r>
              <a:rPr lang="en-US"/>
              <a:t>Click to edit Master title style</a:t>
            </a:r>
            <a:endParaRPr dirty="0"/>
          </a:p>
        </p:txBody>
      </p:sp>
      <p:pic>
        <p:nvPicPr>
          <p:cNvPr id="8" name="Picture 7">
            <a:extLst>
              <a:ext uri="{FF2B5EF4-FFF2-40B4-BE49-F238E27FC236}">
                <a16:creationId xmlns:a16="http://schemas.microsoft.com/office/drawing/2014/main" id="{FE88A2AF-DAB1-824D-81D5-0BAF3B1D71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2B002BB2-0BC3-43B9-97BD-63118173D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1AD1322-B6BC-40F6-9364-7816FD5F09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46404593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8E25-9C34-D54F-A259-7BEDDD1E07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9416E3-CB6B-194F-944C-8D29F6C7D2A9}"/>
              </a:ext>
            </a:extLst>
          </p:cNvPr>
          <p:cNvSpPr>
            <a:spLocks noGrp="1"/>
          </p:cNvSpPr>
          <p:nvPr>
            <p:ph type="dt" sz="half" idx="10"/>
          </p:nvPr>
        </p:nvSpPr>
        <p:spPr/>
        <p:txBody>
          <a:bodyPr/>
          <a:lstStyle/>
          <a:p>
            <a:fld id="{87178003-6FEA-BC40-981A-5049094C6CA9}" type="datetimeFigureOut">
              <a:rPr lang="en-US" smtClean="0"/>
              <a:t>3/26/2021</a:t>
            </a:fld>
            <a:endParaRPr lang="en-US" dirty="0"/>
          </a:p>
        </p:txBody>
      </p:sp>
      <p:sp>
        <p:nvSpPr>
          <p:cNvPr id="4" name="Footer Placeholder 3">
            <a:extLst>
              <a:ext uri="{FF2B5EF4-FFF2-40B4-BE49-F238E27FC236}">
                <a16:creationId xmlns:a16="http://schemas.microsoft.com/office/drawing/2014/main" id="{11DA3BC2-6E5D-734C-A84C-FD255EC6093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2124F3C-CB8F-2741-B38D-6830D190FD5D}"/>
              </a:ext>
            </a:extLst>
          </p:cNvPr>
          <p:cNvSpPr>
            <a:spLocks noGrp="1"/>
          </p:cNvSpPr>
          <p:nvPr>
            <p:ph type="sldNum" sz="quarter" idx="12"/>
          </p:nvPr>
        </p:nvSpPr>
        <p:spPr/>
        <p:txBody>
          <a:bodyPr/>
          <a:lstStyle/>
          <a:p>
            <a:fld id="{EA13A04F-2CFB-1D42-82AB-8B550389EE49}" type="slidenum">
              <a:rPr lang="en-US" smtClean="0"/>
              <a:t>‹#›</a:t>
            </a:fld>
            <a:endParaRPr lang="en-US" dirty="0"/>
          </a:p>
        </p:txBody>
      </p:sp>
    </p:spTree>
    <p:extLst>
      <p:ext uri="{BB962C8B-B14F-4D97-AF65-F5344CB8AC3E}">
        <p14:creationId xmlns:p14="http://schemas.microsoft.com/office/powerpoint/2010/main" val="7039377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cSld name="Section Header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371F90-DBFE-EE46-A019-9095DD2D1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Text">
            <a:extLst>
              <a:ext uri="{FF2B5EF4-FFF2-40B4-BE49-F238E27FC236}">
                <a16:creationId xmlns:a16="http://schemas.microsoft.com/office/drawing/2014/main" id="{16FE7423-261B-4945-8D6D-F1144DE94F11}"/>
              </a:ext>
            </a:extLst>
          </p:cNvPr>
          <p:cNvSpPr txBox="1">
            <a:spLocks noGrp="1"/>
          </p:cNvSpPr>
          <p:nvPr>
            <p:ph type="title"/>
          </p:nvPr>
        </p:nvSpPr>
        <p:spPr>
          <a:xfrm>
            <a:off x="2170841" y="1813515"/>
            <a:ext cx="7850318" cy="1447800"/>
          </a:xfrm>
          <a:prstGeom prst="rect">
            <a:avLst/>
          </a:prstGeom>
        </p:spPr>
        <p:txBody>
          <a:bodyPr anchor="ctr" anchorCtr="0">
            <a:noAutofit/>
          </a:bodyPr>
          <a:lstStyle>
            <a:lvl1pPr algn="ctr">
              <a:defRPr sz="3600" spc="-73">
                <a:solidFill>
                  <a:srgbClr val="369FB2"/>
                </a:solidFill>
              </a:defRPr>
            </a:lvl1pPr>
          </a:lstStyle>
          <a:p>
            <a:r>
              <a:rPr lang="en-US"/>
              <a:t>Click to edit Master title style</a:t>
            </a:r>
            <a:endParaRPr dirty="0"/>
          </a:p>
        </p:txBody>
      </p:sp>
      <p:pic>
        <p:nvPicPr>
          <p:cNvPr id="8" name="Picture 7">
            <a:extLst>
              <a:ext uri="{FF2B5EF4-FFF2-40B4-BE49-F238E27FC236}">
                <a16:creationId xmlns:a16="http://schemas.microsoft.com/office/drawing/2014/main" id="{43482279-DE8F-CD44-8DDC-705DE6C881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E402B409-4F07-4884-83A0-157E188D5F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C550E40-D558-47DA-8C1B-3C8FF777AF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2512832751"/>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dirty="0">
              <a:latin typeface="Montserrat" panose="00000500000000000000" pitchFamily="2" charset="0"/>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pic>
        <p:nvPicPr>
          <p:cNvPr id="6" name="Picture 5">
            <a:extLst>
              <a:ext uri="{FF2B5EF4-FFF2-40B4-BE49-F238E27FC236}">
                <a16:creationId xmlns:a16="http://schemas.microsoft.com/office/drawing/2014/main" id="{09B961E7-C6AD-42BC-A97E-F71724CD7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28B1C1D-F7D4-4C65-9FC6-203EE26DD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4184363409"/>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Content No Watermark">
    <p:spTree>
      <p:nvGrpSpPr>
        <p:cNvPr id="1" name=""/>
        <p:cNvGrpSpPr/>
        <p:nvPr/>
      </p:nvGrpSpPr>
      <p:grpSpPr>
        <a:xfrm>
          <a:off x="0" y="0"/>
          <a:ext cx="0" cy="0"/>
          <a:chOff x="0" y="0"/>
          <a:chExt cx="0" cy="0"/>
        </a:xfrm>
      </p:grpSpPr>
      <p:sp>
        <p:nvSpPr>
          <p:cNvPr id="55" name="Rectangle"/>
          <p:cNvSpPr/>
          <p:nvPr/>
        </p:nvSpPr>
        <p:spPr>
          <a:xfrm>
            <a:off x="0" y="5962506"/>
            <a:ext cx="12192000" cy="908194"/>
          </a:xfrm>
          <a:prstGeom prst="rect">
            <a:avLst/>
          </a:prstGeom>
          <a:solidFill>
            <a:srgbClr val="1BA2AC"/>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a:p>
        </p:txBody>
      </p:sp>
      <p:pic>
        <p:nvPicPr>
          <p:cNvPr id="56" name="T1D_horizontal_white.png" descr="T1D_horizontal_white.png"/>
          <p:cNvPicPr>
            <a:picLocks noChangeAspect="1"/>
          </p:cNvPicPr>
          <p:nvPr/>
        </p:nvPicPr>
        <p:blipFill>
          <a:blip r:embed="rId2"/>
          <a:stretch>
            <a:fillRect/>
          </a:stretch>
        </p:blipFill>
        <p:spPr>
          <a:xfrm>
            <a:off x="9146547" y="6227431"/>
            <a:ext cx="2142447" cy="443477"/>
          </a:xfrm>
          <a:prstGeom prst="rect">
            <a:avLst/>
          </a:prstGeom>
          <a:ln w="12700">
            <a:miter lim="400000"/>
          </a:ln>
        </p:spPr>
      </p:pic>
      <p:sp>
        <p:nvSpPr>
          <p:cNvPr id="57" name="Body Level One…"/>
          <p:cNvSpPr txBox="1">
            <a:spLocks noGrp="1"/>
          </p:cNvSpPr>
          <p:nvPr>
            <p:ph type="body" sz="half" idx="1"/>
          </p:nvPr>
        </p:nvSpPr>
        <p:spPr>
          <a:xfrm>
            <a:off x="990600" y="2039747"/>
            <a:ext cx="9541934" cy="3436797"/>
          </a:xfrm>
          <a:prstGeom prst="rect">
            <a:avLst/>
          </a:prstGeom>
        </p:spPr>
        <p:txBody>
          <a:bodyPr lIns="0" tIns="0" rIns="0" bIns="0"/>
          <a:lstStyle>
            <a:lvl1pPr marL="0" indent="0" defTabSz="914400">
              <a:spcBef>
                <a:spcPts val="0"/>
              </a:spcBef>
              <a:buClrTx/>
              <a:buSzTx/>
              <a:buFontTx/>
              <a:buNone/>
              <a:defRPr>
                <a:solidFill>
                  <a:srgbClr val="696E6F"/>
                </a:solidFill>
              </a:defRPr>
            </a:lvl1pPr>
            <a:lvl2pPr marL="0" indent="228600" defTabSz="914400">
              <a:spcBef>
                <a:spcPts val="0"/>
              </a:spcBef>
              <a:buClrTx/>
              <a:buSzTx/>
              <a:buFontTx/>
              <a:buNone/>
              <a:defRPr>
                <a:solidFill>
                  <a:srgbClr val="696E6F"/>
                </a:solidFill>
              </a:defRPr>
            </a:lvl2pPr>
            <a:lvl3pPr marL="0" indent="457200" defTabSz="914400">
              <a:spcBef>
                <a:spcPts val="0"/>
              </a:spcBef>
              <a:buClrTx/>
              <a:buSzTx/>
              <a:buFontTx/>
              <a:buNone/>
              <a:defRPr>
                <a:solidFill>
                  <a:srgbClr val="696E6F"/>
                </a:solidFill>
              </a:defRPr>
            </a:lvl3pPr>
            <a:lvl4pPr marL="0" indent="685800" defTabSz="914400">
              <a:spcBef>
                <a:spcPts val="0"/>
              </a:spcBef>
              <a:buClrTx/>
              <a:buSzTx/>
              <a:buFontTx/>
              <a:buNone/>
              <a:defRPr>
                <a:solidFill>
                  <a:srgbClr val="696E6F"/>
                </a:solidFill>
              </a:defRPr>
            </a:lvl4pPr>
            <a:lvl5pPr marL="0" indent="914400" defTabSz="914400">
              <a:spcBef>
                <a:spcPts val="0"/>
              </a:spcBef>
              <a:buClrTx/>
              <a:buSzTx/>
              <a:buFontTx/>
              <a:buNone/>
              <a:defRPr>
                <a:solidFill>
                  <a:srgbClr val="696E6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 name="Title Text"/>
          <p:cNvSpPr txBox="1">
            <a:spLocks noGrp="1"/>
          </p:cNvSpPr>
          <p:nvPr>
            <p:ph type="title"/>
          </p:nvPr>
        </p:nvSpPr>
        <p:spPr>
          <a:prstGeom prst="rect">
            <a:avLst/>
          </a:prstGeom>
        </p:spPr>
        <p:txBody>
          <a:bodyPr/>
          <a:lstStyle/>
          <a:p>
            <a:r>
              <a:rPr lang="en-US"/>
              <a:t>Click to edit Master title style</a:t>
            </a:r>
            <a:endParaRPr/>
          </a:p>
        </p:txBody>
      </p:sp>
      <p:sp>
        <p:nvSpPr>
          <p:cNvPr id="59" name="Slide Number"/>
          <p:cNvSpPr txBox="1">
            <a:spLocks noGrp="1"/>
          </p:cNvSpPr>
          <p:nvPr>
            <p:ph type="sldNum" sz="quarter" idx="2"/>
          </p:nvPr>
        </p:nvSpPr>
        <p:spPr>
          <a:xfrm>
            <a:off x="943146" y="6200251"/>
            <a:ext cx="245412" cy="345437"/>
          </a:xfrm>
          <a:prstGeom prst="rect">
            <a:avLst/>
          </a:prstGeom>
        </p:spPr>
        <p:txBody>
          <a:bodyPr/>
          <a:lstStyle/>
          <a:p>
            <a:fld id="{86CB4B4D-7CA3-9044-876B-883B54F8677D}" type="slidenum">
              <a:t>‹#›</a:t>
            </a:fld>
            <a:endParaRPr/>
          </a:p>
        </p:txBody>
      </p:sp>
      <p:pic>
        <p:nvPicPr>
          <p:cNvPr id="60" name="Image" descr="Image"/>
          <p:cNvPicPr>
            <a:picLocks noChangeAspect="1"/>
          </p:cNvPicPr>
          <p:nvPr/>
        </p:nvPicPr>
        <p:blipFill>
          <a:blip r:embed="rId3">
            <a:alphaModFix amt="10000"/>
          </a:blip>
          <a:stretch>
            <a:fillRect/>
          </a:stretch>
        </p:blipFill>
        <p:spPr>
          <a:xfrm>
            <a:off x="-317237" y="-3396473"/>
            <a:ext cx="12767216" cy="12549965"/>
          </a:xfrm>
          <a:prstGeom prst="rect">
            <a:avLst/>
          </a:prstGeom>
          <a:ln w="12700">
            <a:miter lim="400000"/>
          </a:ln>
        </p:spPr>
      </p:pic>
    </p:spTree>
    <p:extLst>
      <p:ext uri="{BB962C8B-B14F-4D97-AF65-F5344CB8AC3E}">
        <p14:creationId xmlns:p14="http://schemas.microsoft.com/office/powerpoint/2010/main" val="3384585066"/>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000D1B-05A0-40CF-BB28-3F8A81CE02DD}"/>
              </a:ext>
            </a:extLst>
          </p:cNvPr>
          <p:cNvPicPr>
            <a:picLocks noChangeAspect="1"/>
          </p:cNvPicPr>
          <p:nvPr/>
        </p:nvPicPr>
        <p:blipFill>
          <a:blip r:embed="rId2"/>
          <a:stretch>
            <a:fillRect/>
          </a:stretch>
        </p:blipFill>
        <p:spPr>
          <a:xfrm>
            <a:off x="0" y="-20519"/>
            <a:ext cx="12344400" cy="6999275"/>
          </a:xfrm>
          <a:prstGeom prst="rect">
            <a:avLst/>
          </a:prstGeom>
        </p:spPr>
      </p:pic>
      <p:sp>
        <p:nvSpPr>
          <p:cNvPr id="5" name="Text Placeholder 4">
            <a:extLst>
              <a:ext uri="{FF2B5EF4-FFF2-40B4-BE49-F238E27FC236}">
                <a16:creationId xmlns:a16="http://schemas.microsoft.com/office/drawing/2014/main" id="{24099B34-4F3B-40C6-B579-B0291A938029}"/>
              </a:ext>
            </a:extLst>
          </p:cNvPr>
          <p:cNvSpPr>
            <a:spLocks noGrp="1"/>
          </p:cNvSpPr>
          <p:nvPr>
            <p:ph type="body" sz="quarter" idx="10" hasCustomPrompt="1"/>
          </p:nvPr>
        </p:nvSpPr>
        <p:spPr>
          <a:xfrm>
            <a:off x="4412306" y="4584700"/>
            <a:ext cx="7802562" cy="755396"/>
          </a:xfrm>
        </p:spPr>
        <p:txBody>
          <a:bodyPr>
            <a:noAutofit/>
          </a:bodyPr>
          <a:lstStyle>
            <a:lvl1pPr>
              <a:defRPr sz="3600">
                <a:solidFill>
                  <a:schemeClr val="accent3"/>
                </a:solidFill>
                <a:latin typeface="Montserrat SemiBold" panose="00000700000000000000" pitchFamily="2" charset="0"/>
              </a:defRPr>
            </a:lvl1pPr>
          </a:lstStyle>
          <a:p>
            <a:pPr lvl="0"/>
            <a:r>
              <a:rPr lang="en-US" dirty="0"/>
              <a:t>Presentation Name</a:t>
            </a:r>
          </a:p>
        </p:txBody>
      </p:sp>
      <p:sp>
        <p:nvSpPr>
          <p:cNvPr id="7" name="Text Placeholder 6">
            <a:extLst>
              <a:ext uri="{FF2B5EF4-FFF2-40B4-BE49-F238E27FC236}">
                <a16:creationId xmlns:a16="http://schemas.microsoft.com/office/drawing/2014/main" id="{7A49A6F4-9859-47BA-B88A-A992A9860449}"/>
              </a:ext>
            </a:extLst>
          </p:cNvPr>
          <p:cNvSpPr>
            <a:spLocks noGrp="1"/>
          </p:cNvSpPr>
          <p:nvPr>
            <p:ph type="body" sz="quarter" idx="11" hasCustomPrompt="1"/>
          </p:nvPr>
        </p:nvSpPr>
        <p:spPr>
          <a:xfrm>
            <a:off x="4412306" y="5486400"/>
            <a:ext cx="7802562" cy="585788"/>
          </a:xfrm>
        </p:spPr>
        <p:txBody>
          <a:bodyPr>
            <a:noAutofit/>
          </a:bodyPr>
          <a:lstStyle>
            <a:lvl1pPr>
              <a:defRPr>
                <a:solidFill>
                  <a:schemeClr val="accent3"/>
                </a:solidFill>
              </a:defRPr>
            </a:lvl1pPr>
          </a:lstStyle>
          <a:p>
            <a:pPr lvl="0"/>
            <a:r>
              <a:rPr lang="en-US" dirty="0"/>
              <a:t>Date</a:t>
            </a:r>
          </a:p>
        </p:txBody>
      </p:sp>
      <p:pic>
        <p:nvPicPr>
          <p:cNvPr id="6" name="Picture 5">
            <a:extLst>
              <a:ext uri="{FF2B5EF4-FFF2-40B4-BE49-F238E27FC236}">
                <a16:creationId xmlns:a16="http://schemas.microsoft.com/office/drawing/2014/main" id="{1222A719-D54E-427D-AD45-11399B87C6DD}"/>
              </a:ext>
            </a:extLst>
          </p:cNvPr>
          <p:cNvPicPr>
            <a:picLocks noChangeAspect="1"/>
          </p:cNvPicPr>
          <p:nvPr/>
        </p:nvPicPr>
        <p:blipFill>
          <a:blip r:embed="rId2"/>
          <a:stretch>
            <a:fillRect/>
          </a:stretch>
        </p:blipFill>
        <p:spPr>
          <a:xfrm>
            <a:off x="0" y="-20519"/>
            <a:ext cx="12344400" cy="6999275"/>
          </a:xfrm>
          <a:prstGeom prst="rect">
            <a:avLst/>
          </a:prstGeom>
        </p:spPr>
      </p:pic>
    </p:spTree>
    <p:extLst>
      <p:ext uri="{BB962C8B-B14F-4D97-AF65-F5344CB8AC3E}">
        <p14:creationId xmlns:p14="http://schemas.microsoft.com/office/powerpoint/2010/main" val="1749084723"/>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dirty="0"/>
              <a:t>Click to Edit Master Title Style</a:t>
            </a:r>
            <a:endParaRPr dirty="0"/>
          </a:p>
        </p:txBody>
      </p:sp>
      <p:sp>
        <p:nvSpPr>
          <p:cNvPr id="4" name="Text Placeholder 3">
            <a:extLst>
              <a:ext uri="{FF2B5EF4-FFF2-40B4-BE49-F238E27FC236}">
                <a16:creationId xmlns:a16="http://schemas.microsoft.com/office/drawing/2014/main" id="{4D37F3FF-5884-4A1E-8629-AB45FB5A415E}"/>
              </a:ext>
            </a:extLst>
          </p:cNvPr>
          <p:cNvSpPr>
            <a:spLocks noGrp="1"/>
          </p:cNvSpPr>
          <p:nvPr>
            <p:ph type="body" sz="quarter" idx="10" hasCustomPrompt="1"/>
          </p:nvPr>
        </p:nvSpPr>
        <p:spPr>
          <a:xfrm>
            <a:off x="549275" y="877888"/>
            <a:ext cx="10972800" cy="5132387"/>
          </a:xfrm>
        </p:spPr>
        <p:txBody>
          <a:bodyPr>
            <a:normAutofit/>
          </a:bodyPr>
          <a:lstStyle>
            <a:lvl1pPr>
              <a:defRPr sz="2000">
                <a:solidFill>
                  <a:schemeClr val="accent6">
                    <a:lumMod val="75000"/>
                  </a:schemeClr>
                </a:solidFill>
              </a:defRPr>
            </a:lvl1pPr>
          </a:lstStyle>
          <a:p>
            <a:pPr lvl="0"/>
            <a:r>
              <a:rPr lang="en-US" dirty="0"/>
              <a:t>Click to edit Master text styles. </a:t>
            </a:r>
          </a:p>
        </p:txBody>
      </p:sp>
    </p:spTree>
    <p:extLst>
      <p:ext uri="{BB962C8B-B14F-4D97-AF65-F5344CB8AC3E}">
        <p14:creationId xmlns:p14="http://schemas.microsoft.com/office/powerpoint/2010/main" val="3082449502"/>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Bullets, 1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dirty="0"/>
              <a:t>Click to Edit Master Title Style</a:t>
            </a:r>
            <a:endParaRPr dirty="0"/>
          </a:p>
        </p:txBody>
      </p:sp>
      <p:sp>
        <p:nvSpPr>
          <p:cNvPr id="3" name="Content Placeholder 2"/>
          <p:cNvSpPr>
            <a:spLocks noGrp="1"/>
          </p:cNvSpPr>
          <p:nvPr>
            <p:ph sz="quarter" idx="10"/>
          </p:nvPr>
        </p:nvSpPr>
        <p:spPr>
          <a:xfrm>
            <a:off x="549274" y="914400"/>
            <a:ext cx="10972166"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1C38F97F-BE0E-489D-A955-BE7D6E06FA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1340364732"/>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dirty="0"/>
              <a:t>Click to Edit Master Title Style</a:t>
            </a:r>
            <a:endParaRPr dirty="0"/>
          </a:p>
        </p:txBody>
      </p:sp>
      <p:sp>
        <p:nvSpPr>
          <p:cNvPr id="3" name="Content Placeholder 2"/>
          <p:cNvSpPr>
            <a:spLocks noGrp="1"/>
          </p:cNvSpPr>
          <p:nvPr>
            <p:ph sz="quarter" idx="10"/>
          </p:nvPr>
        </p:nvSpPr>
        <p:spPr>
          <a:xfrm>
            <a:off x="549274"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quarter" idx="11"/>
          </p:nvPr>
        </p:nvSpPr>
        <p:spPr>
          <a:xfrm>
            <a:off x="6263640"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8" name="Picture 7">
            <a:extLst>
              <a:ext uri="{FF2B5EF4-FFF2-40B4-BE49-F238E27FC236}">
                <a16:creationId xmlns:a16="http://schemas.microsoft.com/office/drawing/2014/main" id="{69C8CB91-F673-4733-AD84-53B0F748F2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291541731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8B968-E18E-9A4E-A8AF-180759A42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4" name="Title Text"/>
          <p:cNvSpPr txBox="1">
            <a:spLocks noGrp="1"/>
          </p:cNvSpPr>
          <p:nvPr>
            <p:ph type="title"/>
          </p:nvPr>
        </p:nvSpPr>
        <p:spPr>
          <a:xfrm>
            <a:off x="2170841" y="1813515"/>
            <a:ext cx="7850318" cy="1447800"/>
          </a:xfrm>
          <a:prstGeom prst="rect">
            <a:avLst/>
          </a:prstGeom>
        </p:spPr>
        <p:txBody>
          <a:bodyPr anchor="ctr" anchorCtr="0">
            <a:noAutofit/>
          </a:bodyPr>
          <a:lstStyle>
            <a:lvl1pPr algn="ctr">
              <a:defRPr sz="3600" spc="-73">
                <a:solidFill>
                  <a:srgbClr val="3E4E8D"/>
                </a:solidFill>
              </a:defRPr>
            </a:lvl1pPr>
          </a:lstStyle>
          <a:p>
            <a:r>
              <a:rPr lang="en-US"/>
              <a:t>Click to edit Master title style</a:t>
            </a:r>
            <a:endParaRPr dirty="0"/>
          </a:p>
        </p:txBody>
      </p:sp>
      <p:pic>
        <p:nvPicPr>
          <p:cNvPr id="8" name="Picture 7">
            <a:extLst>
              <a:ext uri="{FF2B5EF4-FFF2-40B4-BE49-F238E27FC236}">
                <a16:creationId xmlns:a16="http://schemas.microsoft.com/office/drawing/2014/main" id="{FE88A2AF-DAB1-824D-81D5-0BAF3B1D71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2B002BB2-0BC3-43B9-97BD-63118173D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1AD1322-B6BC-40F6-9364-7816FD5F09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868805125"/>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cSld name="Section Header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371F90-DBFE-EE46-A019-9095DD2D1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Text">
            <a:extLst>
              <a:ext uri="{FF2B5EF4-FFF2-40B4-BE49-F238E27FC236}">
                <a16:creationId xmlns:a16="http://schemas.microsoft.com/office/drawing/2014/main" id="{16FE7423-261B-4945-8D6D-F1144DE94F11}"/>
              </a:ext>
            </a:extLst>
          </p:cNvPr>
          <p:cNvSpPr txBox="1">
            <a:spLocks noGrp="1"/>
          </p:cNvSpPr>
          <p:nvPr>
            <p:ph type="title"/>
          </p:nvPr>
        </p:nvSpPr>
        <p:spPr>
          <a:xfrm>
            <a:off x="2170841" y="1813515"/>
            <a:ext cx="7850318" cy="1447800"/>
          </a:xfrm>
          <a:prstGeom prst="rect">
            <a:avLst/>
          </a:prstGeom>
        </p:spPr>
        <p:txBody>
          <a:bodyPr anchor="ctr" anchorCtr="0">
            <a:noAutofit/>
          </a:bodyPr>
          <a:lstStyle>
            <a:lvl1pPr algn="ctr">
              <a:defRPr sz="3600" spc="-73">
                <a:solidFill>
                  <a:srgbClr val="369FB2"/>
                </a:solidFill>
              </a:defRPr>
            </a:lvl1pPr>
          </a:lstStyle>
          <a:p>
            <a:r>
              <a:rPr lang="en-US"/>
              <a:t>Click to edit Master title style</a:t>
            </a:r>
            <a:endParaRPr dirty="0"/>
          </a:p>
        </p:txBody>
      </p:sp>
      <p:pic>
        <p:nvPicPr>
          <p:cNvPr id="8" name="Picture 7">
            <a:extLst>
              <a:ext uri="{FF2B5EF4-FFF2-40B4-BE49-F238E27FC236}">
                <a16:creationId xmlns:a16="http://schemas.microsoft.com/office/drawing/2014/main" id="{43482279-DE8F-CD44-8DDC-705DE6C881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E402B409-4F07-4884-83A0-157E188D5F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C550E40-D558-47DA-8C1B-3C8FF777AF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289091083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dirty="0">
              <a:latin typeface="Montserrat" panose="00000500000000000000" pitchFamily="2" charset="0"/>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pic>
        <p:nvPicPr>
          <p:cNvPr id="6" name="Picture 5">
            <a:extLst>
              <a:ext uri="{FF2B5EF4-FFF2-40B4-BE49-F238E27FC236}">
                <a16:creationId xmlns:a16="http://schemas.microsoft.com/office/drawing/2014/main" id="{09B961E7-C6AD-42BC-A97E-F71724CD7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28B1C1D-F7D4-4C65-9FC6-203EE26DD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167216601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053DAC-7F42-EC4E-88EF-A3765DDFBD24}"/>
              </a:ext>
            </a:extLst>
          </p:cNvPr>
          <p:cNvSpPr>
            <a:spLocks noGrp="1"/>
          </p:cNvSpPr>
          <p:nvPr>
            <p:ph type="dt" sz="half" idx="10"/>
          </p:nvPr>
        </p:nvSpPr>
        <p:spPr/>
        <p:txBody>
          <a:bodyPr/>
          <a:lstStyle/>
          <a:p>
            <a:fld id="{87178003-6FEA-BC40-981A-5049094C6CA9}" type="datetimeFigureOut">
              <a:rPr lang="en-US" smtClean="0"/>
              <a:t>3/26/2021</a:t>
            </a:fld>
            <a:endParaRPr lang="en-US" dirty="0"/>
          </a:p>
        </p:txBody>
      </p:sp>
      <p:sp>
        <p:nvSpPr>
          <p:cNvPr id="3" name="Footer Placeholder 2">
            <a:extLst>
              <a:ext uri="{FF2B5EF4-FFF2-40B4-BE49-F238E27FC236}">
                <a16:creationId xmlns:a16="http://schemas.microsoft.com/office/drawing/2014/main" id="{B579AB72-AA9D-2F40-9244-04C73DE6F44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47F0C0D-A4CD-1643-A3A7-5ACB0C042156}"/>
              </a:ext>
            </a:extLst>
          </p:cNvPr>
          <p:cNvSpPr>
            <a:spLocks noGrp="1"/>
          </p:cNvSpPr>
          <p:nvPr>
            <p:ph type="sldNum" sz="quarter" idx="12"/>
          </p:nvPr>
        </p:nvSpPr>
        <p:spPr/>
        <p:txBody>
          <a:bodyPr/>
          <a:lstStyle/>
          <a:p>
            <a:fld id="{EA13A04F-2CFB-1D42-82AB-8B550389EE49}" type="slidenum">
              <a:rPr lang="en-US" smtClean="0"/>
              <a:t>‹#›</a:t>
            </a:fld>
            <a:endParaRPr lang="en-US" dirty="0"/>
          </a:p>
        </p:txBody>
      </p:sp>
    </p:spTree>
    <p:extLst>
      <p:ext uri="{BB962C8B-B14F-4D97-AF65-F5344CB8AC3E}">
        <p14:creationId xmlns:p14="http://schemas.microsoft.com/office/powerpoint/2010/main" val="2969674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E4E8D"/>
                </a:solidFill>
                <a:latin typeface="Montserrat" panose="00000500000000000000" pitchFamily="2" charset="0"/>
                <a:cs typeface="Calibri"/>
              </a:defRPr>
            </a:lvl1pPr>
          </a:lstStyle>
          <a:p>
            <a:endParaRPr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latin typeface="Montserrat" panose="00000500000000000000" pitchFamily="2" charset="0"/>
              </a:defRPr>
            </a:lvl1pPr>
          </a:lstStyle>
          <a:p>
            <a:endParaRPr lang="en-US"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latin typeface="Montserrat" panose="00000500000000000000" pitchFamily="2" charset="0"/>
              </a:defRPr>
            </a:lvl1pPr>
          </a:lstStyle>
          <a:p>
            <a:fld id="{1D8BD707-D9CF-40AE-B4C6-C98DA3205C09}" type="datetimeFigureOut">
              <a:rPr lang="en-US" smtClean="0"/>
              <a:pPr/>
              <a:t>3/26/2021</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latin typeface="Montserrat" panose="00000500000000000000" pitchFamily="2"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943518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E4E8D"/>
                </a:solidFill>
                <a:latin typeface="Montserrat" panose="00000500000000000000" pitchFamily="2" charset="0"/>
                <a:cs typeface="Calibri"/>
              </a:defRPr>
            </a:lvl1pPr>
          </a:lstStyle>
          <a:p>
            <a:endParaRPr dirty="0"/>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latin typeface="Montserrat" panose="00000500000000000000" pitchFamily="2" charset="0"/>
              </a:defRPr>
            </a:lvl1pPr>
          </a:lstStyle>
          <a:p>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latin typeface="Montserrat" panose="00000500000000000000" pitchFamily="2" charset="0"/>
              </a:defRPr>
            </a:lvl1pPr>
          </a:lstStyle>
          <a:p>
            <a:fld id="{1D8BD707-D9CF-40AE-B4C6-C98DA3205C09}" type="datetimeFigureOut">
              <a:rPr lang="en-US" smtClean="0"/>
              <a:pPr/>
              <a:t>3/26/2021</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latin typeface="Montserrat" panose="00000500000000000000" pitchFamily="2"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450970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27021" y="380840"/>
            <a:ext cx="11737957" cy="492443"/>
          </a:xfrm>
          <a:prstGeom prst="rect">
            <a:avLst/>
          </a:prstGeom>
        </p:spPr>
        <p:txBody>
          <a:bodyPr wrap="square" lIns="0" tIns="0" rIns="0" bIns="0">
            <a:spAutoFit/>
          </a:bodyPr>
          <a:lstStyle>
            <a:lvl1pPr>
              <a:defRPr sz="3200" b="1" i="0">
                <a:solidFill>
                  <a:srgbClr val="3E4E8D"/>
                </a:solidFill>
                <a:latin typeface="Montserrat" panose="00000500000000000000" pitchFamily="2" charset="0"/>
                <a:cs typeface="Calibri"/>
              </a:defRPr>
            </a:lvl1pPr>
          </a:lstStyle>
          <a:p>
            <a:endParaRPr dirty="0"/>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latin typeface="Montserrat" panose="00000500000000000000" pitchFamily="2" charset="0"/>
              </a:defRPr>
            </a:lvl1pPr>
          </a:lstStyle>
          <a:p>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latin typeface="Montserrat" panose="00000500000000000000" pitchFamily="2" charset="0"/>
              </a:defRPr>
            </a:lvl1pPr>
          </a:lstStyle>
          <a:p>
            <a:fld id="{1D8BD707-D9CF-40AE-B4C6-C98DA3205C09}" type="datetimeFigureOut">
              <a:rPr lang="en-US" smtClean="0"/>
              <a:pPr/>
              <a:t>3/26/2021</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latin typeface="Montserrat" panose="00000500000000000000" pitchFamily="2"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990335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Bullets">
    <p:spTree>
      <p:nvGrpSpPr>
        <p:cNvPr id="1" name=""/>
        <p:cNvGrpSpPr/>
        <p:nvPr/>
      </p:nvGrpSpPr>
      <p:grpSpPr>
        <a:xfrm>
          <a:off x="0" y="0"/>
          <a:ext cx="0" cy="0"/>
          <a:chOff x="0" y="0"/>
          <a:chExt cx="0" cy="0"/>
        </a:xfrm>
      </p:grpSpPr>
      <p:sp>
        <p:nvSpPr>
          <p:cNvPr id="67" name="Rectangle"/>
          <p:cNvSpPr/>
          <p:nvPr/>
        </p:nvSpPr>
        <p:spPr>
          <a:xfrm>
            <a:off x="0" y="5962506"/>
            <a:ext cx="12192000" cy="908194"/>
          </a:xfrm>
          <a:prstGeom prst="rect">
            <a:avLst/>
          </a:prstGeom>
          <a:solidFill>
            <a:srgbClr val="1BA2AC"/>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a:p>
        </p:txBody>
      </p:sp>
      <p:pic>
        <p:nvPicPr>
          <p:cNvPr id="68" name="T1D_horizontal_white.png" descr="T1D_horizontal_white.png"/>
          <p:cNvPicPr>
            <a:picLocks noChangeAspect="1"/>
          </p:cNvPicPr>
          <p:nvPr/>
        </p:nvPicPr>
        <p:blipFill>
          <a:blip r:embed="rId2"/>
          <a:stretch>
            <a:fillRect/>
          </a:stretch>
        </p:blipFill>
        <p:spPr>
          <a:xfrm>
            <a:off x="9146547" y="6227431"/>
            <a:ext cx="2142447" cy="443477"/>
          </a:xfrm>
          <a:prstGeom prst="rect">
            <a:avLst/>
          </a:prstGeom>
          <a:ln w="12700">
            <a:miter lim="400000"/>
          </a:ln>
        </p:spPr>
      </p:pic>
      <p:sp>
        <p:nvSpPr>
          <p:cNvPr id="70" name="Title Text"/>
          <p:cNvSpPr txBox="1">
            <a:spLocks noGrp="1"/>
          </p:cNvSpPr>
          <p:nvPr>
            <p:ph type="title"/>
          </p:nvPr>
        </p:nvSpPr>
        <p:spPr>
          <a:xfrm>
            <a:off x="548640" y="228600"/>
            <a:ext cx="10972800" cy="457200"/>
          </a:xfrm>
          <a:prstGeom prst="rect">
            <a:avLst/>
          </a:prstGeom>
        </p:spPr>
        <p:txBody>
          <a:bodyPr/>
          <a:lstStyle/>
          <a:p>
            <a:r>
              <a:rPr lang="en-US"/>
              <a:t>Click to edit Master title style</a:t>
            </a:r>
            <a:endParaRPr/>
          </a:p>
        </p:txBody>
      </p:sp>
      <p:sp>
        <p:nvSpPr>
          <p:cNvPr id="3" name="Content Placeholder 2"/>
          <p:cNvSpPr>
            <a:spLocks noGrp="1"/>
          </p:cNvSpPr>
          <p:nvPr>
            <p:ph sz="quarter" idx="10"/>
          </p:nvPr>
        </p:nvSpPr>
        <p:spPr>
          <a:xfrm>
            <a:off x="549275" y="914400"/>
            <a:ext cx="10972165" cy="4876800"/>
          </a:xfrm>
        </p:spPr>
        <p:txBody>
          <a:bodyPr>
            <a:noAutofit/>
          </a:bodyPr>
          <a:lstStyle>
            <a:lvl1pPr>
              <a:buClr>
                <a:schemeClr val="tx1"/>
              </a:buClr>
              <a:buSzPct val="125000"/>
              <a:defRPr>
                <a:solidFill>
                  <a:schemeClr val="tx1"/>
                </a:solidFill>
              </a:defRPr>
            </a:lvl1pPr>
            <a:lvl2pPr marL="685799" indent="-342900">
              <a:buClr>
                <a:schemeClr val="tx1"/>
              </a:buClr>
              <a:buSzPct val="90000"/>
              <a:buFont typeface="Courier New" panose="02070309020205020404" pitchFamily="49" charset="0"/>
              <a:buChar char="o"/>
              <a:defRPr>
                <a:solidFill>
                  <a:schemeClr val="tx1"/>
                </a:solidFill>
              </a:defRPr>
            </a:lvl2pPr>
            <a:lvl3pPr marL="891538" indent="-205738">
              <a:buClr>
                <a:schemeClr val="tx1"/>
              </a:buClr>
              <a:buSzPct val="110000"/>
              <a:buFont typeface="Wingdings" panose="05000000000000000000" pitchFamily="2" charset="2"/>
              <a:buChar char="§"/>
              <a:defRPr>
                <a:solidFill>
                  <a:schemeClr val="tx1"/>
                </a:solidFill>
              </a:defRPr>
            </a:lvl3pPr>
            <a:lvl4pPr marL="1266092" indent="-237392">
              <a:buClr>
                <a:schemeClr val="tx1"/>
              </a:buClr>
              <a:buSzPct val="60000"/>
              <a:buFont typeface="Wingdings" panose="05000000000000000000" pitchFamily="2" charset="2"/>
              <a:buChar char="q"/>
              <a:defRPr>
                <a:solidFill>
                  <a:schemeClr val="tx1"/>
                </a:solidFill>
              </a:defRPr>
            </a:lvl4pPr>
            <a:lvl5pPr marL="1608992" indent="-237392">
              <a:buClr>
                <a:schemeClr val="tx1"/>
              </a:buClr>
              <a:buSzPct val="80000"/>
              <a:buFont typeface="Wingdings" panose="05000000000000000000" pitchFamily="2" charset="2"/>
              <a:buChar char="Ø"/>
              <a:defRPr>
                <a:solidFill>
                  <a:schemeClr val="tx1"/>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408655"/>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Section Header Alternate 2">
    <p:spTree>
      <p:nvGrpSpPr>
        <p:cNvPr id="1" name=""/>
        <p:cNvGrpSpPr/>
        <p:nvPr/>
      </p:nvGrpSpPr>
      <p:grpSpPr>
        <a:xfrm>
          <a:off x="0" y="0"/>
          <a:ext cx="0" cy="0"/>
          <a:chOff x="0" y="0"/>
          <a:chExt cx="0" cy="0"/>
        </a:xfrm>
      </p:grpSpPr>
      <p:sp>
        <p:nvSpPr>
          <p:cNvPr id="114" name="Rectangle"/>
          <p:cNvSpPr/>
          <p:nvPr/>
        </p:nvSpPr>
        <p:spPr>
          <a:xfrm>
            <a:off x="0" y="-18798"/>
            <a:ext cx="12192000" cy="5987798"/>
          </a:xfrm>
          <a:prstGeom prst="rect">
            <a:avLst/>
          </a:prstGeom>
          <a:solidFill>
            <a:srgbClr val="1BA2AC"/>
          </a:solidFill>
          <a:ln w="12700">
            <a:miter lim="400000"/>
          </a:ln>
        </p:spPr>
        <p:txBody>
          <a:bodyPr lIns="45718" tIns="45718" rIns="45718" bIns="45718" anchor="ctr"/>
          <a:lstStyle/>
          <a:p>
            <a:pPr>
              <a:defRPr sz="1800">
                <a:solidFill>
                  <a:srgbClr val="1BA2AC"/>
                </a:solidFill>
                <a:latin typeface="Hind Regular"/>
                <a:ea typeface="Hind Regular"/>
                <a:cs typeface="Hind Regular"/>
                <a:sym typeface="Hind Regular"/>
              </a:defRPr>
            </a:pPr>
            <a:endParaRPr dirty="0"/>
          </a:p>
        </p:txBody>
      </p:sp>
      <p:pic>
        <p:nvPicPr>
          <p:cNvPr id="6" name="Picture 5" descr="A picture containing basketball, game&#10;&#10;Description automatically generated">
            <a:extLst>
              <a:ext uri="{FF2B5EF4-FFF2-40B4-BE49-F238E27FC236}">
                <a16:creationId xmlns:a16="http://schemas.microsoft.com/office/drawing/2014/main" id="{B4F5258E-EA11-AC4B-8BD5-907C19D7D7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close up of a sign&#10;&#10;Description automatically generated">
            <a:extLst>
              <a:ext uri="{FF2B5EF4-FFF2-40B4-BE49-F238E27FC236}">
                <a16:creationId xmlns:a16="http://schemas.microsoft.com/office/drawing/2014/main" id="{61219C4C-EC3F-3742-87F0-D079735C04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70778" y="6238959"/>
            <a:ext cx="1108299" cy="495637"/>
          </a:xfrm>
          <a:prstGeom prst="rect">
            <a:avLst/>
          </a:prstGeom>
        </p:spPr>
      </p:pic>
      <p:sp>
        <p:nvSpPr>
          <p:cNvPr id="8" name="Title Text">
            <a:extLst>
              <a:ext uri="{FF2B5EF4-FFF2-40B4-BE49-F238E27FC236}">
                <a16:creationId xmlns:a16="http://schemas.microsoft.com/office/drawing/2014/main" id="{923C3A8D-B5CD-2042-8AF1-9CFE1E312A1D}"/>
              </a:ext>
            </a:extLst>
          </p:cNvPr>
          <p:cNvSpPr txBox="1">
            <a:spLocks noGrp="1"/>
          </p:cNvSpPr>
          <p:nvPr>
            <p:ph type="title"/>
          </p:nvPr>
        </p:nvSpPr>
        <p:spPr>
          <a:xfrm>
            <a:off x="1858651" y="1977776"/>
            <a:ext cx="8474697" cy="1451224"/>
          </a:xfrm>
          <a:prstGeom prst="rect">
            <a:avLst/>
          </a:prstGeom>
        </p:spPr>
        <p:txBody>
          <a:bodyPr/>
          <a:lstStyle>
            <a:lvl1pPr algn="ctr">
              <a:defRPr sz="4600" spc="-73">
                <a:solidFill>
                  <a:srgbClr val="FFFFFF"/>
                </a:solidFill>
              </a:defRPr>
            </a:lvl1pPr>
          </a:lstStyle>
          <a:p>
            <a:r>
              <a:rPr lang="en-US" dirty="0"/>
              <a:t>Click to edit Master title style</a:t>
            </a:r>
            <a:endParaRPr dirty="0"/>
          </a:p>
        </p:txBody>
      </p:sp>
    </p:spTree>
    <p:extLst>
      <p:ext uri="{BB962C8B-B14F-4D97-AF65-F5344CB8AC3E}">
        <p14:creationId xmlns:p14="http://schemas.microsoft.com/office/powerpoint/2010/main" val="853110120"/>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35" name="Title Text"/>
          <p:cNvSpPr txBox="1">
            <a:spLocks noGrp="1"/>
          </p:cNvSpPr>
          <p:nvPr>
            <p:ph type="title"/>
          </p:nvPr>
        </p:nvSpPr>
        <p:spPr>
          <a:xfrm>
            <a:off x="548640" y="228600"/>
            <a:ext cx="10972800" cy="457200"/>
          </a:xfrm>
          <a:prstGeom prst="rect">
            <a:avLst/>
          </a:prstGeom>
        </p:spPr>
        <p:txBody>
          <a:bodyPr/>
          <a:lstStyle/>
          <a:p>
            <a:r>
              <a:rPr lang="en-US" dirty="0"/>
              <a:t>Click to edit Master title style</a:t>
            </a:r>
            <a:endParaRPr dirty="0"/>
          </a:p>
        </p:txBody>
      </p:sp>
    </p:spTree>
    <p:extLst>
      <p:ext uri="{BB962C8B-B14F-4D97-AF65-F5344CB8AC3E}">
        <p14:creationId xmlns:p14="http://schemas.microsoft.com/office/powerpoint/2010/main" val="3686809018"/>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Content No Watermark">
    <p:spTree>
      <p:nvGrpSpPr>
        <p:cNvPr id="1" name=""/>
        <p:cNvGrpSpPr/>
        <p:nvPr/>
      </p:nvGrpSpPr>
      <p:grpSpPr>
        <a:xfrm>
          <a:off x="0" y="0"/>
          <a:ext cx="0" cy="0"/>
          <a:chOff x="0" y="0"/>
          <a:chExt cx="0" cy="0"/>
        </a:xfrm>
      </p:grpSpPr>
      <p:sp>
        <p:nvSpPr>
          <p:cNvPr id="55" name="Rectangle"/>
          <p:cNvSpPr/>
          <p:nvPr/>
        </p:nvSpPr>
        <p:spPr>
          <a:xfrm>
            <a:off x="0" y="5962506"/>
            <a:ext cx="12192000" cy="908194"/>
          </a:xfrm>
          <a:prstGeom prst="rect">
            <a:avLst/>
          </a:prstGeom>
          <a:solidFill>
            <a:srgbClr val="1BA2AC"/>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a:p>
        </p:txBody>
      </p:sp>
      <p:pic>
        <p:nvPicPr>
          <p:cNvPr id="56" name="T1D_horizontal_white.png" descr="T1D_horizontal_white.png"/>
          <p:cNvPicPr>
            <a:picLocks noChangeAspect="1"/>
          </p:cNvPicPr>
          <p:nvPr/>
        </p:nvPicPr>
        <p:blipFill>
          <a:blip r:embed="rId2"/>
          <a:stretch>
            <a:fillRect/>
          </a:stretch>
        </p:blipFill>
        <p:spPr>
          <a:xfrm>
            <a:off x="9146547" y="6227431"/>
            <a:ext cx="2142447" cy="443477"/>
          </a:xfrm>
          <a:prstGeom prst="rect">
            <a:avLst/>
          </a:prstGeom>
          <a:ln w="12700">
            <a:miter lim="400000"/>
          </a:ln>
        </p:spPr>
      </p:pic>
      <p:sp>
        <p:nvSpPr>
          <p:cNvPr id="57" name="Body Level One…"/>
          <p:cNvSpPr txBox="1">
            <a:spLocks noGrp="1"/>
          </p:cNvSpPr>
          <p:nvPr>
            <p:ph type="body" sz="half" idx="1"/>
          </p:nvPr>
        </p:nvSpPr>
        <p:spPr>
          <a:xfrm>
            <a:off x="990600" y="2039747"/>
            <a:ext cx="9541934" cy="3436797"/>
          </a:xfrm>
          <a:prstGeom prst="rect">
            <a:avLst/>
          </a:prstGeom>
        </p:spPr>
        <p:txBody>
          <a:bodyPr lIns="0" tIns="0" rIns="0" bIns="0"/>
          <a:lstStyle>
            <a:lvl1pPr marL="0" indent="0" defTabSz="914400">
              <a:spcBef>
                <a:spcPts val="0"/>
              </a:spcBef>
              <a:buClrTx/>
              <a:buSzTx/>
              <a:buFontTx/>
              <a:buNone/>
              <a:defRPr>
                <a:solidFill>
                  <a:srgbClr val="696E6F"/>
                </a:solidFill>
              </a:defRPr>
            </a:lvl1pPr>
            <a:lvl2pPr marL="0" indent="228600" defTabSz="914400">
              <a:spcBef>
                <a:spcPts val="0"/>
              </a:spcBef>
              <a:buClrTx/>
              <a:buSzTx/>
              <a:buFontTx/>
              <a:buNone/>
              <a:defRPr>
                <a:solidFill>
                  <a:srgbClr val="696E6F"/>
                </a:solidFill>
              </a:defRPr>
            </a:lvl2pPr>
            <a:lvl3pPr marL="0" indent="457200" defTabSz="914400">
              <a:spcBef>
                <a:spcPts val="0"/>
              </a:spcBef>
              <a:buClrTx/>
              <a:buSzTx/>
              <a:buFontTx/>
              <a:buNone/>
              <a:defRPr>
                <a:solidFill>
                  <a:srgbClr val="696E6F"/>
                </a:solidFill>
              </a:defRPr>
            </a:lvl3pPr>
            <a:lvl4pPr marL="0" indent="685800" defTabSz="914400">
              <a:spcBef>
                <a:spcPts val="0"/>
              </a:spcBef>
              <a:buClrTx/>
              <a:buSzTx/>
              <a:buFontTx/>
              <a:buNone/>
              <a:defRPr>
                <a:solidFill>
                  <a:srgbClr val="696E6F"/>
                </a:solidFill>
              </a:defRPr>
            </a:lvl4pPr>
            <a:lvl5pPr marL="0" indent="914400" defTabSz="914400">
              <a:spcBef>
                <a:spcPts val="0"/>
              </a:spcBef>
              <a:buClrTx/>
              <a:buSzTx/>
              <a:buFontTx/>
              <a:buNone/>
              <a:defRPr>
                <a:solidFill>
                  <a:srgbClr val="696E6F"/>
                </a:solidFill>
              </a:defRPr>
            </a:lvl5pPr>
          </a:lstStyle>
          <a:p>
            <a:r>
              <a:t>Body Level One</a:t>
            </a:r>
          </a:p>
          <a:p>
            <a:pPr lvl="1"/>
            <a:r>
              <a:t>Body Level Two</a:t>
            </a:r>
          </a:p>
          <a:p>
            <a:pPr lvl="2"/>
            <a:r>
              <a:t>Body Level Three</a:t>
            </a:r>
          </a:p>
          <a:p>
            <a:pPr lvl="3"/>
            <a:r>
              <a:t>Body Level Four</a:t>
            </a:r>
          </a:p>
          <a:p>
            <a:pPr lvl="4"/>
            <a:r>
              <a:t>Body Level Five</a:t>
            </a:r>
          </a:p>
        </p:txBody>
      </p:sp>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xfrm>
            <a:off x="943146" y="6200251"/>
            <a:ext cx="245412" cy="345437"/>
          </a:xfrm>
          <a:prstGeom prst="rect">
            <a:avLst/>
          </a:prstGeom>
        </p:spPr>
        <p:txBody>
          <a:bodyPr/>
          <a:lstStyle/>
          <a:p>
            <a:fld id="{86CB4B4D-7CA3-9044-876B-883B54F8677D}" type="slidenum">
              <a:t>‹#›</a:t>
            </a:fld>
            <a:endParaRPr/>
          </a:p>
        </p:txBody>
      </p:sp>
      <p:pic>
        <p:nvPicPr>
          <p:cNvPr id="60" name="Image" descr="Image"/>
          <p:cNvPicPr>
            <a:picLocks noChangeAspect="1"/>
          </p:cNvPicPr>
          <p:nvPr/>
        </p:nvPicPr>
        <p:blipFill>
          <a:blip r:embed="rId3">
            <a:alphaModFix amt="10000"/>
          </a:blip>
          <a:stretch>
            <a:fillRect/>
          </a:stretch>
        </p:blipFill>
        <p:spPr>
          <a:xfrm>
            <a:off x="-317237" y="-3396473"/>
            <a:ext cx="12767216" cy="12549965"/>
          </a:xfrm>
          <a:prstGeom prst="rect">
            <a:avLst/>
          </a:prstGeom>
          <a:ln w="12700">
            <a:miter lim="400000"/>
          </a:ln>
        </p:spPr>
      </p:pic>
    </p:spTree>
    <p:extLst>
      <p:ext uri="{BB962C8B-B14F-4D97-AF65-F5344CB8AC3E}">
        <p14:creationId xmlns:p14="http://schemas.microsoft.com/office/powerpoint/2010/main" val="1881405728"/>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8F864C-A835-493B-910D-981D14D1C88F}" type="datetime1">
              <a:rPr lang="en-US" smtClean="0"/>
              <a:t>3/26/2021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5093C1-3A22-4FD3-9A2D-0EF7936C6C71}" type="slidenum">
              <a:rPr lang="en-US" smtClean="0"/>
              <a:t>‹#›</a:t>
            </a:fld>
            <a:endParaRPr lang="en-US"/>
          </a:p>
        </p:txBody>
      </p:sp>
    </p:spTree>
    <p:extLst>
      <p:ext uri="{BB962C8B-B14F-4D97-AF65-F5344CB8AC3E}">
        <p14:creationId xmlns:p14="http://schemas.microsoft.com/office/powerpoint/2010/main" val="3946294545"/>
      </p:ext>
    </p:extLst>
  </p:cSld>
  <p:clrMapOvr>
    <a:masterClrMapping/>
  </p:clrMapOvr>
  <p:extLst>
    <p:ext uri="{DCECCB84-F9BA-43D5-87BE-67443E8EF086}">
      <p15:sldGuideLst xmlns:p15="http://schemas.microsoft.com/office/powerpoint/2012/main">
        <p15:guide id="1" pos="7224">
          <p15:clr>
            <a:srgbClr val="FBAE40"/>
          </p15:clr>
        </p15:guide>
        <p15:guide id="2" orient="horz" pos="379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5">
            <a:extLst>
              <a:ext uri="{FF2B5EF4-FFF2-40B4-BE49-F238E27FC236}">
                <a16:creationId xmlns:a16="http://schemas.microsoft.com/office/drawing/2014/main" id="{9DEFF153-2C78-4D58-B60E-D6578A03B014}"/>
              </a:ext>
            </a:extLst>
          </p:cNvPr>
          <p:cNvGrpSpPr>
            <a:grpSpLocks/>
          </p:cNvGrpSpPr>
          <p:nvPr/>
        </p:nvGrpSpPr>
        <p:grpSpPr bwMode="auto">
          <a:xfrm>
            <a:off x="0" y="228600"/>
            <a:ext cx="12018963" cy="1066800"/>
            <a:chOff x="-19045" y="216550"/>
            <a:chExt cx="9220782" cy="649224"/>
          </a:xfrm>
        </p:grpSpPr>
        <p:sp>
          <p:nvSpPr>
            <p:cNvPr id="5" name="Freeform 5">
              <a:extLst>
                <a:ext uri="{FF2B5EF4-FFF2-40B4-BE49-F238E27FC236}">
                  <a16:creationId xmlns:a16="http://schemas.microsoft.com/office/drawing/2014/main" id="{28C63C3D-C1CB-4C0D-9A2B-05A54DD0C190}"/>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sp>
          <p:nvSpPr>
            <p:cNvPr id="6" name="Freeform 6">
              <a:extLst>
                <a:ext uri="{FF2B5EF4-FFF2-40B4-BE49-F238E27FC236}">
                  <a16:creationId xmlns:a16="http://schemas.microsoft.com/office/drawing/2014/main" id="{161D79C6-00DC-45EC-AC9C-6A8763D18F24}"/>
                </a:ext>
              </a:extLst>
            </p:cNvPr>
            <p:cNvSpPr>
              <a:spLocks/>
            </p:cNvSpPr>
            <p:nvPr/>
          </p:nvSpPr>
          <p:spPr bwMode="auto">
            <a:xfrm rot="21435692">
              <a:off x="25925" y="216922"/>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grpSp>
      <p:pic>
        <p:nvPicPr>
          <p:cNvPr id="7" name="Picture 13" descr="feinberg-titleslide-onwhite.png">
            <a:extLst>
              <a:ext uri="{FF2B5EF4-FFF2-40B4-BE49-F238E27FC236}">
                <a16:creationId xmlns:a16="http://schemas.microsoft.com/office/drawing/2014/main" id="{4A23D608-CD40-4D95-B48A-C624A8ABBE5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3200" y="6138863"/>
            <a:ext cx="22352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F33C8712-CA4E-403E-85A8-1BAEF4DCE88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79050" y="6248400"/>
            <a:ext cx="19272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9" name="Title Placeholder 8"/>
          <p:cNvSpPr>
            <a:spLocks noGrp="1"/>
          </p:cNvSpPr>
          <p:nvPr>
            <p:ph type="ctrTitle"/>
          </p:nvPr>
        </p:nvSpPr>
        <p:spPr>
          <a:xfrm>
            <a:off x="37682" y="1431133"/>
            <a:ext cx="12154319" cy="1193006"/>
          </a:xfrm>
        </p:spPr>
        <p:txBody>
          <a:bodyPr/>
          <a:lstStyle>
            <a:lvl1pPr algn="ctr">
              <a:defRPr sz="4000">
                <a:solidFill>
                  <a:schemeClr val="accent3">
                    <a:lumMod val="50000"/>
                  </a:schemeClr>
                </a:solidFill>
              </a:defRPr>
            </a:lvl1pPr>
          </a:lstStyle>
          <a:p>
            <a:r>
              <a:rPr lang="en-US" dirty="0"/>
              <a:t>Click to edit Master title style</a:t>
            </a:r>
          </a:p>
        </p:txBody>
      </p:sp>
      <p:sp>
        <p:nvSpPr>
          <p:cNvPr id="53260" name="Text Placeholder 29"/>
          <p:cNvSpPr>
            <a:spLocks noGrp="1"/>
          </p:cNvSpPr>
          <p:nvPr>
            <p:ph type="subTitle" idx="1"/>
          </p:nvPr>
        </p:nvSpPr>
        <p:spPr>
          <a:xfrm>
            <a:off x="3149600" y="4572000"/>
            <a:ext cx="6502400" cy="1752600"/>
          </a:xfrm>
        </p:spPr>
        <p:txBody>
          <a:bodyPr/>
          <a:lstStyle>
            <a:lvl1pPr marL="0" indent="0" algn="ctr">
              <a:buFont typeface="Wingdings 2" pitchFamily="18" charset="2"/>
              <a:buNone/>
              <a:defRPr>
                <a:solidFill>
                  <a:schemeClr val="accent2">
                    <a:lumMod val="50000"/>
                  </a:schemeClr>
                </a:solidFill>
              </a:defRPr>
            </a:lvl1pPr>
          </a:lstStyle>
          <a:p>
            <a:r>
              <a:rPr lang="en-US"/>
              <a:t>Click to edit Master subtitle style</a:t>
            </a:r>
          </a:p>
        </p:txBody>
      </p:sp>
    </p:spTree>
    <p:extLst>
      <p:ext uri="{BB962C8B-B14F-4D97-AF65-F5344CB8AC3E}">
        <p14:creationId xmlns:p14="http://schemas.microsoft.com/office/powerpoint/2010/main" val="3352610531"/>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lumMod val="50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accent3">
                    <a:lumMod val="75000"/>
                  </a:schemeClr>
                </a:solidFill>
              </a:defRPr>
            </a:lvl1pPr>
            <a:lvl2pPr>
              <a:defRPr>
                <a:solidFill>
                  <a:schemeClr val="accent3">
                    <a:lumMod val="75000"/>
                  </a:schemeClr>
                </a:solidFill>
              </a:defRPr>
            </a:lvl2pPr>
            <a:lvl3pPr>
              <a:defRPr>
                <a:solidFill>
                  <a:schemeClr val="accent3">
                    <a:lumMod val="75000"/>
                  </a:schemeClr>
                </a:solidFill>
              </a:defRPr>
            </a:lvl3pPr>
            <a:lvl4pPr>
              <a:defRPr>
                <a:solidFill>
                  <a:schemeClr val="accent3">
                    <a:lumMod val="75000"/>
                  </a:schemeClr>
                </a:solidFill>
              </a:defRPr>
            </a:lvl4pPr>
            <a:lvl5pPr>
              <a:defRPr>
                <a:solidFill>
                  <a:schemeClr val="accent3">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534342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C1D5F-983A-6B42-9E05-11472BB364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50746E-31C7-4E46-8DBC-62F66FEEA3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885CE2-4611-FC47-94B5-7ECDAB35D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AA7CE5-3A9D-BB45-8B82-60C0CA79A59B}"/>
              </a:ext>
            </a:extLst>
          </p:cNvPr>
          <p:cNvSpPr>
            <a:spLocks noGrp="1"/>
          </p:cNvSpPr>
          <p:nvPr>
            <p:ph type="dt" sz="half" idx="10"/>
          </p:nvPr>
        </p:nvSpPr>
        <p:spPr/>
        <p:txBody>
          <a:bodyPr/>
          <a:lstStyle/>
          <a:p>
            <a:fld id="{87178003-6FEA-BC40-981A-5049094C6CA9}" type="datetimeFigureOut">
              <a:rPr lang="en-US" smtClean="0"/>
              <a:t>3/26/2021</a:t>
            </a:fld>
            <a:endParaRPr lang="en-US" dirty="0"/>
          </a:p>
        </p:txBody>
      </p:sp>
      <p:sp>
        <p:nvSpPr>
          <p:cNvPr id="6" name="Footer Placeholder 5">
            <a:extLst>
              <a:ext uri="{FF2B5EF4-FFF2-40B4-BE49-F238E27FC236}">
                <a16:creationId xmlns:a16="http://schemas.microsoft.com/office/drawing/2014/main" id="{C94957E8-68C0-4B46-8B9C-29CCB37E952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0A2371A-E7A9-A943-BB69-383C8BF8CB08}"/>
              </a:ext>
            </a:extLst>
          </p:cNvPr>
          <p:cNvSpPr>
            <a:spLocks noGrp="1"/>
          </p:cNvSpPr>
          <p:nvPr>
            <p:ph type="sldNum" sz="quarter" idx="12"/>
          </p:nvPr>
        </p:nvSpPr>
        <p:spPr/>
        <p:txBody>
          <a:bodyPr/>
          <a:lstStyle/>
          <a:p>
            <a:fld id="{EA13A04F-2CFB-1D42-82AB-8B550389EE49}" type="slidenum">
              <a:rPr lang="en-US" smtClean="0"/>
              <a:t>‹#›</a:t>
            </a:fld>
            <a:endParaRPr lang="en-US" dirty="0"/>
          </a:p>
        </p:txBody>
      </p:sp>
    </p:spTree>
    <p:extLst>
      <p:ext uri="{BB962C8B-B14F-4D97-AF65-F5344CB8AC3E}">
        <p14:creationId xmlns:p14="http://schemas.microsoft.com/office/powerpoint/2010/main" val="20003066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AB9FC3FF-C021-45A2-AC60-691BFEA43AF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79050" y="6248400"/>
            <a:ext cx="19272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accent3">
                    <a:lumMod val="50000"/>
                  </a:schemeClr>
                </a:solidFill>
              </a:defRPr>
            </a:lvl1pPr>
          </a:lstStyle>
          <a:p>
            <a:r>
              <a:rPr lang="en-US" dirty="0"/>
              <a:t>Click to edit Master title style</a:t>
            </a:r>
          </a:p>
        </p:txBody>
      </p:sp>
      <p:sp>
        <p:nvSpPr>
          <p:cNvPr id="3" name="Content Placeholder 2"/>
          <p:cNvSpPr>
            <a:spLocks noGrp="1"/>
          </p:cNvSpPr>
          <p:nvPr>
            <p:ph sz="half" idx="1"/>
          </p:nvPr>
        </p:nvSpPr>
        <p:spPr>
          <a:xfrm>
            <a:off x="609600" y="1935164"/>
            <a:ext cx="5384800" cy="4389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35164"/>
            <a:ext cx="5384800" cy="4389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2020571"/>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5A04124E-0F43-4690-80B0-65A29C8971D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79050" y="6248400"/>
            <a:ext cx="19272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274638"/>
            <a:ext cx="10972800" cy="639762"/>
          </a:xfrm>
        </p:spPr>
        <p:txBody>
          <a:bodyPr/>
          <a:lstStyle>
            <a:lvl1pPr>
              <a:defRPr>
                <a:solidFill>
                  <a:schemeClr val="accent3">
                    <a:lumMod val="50000"/>
                  </a:schemeClr>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F836A0F3-219A-4152-9EC0-4952AFE64484}"/>
              </a:ext>
            </a:extLst>
          </p:cNvPr>
          <p:cNvSpPr>
            <a:spLocks noGrp="1"/>
          </p:cNvSpPr>
          <p:nvPr>
            <p:ph type="sldNum" sz="quarter" idx="10"/>
          </p:nvPr>
        </p:nvSpPr>
        <p:spPr>
          <a:xfrm>
            <a:off x="10566400" y="6356350"/>
            <a:ext cx="1016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F32C1163-A56F-4F5C-95AF-8912B1F6FC80}" type="slidenum">
              <a:rPr lang="en-US" altLang="en-US"/>
              <a:pPr>
                <a:defRPr/>
              </a:pPr>
              <a:t>‹#›</a:t>
            </a:fld>
            <a:endParaRPr lang="en-US" altLang="en-US"/>
          </a:p>
        </p:txBody>
      </p:sp>
    </p:spTree>
    <p:extLst>
      <p:ext uri="{BB962C8B-B14F-4D97-AF65-F5344CB8AC3E}">
        <p14:creationId xmlns:p14="http://schemas.microsoft.com/office/powerpoint/2010/main" val="2053862284"/>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D2185126-D203-4076-8750-D3E22F8BF17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79050" y="6248400"/>
            <a:ext cx="19272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EA04A550-7D0C-460B-B4B8-7EB22D9149FC}"/>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panose="020B0604020202020204" pitchFamily="34" charset="0"/>
              </a:defRPr>
            </a:lvl1pPr>
          </a:lstStyle>
          <a:p>
            <a:pPr>
              <a:defRPr/>
            </a:pPr>
            <a:fld id="{8CD0CF2E-CCB0-476B-B0F2-75BC38193817}" type="datetimeFigureOut">
              <a:rPr lang="en-US"/>
              <a:pPr>
                <a:defRPr/>
              </a:pPr>
              <a:t>3/26/2021</a:t>
            </a:fld>
            <a:endParaRPr lang="en-US" dirty="0"/>
          </a:p>
        </p:txBody>
      </p:sp>
      <p:sp>
        <p:nvSpPr>
          <p:cNvPr id="5" name="Footer Placeholder 4">
            <a:extLst>
              <a:ext uri="{FF2B5EF4-FFF2-40B4-BE49-F238E27FC236}">
                <a16:creationId xmlns:a16="http://schemas.microsoft.com/office/drawing/2014/main" id="{EB8F17A9-773B-49B9-98D7-48546906F6C6}"/>
              </a:ext>
            </a:extLst>
          </p:cNvPr>
          <p:cNvSpPr>
            <a:spLocks noGrp="1"/>
          </p:cNvSpPr>
          <p:nvPr>
            <p:ph type="ftr" sz="quarter" idx="11"/>
          </p:nvPr>
        </p:nvSpPr>
        <p:spPr>
          <a:xfrm>
            <a:off x="3556000" y="6356350"/>
            <a:ext cx="4470400" cy="365125"/>
          </a:xfrm>
          <a:prstGeom prst="rect">
            <a:avLst/>
          </a:prstGeom>
        </p:spPr>
        <p:txBody>
          <a:bodyPr/>
          <a:lstStyle>
            <a:lvl1pPr eaLnBrk="1" hangingPunct="1">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F8921BC-4E66-4FBF-94FD-3FD4C1728315}"/>
              </a:ext>
            </a:extLst>
          </p:cNvPr>
          <p:cNvSpPr>
            <a:spLocks noGrp="1"/>
          </p:cNvSpPr>
          <p:nvPr>
            <p:ph type="sldNum" sz="quarter" idx="12"/>
          </p:nvPr>
        </p:nvSpPr>
        <p:spPr>
          <a:xfrm>
            <a:off x="10566400" y="6356350"/>
            <a:ext cx="1016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65662750-DA8E-4DC1-936D-9AA4885D5D31}" type="slidenum">
              <a:rPr lang="en-US" altLang="en-US"/>
              <a:pPr>
                <a:defRPr/>
              </a:pPr>
              <a:t>‹#›</a:t>
            </a:fld>
            <a:endParaRPr lang="en-US" altLang="en-US"/>
          </a:p>
        </p:txBody>
      </p:sp>
    </p:spTree>
    <p:extLst>
      <p:ext uri="{BB962C8B-B14F-4D97-AF65-F5344CB8AC3E}">
        <p14:creationId xmlns:p14="http://schemas.microsoft.com/office/powerpoint/2010/main" val="2837206419"/>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08E8131-2263-4B31-8307-9D18F7478EE7}"/>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panose="020B0604020202020204" pitchFamily="34" charset="0"/>
              </a:defRPr>
            </a:lvl1pPr>
          </a:lstStyle>
          <a:p>
            <a:pPr>
              <a:defRPr/>
            </a:pPr>
            <a:fld id="{67FFE551-1454-418A-BE52-D0774FD3595E}" type="datetimeFigureOut">
              <a:rPr lang="en-US"/>
              <a:pPr>
                <a:defRPr/>
              </a:pPr>
              <a:t>3/26/2021</a:t>
            </a:fld>
            <a:endParaRPr lang="en-US" dirty="0"/>
          </a:p>
        </p:txBody>
      </p:sp>
      <p:sp>
        <p:nvSpPr>
          <p:cNvPr id="3" name="Footer Placeholder 4">
            <a:extLst>
              <a:ext uri="{FF2B5EF4-FFF2-40B4-BE49-F238E27FC236}">
                <a16:creationId xmlns:a16="http://schemas.microsoft.com/office/drawing/2014/main" id="{EFF45C0D-495B-454F-8405-9F8CCB365500}"/>
              </a:ext>
            </a:extLst>
          </p:cNvPr>
          <p:cNvSpPr>
            <a:spLocks noGrp="1"/>
          </p:cNvSpPr>
          <p:nvPr>
            <p:ph type="ftr" sz="quarter" idx="11"/>
          </p:nvPr>
        </p:nvSpPr>
        <p:spPr>
          <a:xfrm>
            <a:off x="3556000" y="6356350"/>
            <a:ext cx="4470400" cy="365125"/>
          </a:xfrm>
          <a:prstGeom prst="rect">
            <a:avLst/>
          </a:prstGeom>
        </p:spPr>
        <p:txBody>
          <a:bodyPr/>
          <a:lstStyle>
            <a:lvl1pPr eaLnBrk="1" hangingPunct="1">
              <a:defRPr>
                <a:latin typeface="Arial" panose="020B0604020202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8841105E-428D-4039-A79E-C3F142860A64}"/>
              </a:ext>
            </a:extLst>
          </p:cNvPr>
          <p:cNvSpPr>
            <a:spLocks noGrp="1"/>
          </p:cNvSpPr>
          <p:nvPr>
            <p:ph type="sldNum" sz="quarter" idx="12"/>
          </p:nvPr>
        </p:nvSpPr>
        <p:spPr>
          <a:xfrm>
            <a:off x="10566400" y="6356350"/>
            <a:ext cx="1016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E3AAADD-7394-413A-911C-A5CC84EDD04F}" type="slidenum">
              <a:rPr lang="en-US" altLang="en-US"/>
              <a:pPr>
                <a:defRPr/>
              </a:pPr>
              <a:t>‹#›</a:t>
            </a:fld>
            <a:endParaRPr lang="en-US" altLang="en-US"/>
          </a:p>
        </p:txBody>
      </p:sp>
    </p:spTree>
    <p:extLst>
      <p:ext uri="{BB962C8B-B14F-4D97-AF65-F5344CB8AC3E}">
        <p14:creationId xmlns:p14="http://schemas.microsoft.com/office/powerpoint/2010/main" val="2971312511"/>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315EBAA-D165-4539-9123-D25A6A3690FD}"/>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panose="020B0604020202020204" pitchFamily="34" charset="0"/>
              </a:defRPr>
            </a:lvl1pPr>
          </a:lstStyle>
          <a:p>
            <a:pPr>
              <a:defRPr/>
            </a:pPr>
            <a:fld id="{B112D5CA-4DD1-4FC2-82F9-00145BC5CE71}" type="datetimeFigureOut">
              <a:rPr lang="en-US"/>
              <a:pPr>
                <a:defRPr/>
              </a:pPr>
              <a:t>3/26/2021</a:t>
            </a:fld>
            <a:endParaRPr lang="en-US" dirty="0"/>
          </a:p>
        </p:txBody>
      </p:sp>
      <p:sp>
        <p:nvSpPr>
          <p:cNvPr id="6" name="Footer Placeholder 4">
            <a:extLst>
              <a:ext uri="{FF2B5EF4-FFF2-40B4-BE49-F238E27FC236}">
                <a16:creationId xmlns:a16="http://schemas.microsoft.com/office/drawing/2014/main" id="{EEE434C2-ED6C-43D2-A654-8A41C4422181}"/>
              </a:ext>
            </a:extLst>
          </p:cNvPr>
          <p:cNvSpPr>
            <a:spLocks noGrp="1"/>
          </p:cNvSpPr>
          <p:nvPr>
            <p:ph type="ftr" sz="quarter" idx="11"/>
          </p:nvPr>
        </p:nvSpPr>
        <p:spPr>
          <a:xfrm>
            <a:off x="3556000" y="6356350"/>
            <a:ext cx="4470400" cy="365125"/>
          </a:xfrm>
          <a:prstGeom prst="rect">
            <a:avLst/>
          </a:prstGeom>
        </p:spPr>
        <p:txBody>
          <a:bodyPr/>
          <a:lstStyle>
            <a:lvl1pPr eaLnBrk="1" hangingPunct="1">
              <a:defRPr>
                <a:latin typeface="Arial" panose="020B0604020202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32D6AB3-DC0E-465A-985C-5997891AB67F}"/>
              </a:ext>
            </a:extLst>
          </p:cNvPr>
          <p:cNvSpPr>
            <a:spLocks noGrp="1"/>
          </p:cNvSpPr>
          <p:nvPr>
            <p:ph type="sldNum" sz="quarter" idx="12"/>
          </p:nvPr>
        </p:nvSpPr>
        <p:spPr>
          <a:xfrm>
            <a:off x="10566400" y="6356350"/>
            <a:ext cx="1016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FD9322B6-E25B-410F-B20A-26D5DCCCC712}" type="slidenum">
              <a:rPr lang="en-US" altLang="en-US"/>
              <a:pPr>
                <a:defRPr/>
              </a:pPr>
              <a:t>‹#›</a:t>
            </a:fld>
            <a:endParaRPr lang="en-US" altLang="en-US"/>
          </a:p>
        </p:txBody>
      </p:sp>
    </p:spTree>
    <p:extLst>
      <p:ext uri="{BB962C8B-B14F-4D97-AF65-F5344CB8AC3E}">
        <p14:creationId xmlns:p14="http://schemas.microsoft.com/office/powerpoint/2010/main" val="4054748884"/>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06D1E64-C75F-4B10-B2FD-1D827F610C56}"/>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panose="020B0604020202020204" pitchFamily="34" charset="0"/>
              </a:defRPr>
            </a:lvl1pPr>
          </a:lstStyle>
          <a:p>
            <a:pPr>
              <a:defRPr/>
            </a:pPr>
            <a:fld id="{A7BD3F90-02D9-47E0-B6C2-E98F2B177A51}" type="datetimeFigureOut">
              <a:rPr lang="en-US"/>
              <a:pPr>
                <a:defRPr/>
              </a:pPr>
              <a:t>3/26/2021</a:t>
            </a:fld>
            <a:endParaRPr lang="en-US" dirty="0"/>
          </a:p>
        </p:txBody>
      </p:sp>
      <p:sp>
        <p:nvSpPr>
          <p:cNvPr id="6" name="Footer Placeholder 4">
            <a:extLst>
              <a:ext uri="{FF2B5EF4-FFF2-40B4-BE49-F238E27FC236}">
                <a16:creationId xmlns:a16="http://schemas.microsoft.com/office/drawing/2014/main" id="{2AC8D0D8-50A3-41CB-82B1-D38528B620D6}"/>
              </a:ext>
            </a:extLst>
          </p:cNvPr>
          <p:cNvSpPr>
            <a:spLocks noGrp="1"/>
          </p:cNvSpPr>
          <p:nvPr>
            <p:ph type="ftr" sz="quarter" idx="11"/>
          </p:nvPr>
        </p:nvSpPr>
        <p:spPr>
          <a:xfrm>
            <a:off x="3556000" y="6356350"/>
            <a:ext cx="4470400" cy="365125"/>
          </a:xfrm>
          <a:prstGeom prst="rect">
            <a:avLst/>
          </a:prstGeom>
        </p:spPr>
        <p:txBody>
          <a:bodyPr/>
          <a:lstStyle>
            <a:lvl1pPr eaLnBrk="1" hangingPunct="1">
              <a:defRPr>
                <a:latin typeface="Arial" panose="020B0604020202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286AD4F0-CE68-407B-9C73-C5203A8C472D}"/>
              </a:ext>
            </a:extLst>
          </p:cNvPr>
          <p:cNvSpPr>
            <a:spLocks noGrp="1"/>
          </p:cNvSpPr>
          <p:nvPr>
            <p:ph type="sldNum" sz="quarter" idx="12"/>
          </p:nvPr>
        </p:nvSpPr>
        <p:spPr>
          <a:xfrm>
            <a:off x="10566400" y="6356350"/>
            <a:ext cx="1016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D30C5F9D-57FE-49B7-AC75-4F6F0194AE11}" type="slidenum">
              <a:rPr lang="en-US" altLang="en-US"/>
              <a:pPr>
                <a:defRPr/>
              </a:pPr>
              <a:t>‹#›</a:t>
            </a:fld>
            <a:endParaRPr lang="en-US" altLang="en-US"/>
          </a:p>
        </p:txBody>
      </p:sp>
    </p:spTree>
    <p:extLst>
      <p:ext uri="{BB962C8B-B14F-4D97-AF65-F5344CB8AC3E}">
        <p14:creationId xmlns:p14="http://schemas.microsoft.com/office/powerpoint/2010/main" val="1137322090"/>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2F9EE-9E6B-42AD-8128-8AA19B140D0B}"/>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panose="020B0604020202020204" pitchFamily="34" charset="0"/>
              </a:defRPr>
            </a:lvl1pPr>
          </a:lstStyle>
          <a:p>
            <a:pPr>
              <a:defRPr/>
            </a:pPr>
            <a:fld id="{68F698F4-778C-402B-A921-F64F6604AD8D}" type="datetimeFigureOut">
              <a:rPr lang="en-US"/>
              <a:pPr>
                <a:defRPr/>
              </a:pPr>
              <a:t>3/26/2021</a:t>
            </a:fld>
            <a:endParaRPr lang="en-US" dirty="0"/>
          </a:p>
        </p:txBody>
      </p:sp>
      <p:sp>
        <p:nvSpPr>
          <p:cNvPr id="5" name="Footer Placeholder 4">
            <a:extLst>
              <a:ext uri="{FF2B5EF4-FFF2-40B4-BE49-F238E27FC236}">
                <a16:creationId xmlns:a16="http://schemas.microsoft.com/office/drawing/2014/main" id="{DF132725-FEBE-4A12-A412-5BF7C62036F9}"/>
              </a:ext>
            </a:extLst>
          </p:cNvPr>
          <p:cNvSpPr>
            <a:spLocks noGrp="1"/>
          </p:cNvSpPr>
          <p:nvPr>
            <p:ph type="ftr" sz="quarter" idx="11"/>
          </p:nvPr>
        </p:nvSpPr>
        <p:spPr>
          <a:xfrm>
            <a:off x="3556000" y="6356350"/>
            <a:ext cx="4470400" cy="365125"/>
          </a:xfrm>
          <a:prstGeom prst="rect">
            <a:avLst/>
          </a:prstGeom>
        </p:spPr>
        <p:txBody>
          <a:bodyPr/>
          <a:lstStyle>
            <a:lvl1pPr eaLnBrk="1" hangingPunct="1">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9945610-D10B-4B80-99DD-25A372D4496C}"/>
              </a:ext>
            </a:extLst>
          </p:cNvPr>
          <p:cNvSpPr>
            <a:spLocks noGrp="1"/>
          </p:cNvSpPr>
          <p:nvPr>
            <p:ph type="sldNum" sz="quarter" idx="12"/>
          </p:nvPr>
        </p:nvSpPr>
        <p:spPr>
          <a:xfrm>
            <a:off x="10566400" y="6356350"/>
            <a:ext cx="1016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73B90D55-B9CE-402A-9751-4FFD1AA4D7FD}" type="slidenum">
              <a:rPr lang="en-US" altLang="en-US"/>
              <a:pPr>
                <a:defRPr/>
              </a:pPr>
              <a:t>‹#›</a:t>
            </a:fld>
            <a:endParaRPr lang="en-US" altLang="en-US"/>
          </a:p>
        </p:txBody>
      </p:sp>
    </p:spTree>
    <p:extLst>
      <p:ext uri="{BB962C8B-B14F-4D97-AF65-F5344CB8AC3E}">
        <p14:creationId xmlns:p14="http://schemas.microsoft.com/office/powerpoint/2010/main" val="2938119085"/>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704850"/>
            <a:ext cx="2743200" cy="5619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04850"/>
            <a:ext cx="8026400" cy="5619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0F4297-E64C-43E6-A7A3-72F698AB5A16}"/>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panose="020B0604020202020204" pitchFamily="34" charset="0"/>
              </a:defRPr>
            </a:lvl1pPr>
          </a:lstStyle>
          <a:p>
            <a:pPr>
              <a:defRPr/>
            </a:pPr>
            <a:fld id="{E936987E-F533-4384-9755-69A38E9121CB}" type="datetimeFigureOut">
              <a:rPr lang="en-US"/>
              <a:pPr>
                <a:defRPr/>
              </a:pPr>
              <a:t>3/26/2021</a:t>
            </a:fld>
            <a:endParaRPr lang="en-US" dirty="0"/>
          </a:p>
        </p:txBody>
      </p:sp>
      <p:sp>
        <p:nvSpPr>
          <p:cNvPr id="5" name="Footer Placeholder 4">
            <a:extLst>
              <a:ext uri="{FF2B5EF4-FFF2-40B4-BE49-F238E27FC236}">
                <a16:creationId xmlns:a16="http://schemas.microsoft.com/office/drawing/2014/main" id="{EC58189B-E4A1-4156-8B55-AD238B9BA027}"/>
              </a:ext>
            </a:extLst>
          </p:cNvPr>
          <p:cNvSpPr>
            <a:spLocks noGrp="1"/>
          </p:cNvSpPr>
          <p:nvPr>
            <p:ph type="ftr" sz="quarter" idx="11"/>
          </p:nvPr>
        </p:nvSpPr>
        <p:spPr>
          <a:xfrm>
            <a:off x="3556000" y="6356350"/>
            <a:ext cx="4470400" cy="365125"/>
          </a:xfrm>
          <a:prstGeom prst="rect">
            <a:avLst/>
          </a:prstGeom>
        </p:spPr>
        <p:txBody>
          <a:bodyPr/>
          <a:lstStyle>
            <a:lvl1pPr eaLnBrk="1" hangingPunct="1">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A58E13A-6462-495B-BB1E-FBD9CD6C6489}"/>
              </a:ext>
            </a:extLst>
          </p:cNvPr>
          <p:cNvSpPr>
            <a:spLocks noGrp="1"/>
          </p:cNvSpPr>
          <p:nvPr>
            <p:ph type="sldNum" sz="quarter" idx="12"/>
          </p:nvPr>
        </p:nvSpPr>
        <p:spPr>
          <a:xfrm>
            <a:off x="10566400" y="6356350"/>
            <a:ext cx="1016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5CFBE00D-5538-4490-821C-AB32EA543CDF}" type="slidenum">
              <a:rPr lang="en-US" altLang="en-US"/>
              <a:pPr>
                <a:defRPr/>
              </a:pPr>
              <a:t>‹#›</a:t>
            </a:fld>
            <a:endParaRPr lang="en-US" altLang="en-US"/>
          </a:p>
        </p:txBody>
      </p:sp>
    </p:spTree>
    <p:extLst>
      <p:ext uri="{BB962C8B-B14F-4D97-AF65-F5344CB8AC3E}">
        <p14:creationId xmlns:p14="http://schemas.microsoft.com/office/powerpoint/2010/main" val="3498328130"/>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85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935164"/>
            <a:ext cx="5384800" cy="4389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35164"/>
            <a:ext cx="5384800" cy="2117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205288"/>
            <a:ext cx="5384800" cy="2119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E412EF4E-257B-4DB4-AFB6-D9964531545B}"/>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panose="020B0604020202020204" pitchFamily="34" charset="0"/>
              </a:defRPr>
            </a:lvl1pPr>
          </a:lstStyle>
          <a:p>
            <a:pPr>
              <a:defRPr/>
            </a:pPr>
            <a:fld id="{C4232B09-C918-415C-A489-D640380AB8D2}" type="datetimeFigureOut">
              <a:rPr lang="en-US"/>
              <a:pPr>
                <a:defRPr/>
              </a:pPr>
              <a:t>3/26/2021</a:t>
            </a:fld>
            <a:endParaRPr lang="en-US" dirty="0"/>
          </a:p>
        </p:txBody>
      </p:sp>
      <p:sp>
        <p:nvSpPr>
          <p:cNvPr id="7" name="Footer Placeholder 4">
            <a:extLst>
              <a:ext uri="{FF2B5EF4-FFF2-40B4-BE49-F238E27FC236}">
                <a16:creationId xmlns:a16="http://schemas.microsoft.com/office/drawing/2014/main" id="{E3B6EB68-FFF3-4E49-931F-44CCEAFED05B}"/>
              </a:ext>
            </a:extLst>
          </p:cNvPr>
          <p:cNvSpPr>
            <a:spLocks noGrp="1"/>
          </p:cNvSpPr>
          <p:nvPr>
            <p:ph type="ftr" sz="quarter" idx="11"/>
          </p:nvPr>
        </p:nvSpPr>
        <p:spPr>
          <a:xfrm>
            <a:off x="3556000" y="6356350"/>
            <a:ext cx="4470400" cy="365125"/>
          </a:xfrm>
          <a:prstGeom prst="rect">
            <a:avLst/>
          </a:prstGeom>
        </p:spPr>
        <p:txBody>
          <a:bodyPr/>
          <a:lstStyle>
            <a:lvl1pPr eaLnBrk="1" hangingPunct="1">
              <a:defRPr>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61EA2354-E291-4334-AEF1-C713417D5AA6}"/>
              </a:ext>
            </a:extLst>
          </p:cNvPr>
          <p:cNvSpPr>
            <a:spLocks noGrp="1"/>
          </p:cNvSpPr>
          <p:nvPr>
            <p:ph type="sldNum" sz="quarter" idx="12"/>
          </p:nvPr>
        </p:nvSpPr>
        <p:spPr>
          <a:xfrm>
            <a:off x="10566400" y="6356350"/>
            <a:ext cx="1016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317E171E-6D64-4E6A-84F5-6785F663CEA2}" type="slidenum">
              <a:rPr lang="en-US" altLang="en-US"/>
              <a:pPr>
                <a:defRPr/>
              </a:pPr>
              <a:t>‹#›</a:t>
            </a:fld>
            <a:endParaRPr lang="en-US" altLang="en-US"/>
          </a:p>
        </p:txBody>
      </p:sp>
    </p:spTree>
    <p:extLst>
      <p:ext uri="{BB962C8B-B14F-4D97-AF65-F5344CB8AC3E}">
        <p14:creationId xmlns:p14="http://schemas.microsoft.com/office/powerpoint/2010/main" val="2482885761"/>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70485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935164"/>
            <a:ext cx="5384800" cy="2117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35164"/>
            <a:ext cx="5384800" cy="2117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205288"/>
            <a:ext cx="5384800" cy="2119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205288"/>
            <a:ext cx="5384800" cy="2119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5E20E9A-D3B6-4B50-9854-FEE0C05B38A4}"/>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panose="020B0604020202020204" pitchFamily="34" charset="0"/>
              </a:defRPr>
            </a:lvl1pPr>
          </a:lstStyle>
          <a:p>
            <a:pPr>
              <a:defRPr/>
            </a:pPr>
            <a:fld id="{FB5BA125-2DAC-47CC-868C-7DC5E9AB53CE}" type="datetimeFigureOut">
              <a:rPr lang="en-US"/>
              <a:pPr>
                <a:defRPr/>
              </a:pPr>
              <a:t>3/26/2021</a:t>
            </a:fld>
            <a:endParaRPr lang="en-US" dirty="0"/>
          </a:p>
        </p:txBody>
      </p:sp>
      <p:sp>
        <p:nvSpPr>
          <p:cNvPr id="8" name="Footer Placeholder 4">
            <a:extLst>
              <a:ext uri="{FF2B5EF4-FFF2-40B4-BE49-F238E27FC236}">
                <a16:creationId xmlns:a16="http://schemas.microsoft.com/office/drawing/2014/main" id="{833BB619-E8AD-4C81-ABC3-D5D56197E609}"/>
              </a:ext>
            </a:extLst>
          </p:cNvPr>
          <p:cNvSpPr>
            <a:spLocks noGrp="1"/>
          </p:cNvSpPr>
          <p:nvPr>
            <p:ph type="ftr" sz="quarter" idx="11"/>
          </p:nvPr>
        </p:nvSpPr>
        <p:spPr>
          <a:xfrm>
            <a:off x="3556000" y="6356350"/>
            <a:ext cx="4470400" cy="365125"/>
          </a:xfrm>
          <a:prstGeom prst="rect">
            <a:avLst/>
          </a:prstGeom>
        </p:spPr>
        <p:txBody>
          <a:bodyPr/>
          <a:lstStyle>
            <a:lvl1pPr eaLnBrk="1" hangingPunct="1">
              <a:defRPr>
                <a:latin typeface="Arial" panose="020B0604020202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B0A8FC02-06B9-4436-8F63-165632181ACE}"/>
              </a:ext>
            </a:extLst>
          </p:cNvPr>
          <p:cNvSpPr>
            <a:spLocks noGrp="1"/>
          </p:cNvSpPr>
          <p:nvPr>
            <p:ph type="sldNum" sz="quarter" idx="12"/>
          </p:nvPr>
        </p:nvSpPr>
        <p:spPr>
          <a:xfrm>
            <a:off x="10566400" y="6356350"/>
            <a:ext cx="1016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EDCD330D-B3DC-4BEB-B97E-752BE92EC798}" type="slidenum">
              <a:rPr lang="en-US" altLang="en-US"/>
              <a:pPr>
                <a:defRPr/>
              </a:pPr>
              <a:t>‹#›</a:t>
            </a:fld>
            <a:endParaRPr lang="en-US" altLang="en-US"/>
          </a:p>
        </p:txBody>
      </p:sp>
    </p:spTree>
    <p:extLst>
      <p:ext uri="{BB962C8B-B14F-4D97-AF65-F5344CB8AC3E}">
        <p14:creationId xmlns:p14="http://schemas.microsoft.com/office/powerpoint/2010/main" val="412899081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3F2F3-FF52-0848-AABA-395E50D475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5F7BF5-097B-4848-BB1F-0181C87FDF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327E9CD-3AD3-0342-AF96-8DF6002126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34B009-8C6D-9944-9059-243A56567414}"/>
              </a:ext>
            </a:extLst>
          </p:cNvPr>
          <p:cNvSpPr>
            <a:spLocks noGrp="1"/>
          </p:cNvSpPr>
          <p:nvPr>
            <p:ph type="dt" sz="half" idx="10"/>
          </p:nvPr>
        </p:nvSpPr>
        <p:spPr/>
        <p:txBody>
          <a:bodyPr/>
          <a:lstStyle/>
          <a:p>
            <a:fld id="{87178003-6FEA-BC40-981A-5049094C6CA9}" type="datetimeFigureOut">
              <a:rPr lang="en-US" smtClean="0"/>
              <a:t>3/26/2021</a:t>
            </a:fld>
            <a:endParaRPr lang="en-US" dirty="0"/>
          </a:p>
        </p:txBody>
      </p:sp>
      <p:sp>
        <p:nvSpPr>
          <p:cNvPr id="6" name="Footer Placeholder 5">
            <a:extLst>
              <a:ext uri="{FF2B5EF4-FFF2-40B4-BE49-F238E27FC236}">
                <a16:creationId xmlns:a16="http://schemas.microsoft.com/office/drawing/2014/main" id="{4BB62D5B-E571-8E4D-A070-A98F27C05E3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8CECC0-7D2B-4F48-821D-B89DBCDA5437}"/>
              </a:ext>
            </a:extLst>
          </p:cNvPr>
          <p:cNvSpPr>
            <a:spLocks noGrp="1"/>
          </p:cNvSpPr>
          <p:nvPr>
            <p:ph type="sldNum" sz="quarter" idx="12"/>
          </p:nvPr>
        </p:nvSpPr>
        <p:spPr/>
        <p:txBody>
          <a:bodyPr/>
          <a:lstStyle/>
          <a:p>
            <a:fld id="{EA13A04F-2CFB-1D42-82AB-8B550389EE49}" type="slidenum">
              <a:rPr lang="en-US" smtClean="0"/>
              <a:t>‹#›</a:t>
            </a:fld>
            <a:endParaRPr lang="en-US" dirty="0"/>
          </a:p>
        </p:txBody>
      </p:sp>
    </p:spTree>
    <p:extLst>
      <p:ext uri="{BB962C8B-B14F-4D97-AF65-F5344CB8AC3E}">
        <p14:creationId xmlns:p14="http://schemas.microsoft.com/office/powerpoint/2010/main" val="2931599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6679FEC-7DC0-4185-B1D5-869D32BF405B}" type="datetimeFigureOut">
              <a:rPr lang="en-US" smtClean="0"/>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EE9F30-B299-4D36-8B71-29B4CFB1AFED}" type="slidenum">
              <a:rPr lang="en-US" smtClean="0"/>
              <a:t>‹#›</a:t>
            </a:fld>
            <a:endParaRPr lang="en-US"/>
          </a:p>
        </p:txBody>
      </p:sp>
    </p:spTree>
    <p:extLst>
      <p:ext uri="{BB962C8B-B14F-4D97-AF65-F5344CB8AC3E}">
        <p14:creationId xmlns:p14="http://schemas.microsoft.com/office/powerpoint/2010/main" val="38679965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79FEC-7DC0-4185-B1D5-869D32BF405B}" type="datetimeFigureOut">
              <a:rPr lang="en-US" smtClean="0"/>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EE9F30-B299-4D36-8B71-29B4CFB1AFED}" type="slidenum">
              <a:rPr lang="en-US" smtClean="0"/>
              <a:t>‹#›</a:t>
            </a:fld>
            <a:endParaRPr lang="en-US"/>
          </a:p>
        </p:txBody>
      </p:sp>
    </p:spTree>
    <p:extLst>
      <p:ext uri="{BB962C8B-B14F-4D97-AF65-F5344CB8AC3E}">
        <p14:creationId xmlns:p14="http://schemas.microsoft.com/office/powerpoint/2010/main" val="22445625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679FEC-7DC0-4185-B1D5-869D32BF405B}" type="datetimeFigureOut">
              <a:rPr lang="en-US" smtClean="0"/>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EE9F30-B299-4D36-8B71-29B4CFB1AFED}" type="slidenum">
              <a:rPr lang="en-US" smtClean="0"/>
              <a:t>‹#›</a:t>
            </a:fld>
            <a:endParaRPr lang="en-US"/>
          </a:p>
        </p:txBody>
      </p:sp>
    </p:spTree>
    <p:extLst>
      <p:ext uri="{BB962C8B-B14F-4D97-AF65-F5344CB8AC3E}">
        <p14:creationId xmlns:p14="http://schemas.microsoft.com/office/powerpoint/2010/main" val="29308931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679FEC-7DC0-4185-B1D5-869D32BF405B}" type="datetimeFigureOut">
              <a:rPr lang="en-US" smtClean="0"/>
              <a:t>3/26/2021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EE9F30-B299-4D36-8B71-29B4CFB1AFED}" type="slidenum">
              <a:rPr lang="en-US" smtClean="0"/>
              <a:t>‹#›</a:t>
            </a:fld>
            <a:endParaRPr lang="en-US"/>
          </a:p>
        </p:txBody>
      </p:sp>
    </p:spTree>
    <p:extLst>
      <p:ext uri="{BB962C8B-B14F-4D97-AF65-F5344CB8AC3E}">
        <p14:creationId xmlns:p14="http://schemas.microsoft.com/office/powerpoint/2010/main" val="28900372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679FEC-7DC0-4185-B1D5-869D32BF405B}" type="datetimeFigureOut">
              <a:rPr lang="en-US" smtClean="0"/>
              <a:t>3/26/2021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EE9F30-B299-4D36-8B71-29B4CFB1AFED}" type="slidenum">
              <a:rPr lang="en-US" smtClean="0"/>
              <a:t>‹#›</a:t>
            </a:fld>
            <a:endParaRPr lang="en-US"/>
          </a:p>
        </p:txBody>
      </p:sp>
    </p:spTree>
    <p:extLst>
      <p:ext uri="{BB962C8B-B14F-4D97-AF65-F5344CB8AC3E}">
        <p14:creationId xmlns:p14="http://schemas.microsoft.com/office/powerpoint/2010/main" val="40254668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679FEC-7DC0-4185-B1D5-869D32BF405B}" type="datetimeFigureOut">
              <a:rPr lang="en-US" smtClean="0"/>
              <a:t>3/26/2021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EE9F30-B299-4D36-8B71-29B4CFB1AFED}" type="slidenum">
              <a:rPr lang="en-US" smtClean="0"/>
              <a:t>‹#›</a:t>
            </a:fld>
            <a:endParaRPr lang="en-US"/>
          </a:p>
        </p:txBody>
      </p:sp>
    </p:spTree>
    <p:extLst>
      <p:ext uri="{BB962C8B-B14F-4D97-AF65-F5344CB8AC3E}">
        <p14:creationId xmlns:p14="http://schemas.microsoft.com/office/powerpoint/2010/main" val="25470692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679FEC-7DC0-4185-B1D5-869D32BF405B}" type="datetimeFigureOut">
              <a:rPr lang="en-US" smtClean="0"/>
              <a:t>3/26/2021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EE9F30-B299-4D36-8B71-29B4CFB1AFED}" type="slidenum">
              <a:rPr lang="en-US" smtClean="0"/>
              <a:t>‹#›</a:t>
            </a:fld>
            <a:endParaRPr lang="en-US"/>
          </a:p>
        </p:txBody>
      </p:sp>
    </p:spTree>
    <p:extLst>
      <p:ext uri="{BB962C8B-B14F-4D97-AF65-F5344CB8AC3E}">
        <p14:creationId xmlns:p14="http://schemas.microsoft.com/office/powerpoint/2010/main" val="13571275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679FEC-7DC0-4185-B1D5-869D32BF405B}" type="datetimeFigureOut">
              <a:rPr lang="en-US" smtClean="0"/>
              <a:t>3/26/2021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EE9F30-B299-4D36-8B71-29B4CFB1AFED}" type="slidenum">
              <a:rPr lang="en-US" smtClean="0"/>
              <a:t>‹#›</a:t>
            </a:fld>
            <a:endParaRPr lang="en-US"/>
          </a:p>
        </p:txBody>
      </p:sp>
    </p:spTree>
    <p:extLst>
      <p:ext uri="{BB962C8B-B14F-4D97-AF65-F5344CB8AC3E}">
        <p14:creationId xmlns:p14="http://schemas.microsoft.com/office/powerpoint/2010/main" val="6755905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679FEC-7DC0-4185-B1D5-869D32BF405B}" type="datetimeFigureOut">
              <a:rPr lang="en-US" smtClean="0"/>
              <a:t>3/26/2021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EE9F30-B299-4D36-8B71-29B4CFB1AFED}" type="slidenum">
              <a:rPr lang="en-US" smtClean="0"/>
              <a:t>‹#›</a:t>
            </a:fld>
            <a:endParaRPr lang="en-US"/>
          </a:p>
        </p:txBody>
      </p:sp>
    </p:spTree>
    <p:extLst>
      <p:ext uri="{BB962C8B-B14F-4D97-AF65-F5344CB8AC3E}">
        <p14:creationId xmlns:p14="http://schemas.microsoft.com/office/powerpoint/2010/main" val="34440913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79FEC-7DC0-4185-B1D5-869D32BF405B}" type="datetimeFigureOut">
              <a:rPr lang="en-US" smtClean="0"/>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EE9F30-B299-4D36-8B71-29B4CFB1AFED}" type="slidenum">
              <a:rPr lang="en-US" smtClean="0"/>
              <a:t>‹#›</a:t>
            </a:fld>
            <a:endParaRPr lang="en-US"/>
          </a:p>
        </p:txBody>
      </p:sp>
    </p:spTree>
    <p:extLst>
      <p:ext uri="{BB962C8B-B14F-4D97-AF65-F5344CB8AC3E}">
        <p14:creationId xmlns:p14="http://schemas.microsoft.com/office/powerpoint/2010/main" val="2972537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14.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19.png"/><Relationship Id="rId5" Type="http://schemas.openxmlformats.org/officeDocument/2006/relationships/slideLayout" Target="../slideLayouts/slideLayout58.xml"/><Relationship Id="rId10" Type="http://schemas.openxmlformats.org/officeDocument/2006/relationships/theme" Target="../theme/theme5.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image" Target="../media/image19.png"/><Relationship Id="rId2" Type="http://schemas.openxmlformats.org/officeDocument/2006/relationships/slideLayout" Target="../slideLayouts/slideLayout64.xml"/><Relationship Id="rId16" Type="http://schemas.openxmlformats.org/officeDocument/2006/relationships/theme" Target="../theme/theme6.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7.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27.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9.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81C83F-7D84-B147-AA34-8F5685FE4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289EC4-B269-B947-9C18-85B3DA14B5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F0F0B3-5AEE-8840-88EF-E32DAF4785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178003-6FEA-BC40-981A-5049094C6CA9}" type="datetimeFigureOut">
              <a:rPr lang="en-US" smtClean="0"/>
              <a:t>3/26/2021</a:t>
            </a:fld>
            <a:endParaRPr lang="en-US" dirty="0"/>
          </a:p>
        </p:txBody>
      </p:sp>
      <p:sp>
        <p:nvSpPr>
          <p:cNvPr id="5" name="Footer Placeholder 4">
            <a:extLst>
              <a:ext uri="{FF2B5EF4-FFF2-40B4-BE49-F238E27FC236}">
                <a16:creationId xmlns:a16="http://schemas.microsoft.com/office/drawing/2014/main" id="{5360D948-1D8D-2940-B57B-26C0FEF82B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B946583-7E7A-244E-A21E-50B9D2056A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13A04F-2CFB-1D42-82AB-8B550389EE49}" type="slidenum">
              <a:rPr lang="en-US" smtClean="0"/>
              <a:t>‹#›</a:t>
            </a:fld>
            <a:endParaRPr lang="en-US" dirty="0"/>
          </a:p>
        </p:txBody>
      </p:sp>
    </p:spTree>
    <p:extLst>
      <p:ext uri="{BB962C8B-B14F-4D97-AF65-F5344CB8AC3E}">
        <p14:creationId xmlns:p14="http://schemas.microsoft.com/office/powerpoint/2010/main" val="1527027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rgbClr val="D00202"/>
        </a:solidFill>
        <a:effectLst/>
      </p:bgPr>
    </p:bg>
    <p:spTree>
      <p:nvGrpSpPr>
        <p:cNvPr id="1" name=""/>
        <p:cNvGrpSpPr/>
        <p:nvPr/>
      </p:nvGrpSpPr>
      <p:grpSpPr>
        <a:xfrm>
          <a:off x="0" y="0"/>
          <a:ext cx="0" cy="0"/>
          <a:chOff x="0" y="0"/>
          <a:chExt cx="0" cy="0"/>
        </a:xfrm>
      </p:grpSpPr>
      <p:sp>
        <p:nvSpPr>
          <p:cNvPr id="436228" name="Text Box 4"/>
          <p:cNvSpPr txBox="1">
            <a:spLocks noChangeArrowheads="1"/>
          </p:cNvSpPr>
          <p:nvPr/>
        </p:nvSpPr>
        <p:spPr bwMode="invGray">
          <a:xfrm>
            <a:off x="154210" y="6561667"/>
            <a:ext cx="652486" cy="164212"/>
          </a:xfrm>
          <a:prstGeom prst="rect">
            <a:avLst/>
          </a:prstGeom>
          <a:noFill/>
          <a:ln w="9525">
            <a:noFill/>
            <a:miter lim="800000"/>
            <a:headEnd/>
            <a:tailEnd/>
          </a:ln>
          <a:effectLst/>
        </p:spPr>
        <p:txBody>
          <a:bodyPr wrap="none" lIns="0" tIns="0" rIns="0" bIns="0">
            <a:spAutoFit/>
          </a:bodyPr>
          <a:lstStyle>
            <a:lvl1pPr eaLnBrk="0" hangingPunct="0">
              <a:defRPr sz="1600">
                <a:solidFill>
                  <a:schemeClr val="bg1"/>
                </a:solidFill>
                <a:latin typeface="Calibri" charset="0"/>
                <a:ea typeface="ＭＳ Ｐゴシック" charset="0"/>
                <a:cs typeface="ＭＳ Ｐゴシック" charset="0"/>
              </a:defRPr>
            </a:lvl1pPr>
            <a:lvl2pPr marL="742950" indent="-285750" eaLnBrk="0" hangingPunct="0">
              <a:defRPr sz="1600">
                <a:solidFill>
                  <a:schemeClr val="bg1"/>
                </a:solidFill>
                <a:latin typeface="Calibri" charset="0"/>
                <a:ea typeface="ＭＳ Ｐゴシック" charset="0"/>
              </a:defRPr>
            </a:lvl2pPr>
            <a:lvl3pPr marL="1143000" indent="-228600" eaLnBrk="0" hangingPunct="0">
              <a:defRPr sz="1600">
                <a:solidFill>
                  <a:schemeClr val="bg1"/>
                </a:solidFill>
                <a:latin typeface="Calibri" charset="0"/>
                <a:ea typeface="ＭＳ Ｐゴシック" charset="0"/>
              </a:defRPr>
            </a:lvl3pPr>
            <a:lvl4pPr marL="1600200" indent="-228600" eaLnBrk="0" hangingPunct="0">
              <a:defRPr sz="1600">
                <a:solidFill>
                  <a:schemeClr val="bg1"/>
                </a:solidFill>
                <a:latin typeface="Calibri" charset="0"/>
                <a:ea typeface="ＭＳ Ｐゴシック" charset="0"/>
              </a:defRPr>
            </a:lvl4pPr>
            <a:lvl5pPr marL="2057400" indent="-228600" eaLnBrk="0" hangingPunct="0">
              <a:defRPr sz="1600">
                <a:solidFill>
                  <a:schemeClr val="bg1"/>
                </a:solidFill>
                <a:latin typeface="Calibri" charset="0"/>
                <a:ea typeface="ＭＳ Ｐゴシック" charset="0"/>
              </a:defRPr>
            </a:lvl5pPr>
            <a:lvl6pPr marL="2514600" indent="-228600" eaLnBrk="0" fontAlgn="base" hangingPunct="0">
              <a:spcBef>
                <a:spcPct val="0"/>
              </a:spcBef>
              <a:spcAft>
                <a:spcPct val="0"/>
              </a:spcAft>
              <a:defRPr sz="1600">
                <a:solidFill>
                  <a:schemeClr val="bg1"/>
                </a:solidFill>
                <a:latin typeface="Calibri" charset="0"/>
                <a:ea typeface="ＭＳ Ｐゴシック" charset="0"/>
              </a:defRPr>
            </a:lvl6pPr>
            <a:lvl7pPr marL="2971800" indent="-228600" eaLnBrk="0" fontAlgn="base" hangingPunct="0">
              <a:spcBef>
                <a:spcPct val="0"/>
              </a:spcBef>
              <a:spcAft>
                <a:spcPct val="0"/>
              </a:spcAft>
              <a:defRPr sz="1600">
                <a:solidFill>
                  <a:schemeClr val="bg1"/>
                </a:solidFill>
                <a:latin typeface="Calibri" charset="0"/>
                <a:ea typeface="ＭＳ Ｐゴシック" charset="0"/>
              </a:defRPr>
            </a:lvl7pPr>
            <a:lvl8pPr marL="3429000" indent="-228600" eaLnBrk="0" fontAlgn="base" hangingPunct="0">
              <a:spcBef>
                <a:spcPct val="0"/>
              </a:spcBef>
              <a:spcAft>
                <a:spcPct val="0"/>
              </a:spcAft>
              <a:defRPr sz="1600">
                <a:solidFill>
                  <a:schemeClr val="bg1"/>
                </a:solidFill>
                <a:latin typeface="Calibri" charset="0"/>
                <a:ea typeface="ＭＳ Ｐゴシック" charset="0"/>
              </a:defRPr>
            </a:lvl8pPr>
            <a:lvl9pPr marL="3886200" indent="-228600" eaLnBrk="0" fontAlgn="base" hangingPunct="0">
              <a:spcBef>
                <a:spcPct val="0"/>
              </a:spcBef>
              <a:spcAft>
                <a:spcPct val="0"/>
              </a:spcAft>
              <a:defRPr sz="1600">
                <a:solidFill>
                  <a:schemeClr val="bg1"/>
                </a:solidFill>
                <a:latin typeface="Calibri" charset="0"/>
                <a:ea typeface="ＭＳ Ｐゴシック" charset="0"/>
              </a:defRPr>
            </a:lvl9pPr>
          </a:lstStyle>
          <a:p>
            <a:pPr algn="l">
              <a:defRPr/>
            </a:pPr>
            <a:r>
              <a:rPr lang="en-US" sz="667" kern="600" dirty="0">
                <a:latin typeface="Arial" charset="0"/>
              </a:rPr>
              <a:t>PAGE</a:t>
            </a:r>
            <a:r>
              <a:rPr lang="en-US" sz="667" spc="800" dirty="0">
                <a:latin typeface="Arial" charset="0"/>
              </a:rPr>
              <a:t>  </a:t>
            </a:r>
            <a:fld id="{FC45D733-2A87-1645-8145-ED865503A698}" type="slidenum">
              <a:rPr lang="en-US" sz="1067" smtClean="0">
                <a:latin typeface="Arial" charset="0"/>
              </a:rPr>
              <a:pPr algn="l">
                <a:defRPr/>
              </a:pPr>
              <a:t>‹#›</a:t>
            </a:fld>
            <a:endParaRPr lang="en-US" sz="1067" dirty="0">
              <a:latin typeface="Arial" charset="0"/>
            </a:endParaRPr>
          </a:p>
        </p:txBody>
      </p:sp>
      <p:pic>
        <p:nvPicPr>
          <p:cNvPr id="2" name="Picture 1" descr="TC Pref_Vert_Lockup_w.eps"/>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1072828" y="6269027"/>
            <a:ext cx="949507" cy="429596"/>
          </a:xfrm>
          <a:prstGeom prst="rect">
            <a:avLst/>
          </a:prstGeom>
        </p:spPr>
      </p:pic>
      <p:sp>
        <p:nvSpPr>
          <p:cNvPr id="3" name="Text Placeholder 2"/>
          <p:cNvSpPr>
            <a:spLocks noGrp="1"/>
          </p:cNvSpPr>
          <p:nvPr>
            <p:ph type="body" idx="1"/>
          </p:nvPr>
        </p:nvSpPr>
        <p:spPr>
          <a:xfrm>
            <a:off x="609600" y="1690515"/>
            <a:ext cx="10972800" cy="427002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609600" y="275167"/>
            <a:ext cx="10972800" cy="1143000"/>
          </a:xfrm>
          <a:prstGeom prst="rect">
            <a:avLst/>
          </a:prstGeom>
        </p:spPr>
        <p:txBody>
          <a:bodyPr vert="horz" lIns="91440" tIns="45720" rIns="91440" bIns="45720" rtlCol="0" anchor="t" anchorCtr="0">
            <a:normAutofit/>
          </a:bodyPr>
          <a:lstStyle/>
          <a:p>
            <a:r>
              <a:rPr lang="en-US" dirty="0"/>
              <a:t>Click to edit Master title style</a:t>
            </a:r>
          </a:p>
        </p:txBody>
      </p:sp>
    </p:spTree>
    <p:extLst>
      <p:ext uri="{BB962C8B-B14F-4D97-AF65-F5344CB8AC3E}">
        <p14:creationId xmlns:p14="http://schemas.microsoft.com/office/powerpoint/2010/main" val="376232796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9" r:id="rId17"/>
    <p:sldLayoutId id="2147483711" r:id="rId18"/>
    <p:sldLayoutId id="2147483712" r:id="rId19"/>
    <p:sldLayoutId id="2147483713" r:id="rId20"/>
  </p:sldLayoutIdLst>
  <p:txStyles>
    <p:titleStyle>
      <a:lvl1pPr algn="l" rtl="0" eaLnBrk="0" fontAlgn="base" hangingPunct="0">
        <a:spcBef>
          <a:spcPct val="0"/>
        </a:spcBef>
        <a:spcAft>
          <a:spcPct val="0"/>
        </a:spcAft>
        <a:defRPr sz="4800" b="1">
          <a:solidFill>
            <a:schemeClr val="bg1"/>
          </a:solidFill>
          <a:latin typeface="Arial"/>
          <a:ea typeface="ＭＳ Ｐゴシック" charset="0"/>
          <a:cs typeface="Geneva" charset="0"/>
        </a:defRPr>
      </a:lvl1pPr>
      <a:lvl2pPr algn="l" rtl="0" eaLnBrk="0" fontAlgn="base" hangingPunct="0">
        <a:spcBef>
          <a:spcPct val="0"/>
        </a:spcBef>
        <a:spcAft>
          <a:spcPct val="0"/>
        </a:spcAft>
        <a:defRPr sz="4800" b="1">
          <a:solidFill>
            <a:schemeClr val="bg1"/>
          </a:solidFill>
          <a:latin typeface="Arial" charset="0"/>
          <a:ea typeface="ＭＳ Ｐゴシック" charset="0"/>
          <a:cs typeface="Geneva" charset="0"/>
        </a:defRPr>
      </a:lvl2pPr>
      <a:lvl3pPr algn="l" rtl="0" eaLnBrk="0" fontAlgn="base" hangingPunct="0">
        <a:spcBef>
          <a:spcPct val="0"/>
        </a:spcBef>
        <a:spcAft>
          <a:spcPct val="0"/>
        </a:spcAft>
        <a:defRPr sz="4800" b="1">
          <a:solidFill>
            <a:schemeClr val="bg1"/>
          </a:solidFill>
          <a:latin typeface="Arial" charset="0"/>
          <a:ea typeface="ＭＳ Ｐゴシック" charset="0"/>
          <a:cs typeface="Geneva" charset="0"/>
        </a:defRPr>
      </a:lvl3pPr>
      <a:lvl4pPr algn="l" rtl="0" eaLnBrk="0" fontAlgn="base" hangingPunct="0">
        <a:spcBef>
          <a:spcPct val="0"/>
        </a:spcBef>
        <a:spcAft>
          <a:spcPct val="0"/>
        </a:spcAft>
        <a:defRPr sz="4800" b="1">
          <a:solidFill>
            <a:schemeClr val="bg1"/>
          </a:solidFill>
          <a:latin typeface="Arial" charset="0"/>
          <a:ea typeface="ＭＳ Ｐゴシック" charset="0"/>
          <a:cs typeface="Geneva" charset="0"/>
        </a:defRPr>
      </a:lvl4pPr>
      <a:lvl5pPr algn="l" rtl="0" eaLnBrk="0" fontAlgn="base" hangingPunct="0">
        <a:spcBef>
          <a:spcPct val="0"/>
        </a:spcBef>
        <a:spcAft>
          <a:spcPct val="0"/>
        </a:spcAft>
        <a:defRPr sz="4800" b="1">
          <a:solidFill>
            <a:schemeClr val="bg1"/>
          </a:solidFill>
          <a:latin typeface="Arial" charset="0"/>
          <a:ea typeface="ＭＳ Ｐゴシック" charset="0"/>
          <a:cs typeface="Geneva" charset="0"/>
        </a:defRPr>
      </a:lvl5pPr>
      <a:lvl6pPr marL="609585" algn="l" rtl="0" eaLnBrk="0" fontAlgn="base" hangingPunct="0">
        <a:spcBef>
          <a:spcPct val="0"/>
        </a:spcBef>
        <a:spcAft>
          <a:spcPct val="0"/>
        </a:spcAft>
        <a:defRPr sz="4800" b="1">
          <a:solidFill>
            <a:schemeClr val="bg1"/>
          </a:solidFill>
          <a:latin typeface="Calibri" pitchFamily="-68" charset="0"/>
        </a:defRPr>
      </a:lvl6pPr>
      <a:lvl7pPr marL="1219170" algn="l" rtl="0" eaLnBrk="0" fontAlgn="base" hangingPunct="0">
        <a:spcBef>
          <a:spcPct val="0"/>
        </a:spcBef>
        <a:spcAft>
          <a:spcPct val="0"/>
        </a:spcAft>
        <a:defRPr sz="4800" b="1">
          <a:solidFill>
            <a:schemeClr val="bg1"/>
          </a:solidFill>
          <a:latin typeface="Calibri" pitchFamily="-68" charset="0"/>
        </a:defRPr>
      </a:lvl7pPr>
      <a:lvl8pPr marL="1828754" algn="l" rtl="0" eaLnBrk="0" fontAlgn="base" hangingPunct="0">
        <a:spcBef>
          <a:spcPct val="0"/>
        </a:spcBef>
        <a:spcAft>
          <a:spcPct val="0"/>
        </a:spcAft>
        <a:defRPr sz="4800" b="1">
          <a:solidFill>
            <a:schemeClr val="bg1"/>
          </a:solidFill>
          <a:latin typeface="Calibri" pitchFamily="-68" charset="0"/>
        </a:defRPr>
      </a:lvl8pPr>
      <a:lvl9pPr marL="2438339" algn="l" rtl="0" eaLnBrk="0" fontAlgn="base" hangingPunct="0">
        <a:spcBef>
          <a:spcPct val="0"/>
        </a:spcBef>
        <a:spcAft>
          <a:spcPct val="0"/>
        </a:spcAft>
        <a:defRPr sz="4800" b="1">
          <a:solidFill>
            <a:schemeClr val="bg1"/>
          </a:solidFill>
          <a:latin typeface="Calibri" pitchFamily="-68" charset="0"/>
        </a:defRPr>
      </a:lvl9pPr>
    </p:titleStyle>
    <p:bodyStyle>
      <a:lvl1pPr marL="0" indent="365751" algn="l" rtl="0" eaLnBrk="0" fontAlgn="base" hangingPunct="0">
        <a:spcBef>
          <a:spcPts val="1600"/>
        </a:spcBef>
        <a:spcAft>
          <a:spcPts val="0"/>
        </a:spcAft>
        <a:buClr>
          <a:srgbClr val="D00202"/>
        </a:buClr>
        <a:buFont typeface="Arial"/>
        <a:buChar char="•"/>
        <a:defRPr sz="3200">
          <a:solidFill>
            <a:schemeClr val="bg1"/>
          </a:solidFill>
          <a:latin typeface="Arial"/>
          <a:ea typeface="ＭＳ Ｐゴシック" charset="0"/>
          <a:cs typeface="Geneva" charset="0"/>
        </a:defRPr>
      </a:lvl1pPr>
      <a:lvl2pPr marL="365751" indent="365751" algn="l" rtl="0" eaLnBrk="0" fontAlgn="base" hangingPunct="0">
        <a:spcBef>
          <a:spcPts val="1600"/>
        </a:spcBef>
        <a:spcAft>
          <a:spcPts val="0"/>
        </a:spcAft>
        <a:buClr>
          <a:srgbClr val="D00202"/>
        </a:buClr>
        <a:buFont typeface="Arial"/>
        <a:buChar char="•"/>
        <a:defRPr sz="2667">
          <a:solidFill>
            <a:schemeClr val="bg1"/>
          </a:solidFill>
          <a:latin typeface="Arial"/>
          <a:ea typeface="Geneva" pitchFamily="-68" charset="-128"/>
          <a:cs typeface="Geneva" charset="0"/>
        </a:defRPr>
      </a:lvl2pPr>
      <a:lvl3pPr marL="731502" indent="365751" algn="l" rtl="0" eaLnBrk="0" fontAlgn="base" hangingPunct="0">
        <a:spcBef>
          <a:spcPts val="1600"/>
        </a:spcBef>
        <a:spcAft>
          <a:spcPts val="0"/>
        </a:spcAft>
        <a:buClr>
          <a:srgbClr val="D00202"/>
        </a:buClr>
        <a:buFont typeface="Arial"/>
        <a:buChar char="•"/>
        <a:defRPr sz="2400">
          <a:solidFill>
            <a:schemeClr val="bg1"/>
          </a:solidFill>
          <a:latin typeface="Arial"/>
          <a:ea typeface="Geneva" pitchFamily="-68" charset="-128"/>
          <a:cs typeface="Geneva" charset="0"/>
        </a:defRPr>
      </a:lvl3pPr>
      <a:lvl4pPr marL="1097253" indent="365751" algn="l" rtl="0" eaLnBrk="0" fontAlgn="base" hangingPunct="0">
        <a:spcBef>
          <a:spcPts val="1600"/>
        </a:spcBef>
        <a:spcAft>
          <a:spcPts val="0"/>
        </a:spcAft>
        <a:buClr>
          <a:srgbClr val="808080"/>
        </a:buClr>
        <a:buFont typeface="Arial"/>
        <a:buChar char="•"/>
        <a:defRPr sz="2133">
          <a:solidFill>
            <a:srgbClr val="808080"/>
          </a:solidFill>
          <a:latin typeface="+mn-lt"/>
          <a:ea typeface="Geneva" pitchFamily="-68" charset="-128"/>
          <a:cs typeface="Geneva" charset="0"/>
        </a:defRPr>
      </a:lvl4pPr>
      <a:lvl5pPr marL="1463003" indent="365751" algn="l" rtl="0" eaLnBrk="0" fontAlgn="base" hangingPunct="0">
        <a:spcBef>
          <a:spcPts val="1600"/>
        </a:spcBef>
        <a:spcAft>
          <a:spcPts val="0"/>
        </a:spcAft>
        <a:buClr>
          <a:schemeClr val="folHlink"/>
        </a:buClr>
        <a:buFont typeface="Arial"/>
        <a:buChar char="•"/>
        <a:defRPr sz="2133">
          <a:solidFill>
            <a:schemeClr val="tx1"/>
          </a:solidFill>
          <a:latin typeface="+mn-lt"/>
          <a:ea typeface="Geneva" pitchFamily="-68" charset="-128"/>
          <a:cs typeface="Geneva" charset="0"/>
        </a:defRPr>
      </a:lvl5pPr>
      <a:lvl6pPr marL="3475480" indent="-270927" algn="l" rtl="0" eaLnBrk="0" fontAlgn="base" hangingPunct="0">
        <a:spcBef>
          <a:spcPct val="50000"/>
        </a:spcBef>
        <a:spcAft>
          <a:spcPct val="0"/>
        </a:spcAft>
        <a:buClr>
          <a:schemeClr val="folHlink"/>
        </a:buClr>
        <a:buChar char="•"/>
        <a:defRPr sz="2933">
          <a:solidFill>
            <a:schemeClr val="tx1"/>
          </a:solidFill>
          <a:latin typeface="+mn-lt"/>
          <a:ea typeface="Geneva" pitchFamily="-68" charset="-128"/>
        </a:defRPr>
      </a:lvl6pPr>
      <a:lvl7pPr marL="4085065" indent="-270927" algn="l" rtl="0" eaLnBrk="0" fontAlgn="base" hangingPunct="0">
        <a:spcBef>
          <a:spcPct val="50000"/>
        </a:spcBef>
        <a:spcAft>
          <a:spcPct val="0"/>
        </a:spcAft>
        <a:buClr>
          <a:schemeClr val="folHlink"/>
        </a:buClr>
        <a:buChar char="•"/>
        <a:defRPr sz="2933">
          <a:solidFill>
            <a:schemeClr val="tx1"/>
          </a:solidFill>
          <a:latin typeface="+mn-lt"/>
          <a:ea typeface="Geneva" pitchFamily="-68" charset="-128"/>
        </a:defRPr>
      </a:lvl7pPr>
      <a:lvl8pPr marL="4694649" indent="-270927" algn="l" rtl="0" eaLnBrk="0" fontAlgn="base" hangingPunct="0">
        <a:spcBef>
          <a:spcPct val="50000"/>
        </a:spcBef>
        <a:spcAft>
          <a:spcPct val="0"/>
        </a:spcAft>
        <a:buClr>
          <a:schemeClr val="folHlink"/>
        </a:buClr>
        <a:buChar char="•"/>
        <a:defRPr sz="2933">
          <a:solidFill>
            <a:schemeClr val="tx1"/>
          </a:solidFill>
          <a:latin typeface="+mn-lt"/>
          <a:ea typeface="Geneva" pitchFamily="-68" charset="-128"/>
        </a:defRPr>
      </a:lvl8pPr>
      <a:lvl9pPr marL="5304234" indent="-270927" algn="l" rtl="0" eaLnBrk="0" fontAlgn="base" hangingPunct="0">
        <a:spcBef>
          <a:spcPct val="50000"/>
        </a:spcBef>
        <a:spcAft>
          <a:spcPct val="0"/>
        </a:spcAft>
        <a:buClr>
          <a:schemeClr val="folHlink"/>
        </a:buClr>
        <a:buChar char="•"/>
        <a:defRPr sz="2933">
          <a:solidFill>
            <a:schemeClr val="tx1"/>
          </a:solidFill>
          <a:latin typeface="+mn-lt"/>
          <a:ea typeface="Geneva" pitchFamily="-68"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0" y="5949806"/>
            <a:ext cx="12192000" cy="908194"/>
          </a:xfrm>
          <a:prstGeom prst="rect">
            <a:avLst/>
          </a:prstGeom>
          <a:solidFill>
            <a:srgbClr val="1BA2AC"/>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dirty="0"/>
          </a:p>
        </p:txBody>
      </p:sp>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pic>
        <p:nvPicPr>
          <p:cNvPr id="5" name="T1D_horizontal_white.png" descr="T1D_horizontal_white.png"/>
          <p:cNvPicPr>
            <a:picLocks noChangeAspect="1"/>
          </p:cNvPicPr>
          <p:nvPr/>
        </p:nvPicPr>
        <p:blipFill>
          <a:blip r:embed="rId13"/>
          <a:stretch>
            <a:fillRect/>
          </a:stretch>
        </p:blipFill>
        <p:spPr>
          <a:xfrm>
            <a:off x="9146547" y="6227431"/>
            <a:ext cx="2142447" cy="443477"/>
          </a:xfrm>
          <a:prstGeom prst="rect">
            <a:avLst/>
          </a:prstGeom>
          <a:ln w="12700">
            <a:miter lim="400000"/>
          </a:ln>
        </p:spPr>
      </p:pic>
      <p:sp>
        <p:nvSpPr>
          <p:cNvPr id="7"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94035799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257175" marR="0" indent="-257175" algn="l" defTabSz="342900" rtl="0" eaLnBrk="1" latinLnBrk="0" hangingPunct="1">
        <a:lnSpc>
          <a:spcPct val="100000"/>
        </a:lnSpc>
        <a:spcBef>
          <a:spcPts val="400"/>
        </a:spcBef>
        <a:spcAft>
          <a:spcPts val="0"/>
        </a:spcAft>
        <a:buClr>
          <a:srgbClr val="00BCDD"/>
        </a:buClr>
        <a:buSzPct val="11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1pPr>
      <a:lvl2pPr marL="584000" marR="0" indent="-241101" algn="l" defTabSz="342900" rtl="0" eaLnBrk="1" latinLnBrk="0" hangingPunct="1">
        <a:lnSpc>
          <a:spcPct val="100000"/>
        </a:lnSpc>
        <a:spcBef>
          <a:spcPts val="400"/>
        </a:spcBef>
        <a:spcAft>
          <a:spcPts val="0"/>
        </a:spcAft>
        <a:buClr>
          <a:srgbClr val="00BCDD"/>
        </a:buClr>
        <a:buSzPct val="11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2pPr>
      <a:lvl3pPr marL="891538" marR="0" indent="-205738" algn="l" defTabSz="342900" rtl="0" eaLnBrk="1" latinLnBrk="0" hangingPunct="1">
        <a:lnSpc>
          <a:spcPct val="100000"/>
        </a:lnSpc>
        <a:spcBef>
          <a:spcPts val="400"/>
        </a:spcBef>
        <a:spcAft>
          <a:spcPts val="0"/>
        </a:spcAft>
        <a:buClr>
          <a:srgbClr val="00BCDD"/>
        </a:buClr>
        <a:buSzPct val="99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3pPr>
      <a:lvl4pPr marL="1266092" marR="0" indent="-237392" algn="l" defTabSz="342900" rtl="0" eaLnBrk="1" latinLnBrk="0" hangingPunct="1">
        <a:lnSpc>
          <a:spcPct val="100000"/>
        </a:lnSpc>
        <a:spcBef>
          <a:spcPts val="400"/>
        </a:spcBef>
        <a:spcAft>
          <a:spcPts val="0"/>
        </a:spcAft>
        <a:buClr>
          <a:srgbClr val="00BCDD"/>
        </a:buClr>
        <a:buSzPct val="99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4pPr>
      <a:lvl5pPr marL="1608992" marR="0" indent="-237392" algn="l" defTabSz="342900" rtl="0" eaLnBrk="1" latinLnBrk="0" hangingPunct="1">
        <a:lnSpc>
          <a:spcPct val="100000"/>
        </a:lnSpc>
        <a:spcBef>
          <a:spcPts val="400"/>
        </a:spcBef>
        <a:spcAft>
          <a:spcPts val="0"/>
        </a:spcAft>
        <a:buClr>
          <a:srgbClr val="00BCDD"/>
        </a:buClr>
        <a:buSzPct val="99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0" y="5962506"/>
            <a:ext cx="12192000" cy="908194"/>
          </a:xfrm>
          <a:prstGeom prst="rect">
            <a:avLst/>
          </a:prstGeom>
          <a:solidFill>
            <a:srgbClr val="1BA2AC"/>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Avenir Book"/>
                <a:ea typeface="Avenir Book"/>
                <a:cs typeface="Avenir Book"/>
                <a:sym typeface="Avenir Book"/>
              </a:defRPr>
            </a:pPr>
            <a:endParaRPr sz="1800" dirty="0">
              <a:solidFill>
                <a:srgbClr val="1BA2AC"/>
              </a:solidFill>
              <a:latin typeface="Avenir Book"/>
              <a:ea typeface="Avenir Book"/>
              <a:cs typeface="Avenir Book"/>
              <a:sym typeface="Avenir Book"/>
            </a:endParaRPr>
          </a:p>
        </p:txBody>
      </p:sp>
      <p:pic>
        <p:nvPicPr>
          <p:cNvPr id="3" name="Image" descr="Image"/>
          <p:cNvPicPr>
            <a:picLocks noChangeAspect="1"/>
          </p:cNvPicPr>
          <p:nvPr/>
        </p:nvPicPr>
        <p:blipFill>
          <a:blip r:embed="rId12">
            <a:alphaModFix amt="10000"/>
          </a:blip>
          <a:stretch>
            <a:fillRect/>
          </a:stretch>
        </p:blipFill>
        <p:spPr>
          <a:xfrm>
            <a:off x="-202242" y="-3271312"/>
            <a:ext cx="12596484" cy="12382144"/>
          </a:xfrm>
          <a:prstGeom prst="rect">
            <a:avLst/>
          </a:prstGeom>
          <a:ln w="12700">
            <a:miter lim="400000"/>
          </a:ln>
        </p:spPr>
      </p:pic>
      <p:sp>
        <p:nvSpPr>
          <p:cNvPr id="4" name="Title Text"/>
          <p:cNvSpPr txBox="1">
            <a:spLocks noGrp="1"/>
          </p:cNvSpPr>
          <p:nvPr>
            <p:ph type="title"/>
          </p:nvPr>
        </p:nvSpPr>
        <p:spPr>
          <a:xfrm>
            <a:off x="990600" y="274638"/>
            <a:ext cx="9541934"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5" name="Slide Number"/>
          <p:cNvSpPr txBox="1">
            <a:spLocks noGrp="1"/>
          </p:cNvSpPr>
          <p:nvPr>
            <p:ph type="sldNum" sz="quarter" idx="2"/>
          </p:nvPr>
        </p:nvSpPr>
        <p:spPr>
          <a:xfrm>
            <a:off x="990600" y="6225651"/>
            <a:ext cx="284578" cy="294637"/>
          </a:xfrm>
          <a:prstGeom prst="rect">
            <a:avLst/>
          </a:prstGeom>
          <a:ln w="12700">
            <a:miter lim="400000"/>
          </a:ln>
        </p:spPr>
        <p:txBody>
          <a:bodyPr wrap="none" lIns="45718" tIns="45718" rIns="45718" bIns="45718" anchor="ctr">
            <a:spAutoFit/>
          </a:bodyPr>
          <a:lstStyle>
            <a:lvl1pPr>
              <a:defRPr>
                <a:solidFill>
                  <a:srgbClr val="FFFFFF"/>
                </a:solidFill>
              </a:defRPr>
            </a:lvl1pPr>
          </a:lstStyle>
          <a:p>
            <a:fld id="{86CB4B4D-7CA3-9044-876B-883B54F8677D}" type="slidenum">
              <a:rPr>
                <a:latin typeface="Avenir Heavy"/>
                <a:sym typeface="Avenir Heavy"/>
              </a:rPr>
              <a:pPr/>
              <a:t>‹#›</a:t>
            </a:fld>
            <a:endParaRPr dirty="0">
              <a:latin typeface="Avenir Heavy"/>
              <a:sym typeface="Avenir Heavy"/>
            </a:endParaRPr>
          </a:p>
        </p:txBody>
      </p:sp>
      <p:pic>
        <p:nvPicPr>
          <p:cNvPr id="6" name="T1D_horizontal_white.png" descr="T1D_horizontal_white.png"/>
          <p:cNvPicPr>
            <a:picLocks noChangeAspect="1"/>
          </p:cNvPicPr>
          <p:nvPr/>
        </p:nvPicPr>
        <p:blipFill>
          <a:blip r:embed="rId13"/>
          <a:stretch>
            <a:fillRect/>
          </a:stretch>
        </p:blipFill>
        <p:spPr>
          <a:xfrm>
            <a:off x="9146547" y="6227431"/>
            <a:ext cx="2142447" cy="443477"/>
          </a:xfrm>
          <a:prstGeom prst="rect">
            <a:avLst/>
          </a:prstGeom>
          <a:ln w="12700">
            <a:miter lim="400000"/>
          </a:ln>
        </p:spPr>
      </p:pic>
      <p:sp>
        <p:nvSpPr>
          <p:cNvPr id="7"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7827275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Lst>
  <p:transition spd="med"/>
  <p:txStyles>
    <p:titleStyle>
      <a:lvl1pPr marL="0" marR="0" indent="0" algn="l" defTabSz="342900" rtl="0" latinLnBrk="0">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Avenir Heavy"/>
          <a:ea typeface="Avenir Heavy"/>
          <a:cs typeface="Avenir Heavy"/>
          <a:sym typeface="Avenir Heavy"/>
        </a:defRPr>
      </a:lvl1pPr>
      <a:lvl2pPr marL="0" marR="0" indent="0" algn="l" defTabSz="342900" rtl="0" latinLnBrk="0">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Avenir Heavy"/>
          <a:ea typeface="Avenir Heavy"/>
          <a:cs typeface="Avenir Heavy"/>
          <a:sym typeface="Avenir Heavy"/>
        </a:defRPr>
      </a:lvl2pPr>
      <a:lvl3pPr marL="0" marR="0" indent="0" algn="l" defTabSz="342900" rtl="0" latinLnBrk="0">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Avenir Heavy"/>
          <a:ea typeface="Avenir Heavy"/>
          <a:cs typeface="Avenir Heavy"/>
          <a:sym typeface="Avenir Heavy"/>
        </a:defRPr>
      </a:lvl3pPr>
      <a:lvl4pPr marL="0" marR="0" indent="0" algn="l" defTabSz="342900" rtl="0" latinLnBrk="0">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Avenir Heavy"/>
          <a:ea typeface="Avenir Heavy"/>
          <a:cs typeface="Avenir Heavy"/>
          <a:sym typeface="Avenir Heavy"/>
        </a:defRPr>
      </a:lvl4pPr>
      <a:lvl5pPr marL="0" marR="0" indent="0" algn="l" defTabSz="342900" rtl="0" latinLnBrk="0">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Avenir Heavy"/>
          <a:ea typeface="Avenir Heavy"/>
          <a:cs typeface="Avenir Heavy"/>
          <a:sym typeface="Avenir Heavy"/>
        </a:defRPr>
      </a:lvl5pPr>
      <a:lvl6pPr marL="0" marR="0" indent="0" algn="l" defTabSz="342900" rtl="0" latinLnBrk="0">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Avenir Heavy"/>
          <a:ea typeface="Avenir Heavy"/>
          <a:cs typeface="Avenir Heavy"/>
          <a:sym typeface="Avenir Heavy"/>
        </a:defRPr>
      </a:lvl6pPr>
      <a:lvl7pPr marL="0" marR="0" indent="0" algn="l" defTabSz="342900" rtl="0" latinLnBrk="0">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Avenir Heavy"/>
          <a:ea typeface="Avenir Heavy"/>
          <a:cs typeface="Avenir Heavy"/>
          <a:sym typeface="Avenir Heavy"/>
        </a:defRPr>
      </a:lvl7pPr>
      <a:lvl8pPr marL="0" marR="0" indent="0" algn="l" defTabSz="342900" rtl="0" latinLnBrk="0">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Avenir Heavy"/>
          <a:ea typeface="Avenir Heavy"/>
          <a:cs typeface="Avenir Heavy"/>
          <a:sym typeface="Avenir Heavy"/>
        </a:defRPr>
      </a:lvl8pPr>
      <a:lvl9pPr marL="0" marR="0" indent="0" algn="l" defTabSz="342900" rtl="0" latinLnBrk="0">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Avenir Heavy"/>
          <a:ea typeface="Avenir Heavy"/>
          <a:cs typeface="Avenir Heavy"/>
          <a:sym typeface="Avenir Heavy"/>
        </a:defRPr>
      </a:lvl9pPr>
    </p:titleStyle>
    <p:bodyStyle>
      <a:lvl1pPr marL="257175" marR="0" indent="-257175" algn="l" defTabSz="342900" rtl="0" latinLnBrk="0">
        <a:lnSpc>
          <a:spcPct val="100000"/>
        </a:lnSpc>
        <a:spcBef>
          <a:spcPts val="400"/>
        </a:spcBef>
        <a:spcAft>
          <a:spcPts val="0"/>
        </a:spcAft>
        <a:buClr>
          <a:srgbClr val="00BCDD"/>
        </a:buClr>
        <a:buSzPct val="110000"/>
        <a:buFont typeface="Arial"/>
        <a:buChar char="•"/>
        <a:tabLst/>
        <a:defRPr sz="2400" b="0" i="0" u="none" strike="noStrike" cap="none" spc="0" baseline="0">
          <a:ln>
            <a:noFill/>
          </a:ln>
          <a:solidFill>
            <a:srgbClr val="696F70"/>
          </a:solidFill>
          <a:uFillTx/>
          <a:latin typeface="Avenir Book"/>
          <a:ea typeface="Avenir Book"/>
          <a:cs typeface="Avenir Book"/>
          <a:sym typeface="Avenir Book"/>
        </a:defRPr>
      </a:lvl1pPr>
      <a:lvl2pPr marL="584000" marR="0" indent="-241101" algn="l" defTabSz="342900" rtl="0" latinLnBrk="0">
        <a:lnSpc>
          <a:spcPct val="100000"/>
        </a:lnSpc>
        <a:spcBef>
          <a:spcPts val="400"/>
        </a:spcBef>
        <a:spcAft>
          <a:spcPts val="0"/>
        </a:spcAft>
        <a:buClr>
          <a:srgbClr val="00BCDD"/>
        </a:buClr>
        <a:buSzPct val="110000"/>
        <a:buFont typeface="Arial"/>
        <a:buChar char="•"/>
        <a:tabLst/>
        <a:defRPr sz="2400" b="0" i="0" u="none" strike="noStrike" cap="none" spc="0" baseline="0">
          <a:ln>
            <a:noFill/>
          </a:ln>
          <a:solidFill>
            <a:srgbClr val="696F70"/>
          </a:solidFill>
          <a:uFillTx/>
          <a:latin typeface="Avenir Book"/>
          <a:ea typeface="Avenir Book"/>
          <a:cs typeface="Avenir Book"/>
          <a:sym typeface="Avenir Book"/>
        </a:defRPr>
      </a:lvl2pPr>
      <a:lvl3pPr marL="891538" marR="0" indent="-205738" algn="l" defTabSz="342900" rtl="0" latinLnBrk="0">
        <a:lnSpc>
          <a:spcPct val="100000"/>
        </a:lnSpc>
        <a:spcBef>
          <a:spcPts val="400"/>
        </a:spcBef>
        <a:spcAft>
          <a:spcPts val="0"/>
        </a:spcAft>
        <a:buClr>
          <a:srgbClr val="00BCDD"/>
        </a:buClr>
        <a:buSzPct val="99000"/>
        <a:buFont typeface="Arial"/>
        <a:buChar char="•"/>
        <a:tabLst/>
        <a:defRPr sz="2400" b="0" i="0" u="none" strike="noStrike" cap="none" spc="0" baseline="0">
          <a:ln>
            <a:noFill/>
          </a:ln>
          <a:solidFill>
            <a:srgbClr val="696F70"/>
          </a:solidFill>
          <a:uFillTx/>
          <a:latin typeface="Avenir Book"/>
          <a:ea typeface="Avenir Book"/>
          <a:cs typeface="Avenir Book"/>
          <a:sym typeface="Avenir Book"/>
        </a:defRPr>
      </a:lvl3pPr>
      <a:lvl4pPr marL="1266092" marR="0" indent="-237392" algn="l" defTabSz="342900" rtl="0" latinLnBrk="0">
        <a:lnSpc>
          <a:spcPct val="100000"/>
        </a:lnSpc>
        <a:spcBef>
          <a:spcPts val="400"/>
        </a:spcBef>
        <a:spcAft>
          <a:spcPts val="0"/>
        </a:spcAft>
        <a:buClr>
          <a:srgbClr val="00BCDD"/>
        </a:buClr>
        <a:buSzPct val="99000"/>
        <a:buFont typeface="Arial"/>
        <a:buChar char="•"/>
        <a:tabLst/>
        <a:defRPr sz="2400" b="0" i="0" u="none" strike="noStrike" cap="none" spc="0" baseline="0">
          <a:ln>
            <a:noFill/>
          </a:ln>
          <a:solidFill>
            <a:srgbClr val="696F70"/>
          </a:solidFill>
          <a:uFillTx/>
          <a:latin typeface="Avenir Book"/>
          <a:ea typeface="Avenir Book"/>
          <a:cs typeface="Avenir Book"/>
          <a:sym typeface="Avenir Book"/>
        </a:defRPr>
      </a:lvl4pPr>
      <a:lvl5pPr marL="1608992" marR="0" indent="-237392" algn="l" defTabSz="342900" rtl="0" latinLnBrk="0">
        <a:lnSpc>
          <a:spcPct val="100000"/>
        </a:lnSpc>
        <a:spcBef>
          <a:spcPts val="400"/>
        </a:spcBef>
        <a:spcAft>
          <a:spcPts val="0"/>
        </a:spcAft>
        <a:buClr>
          <a:srgbClr val="00BCDD"/>
        </a:buClr>
        <a:buSzPct val="99000"/>
        <a:buFont typeface="Arial"/>
        <a:buChar char="•"/>
        <a:tabLst/>
        <a:defRPr sz="2400" b="0" i="0" u="none" strike="noStrike" cap="none" spc="0" baseline="0">
          <a:ln>
            <a:noFill/>
          </a:ln>
          <a:solidFill>
            <a:srgbClr val="696F70"/>
          </a:solidFill>
          <a:uFillTx/>
          <a:latin typeface="Avenir Book"/>
          <a:ea typeface="Avenir Book"/>
          <a:cs typeface="Avenir Book"/>
          <a:sym typeface="Avenir Book"/>
        </a:defRPr>
      </a:lvl5pPr>
      <a:lvl6pPr marL="1988817" marR="0" indent="-274317" algn="l" defTabSz="342900" rtl="0" latinLnBrk="0">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Avenir Book"/>
          <a:ea typeface="Avenir Book"/>
          <a:cs typeface="Avenir Book"/>
          <a:sym typeface="Avenir Book"/>
        </a:defRPr>
      </a:lvl6pPr>
      <a:lvl7pPr marL="2331717" marR="0" indent="-274317" algn="l" defTabSz="342900" rtl="0" latinLnBrk="0">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Avenir Book"/>
          <a:ea typeface="Avenir Book"/>
          <a:cs typeface="Avenir Book"/>
          <a:sym typeface="Avenir Book"/>
        </a:defRPr>
      </a:lvl7pPr>
      <a:lvl8pPr marL="2674617" marR="0" indent="-274317" algn="l" defTabSz="342900" rtl="0" latinLnBrk="0">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Avenir Book"/>
          <a:ea typeface="Avenir Book"/>
          <a:cs typeface="Avenir Book"/>
          <a:sym typeface="Avenir Book"/>
        </a:defRPr>
      </a:lvl8pPr>
      <a:lvl9pPr marL="3017517" marR="0" indent="-274317" algn="l" defTabSz="342900" rtl="0" latinLnBrk="0">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Avenir Book"/>
          <a:ea typeface="Avenir Book"/>
          <a:cs typeface="Avenir Book"/>
          <a:sym typeface="Avenir Book"/>
        </a:defRPr>
      </a:lvl9pPr>
    </p:bodyStyle>
    <p:otherStyle>
      <a:lvl1pPr marL="0" marR="0" indent="0" algn="l" defTabSz="9144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venir Heavy"/>
        </a:defRPr>
      </a:lvl1pPr>
      <a:lvl2pPr marL="0" marR="0" indent="0" algn="l" defTabSz="9144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venir Heavy"/>
        </a:defRPr>
      </a:lvl2pPr>
      <a:lvl3pPr marL="0" marR="0" indent="0" algn="l" defTabSz="9144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venir Heavy"/>
        </a:defRPr>
      </a:lvl3pPr>
      <a:lvl4pPr marL="0" marR="0" indent="0" algn="l" defTabSz="9144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venir Heavy"/>
        </a:defRPr>
      </a:lvl4pPr>
      <a:lvl5pPr marL="0" marR="0" indent="0" algn="l" defTabSz="9144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venir Heavy"/>
        </a:defRPr>
      </a:lvl5pPr>
      <a:lvl6pPr marL="0" marR="0" indent="0" algn="l" defTabSz="9144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venir Heavy"/>
        </a:defRPr>
      </a:lvl6pPr>
      <a:lvl7pPr marL="0" marR="0" indent="0" algn="l" defTabSz="9144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venir Heavy"/>
        </a:defRPr>
      </a:lvl7pPr>
      <a:lvl8pPr marL="0" marR="0" indent="0" algn="l" defTabSz="9144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venir Heavy"/>
        </a:defRPr>
      </a:lvl8pPr>
      <a:lvl9pPr marL="0" marR="0" indent="0" algn="l" defTabSz="9144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venir Heavy"/>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p>
            <a:r>
              <a:rPr dirty="0"/>
              <a:t>Title Text</a:t>
            </a:r>
          </a:p>
        </p:txBody>
      </p:sp>
      <p:sp>
        <p:nvSpPr>
          <p:cNvPr id="7" name="Body Level One…"/>
          <p:cNvSpPr txBox="1">
            <a:spLocks noGrp="1"/>
          </p:cNvSpPr>
          <p:nvPr>
            <p:ph type="body" idx="1"/>
          </p:nvPr>
        </p:nvSpPr>
        <p:spPr>
          <a:xfrm>
            <a:off x="548640" y="101716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endParaRPr dirty="0"/>
          </a:p>
        </p:txBody>
      </p:sp>
      <p:pic>
        <p:nvPicPr>
          <p:cNvPr id="4" name="Picture 3">
            <a:extLst>
              <a:ext uri="{FF2B5EF4-FFF2-40B4-BE49-F238E27FC236}">
                <a16:creationId xmlns:a16="http://schemas.microsoft.com/office/drawing/2014/main" id="{946FCCF0-8AC0-ED4C-8D03-7FA5EC43323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488315DD-4F26-4103-BE4B-A385B4DC8F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189922244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0" marR="0" indent="0" algn="l" defTabSz="342900" rtl="0" eaLnBrk="1" latinLnBrk="0" hangingPunct="1">
        <a:lnSpc>
          <a:spcPct val="100000"/>
        </a:lnSpc>
        <a:spcBef>
          <a:spcPts val="400"/>
        </a:spcBef>
        <a:spcAft>
          <a:spcPts val="0"/>
        </a:spcAft>
        <a:buClr>
          <a:srgbClr val="52CAE0"/>
        </a:buClr>
        <a:buSzPct val="110000"/>
        <a:buFontTx/>
        <a:buNone/>
        <a:tabLst/>
        <a:defRPr sz="2000" b="0" i="0" u="none" strike="noStrike" cap="none" spc="0" baseline="0">
          <a:ln>
            <a:noFill/>
          </a:ln>
          <a:solidFill>
            <a:schemeClr val="accent6">
              <a:lumMod val="75000"/>
            </a:schemeClr>
          </a:solidFill>
          <a:uFillTx/>
          <a:latin typeface="Montserrat" pitchFamily="2" charset="77"/>
          <a:ea typeface="Montserrat" pitchFamily="2" charset="77"/>
          <a:cs typeface="Hind" panose="02000000000000000000" pitchFamily="2" charset="77"/>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p>
            <a:r>
              <a:rPr dirty="0"/>
              <a:t>Title Text</a:t>
            </a:r>
          </a:p>
        </p:txBody>
      </p:sp>
      <p:sp>
        <p:nvSpPr>
          <p:cNvPr id="7" name="Body Level One…"/>
          <p:cNvSpPr txBox="1">
            <a:spLocks noGrp="1"/>
          </p:cNvSpPr>
          <p:nvPr>
            <p:ph type="body" idx="1"/>
          </p:nvPr>
        </p:nvSpPr>
        <p:spPr>
          <a:xfrm>
            <a:off x="548640" y="101716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endParaRPr dirty="0"/>
          </a:p>
        </p:txBody>
      </p:sp>
      <p:pic>
        <p:nvPicPr>
          <p:cNvPr id="4" name="Picture 3">
            <a:extLst>
              <a:ext uri="{FF2B5EF4-FFF2-40B4-BE49-F238E27FC236}">
                <a16:creationId xmlns:a16="http://schemas.microsoft.com/office/drawing/2014/main" id="{946FCCF0-8AC0-ED4C-8D03-7FA5EC43323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488315DD-4F26-4103-BE4B-A385B4DC8FE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423902696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0" marR="0" indent="0" algn="l" defTabSz="342900" rtl="0" eaLnBrk="1" latinLnBrk="0" hangingPunct="1">
        <a:lnSpc>
          <a:spcPct val="100000"/>
        </a:lnSpc>
        <a:spcBef>
          <a:spcPts val="400"/>
        </a:spcBef>
        <a:spcAft>
          <a:spcPts val="0"/>
        </a:spcAft>
        <a:buClr>
          <a:srgbClr val="52CAE0"/>
        </a:buClr>
        <a:buSzPct val="110000"/>
        <a:buFontTx/>
        <a:buNone/>
        <a:tabLst/>
        <a:defRPr sz="2000" b="0" i="0" u="none" strike="noStrike" cap="none" spc="0" baseline="0">
          <a:ln>
            <a:noFill/>
          </a:ln>
          <a:solidFill>
            <a:schemeClr val="accent6">
              <a:lumMod val="75000"/>
            </a:schemeClr>
          </a:solidFill>
          <a:uFillTx/>
          <a:latin typeface="Montserrat" pitchFamily="2" charset="77"/>
          <a:ea typeface="Montserrat" pitchFamily="2" charset="77"/>
          <a:cs typeface="Montserrat" panose="00000500000000000000" pitchFamily="2" charset="0"/>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8">
            <a:extLst>
              <a:ext uri="{FF2B5EF4-FFF2-40B4-BE49-F238E27FC236}">
                <a16:creationId xmlns:a16="http://schemas.microsoft.com/office/drawing/2014/main" id="{5D47BF33-1CA8-4619-95EC-2826B7B02934}"/>
              </a:ext>
            </a:extLst>
          </p:cNvPr>
          <p:cNvSpPr>
            <a:spLocks noGrp="1"/>
          </p:cNvSpPr>
          <p:nvPr>
            <p:ph type="title"/>
          </p:nvPr>
        </p:nvSpPr>
        <p:spPr bwMode="auto">
          <a:xfrm>
            <a:off x="203200" y="152400"/>
            <a:ext cx="11887200" cy="762000"/>
          </a:xfrm>
          <a:prstGeom prst="rect">
            <a:avLst/>
          </a:prstGeom>
          <a:noFill/>
          <a:ln>
            <a:noFill/>
          </a:ln>
        </p:spPr>
        <p:txBody>
          <a:bodyPr vert="horz" wrap="square" lIns="0" tIns="45720" rIns="0" bIns="0" numCol="1" anchor="b" anchorCtr="0" compatLnSpc="1">
            <a:prstTxWarp prst="textNoShape">
              <a:avLst/>
            </a:prstTxWarp>
          </a:bodyPr>
          <a:lstStyle/>
          <a:p>
            <a:pPr lvl="0"/>
            <a:r>
              <a:rPr lang="en-US" altLang="en-US" dirty="0"/>
              <a:t>Click to edit Master title style</a:t>
            </a:r>
          </a:p>
        </p:txBody>
      </p:sp>
      <p:sp>
        <p:nvSpPr>
          <p:cNvPr id="1027" name="Text Placeholder 29">
            <a:extLst>
              <a:ext uri="{FF2B5EF4-FFF2-40B4-BE49-F238E27FC236}">
                <a16:creationId xmlns:a16="http://schemas.microsoft.com/office/drawing/2014/main" id="{AC501829-BA32-418B-A61D-3E7E33CA884A}"/>
              </a:ext>
            </a:extLst>
          </p:cNvPr>
          <p:cNvSpPr>
            <a:spLocks noGrp="1"/>
          </p:cNvSpPr>
          <p:nvPr>
            <p:ph type="body" idx="1"/>
          </p:nvPr>
        </p:nvSpPr>
        <p:spPr bwMode="auto">
          <a:xfrm>
            <a:off x="406400" y="1524000"/>
            <a:ext cx="11684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13" descr="feinberg-titleslide-onwhite.png">
            <a:extLst>
              <a:ext uri="{FF2B5EF4-FFF2-40B4-BE49-F238E27FC236}">
                <a16:creationId xmlns:a16="http://schemas.microsoft.com/office/drawing/2014/main" id="{A23D6A54-3879-4CE8-BD97-47E63268EF7C}"/>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95250" y="6324600"/>
            <a:ext cx="163195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4">
            <a:extLst>
              <a:ext uri="{FF2B5EF4-FFF2-40B4-BE49-F238E27FC236}">
                <a16:creationId xmlns:a16="http://schemas.microsoft.com/office/drawing/2014/main" id="{A617B0F5-1DF4-455A-8C20-83C09E1A31A9}"/>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179050" y="6248400"/>
            <a:ext cx="19272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040291"/>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ransition spd="med">
    <p:fade/>
  </p:transition>
  <p:txStyles>
    <p:titleStyle>
      <a:lvl1pPr algn="ctr" rtl="0" eaLnBrk="0" fontAlgn="base" hangingPunct="0">
        <a:spcBef>
          <a:spcPct val="0"/>
        </a:spcBef>
        <a:spcAft>
          <a:spcPct val="0"/>
        </a:spcAft>
        <a:defRPr sz="3600" b="1">
          <a:solidFill>
            <a:srgbClr val="2E1C77"/>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600" b="1">
          <a:solidFill>
            <a:srgbClr val="2E1C77"/>
          </a:solidFill>
          <a:latin typeface="Verdana" pitchFamily="34" charset="0"/>
        </a:defRPr>
      </a:lvl2pPr>
      <a:lvl3pPr algn="ctr" rtl="0" eaLnBrk="0" fontAlgn="base" hangingPunct="0">
        <a:spcBef>
          <a:spcPct val="0"/>
        </a:spcBef>
        <a:spcAft>
          <a:spcPct val="0"/>
        </a:spcAft>
        <a:defRPr sz="3600" b="1">
          <a:solidFill>
            <a:srgbClr val="2E1C77"/>
          </a:solidFill>
          <a:latin typeface="Verdana" pitchFamily="34" charset="0"/>
        </a:defRPr>
      </a:lvl3pPr>
      <a:lvl4pPr algn="ctr" rtl="0" eaLnBrk="0" fontAlgn="base" hangingPunct="0">
        <a:spcBef>
          <a:spcPct val="0"/>
        </a:spcBef>
        <a:spcAft>
          <a:spcPct val="0"/>
        </a:spcAft>
        <a:defRPr sz="3600" b="1">
          <a:solidFill>
            <a:srgbClr val="2E1C77"/>
          </a:solidFill>
          <a:latin typeface="Verdana" pitchFamily="34" charset="0"/>
        </a:defRPr>
      </a:lvl4pPr>
      <a:lvl5pPr algn="ctr" rtl="0" eaLnBrk="0" fontAlgn="base" hangingPunct="0">
        <a:spcBef>
          <a:spcPct val="0"/>
        </a:spcBef>
        <a:spcAft>
          <a:spcPct val="0"/>
        </a:spcAft>
        <a:defRPr sz="3600" b="1">
          <a:solidFill>
            <a:srgbClr val="2E1C77"/>
          </a:solidFill>
          <a:latin typeface="Verdana" pitchFamily="34" charset="0"/>
        </a:defRPr>
      </a:lvl5pPr>
      <a:lvl6pPr marL="457200" algn="ctr" rtl="0" fontAlgn="base">
        <a:spcBef>
          <a:spcPct val="0"/>
        </a:spcBef>
        <a:spcAft>
          <a:spcPct val="0"/>
        </a:spcAft>
        <a:defRPr sz="3600" b="1">
          <a:solidFill>
            <a:schemeClr val="tx2"/>
          </a:solidFill>
          <a:latin typeface="Verdana" pitchFamily="34" charset="0"/>
        </a:defRPr>
      </a:lvl6pPr>
      <a:lvl7pPr marL="914400" algn="ctr" rtl="0" fontAlgn="base">
        <a:spcBef>
          <a:spcPct val="0"/>
        </a:spcBef>
        <a:spcAft>
          <a:spcPct val="0"/>
        </a:spcAft>
        <a:defRPr sz="3600" b="1">
          <a:solidFill>
            <a:schemeClr val="tx2"/>
          </a:solidFill>
          <a:latin typeface="Verdana" pitchFamily="34" charset="0"/>
        </a:defRPr>
      </a:lvl7pPr>
      <a:lvl8pPr marL="1371600" algn="ctr" rtl="0" fontAlgn="base">
        <a:spcBef>
          <a:spcPct val="0"/>
        </a:spcBef>
        <a:spcAft>
          <a:spcPct val="0"/>
        </a:spcAft>
        <a:defRPr sz="3600" b="1">
          <a:solidFill>
            <a:schemeClr val="tx2"/>
          </a:solidFill>
          <a:latin typeface="Verdana" pitchFamily="34" charset="0"/>
        </a:defRPr>
      </a:lvl8pPr>
      <a:lvl9pPr marL="1828800" algn="ctr" rtl="0" fontAlgn="base">
        <a:spcBef>
          <a:spcPct val="0"/>
        </a:spcBef>
        <a:spcAft>
          <a:spcPct val="0"/>
        </a:spcAft>
        <a:defRPr sz="3600" b="1">
          <a:solidFill>
            <a:schemeClr val="tx2"/>
          </a:solidFill>
          <a:latin typeface="Verdana"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a:solidFill>
            <a:srgbClr val="452AB3"/>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a:solidFill>
            <a:srgbClr val="452AB3"/>
          </a:solidFill>
          <a:latin typeface="+mn-lt"/>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a:solidFill>
            <a:srgbClr val="452AB3"/>
          </a:solidFill>
          <a:latin typeface="+mn-lt"/>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a:solidFill>
            <a:srgbClr val="452AB3"/>
          </a:solidFill>
          <a:latin typeface="+mn-lt"/>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a:solidFill>
            <a:srgbClr val="452AB3"/>
          </a:solidFill>
          <a:latin typeface="+mn-lt"/>
        </a:defRPr>
      </a:lvl5pPr>
      <a:lvl6pPr marL="1919288" indent="-209550" algn="l" rtl="0" fontAlgn="base">
        <a:spcBef>
          <a:spcPct val="20000"/>
        </a:spcBef>
        <a:spcAft>
          <a:spcPct val="0"/>
        </a:spcAft>
        <a:buClr>
          <a:srgbClr val="10CF9B"/>
        </a:buClr>
        <a:buSzPct val="65000"/>
        <a:buFont typeface="Wingdings 2" pitchFamily="18" charset="2"/>
        <a:buChar char=""/>
        <a:defRPr sz="2000">
          <a:solidFill>
            <a:schemeClr val="tx1"/>
          </a:solidFill>
          <a:latin typeface="+mn-lt"/>
        </a:defRPr>
      </a:lvl6pPr>
      <a:lvl7pPr marL="2376488" indent="-209550" algn="l" rtl="0" fontAlgn="base">
        <a:spcBef>
          <a:spcPct val="20000"/>
        </a:spcBef>
        <a:spcAft>
          <a:spcPct val="0"/>
        </a:spcAft>
        <a:buClr>
          <a:srgbClr val="10CF9B"/>
        </a:buClr>
        <a:buSzPct val="65000"/>
        <a:buFont typeface="Wingdings 2" pitchFamily="18" charset="2"/>
        <a:buChar char=""/>
        <a:defRPr sz="2000">
          <a:solidFill>
            <a:schemeClr val="tx1"/>
          </a:solidFill>
          <a:latin typeface="+mn-lt"/>
        </a:defRPr>
      </a:lvl7pPr>
      <a:lvl8pPr marL="2833688" indent="-209550" algn="l" rtl="0" fontAlgn="base">
        <a:spcBef>
          <a:spcPct val="20000"/>
        </a:spcBef>
        <a:spcAft>
          <a:spcPct val="0"/>
        </a:spcAft>
        <a:buClr>
          <a:srgbClr val="10CF9B"/>
        </a:buClr>
        <a:buSzPct val="65000"/>
        <a:buFont typeface="Wingdings 2" pitchFamily="18" charset="2"/>
        <a:buChar char=""/>
        <a:defRPr sz="2000">
          <a:solidFill>
            <a:schemeClr val="tx1"/>
          </a:solidFill>
          <a:latin typeface="+mn-lt"/>
        </a:defRPr>
      </a:lvl8pPr>
      <a:lvl9pPr marL="3290888" indent="-209550" algn="l" rtl="0" fontAlgn="base">
        <a:spcBef>
          <a:spcPct val="20000"/>
        </a:spcBef>
        <a:spcAft>
          <a:spcPct val="0"/>
        </a:spcAft>
        <a:buClr>
          <a:srgbClr val="10CF9B"/>
        </a:buClr>
        <a:buSzPct val="65000"/>
        <a:buFont typeface="Wingdings 2" pitchFamily="18"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79FEC-7DC0-4185-B1D5-869D32BF405B}" type="datetimeFigureOut">
              <a:rPr lang="en-US" smtClean="0"/>
              <a:t>3/26/2021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EE9F30-B299-4D36-8B71-29B4CFB1AFED}" type="slidenum">
              <a:rPr lang="en-US" smtClean="0"/>
              <a:t>‹#›</a:t>
            </a:fld>
            <a:endParaRPr lang="en-US"/>
          </a:p>
        </p:txBody>
      </p:sp>
    </p:spTree>
    <p:extLst>
      <p:ext uri="{BB962C8B-B14F-4D97-AF65-F5344CB8AC3E}">
        <p14:creationId xmlns:p14="http://schemas.microsoft.com/office/powerpoint/2010/main" val="2216118760"/>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3/26/2021</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96075070"/>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96.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emf"/><Relationship Id="rId1" Type="http://schemas.openxmlformats.org/officeDocument/2006/relationships/slideLayout" Target="../slideLayouts/slideLayout96.xml"/></Relationships>
</file>

<file path=ppt/slides/_rels/slide1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96.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6.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6.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4.png"/><Relationship Id="rId1" Type="http://schemas.openxmlformats.org/officeDocument/2006/relationships/slideLayout" Target="../slideLayouts/slideLayout91.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9.emf"/><Relationship Id="rId1" Type="http://schemas.openxmlformats.org/officeDocument/2006/relationships/slideLayout" Target="../slideLayouts/slideLayout96.xml"/></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45.png"/><Relationship Id="rId1" Type="http://schemas.openxmlformats.org/officeDocument/2006/relationships/slideLayout" Target="../slideLayouts/slideLayout96.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9.emf"/><Relationship Id="rId1" Type="http://schemas.openxmlformats.org/officeDocument/2006/relationships/slideLayout" Target="../slideLayouts/slideLayout96.xml"/><Relationship Id="rId4" Type="http://schemas.openxmlformats.org/officeDocument/2006/relationships/chart" Target="../charts/chart6.xml"/></Relationships>
</file>

<file path=ppt/slides/_rels/slide2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96.xml"/></Relationships>
</file>

<file path=ppt/slides/_rels/slide2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96.xml"/></Relationships>
</file>

<file path=ppt/slides/_rels/slide2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96.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47.jpeg"/><Relationship Id="rId1" Type="http://schemas.openxmlformats.org/officeDocument/2006/relationships/slideLayout" Target="../slideLayouts/slideLayout107.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79.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7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9.xml"/><Relationship Id="rId1" Type="http://schemas.openxmlformats.org/officeDocument/2006/relationships/vmlDrawing" Target="../drawings/vmlDrawing1.vml"/><Relationship Id="rId5" Type="http://schemas.openxmlformats.org/officeDocument/2006/relationships/image" Target="../media/image70.png"/><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9.xml"/><Relationship Id="rId1" Type="http://schemas.openxmlformats.org/officeDocument/2006/relationships/vmlDrawing" Target="../drawings/vmlDrawing2.vml"/><Relationship Id="rId5" Type="http://schemas.openxmlformats.org/officeDocument/2006/relationships/image" Target="../media/image71.png"/><Relationship Id="rId4" Type="http://schemas.openxmlformats.org/officeDocument/2006/relationships/oleObject" Target="../embeddings/oleObject2.bin"/></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77.xml"/><Relationship Id="rId5" Type="http://schemas.openxmlformats.org/officeDocument/2006/relationships/image" Target="../media/image33.png"/><Relationship Id="rId4" Type="http://schemas.openxmlformats.org/officeDocument/2006/relationships/image" Target="../media/image32.emf"/></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79.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79.xml"/><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15.xml"/><Relationship Id="rId7" Type="http://schemas.openxmlformats.org/officeDocument/2006/relationships/image" Target="../media/image77.png"/><Relationship Id="rId2" Type="http://schemas.openxmlformats.org/officeDocument/2006/relationships/slideLayout" Target="../slideLayouts/slideLayout79.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76.png"/><Relationship Id="rId4" Type="http://schemas.openxmlformats.org/officeDocument/2006/relationships/oleObject" Target="../embeddings/oleObject3.bin"/><Relationship Id="rId9" Type="http://schemas.openxmlformats.org/officeDocument/2006/relationships/image" Target="../media/image78.png"/></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16.xml"/><Relationship Id="rId7" Type="http://schemas.openxmlformats.org/officeDocument/2006/relationships/image" Target="../media/image80.png"/><Relationship Id="rId2" Type="http://schemas.openxmlformats.org/officeDocument/2006/relationships/slideLayout" Target="../slideLayouts/slideLayout82.xml"/><Relationship Id="rId1" Type="http://schemas.openxmlformats.org/officeDocument/2006/relationships/vmlDrawing" Target="../drawings/vmlDrawing4.vml"/><Relationship Id="rId6" Type="http://schemas.openxmlformats.org/officeDocument/2006/relationships/oleObject" Target="../embeddings/oleObject7.bin"/><Relationship Id="rId11" Type="http://schemas.openxmlformats.org/officeDocument/2006/relationships/image" Target="../media/image82.png"/><Relationship Id="rId5" Type="http://schemas.openxmlformats.org/officeDocument/2006/relationships/image" Target="../media/image79.png"/><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8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55.xml"/><Relationship Id="rId5" Type="http://schemas.openxmlformats.org/officeDocument/2006/relationships/image" Target="../media/image36.jpe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F92D32-9ADA-3948-9BD8-E768B9BBB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2288"/>
            <a:ext cx="12192000" cy="3293423"/>
          </a:xfrm>
          <a:prstGeom prst="rect">
            <a:avLst/>
          </a:prstGeom>
        </p:spPr>
      </p:pic>
      <p:sp>
        <p:nvSpPr>
          <p:cNvPr id="2" name="TextBox 1">
            <a:extLst>
              <a:ext uri="{FF2B5EF4-FFF2-40B4-BE49-F238E27FC236}">
                <a16:creationId xmlns:a16="http://schemas.microsoft.com/office/drawing/2014/main" id="{3F1D61B3-03E2-4DFB-BB25-762413684DF6}"/>
              </a:ext>
            </a:extLst>
          </p:cNvPr>
          <p:cNvSpPr txBox="1"/>
          <p:nvPr/>
        </p:nvSpPr>
        <p:spPr>
          <a:xfrm>
            <a:off x="4490719" y="5435600"/>
            <a:ext cx="4488027"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96F70"/>
                </a:solidFill>
                <a:effectLst/>
                <a:uLnTx/>
                <a:uFillTx/>
                <a:latin typeface="Hind Bold"/>
                <a:ea typeface="Hind Bold"/>
                <a:cs typeface="Hind Bold"/>
                <a:sym typeface="Hind Bold"/>
              </a:rPr>
              <a:t>Friday, March 26 2021</a:t>
            </a:r>
          </a:p>
        </p:txBody>
      </p:sp>
    </p:spTree>
    <p:extLst>
      <p:ext uri="{BB962C8B-B14F-4D97-AF65-F5344CB8AC3E}">
        <p14:creationId xmlns:p14="http://schemas.microsoft.com/office/powerpoint/2010/main" val="196713727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00BE6-71F6-4540-B19F-3D50B2D9D239}"/>
              </a:ext>
            </a:extLst>
          </p:cNvPr>
          <p:cNvSpPr>
            <a:spLocks noGrp="1"/>
          </p:cNvSpPr>
          <p:nvPr>
            <p:ph type="title"/>
          </p:nvPr>
        </p:nvSpPr>
        <p:spPr>
          <a:xfrm>
            <a:off x="601894" y="355824"/>
            <a:ext cx="10515600" cy="513919"/>
          </a:xfrm>
        </p:spPr>
        <p:txBody>
          <a:bodyPr/>
          <a:lstStyle/>
          <a:p>
            <a:r>
              <a:rPr lang="en-US" sz="2400" spc="-34" dirty="0">
                <a:solidFill>
                  <a:srgbClr val="0099CC"/>
                </a:solidFill>
                <a:latin typeface="Montserrat SemiBold" panose="00000700000000000000" pitchFamily="2" charset="0"/>
                <a:cs typeface="Arial" panose="020B0604020202020204" pitchFamily="34" charset="0"/>
              </a:rPr>
              <a:t>Results</a:t>
            </a:r>
          </a:p>
        </p:txBody>
      </p:sp>
      <p:graphicFrame>
        <p:nvGraphicFramePr>
          <p:cNvPr id="8" name="Table 7">
            <a:extLst>
              <a:ext uri="{FF2B5EF4-FFF2-40B4-BE49-F238E27FC236}">
                <a16:creationId xmlns:a16="http://schemas.microsoft.com/office/drawing/2014/main" id="{B9C9709D-CAE3-4E38-A9EC-5E91FF868BA8}"/>
              </a:ext>
            </a:extLst>
          </p:cNvPr>
          <p:cNvGraphicFramePr>
            <a:graphicFrameLocks noGrp="1"/>
          </p:cNvGraphicFramePr>
          <p:nvPr/>
        </p:nvGraphicFramePr>
        <p:xfrm>
          <a:off x="1426309" y="1352445"/>
          <a:ext cx="9649834" cy="2866517"/>
        </p:xfrm>
        <a:graphic>
          <a:graphicData uri="http://schemas.openxmlformats.org/drawingml/2006/table">
            <a:tbl>
              <a:tblPr firstRow="1" firstCol="1" bandRow="1">
                <a:effectLst/>
              </a:tblPr>
              <a:tblGrid>
                <a:gridCol w="2247029">
                  <a:extLst>
                    <a:ext uri="{9D8B030D-6E8A-4147-A177-3AD203B41FA5}">
                      <a16:colId xmlns:a16="http://schemas.microsoft.com/office/drawing/2014/main" val="2421096088"/>
                    </a:ext>
                  </a:extLst>
                </a:gridCol>
                <a:gridCol w="1687066">
                  <a:extLst>
                    <a:ext uri="{9D8B030D-6E8A-4147-A177-3AD203B41FA5}">
                      <a16:colId xmlns:a16="http://schemas.microsoft.com/office/drawing/2014/main" val="4239726660"/>
                    </a:ext>
                  </a:extLst>
                </a:gridCol>
                <a:gridCol w="1642034">
                  <a:extLst>
                    <a:ext uri="{9D8B030D-6E8A-4147-A177-3AD203B41FA5}">
                      <a16:colId xmlns:a16="http://schemas.microsoft.com/office/drawing/2014/main" val="1690855113"/>
                    </a:ext>
                  </a:extLst>
                </a:gridCol>
                <a:gridCol w="2005026">
                  <a:extLst>
                    <a:ext uri="{9D8B030D-6E8A-4147-A177-3AD203B41FA5}">
                      <a16:colId xmlns:a16="http://schemas.microsoft.com/office/drawing/2014/main" val="935700914"/>
                    </a:ext>
                  </a:extLst>
                </a:gridCol>
                <a:gridCol w="2068679">
                  <a:extLst>
                    <a:ext uri="{9D8B030D-6E8A-4147-A177-3AD203B41FA5}">
                      <a16:colId xmlns:a16="http://schemas.microsoft.com/office/drawing/2014/main" val="3142998135"/>
                    </a:ext>
                  </a:extLst>
                </a:gridCol>
              </a:tblGrid>
              <a:tr h="355163">
                <a:tc>
                  <a:txBody>
                    <a:bodyPr/>
                    <a:lstStyle/>
                    <a:p>
                      <a:pPr marL="0" marR="0" algn="l">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No Device Use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N=181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CGM Use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N=241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Insulin Pump Use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N=183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CGM + Insulin Pump Use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N=158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7834113"/>
                  </a:ext>
                </a:extLst>
              </a:tr>
              <a:tr h="173564">
                <a:tc>
                  <a:txBody>
                    <a:bodyPr/>
                    <a:lstStyle/>
                    <a:p>
                      <a:pPr marL="0" marR="0" algn="l">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Mean age (SD), years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24 (17)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21 (13)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22 (13)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21 (13)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34720795"/>
                  </a:ext>
                </a:extLst>
              </a:tr>
              <a:tr h="536762">
                <a:tc>
                  <a:txBody>
                    <a:bodyPr/>
                    <a:lstStyle/>
                    <a:p>
                      <a:pPr marL="0" marR="0" algn="l">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Insurance Status—N(%)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 -Private</a:t>
                      </a:r>
                    </a:p>
                    <a:p>
                      <a:pPr marL="0" marR="0" algn="l">
                        <a:lnSpc>
                          <a:spcPct val="107000"/>
                        </a:lnSpc>
                        <a:spcBef>
                          <a:spcPts val="0"/>
                        </a:spcBef>
                        <a:spcAft>
                          <a:spcPts val="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 -Public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55 (30)</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126 (70)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162 (67)</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79 (33)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135 (74)</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48 (26)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117 (74)</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41 (26)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254183"/>
                  </a:ext>
                </a:extLst>
              </a:tr>
              <a:tr h="899960">
                <a:tc>
                  <a:txBody>
                    <a:bodyPr/>
                    <a:lstStyle/>
                    <a:p>
                      <a:pPr marL="0" marR="0" algn="l">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Race/ethnicity—N(%)</a:t>
                      </a:r>
                      <a:r>
                        <a:rPr lang="en-US" sz="1200" b="1" baseline="300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baseline="30000" dirty="0" err="1">
                          <a:effectLst/>
                          <a:latin typeface="Calibri" panose="020F0502020204030204" pitchFamily="34" charset="0"/>
                          <a:ea typeface="Calibri" panose="020F0502020204030204" pitchFamily="34" charset="0"/>
                          <a:cs typeface="Times New Roman" panose="02020603050405020304" pitchFamily="18" charset="0"/>
                        </a:rPr>
                        <a:t>a,b,c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 -NH White</a:t>
                      </a:r>
                    </a:p>
                    <a:p>
                      <a:pPr marL="0" marR="0" algn="l">
                        <a:lnSpc>
                          <a:spcPct val="107000"/>
                        </a:lnSpc>
                        <a:spcBef>
                          <a:spcPts val="0"/>
                        </a:spcBef>
                        <a:spcAft>
                          <a:spcPts val="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 -NH Black</a:t>
                      </a:r>
                    </a:p>
                    <a:p>
                      <a:pPr marL="0" marR="0" algn="l">
                        <a:lnSpc>
                          <a:spcPct val="107000"/>
                        </a:lnSpc>
                        <a:spcBef>
                          <a:spcPts val="0"/>
                        </a:spcBef>
                        <a:spcAft>
                          <a:spcPts val="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 -Hispanic</a:t>
                      </a:r>
                    </a:p>
                    <a:p>
                      <a:pPr marL="0" marR="0" algn="l">
                        <a:lnSpc>
                          <a:spcPct val="107000"/>
                        </a:lnSpc>
                        <a:spcBef>
                          <a:spcPts val="0"/>
                        </a:spcBef>
                        <a:spcAft>
                          <a:spcPts val="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 -Other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59 (33)</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59 (33)</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54 (30)</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9 (4)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162 (67)</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24 (10)</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39 (16)</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16 (7)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136 (74)</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14 (8)</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27 (15)</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6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119 (75)</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9 (6)</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24 (15)</a:t>
                      </a:r>
                    </a:p>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6 (4)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0648958"/>
                  </a:ext>
                </a:extLst>
              </a:tr>
              <a:tr h="173564">
                <a:tc>
                  <a:txBody>
                    <a:bodyPr/>
                    <a:lstStyle/>
                    <a:p>
                      <a:pPr marL="0" marR="0" algn="l">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Mean A1c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10.2 (2.8)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8.4 (2.8)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8.1 (2.8)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8.0 (2.7)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8760979"/>
                  </a:ext>
                </a:extLst>
              </a:tr>
              <a:tr h="173564">
                <a:tc>
                  <a:txBody>
                    <a:bodyPr/>
                    <a:lstStyle/>
                    <a:p>
                      <a:pPr marL="0" marR="0" algn="l">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Outcomes—N(%)</a:t>
                      </a:r>
                      <a:endParaRPr lang="en-US" sz="1200"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6613223"/>
                  </a:ext>
                </a:extLst>
              </a:tr>
              <a:tr h="173564">
                <a:tc>
                  <a:txBody>
                    <a:bodyPr/>
                    <a:lstStyle/>
                    <a:p>
                      <a:pPr marL="0" marR="0" algn="l">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-Hospitalization</a:t>
                      </a:r>
                      <a:r>
                        <a:rPr lang="en-US" sz="1200" b="1" baseline="300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baseline="30000" dirty="0" err="1">
                          <a:effectLst/>
                          <a:latin typeface="Calibri" panose="020F0502020204030204" pitchFamily="34" charset="0"/>
                          <a:ea typeface="Calibri" panose="020F0502020204030204" pitchFamily="34" charset="0"/>
                          <a:cs typeface="Times New Roman" panose="02020603050405020304" pitchFamily="18" charset="0"/>
                        </a:rPr>
                        <a:t>a,b,c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110 (59)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tabLst>
                          <a:tab pos="502920" algn="ctr"/>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34 (18)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22 (12)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19 (10)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27331623"/>
                  </a:ext>
                </a:extLst>
              </a:tr>
              <a:tr h="173564">
                <a:tc>
                  <a:txBody>
                    <a:bodyPr/>
                    <a:lstStyle/>
                    <a:p>
                      <a:pPr marL="0" marR="0" algn="l">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-DKA</a:t>
                      </a:r>
                      <a:r>
                        <a:rPr lang="en-US" sz="1200" b="1" baseline="300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baseline="30000" dirty="0" err="1">
                          <a:effectLst/>
                          <a:latin typeface="Calibri" panose="020F0502020204030204" pitchFamily="34" charset="0"/>
                          <a:ea typeface="Calibri" panose="020F0502020204030204" pitchFamily="34" charset="0"/>
                          <a:cs typeface="Times New Roman" panose="02020603050405020304" pitchFamily="18" charset="0"/>
                        </a:rPr>
                        <a:t>a,b,c</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65 (35)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18 (18)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10 (10)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7 (7)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977547"/>
                  </a:ext>
                </a:extLst>
              </a:tr>
            </a:tbl>
          </a:graphicData>
        </a:graphic>
      </p:graphicFrame>
      <p:sp>
        <p:nvSpPr>
          <p:cNvPr id="9" name="Rectangle 8">
            <a:extLst>
              <a:ext uri="{FF2B5EF4-FFF2-40B4-BE49-F238E27FC236}">
                <a16:creationId xmlns:a16="http://schemas.microsoft.com/office/drawing/2014/main" id="{5C0FC183-4668-4760-AA30-0127DAAC96D7}"/>
              </a:ext>
            </a:extLst>
          </p:cNvPr>
          <p:cNvSpPr/>
          <p:nvPr/>
        </p:nvSpPr>
        <p:spPr>
          <a:xfrm>
            <a:off x="1322973" y="4218962"/>
            <a:ext cx="8477723" cy="23397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9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a:t>
            </a: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Chi-square test (p&lt;0.05) CGM use vs. No device use; </a:t>
            </a:r>
            <a:r>
              <a:rPr kumimoji="0" lang="en-US" sz="9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t>
            </a: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Chi-square test (p&lt;0.05) Insulin pump use vs. No device us; </a:t>
            </a:r>
            <a:r>
              <a:rPr kumimoji="0" lang="en-US" sz="9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t>
            </a: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Chi-square test (p&lt;0.05) CGM + pump use vs. No device use</a:t>
            </a:r>
          </a:p>
        </p:txBody>
      </p:sp>
      <p:sp>
        <p:nvSpPr>
          <p:cNvPr id="11" name="TextBox 10">
            <a:extLst>
              <a:ext uri="{FF2B5EF4-FFF2-40B4-BE49-F238E27FC236}">
                <a16:creationId xmlns:a16="http://schemas.microsoft.com/office/drawing/2014/main" id="{1C3B31A7-7E69-4525-901F-205EBCE1B9B9}"/>
              </a:ext>
            </a:extLst>
          </p:cNvPr>
          <p:cNvSpPr txBox="1"/>
          <p:nvPr/>
        </p:nvSpPr>
        <p:spPr>
          <a:xfrm>
            <a:off x="1322973" y="869743"/>
            <a:ext cx="100916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Table 1: Distribution of patient factors and adverse outcomes among T1D patients tested positive for COVID-19 across diabetes device users and nonusers</a:t>
            </a:r>
          </a:p>
        </p:txBody>
      </p:sp>
      <p:sp>
        <p:nvSpPr>
          <p:cNvPr id="12" name="TextBox 11">
            <a:extLst>
              <a:ext uri="{FF2B5EF4-FFF2-40B4-BE49-F238E27FC236}">
                <a16:creationId xmlns:a16="http://schemas.microsoft.com/office/drawing/2014/main" id="{DC03D9E3-45F8-4588-8B55-AC239C0681AD}"/>
              </a:ext>
            </a:extLst>
          </p:cNvPr>
          <p:cNvSpPr txBox="1"/>
          <p:nvPr/>
        </p:nvSpPr>
        <p:spPr>
          <a:xfrm>
            <a:off x="1322973" y="5260591"/>
            <a:ext cx="44137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Figure 1: Distribution of adverse outcomes among categories of diabetes technology use </a:t>
            </a:r>
          </a:p>
        </p:txBody>
      </p:sp>
      <p:grpSp>
        <p:nvGrpSpPr>
          <p:cNvPr id="13" name="Group 12">
            <a:extLst>
              <a:ext uri="{FF2B5EF4-FFF2-40B4-BE49-F238E27FC236}">
                <a16:creationId xmlns:a16="http://schemas.microsoft.com/office/drawing/2014/main" id="{96FCBD13-CF2F-47DF-A0E1-50CE882B9FDA}"/>
              </a:ext>
            </a:extLst>
          </p:cNvPr>
          <p:cNvGrpSpPr/>
          <p:nvPr/>
        </p:nvGrpSpPr>
        <p:grpSpPr>
          <a:xfrm>
            <a:off x="6133669" y="4310647"/>
            <a:ext cx="4274053" cy="2576817"/>
            <a:chOff x="1011300" y="2845942"/>
            <a:chExt cx="4755739" cy="3433612"/>
          </a:xfrm>
        </p:grpSpPr>
        <p:sp>
          <p:nvSpPr>
            <p:cNvPr id="14" name="TextBox 13">
              <a:extLst>
                <a:ext uri="{FF2B5EF4-FFF2-40B4-BE49-F238E27FC236}">
                  <a16:creationId xmlns:a16="http://schemas.microsoft.com/office/drawing/2014/main" id="{9BCF05EF-E586-4A0E-9AEE-9EF507605824}"/>
                </a:ext>
              </a:extLst>
            </p:cNvPr>
            <p:cNvSpPr txBox="1"/>
            <p:nvPr/>
          </p:nvSpPr>
          <p:spPr>
            <a:xfrm rot="16200000">
              <a:off x="443035" y="4594356"/>
              <a:ext cx="139814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Adverse Outcomes</a:t>
              </a:r>
            </a:p>
          </p:txBody>
        </p:sp>
        <p:graphicFrame>
          <p:nvGraphicFramePr>
            <p:cNvPr id="15" name="Chart 14">
              <a:extLst>
                <a:ext uri="{FF2B5EF4-FFF2-40B4-BE49-F238E27FC236}">
                  <a16:creationId xmlns:a16="http://schemas.microsoft.com/office/drawing/2014/main" id="{BF91E8F8-9BC7-48DA-AB3C-029366829097}"/>
                </a:ext>
              </a:extLst>
            </p:cNvPr>
            <p:cNvGraphicFramePr>
              <a:graphicFrameLocks/>
            </p:cNvGraphicFramePr>
            <p:nvPr/>
          </p:nvGraphicFramePr>
          <p:xfrm>
            <a:off x="1172547" y="2845942"/>
            <a:ext cx="4594492" cy="3433612"/>
          </p:xfrm>
          <a:graphic>
            <a:graphicData uri="http://schemas.openxmlformats.org/drawingml/2006/chart">
              <c:chart xmlns:c="http://schemas.openxmlformats.org/drawingml/2006/chart" xmlns:r="http://schemas.openxmlformats.org/officeDocument/2006/relationships" r:id="rId2"/>
            </a:graphicData>
          </a:graphic>
        </p:graphicFrame>
      </p:grpSp>
    </p:spTree>
    <p:extLst>
      <p:ext uri="{BB962C8B-B14F-4D97-AF65-F5344CB8AC3E}">
        <p14:creationId xmlns:p14="http://schemas.microsoft.com/office/powerpoint/2010/main" val="1540804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ACF2AEA-777E-44AD-BC7D-11092DDC70D8}"/>
              </a:ext>
            </a:extLst>
          </p:cNvPr>
          <p:cNvSpPr txBox="1">
            <a:spLocks/>
          </p:cNvSpPr>
          <p:nvPr/>
        </p:nvSpPr>
        <p:spPr>
          <a:xfrm>
            <a:off x="838200" y="365126"/>
            <a:ext cx="10515600" cy="9435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34" normalizeH="0" baseline="0" noProof="0" dirty="0">
                <a:ln>
                  <a:noFill/>
                </a:ln>
                <a:solidFill>
                  <a:srgbClr val="0099CC"/>
                </a:solidFill>
                <a:effectLst/>
                <a:uLnTx/>
                <a:uFillTx/>
                <a:latin typeface="Montserrat SemiBold" panose="00000700000000000000" pitchFamily="2" charset="0"/>
                <a:ea typeface="+mj-ea"/>
                <a:cs typeface="Arial" panose="020B0604020202020204" pitchFamily="34" charset="0"/>
              </a:rPr>
              <a:t>Results</a:t>
            </a:r>
          </a:p>
        </p:txBody>
      </p:sp>
      <p:sp>
        <p:nvSpPr>
          <p:cNvPr id="13" name="TextBox 12">
            <a:extLst>
              <a:ext uri="{FF2B5EF4-FFF2-40B4-BE49-F238E27FC236}">
                <a16:creationId xmlns:a16="http://schemas.microsoft.com/office/drawing/2014/main" id="{8E226DEC-1782-4029-B873-314D16878F1C}"/>
              </a:ext>
            </a:extLst>
          </p:cNvPr>
          <p:cNvSpPr txBox="1"/>
          <p:nvPr/>
        </p:nvSpPr>
        <p:spPr>
          <a:xfrm>
            <a:off x="1192078" y="4439677"/>
            <a:ext cx="556166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Figure 2: Distribution of DKA by race/ethnicity across categories of diabetes technology use</a:t>
            </a:r>
          </a:p>
        </p:txBody>
      </p:sp>
      <p:graphicFrame>
        <p:nvGraphicFramePr>
          <p:cNvPr id="14" name="Chart 13">
            <a:extLst>
              <a:ext uri="{FF2B5EF4-FFF2-40B4-BE49-F238E27FC236}">
                <a16:creationId xmlns:a16="http://schemas.microsoft.com/office/drawing/2014/main" id="{1D535064-3D31-4815-B574-DC0B69156761}"/>
              </a:ext>
            </a:extLst>
          </p:cNvPr>
          <p:cNvGraphicFramePr>
            <a:graphicFrameLocks/>
          </p:cNvGraphicFramePr>
          <p:nvPr/>
        </p:nvGraphicFramePr>
        <p:xfrm>
          <a:off x="6229755" y="2994681"/>
          <a:ext cx="5112911" cy="3755436"/>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36F87F2D-8AA5-4DA5-98FF-41584CF8851E}"/>
              </a:ext>
            </a:extLst>
          </p:cNvPr>
          <p:cNvSpPr txBox="1"/>
          <p:nvPr/>
        </p:nvSpPr>
        <p:spPr>
          <a:xfrm rot="16200000">
            <a:off x="6083154" y="4949199"/>
            <a:ext cx="638316" cy="30777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DKA</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0" name="Table 19">
            <a:extLst>
              <a:ext uri="{FF2B5EF4-FFF2-40B4-BE49-F238E27FC236}">
                <a16:creationId xmlns:a16="http://schemas.microsoft.com/office/drawing/2014/main" id="{BB4562BB-EC07-4D7D-B3AA-9DF3BCE875F3}"/>
              </a:ext>
            </a:extLst>
          </p:cNvPr>
          <p:cNvGraphicFramePr>
            <a:graphicFrameLocks noGrp="1"/>
          </p:cNvGraphicFramePr>
          <p:nvPr/>
        </p:nvGraphicFramePr>
        <p:xfrm>
          <a:off x="1253722" y="2033212"/>
          <a:ext cx="8621560" cy="1220096"/>
        </p:xfrm>
        <a:graphic>
          <a:graphicData uri="http://schemas.openxmlformats.org/drawingml/2006/table">
            <a:tbl>
              <a:tblPr firstRow="1" firstCol="1" bandRow="1">
                <a:effectLst/>
                <a:tableStyleId>{5C22544A-7EE6-4342-B048-85BDC9FD1C3A}</a:tableStyleId>
              </a:tblPr>
              <a:tblGrid>
                <a:gridCol w="1639695">
                  <a:extLst>
                    <a:ext uri="{9D8B030D-6E8A-4147-A177-3AD203B41FA5}">
                      <a16:colId xmlns:a16="http://schemas.microsoft.com/office/drawing/2014/main" val="3415142847"/>
                    </a:ext>
                  </a:extLst>
                </a:gridCol>
                <a:gridCol w="1639695">
                  <a:extLst>
                    <a:ext uri="{9D8B030D-6E8A-4147-A177-3AD203B41FA5}">
                      <a16:colId xmlns:a16="http://schemas.microsoft.com/office/drawing/2014/main" val="668992381"/>
                    </a:ext>
                  </a:extLst>
                </a:gridCol>
                <a:gridCol w="1639695">
                  <a:extLst>
                    <a:ext uri="{9D8B030D-6E8A-4147-A177-3AD203B41FA5}">
                      <a16:colId xmlns:a16="http://schemas.microsoft.com/office/drawing/2014/main" val="2996842310"/>
                    </a:ext>
                  </a:extLst>
                </a:gridCol>
                <a:gridCol w="1453664">
                  <a:extLst>
                    <a:ext uri="{9D8B030D-6E8A-4147-A177-3AD203B41FA5}">
                      <a16:colId xmlns:a16="http://schemas.microsoft.com/office/drawing/2014/main" val="2563006202"/>
                    </a:ext>
                  </a:extLst>
                </a:gridCol>
                <a:gridCol w="2248811">
                  <a:extLst>
                    <a:ext uri="{9D8B030D-6E8A-4147-A177-3AD203B41FA5}">
                      <a16:colId xmlns:a16="http://schemas.microsoft.com/office/drawing/2014/main" val="810945160"/>
                    </a:ext>
                  </a:extLst>
                </a:gridCol>
              </a:tblGrid>
              <a:tr h="239836">
                <a:tc>
                  <a:txBody>
                    <a:bodyPr/>
                    <a:lstStyle/>
                    <a:p>
                      <a:pPr marL="0" marR="0" algn="ctr">
                        <a:lnSpc>
                          <a:spcPct val="107000"/>
                        </a:lnSpc>
                        <a:spcBef>
                          <a:spcPts val="0"/>
                        </a:spcBef>
                        <a:spcAft>
                          <a:spcPts val="0"/>
                        </a:spcAft>
                      </a:pPr>
                      <a:r>
                        <a:rPr lang="en-US" sz="1200" dirty="0">
                          <a:solidFill>
                            <a:schemeClr val="tx1"/>
                          </a:solidFill>
                          <a:effectLst/>
                        </a:rPr>
                        <a:t>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chemeClr val="tx1"/>
                          </a:solidFill>
                          <a:effectLst/>
                        </a:rPr>
                        <a:t>No Device Use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chemeClr val="tx1"/>
                          </a:solidFill>
                          <a:effectLst/>
                        </a:rPr>
                        <a:t>CGM Use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chemeClr val="tx1"/>
                          </a:solidFill>
                          <a:effectLst/>
                        </a:rPr>
                        <a:t>Pump Use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chemeClr val="tx1"/>
                          </a:solidFill>
                          <a:effectLst/>
                        </a:rPr>
                        <a:t>CGM + Insulin Pump use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0401854"/>
                  </a:ext>
                </a:extLst>
              </a:tr>
              <a:tr h="324839">
                <a:tc>
                  <a:txBody>
                    <a:bodyPr/>
                    <a:lstStyle/>
                    <a:p>
                      <a:pPr marL="0" marR="0" algn="ctr">
                        <a:lnSpc>
                          <a:spcPct val="107000"/>
                        </a:lnSpc>
                        <a:spcBef>
                          <a:spcPts val="0"/>
                        </a:spcBef>
                        <a:spcAft>
                          <a:spcPts val="0"/>
                        </a:spcAft>
                      </a:pP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defTabSz="914400" rtl="0" eaLnBrk="1" latinLnBrk="0" hangingPunct="1">
                        <a:lnSpc>
                          <a:spcPct val="107000"/>
                        </a:lnSpc>
                        <a:spcBef>
                          <a:spcPts val="0"/>
                        </a:spcBef>
                        <a:spcAft>
                          <a:spcPts val="0"/>
                        </a:spcAft>
                      </a:pPr>
                      <a:r>
                        <a:rPr lang="en-US" sz="1200" b="1" kern="1200" dirty="0">
                          <a:solidFill>
                            <a:schemeClr val="tx1"/>
                          </a:solidFill>
                          <a:effectLst/>
                          <a:latin typeface="+mn-lt"/>
                          <a:ea typeface="+mn-ea"/>
                          <a:cs typeface="+mn-cs"/>
                        </a:rPr>
                        <a:t>OR (95% CI)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OR (95% CI)</a:t>
                      </a:r>
                    </a:p>
                    <a:p>
                      <a:pPr marL="0" marR="0" algn="ctr">
                        <a:lnSpc>
                          <a:spcPct val="107000"/>
                        </a:lnSpc>
                        <a:spcBef>
                          <a:spcPts val="0"/>
                        </a:spcBef>
                        <a:spcAft>
                          <a:spcPts val="0"/>
                        </a:spcAft>
                      </a:pPr>
                      <a:endParaRPr lang="en-US" sz="1200" b="1"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OR (95% CI)</a:t>
                      </a:r>
                    </a:p>
                    <a:p>
                      <a:pPr marL="0" marR="0" algn="ctr">
                        <a:lnSpc>
                          <a:spcPct val="107000"/>
                        </a:lnSpc>
                        <a:spcBef>
                          <a:spcPts val="0"/>
                        </a:spcBef>
                        <a:spcAft>
                          <a:spcPts val="0"/>
                        </a:spcAft>
                      </a:pPr>
                      <a:endParaRPr lang="en-US" sz="1200" b="1"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OR (95% CI)</a:t>
                      </a:r>
                    </a:p>
                    <a:p>
                      <a:pPr marL="0" marR="0" algn="ctr">
                        <a:lnSpc>
                          <a:spcPct val="107000"/>
                        </a:lnSpc>
                        <a:spcBef>
                          <a:spcPts val="0"/>
                        </a:spcBef>
                        <a:spcAft>
                          <a:spcPts val="0"/>
                        </a:spcAft>
                      </a:pPr>
                      <a:endParaRPr lang="en-US" sz="1200" b="1"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3280798"/>
                  </a:ext>
                </a:extLst>
              </a:tr>
              <a:tr h="298741">
                <a:tc>
                  <a:txBody>
                    <a:bodyPr/>
                    <a:lstStyle/>
                    <a:p>
                      <a:pPr marL="0" marR="0" algn="l">
                        <a:lnSpc>
                          <a:spcPct val="107000"/>
                        </a:lnSpc>
                        <a:spcBef>
                          <a:spcPts val="0"/>
                        </a:spcBef>
                        <a:spcAft>
                          <a:spcPts val="0"/>
                        </a:spcAft>
                      </a:pPr>
                      <a:r>
                        <a:rPr lang="en-US" sz="1200" dirty="0">
                          <a:solidFill>
                            <a:schemeClr val="tx1"/>
                          </a:solidFill>
                          <a:effectLst/>
                        </a:rPr>
                        <a:t>Hospitalization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chemeClr val="tx1"/>
                          </a:solidFill>
                          <a:effectLst/>
                        </a:rPr>
                        <a:t>4.0 (2.7-5.9)</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chemeClr val="tx1"/>
                          </a:solidFill>
                          <a:effectLst/>
                        </a:rPr>
                        <a:t>0.2(0.1-0.4)</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chemeClr val="tx1"/>
                          </a:solidFill>
                          <a:effectLst/>
                        </a:rPr>
                        <a:t>0.3 (0.2-0.4)</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chemeClr val="tx1"/>
                          </a:solidFill>
                          <a:effectLst/>
                        </a:rPr>
                        <a:t>0.3(0.2-0.4)</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08108"/>
                  </a:ext>
                </a:extLst>
              </a:tr>
              <a:tr h="298741">
                <a:tc>
                  <a:txBody>
                    <a:bodyPr/>
                    <a:lstStyle/>
                    <a:p>
                      <a:pPr marL="0" marR="0" algn="l">
                        <a:lnSpc>
                          <a:spcPct val="107000"/>
                        </a:lnSpc>
                        <a:spcBef>
                          <a:spcPts val="0"/>
                        </a:spcBef>
                        <a:spcAft>
                          <a:spcPts val="0"/>
                        </a:spcAft>
                      </a:pPr>
                      <a:r>
                        <a:rPr lang="en-US" sz="1200" dirty="0">
                          <a:solidFill>
                            <a:schemeClr val="tx1"/>
                          </a:solidFill>
                          <a:effectLst/>
                        </a:rPr>
                        <a:t>DKA</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chemeClr val="tx1"/>
                          </a:solidFill>
                          <a:effectLst/>
                        </a:rPr>
                        <a:t>3.8 (2.3-6.4)</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chemeClr val="tx1"/>
                          </a:solidFill>
                          <a:effectLst/>
                        </a:rPr>
                        <a:t>0.2 (0.1-0.4)</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chemeClr val="tx1"/>
                          </a:solidFill>
                          <a:effectLst/>
                        </a:rPr>
                        <a:t>0.2 (0.1-0.4)</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chemeClr val="tx1"/>
                          </a:solidFill>
                          <a:effectLst/>
                        </a:rPr>
                        <a:t>0.2 (0.08-0.3)</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8868274"/>
                  </a:ext>
                </a:extLst>
              </a:tr>
            </a:tbl>
          </a:graphicData>
        </a:graphic>
      </p:graphicFrame>
      <p:sp>
        <p:nvSpPr>
          <p:cNvPr id="21" name="TextBox 20">
            <a:extLst>
              <a:ext uri="{FF2B5EF4-FFF2-40B4-BE49-F238E27FC236}">
                <a16:creationId xmlns:a16="http://schemas.microsoft.com/office/drawing/2014/main" id="{7534D551-0052-48A2-8B60-022F873D0087}"/>
              </a:ext>
            </a:extLst>
          </p:cNvPr>
          <p:cNvSpPr txBox="1"/>
          <p:nvPr/>
        </p:nvSpPr>
        <p:spPr>
          <a:xfrm>
            <a:off x="1125853" y="1499999"/>
            <a:ext cx="951541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Table 2: Adjusted Odds Ratios for adverse outcomes of COVID-19 in T1D patients  using diabetes technology compared with technology non-users</a:t>
            </a:r>
          </a:p>
        </p:txBody>
      </p:sp>
      <p:sp>
        <p:nvSpPr>
          <p:cNvPr id="22" name="TextBox 21">
            <a:extLst>
              <a:ext uri="{FF2B5EF4-FFF2-40B4-BE49-F238E27FC236}">
                <a16:creationId xmlns:a16="http://schemas.microsoft.com/office/drawing/2014/main" id="{C192A705-B108-41DA-9C78-A9D5E1F06F61}"/>
              </a:ext>
            </a:extLst>
          </p:cNvPr>
          <p:cNvSpPr txBox="1"/>
          <p:nvPr/>
        </p:nvSpPr>
        <p:spPr>
          <a:xfrm>
            <a:off x="1311636" y="3231987"/>
            <a:ext cx="345639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Adjusted for age, gender, insurance status and race/ethnicity</a:t>
            </a:r>
          </a:p>
        </p:txBody>
      </p:sp>
    </p:spTree>
    <p:extLst>
      <p:ext uri="{BB962C8B-B14F-4D97-AF65-F5344CB8AC3E}">
        <p14:creationId xmlns:p14="http://schemas.microsoft.com/office/powerpoint/2010/main" val="2705890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183C3-E214-43B8-A300-EA5C7A09860A}"/>
              </a:ext>
            </a:extLst>
          </p:cNvPr>
          <p:cNvSpPr>
            <a:spLocks noGrp="1"/>
          </p:cNvSpPr>
          <p:nvPr>
            <p:ph type="title"/>
          </p:nvPr>
        </p:nvSpPr>
        <p:spPr/>
        <p:txBody>
          <a:bodyPr/>
          <a:lstStyle/>
          <a:p>
            <a:r>
              <a:rPr lang="en-US" sz="2400" spc="-34" dirty="0">
                <a:solidFill>
                  <a:srgbClr val="0099CC"/>
                </a:solidFill>
                <a:latin typeface="Montserrat SemiBold" panose="00000700000000000000" pitchFamily="2" charset="0"/>
                <a:cs typeface="Arial" panose="020B0604020202020204" pitchFamily="34" charset="0"/>
              </a:rPr>
              <a:t>Summary</a:t>
            </a:r>
          </a:p>
        </p:txBody>
      </p:sp>
      <p:sp>
        <p:nvSpPr>
          <p:cNvPr id="3" name="Content Placeholder 2">
            <a:extLst>
              <a:ext uri="{FF2B5EF4-FFF2-40B4-BE49-F238E27FC236}">
                <a16:creationId xmlns:a16="http://schemas.microsoft.com/office/drawing/2014/main" id="{7E849EC8-6CCE-4278-B715-FF1751ADFF99}"/>
              </a:ext>
            </a:extLst>
          </p:cNvPr>
          <p:cNvSpPr>
            <a:spLocks noGrp="1"/>
          </p:cNvSpPr>
          <p:nvPr>
            <p:ph idx="1"/>
          </p:nvPr>
        </p:nvSpPr>
        <p:spPr/>
        <p:txBody>
          <a:bodyPr>
            <a:normAutofit/>
          </a:bodyPr>
          <a:lstStyle/>
          <a:p>
            <a:r>
              <a:rPr lang="en-US" sz="1800" dirty="0">
                <a:latin typeface="Times New Roman" panose="02020603050405020304" pitchFamily="18" charset="0"/>
                <a:cs typeface="Times New Roman" panose="02020603050405020304" pitchFamily="18" charset="0"/>
              </a:rPr>
              <a:t>This study provides additional evidence supporting the benefits of diabetes technology to optimize glycemic control. </a:t>
            </a:r>
          </a:p>
          <a:p>
            <a:pPr marL="0" indent="0">
              <a:buNone/>
            </a:pPr>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Our findings demonstrate that glycemic management with technology is associated with a lower risk of adverse outcomes during COVID-19 infection</a:t>
            </a:r>
          </a:p>
          <a:p>
            <a:pPr marL="0" indent="0">
              <a:buNone/>
            </a:pPr>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This study further confirms the known existence of racial disparities in the utilization of diabetes technology</a:t>
            </a:r>
            <a:r>
              <a:rPr lang="en-US" sz="1800" dirty="0">
                <a:latin typeface="Times New Roman" panose="02020603050405020304" pitchFamily="18" charset="0"/>
              </a:rPr>
              <a:t>. </a:t>
            </a:r>
            <a:endParaRPr lang="en-US" dirty="0"/>
          </a:p>
        </p:txBody>
      </p:sp>
    </p:spTree>
    <p:extLst>
      <p:ext uri="{BB962C8B-B14F-4D97-AF65-F5344CB8AC3E}">
        <p14:creationId xmlns:p14="http://schemas.microsoft.com/office/powerpoint/2010/main" val="3728704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D8FDA4-FA55-DE4E-ABA4-ABA6244784E7}"/>
              </a:ext>
            </a:extLst>
          </p:cNvPr>
          <p:cNvPicPr>
            <a:picLocks noChangeAspect="1"/>
          </p:cNvPicPr>
          <p:nvPr/>
        </p:nvPicPr>
        <p:blipFill>
          <a:blip r:embed="rId2"/>
          <a:stretch>
            <a:fillRect/>
          </a:stretch>
        </p:blipFill>
        <p:spPr>
          <a:xfrm>
            <a:off x="703732" y="590593"/>
            <a:ext cx="4809564" cy="2048518"/>
          </a:xfrm>
          <a:prstGeom prst="rect">
            <a:avLst/>
          </a:prstGeom>
        </p:spPr>
      </p:pic>
      <p:grpSp>
        <p:nvGrpSpPr>
          <p:cNvPr id="3" name="Group 3"/>
          <p:cNvGrpSpPr/>
          <p:nvPr/>
        </p:nvGrpSpPr>
        <p:grpSpPr>
          <a:xfrm>
            <a:off x="0" y="3455894"/>
            <a:ext cx="12192000" cy="3395054"/>
            <a:chOff x="0" y="3226499"/>
            <a:chExt cx="14709344" cy="4927937"/>
          </a:xfrm>
          <a:solidFill>
            <a:srgbClr val="223D76"/>
          </a:solidFill>
        </p:grpSpPr>
        <p:sp>
          <p:nvSpPr>
            <p:cNvPr id="4" name="AutoShape 4"/>
            <p:cNvSpPr/>
            <p:nvPr/>
          </p:nvSpPr>
          <p:spPr>
            <a:xfrm>
              <a:off x="0" y="3226499"/>
              <a:ext cx="14709344" cy="4927937"/>
            </a:xfrm>
            <a:prstGeom prst="rect">
              <a:avLst/>
            </a:prstGeom>
            <a:grpFill/>
          </p:spPr>
        </p:sp>
        <p:sp>
          <p:nvSpPr>
            <p:cNvPr id="5" name="TextBox 5"/>
            <p:cNvSpPr txBox="1"/>
            <p:nvPr/>
          </p:nvSpPr>
          <p:spPr>
            <a:xfrm>
              <a:off x="1224123" y="4260902"/>
              <a:ext cx="12261096" cy="3395218"/>
            </a:xfrm>
            <a:prstGeom prst="rect">
              <a:avLst/>
            </a:prstGeom>
            <a:grpFill/>
          </p:spPr>
          <p:txBody>
            <a:bodyPr wrap="square" lIns="0" tIns="0" rIns="0" bIns="0" rtlCol="0" anchor="t">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Light" panose="020F0302020204030204"/>
                  <a:ea typeface="+mn-ea"/>
                  <a:cs typeface="+mn-cs"/>
                </a:rPr>
                <a:t>Pediatric COVID-19 and Type 1 Diabetes Experience in Oklahoma </a:t>
              </a:r>
            </a:p>
            <a:p>
              <a:pPr marL="0" marR="0" lvl="0" indent="0" algn="r"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David Sparling, M.D., Ph.D., Section of Pediatric Diabetes and Endocrinology</a:t>
              </a:r>
            </a:p>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March 26, 2021</a:t>
              </a: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9523" y="1321087"/>
            <a:ext cx="3165463" cy="587529"/>
          </a:xfrm>
          <a:prstGeom prst="rect">
            <a:avLst/>
          </a:prstGeom>
        </p:spPr>
      </p:pic>
    </p:spTree>
    <p:extLst>
      <p:ext uri="{BB962C8B-B14F-4D97-AF65-F5344CB8AC3E}">
        <p14:creationId xmlns:p14="http://schemas.microsoft.com/office/powerpoint/2010/main" val="283767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9"/>
          <p:cNvSpPr txBox="1"/>
          <p:nvPr/>
        </p:nvSpPr>
        <p:spPr>
          <a:xfrm>
            <a:off x="819771" y="1786909"/>
            <a:ext cx="5944100" cy="4308872"/>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ADA-accredited diabetes program, the diabetes team focuses on the education and care of children with diabetes, including type 1, type 2, Cystic Fibrosis-related, genetic or secondary diabetes, and those transitioning to adult diabetes care (Wavelengths).</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3"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Our clinics are located in the OU Children's Physician's Building on the OU Health Center campus, and in several satellite clinics at Mercy Hospital, the Children's Center in Bethany, and Native American clinics in Ada, Ardmore, Durant, and Talihina.</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3"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3"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Have been very active in </a:t>
            </a:r>
            <a:r>
              <a:rPr kumimoji="0" lang="en-US" sz="2000" b="0" i="0" u="none" strike="noStrike" kern="1200" cap="none" spc="13" normalizeH="0" baseline="0" noProof="0" dirty="0" err="1">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TrialNet</a:t>
            </a:r>
            <a:r>
              <a:rPr kumimoji="0" lang="en-US" sz="2000" b="0" i="0" u="none" strike="noStrike" kern="1200" cap="none" spc="13"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TODAY, T1DEx, along with a variety of diabetes clinical trials.</a:t>
            </a:r>
          </a:p>
        </p:txBody>
      </p:sp>
      <p:sp>
        <p:nvSpPr>
          <p:cNvPr id="8" name="Shape 66">
            <a:extLst>
              <a:ext uri="{FF2B5EF4-FFF2-40B4-BE49-F238E27FC236}">
                <a16:creationId xmlns:a16="http://schemas.microsoft.com/office/drawing/2014/main" id="{B883C3E3-BFC6-294D-B7F3-E19640233AA8}"/>
              </a:ext>
            </a:extLst>
          </p:cNvPr>
          <p:cNvSpPr txBox="1">
            <a:spLocks/>
          </p:cNvSpPr>
          <p:nvPr/>
        </p:nvSpPr>
        <p:spPr>
          <a:xfrm>
            <a:off x="819771" y="333888"/>
            <a:ext cx="6912288" cy="1159800"/>
          </a:xfrm>
          <a:prstGeom prst="rect">
            <a:avLst/>
          </a:prstGeom>
        </p:spPr>
        <p:txBody>
          <a:bodyPr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23D76"/>
                </a:solidFill>
                <a:effectLst/>
                <a:uLnTx/>
                <a:uFillTx/>
                <a:latin typeface="Calibri" panose="020F0502020204030204" pitchFamily="34" charset="0"/>
                <a:ea typeface="+mj-ea"/>
                <a:cs typeface="Calibri" panose="020F0502020204030204" pitchFamily="34" charset="0"/>
              </a:rPr>
              <a:t>Section of Pediatric Diabetes and Endocrinology</a:t>
            </a:r>
            <a:endParaRPr kumimoji="0" lang="en" sz="4400" b="1" i="0" u="none" strike="noStrike" kern="1200" cap="none" spc="0" normalizeH="0" baseline="0" noProof="0" dirty="0">
              <a:ln>
                <a:noFill/>
              </a:ln>
              <a:solidFill>
                <a:srgbClr val="223D76"/>
              </a:solidFill>
              <a:effectLst/>
              <a:uLnTx/>
              <a:uFillTx/>
              <a:latin typeface="Calibri" panose="020F0502020204030204" pitchFamily="34" charset="0"/>
              <a:ea typeface="Arial" charset="0"/>
              <a:cs typeface="Calibri" panose="020F0502020204030204" pitchFamily="34" charset="0"/>
            </a:endParaRPr>
          </a:p>
        </p:txBody>
      </p:sp>
      <p:cxnSp>
        <p:nvCxnSpPr>
          <p:cNvPr id="9" name="Straight Connector 8">
            <a:extLst>
              <a:ext uri="{FF2B5EF4-FFF2-40B4-BE49-F238E27FC236}">
                <a16:creationId xmlns:a16="http://schemas.microsoft.com/office/drawing/2014/main" id="{96CA359F-DADC-0344-8191-10EED006682B}"/>
              </a:ext>
            </a:extLst>
          </p:cNvPr>
          <p:cNvCxnSpPr>
            <a:cxnSpLocks/>
          </p:cNvCxnSpPr>
          <p:nvPr/>
        </p:nvCxnSpPr>
        <p:spPr>
          <a:xfrm>
            <a:off x="617270" y="420807"/>
            <a:ext cx="0" cy="985963"/>
          </a:xfrm>
          <a:prstGeom prst="line">
            <a:avLst/>
          </a:prstGeom>
          <a:ln w="63500">
            <a:solidFill>
              <a:srgbClr val="93143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87919D5-AE3C-E545-9426-ACF03D57BAC4}"/>
              </a:ext>
            </a:extLst>
          </p:cNvPr>
          <p:cNvPicPr>
            <a:picLocks noChangeAspect="1"/>
          </p:cNvPicPr>
          <p:nvPr/>
        </p:nvPicPr>
        <p:blipFill>
          <a:blip r:embed="rId2"/>
          <a:stretch>
            <a:fillRect/>
          </a:stretch>
        </p:blipFill>
        <p:spPr>
          <a:xfrm>
            <a:off x="9349390" y="5633345"/>
            <a:ext cx="2539353" cy="968619"/>
          </a:xfrm>
          <a:prstGeom prst="rect">
            <a:avLst/>
          </a:prstGeom>
        </p:spPr>
      </p:pic>
      <p:pic>
        <p:nvPicPr>
          <p:cNvPr id="7" name="Picture 6">
            <a:extLst>
              <a:ext uri="{FF2B5EF4-FFF2-40B4-BE49-F238E27FC236}">
                <a16:creationId xmlns:a16="http://schemas.microsoft.com/office/drawing/2014/main" id="{6D0D0EA4-515F-4D53-8450-82F6BD74A8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23" t="4051" r="9870" b="4051"/>
          <a:stretch/>
        </p:blipFill>
        <p:spPr>
          <a:xfrm>
            <a:off x="7303537" y="1089211"/>
            <a:ext cx="4585206" cy="4325666"/>
          </a:xfrm>
          <a:prstGeom prst="rect">
            <a:avLst/>
          </a:prstGeom>
          <a:ln w="38100">
            <a:solidFill>
              <a:schemeClr val="tx1">
                <a:lumMod val="95000"/>
                <a:lumOff val="5000"/>
              </a:schemeClr>
            </a:solidFill>
          </a:ln>
        </p:spPr>
      </p:pic>
    </p:spTree>
    <p:extLst>
      <p:ext uri="{BB962C8B-B14F-4D97-AF65-F5344CB8AC3E}">
        <p14:creationId xmlns:p14="http://schemas.microsoft.com/office/powerpoint/2010/main" val="608999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819772" y="1697369"/>
            <a:ext cx="8518043" cy="5334794"/>
          </a:xfrm>
          <a:prstGeom prst="rect">
            <a:avLst/>
          </a:prstGeom>
        </p:spPr>
        <p:txBody>
          <a:bodyPr wrap="square" lIns="0" tIns="0" rIns="0" bIns="0" rtlCol="0" anchor="t">
            <a:spAutoFit/>
          </a:bodyPr>
          <a:lstStyle/>
          <a:p>
            <a:pPr marL="0" marR="0" lvl="0" indent="0" algn="l" defTabSz="609630" rtl="0" eaLnBrk="1" fontAlgn="auto" latinLnBrk="0" hangingPunct="1">
              <a:lnSpc>
                <a:spcPts val="2600"/>
              </a:lnSpc>
              <a:spcBef>
                <a:spcPts val="0"/>
              </a:spcBef>
              <a:spcAft>
                <a:spcPts val="0"/>
              </a:spcAft>
              <a:buClrTx/>
              <a:buSzTx/>
              <a:buFontTx/>
              <a:buNone/>
              <a:tabLst/>
              <a:defRPr/>
            </a:pPr>
            <a:r>
              <a:rPr kumimoji="0" lang="en-US" sz="2200" b="1"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Practitioners: Steven Chernausek, M.D., Section Chief</a:t>
            </a:r>
          </a:p>
          <a:p>
            <a:pPr marL="0" marR="0" lvl="0" indent="0" algn="l" defTabSz="609630" rtl="0" eaLnBrk="1" fontAlgn="auto" latinLnBrk="0" hangingPunct="1">
              <a:lnSpc>
                <a:spcPts val="2600"/>
              </a:lnSpc>
              <a:spcBef>
                <a:spcPts val="0"/>
              </a:spcBef>
              <a:spcAft>
                <a:spcPts val="0"/>
              </a:spcAft>
              <a:buClrTx/>
              <a:buSzTx/>
              <a:buFontTx/>
              <a:buNone/>
              <a:tabLst/>
              <a:defRPr/>
            </a:pPr>
            <a:r>
              <a:rPr kumimoji="0" lang="en-US" sz="2200" b="1"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 MD practitioners, with a variety of clinical loads</a:t>
            </a:r>
          </a:p>
          <a:p>
            <a:pPr marL="0" marR="0" lvl="0" indent="0" algn="l" defTabSz="609630" rtl="0" eaLnBrk="1" fontAlgn="auto" latinLnBrk="0" hangingPunct="1">
              <a:lnSpc>
                <a:spcPts val="2600"/>
              </a:lnSpc>
              <a:spcBef>
                <a:spcPts val="0"/>
              </a:spcBef>
              <a:spcAft>
                <a:spcPts val="0"/>
              </a:spcAft>
              <a:buClrTx/>
              <a:buSzTx/>
              <a:buFontTx/>
              <a:buNone/>
              <a:tabLst/>
              <a:defRPr/>
            </a:pPr>
            <a:r>
              <a:rPr kumimoji="0" lang="en-US" sz="2200" b="0"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 APRN’s, 1 fellow</a:t>
            </a:r>
          </a:p>
          <a:p>
            <a:pPr marL="0" marR="0" lvl="0" indent="0" algn="l" defTabSz="609630" rtl="0" eaLnBrk="1" fontAlgn="auto" latinLnBrk="0" hangingPunct="1">
              <a:lnSpc>
                <a:spcPts val="2600"/>
              </a:lnSpc>
              <a:spcBef>
                <a:spcPts val="0"/>
              </a:spcBef>
              <a:spcAft>
                <a:spcPts val="0"/>
              </a:spcAft>
              <a:buClrTx/>
              <a:buSzTx/>
              <a:buFontTx/>
              <a:buNone/>
              <a:tabLst/>
              <a:defRPr/>
            </a:pPr>
            <a:endParaRPr kumimoji="0" lang="en-US" sz="2200" b="1"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09630" rtl="0" eaLnBrk="1" fontAlgn="auto" latinLnBrk="0" hangingPunct="1">
              <a:lnSpc>
                <a:spcPts val="2600"/>
              </a:lnSpc>
              <a:spcBef>
                <a:spcPts val="0"/>
              </a:spcBef>
              <a:spcAft>
                <a:spcPts val="0"/>
              </a:spcAft>
              <a:buClrTx/>
              <a:buSzTx/>
              <a:buFontTx/>
              <a:buNone/>
              <a:tabLst/>
              <a:defRPr/>
            </a:pPr>
            <a:r>
              <a:rPr kumimoji="0" lang="en-US" sz="2200" b="1"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Clinical Programs Director: Joni Beck, </a:t>
            </a:r>
            <a:r>
              <a:rPr kumimoji="0" lang="en-US" sz="2200" b="1" i="0" u="none" strike="noStrike" kern="1200" cap="none" spc="59"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Pharm.D</a:t>
            </a:r>
            <a:r>
              <a:rPr kumimoji="0" lang="en-US" sz="2200" b="1"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609630" rtl="0" eaLnBrk="1" fontAlgn="auto" latinLnBrk="0" hangingPunct="1">
              <a:lnSpc>
                <a:spcPts val="2600"/>
              </a:lnSpc>
              <a:spcBef>
                <a:spcPts val="0"/>
              </a:spcBef>
              <a:spcAft>
                <a:spcPts val="0"/>
              </a:spcAft>
              <a:buClrTx/>
              <a:buSzTx/>
              <a:buFontTx/>
              <a:buNone/>
              <a:tabLst/>
              <a:defRPr/>
            </a:pPr>
            <a:r>
              <a:rPr kumimoji="0" lang="en-US" sz="2200" b="1"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CDCES</a:t>
            </a:r>
          </a:p>
          <a:p>
            <a:pPr marL="0" marR="0" lvl="0" indent="0" algn="l" defTabSz="609630" rtl="0" eaLnBrk="1" fontAlgn="auto" latinLnBrk="0" hangingPunct="1">
              <a:lnSpc>
                <a:spcPts val="2600"/>
              </a:lnSpc>
              <a:spcBef>
                <a:spcPts val="0"/>
              </a:spcBef>
              <a:spcAft>
                <a:spcPts val="0"/>
              </a:spcAft>
              <a:buClrTx/>
              <a:buSzTx/>
              <a:buFontTx/>
              <a:buNone/>
              <a:tabLst/>
              <a:defRPr/>
            </a:pPr>
            <a:r>
              <a:rPr kumimoji="0" lang="en-US" sz="2200" b="0"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 PENS</a:t>
            </a:r>
          </a:p>
          <a:p>
            <a:pPr marL="0" marR="0" lvl="0" indent="0" algn="l" defTabSz="609630" rtl="0" eaLnBrk="1" fontAlgn="auto" latinLnBrk="0" hangingPunct="1">
              <a:lnSpc>
                <a:spcPts val="2600"/>
              </a:lnSpc>
              <a:spcBef>
                <a:spcPts val="0"/>
              </a:spcBef>
              <a:spcAft>
                <a:spcPts val="0"/>
              </a:spcAft>
              <a:buClrTx/>
              <a:buSzTx/>
              <a:buFontTx/>
              <a:buNone/>
              <a:tabLst/>
              <a:defRPr/>
            </a:pPr>
            <a:r>
              <a:rPr kumimoji="0" lang="en-US" sz="2200" b="0"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RN Clinical Research Coordinator</a:t>
            </a:r>
          </a:p>
          <a:p>
            <a:pPr marL="0" marR="0" lvl="0" indent="0" algn="l" defTabSz="609630" rtl="0" eaLnBrk="1" fontAlgn="auto" latinLnBrk="0" hangingPunct="1">
              <a:lnSpc>
                <a:spcPts val="2600"/>
              </a:lnSpc>
              <a:spcBef>
                <a:spcPts val="0"/>
              </a:spcBef>
              <a:spcAft>
                <a:spcPts val="0"/>
              </a:spcAft>
              <a:buClrTx/>
              <a:buSzTx/>
              <a:buFontTx/>
              <a:buNone/>
              <a:tabLst/>
              <a:defRPr/>
            </a:pPr>
            <a:endParaRPr kumimoji="0" lang="en-US" sz="2200" b="1"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09630" rtl="0" eaLnBrk="1" fontAlgn="auto" latinLnBrk="0" hangingPunct="1">
              <a:lnSpc>
                <a:spcPts val="2600"/>
              </a:lnSpc>
              <a:spcBef>
                <a:spcPts val="0"/>
              </a:spcBef>
              <a:spcAft>
                <a:spcPts val="0"/>
              </a:spcAft>
              <a:buClrTx/>
              <a:buSzTx/>
              <a:buFontTx/>
              <a:buNone/>
              <a:tabLst/>
              <a:defRPr/>
            </a:pPr>
            <a:r>
              <a:rPr kumimoji="0" lang="en-US" sz="2200" b="1"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Clinic Staff: RN Clinic Manager, with 9 staffers</a:t>
            </a:r>
          </a:p>
          <a:p>
            <a:pPr marL="0" marR="0" lvl="0" indent="0" algn="l" defTabSz="609630" rtl="0" eaLnBrk="1" fontAlgn="auto" latinLnBrk="0" hangingPunct="1">
              <a:lnSpc>
                <a:spcPts val="2600"/>
              </a:lnSpc>
              <a:spcBef>
                <a:spcPts val="0"/>
              </a:spcBef>
              <a:spcAft>
                <a:spcPts val="0"/>
              </a:spcAft>
              <a:buClrTx/>
              <a:buSzTx/>
              <a:buFontTx/>
              <a:buNone/>
              <a:tabLst/>
              <a:defRPr/>
            </a:pPr>
            <a:endParaRPr kumimoji="0" lang="en-US" sz="2200" b="1"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09630" rtl="0" eaLnBrk="1" fontAlgn="auto" latinLnBrk="0" hangingPunct="1">
              <a:lnSpc>
                <a:spcPts val="2600"/>
              </a:lnSpc>
              <a:spcBef>
                <a:spcPts val="0"/>
              </a:spcBef>
              <a:spcAft>
                <a:spcPts val="0"/>
              </a:spcAft>
              <a:buClrTx/>
              <a:buSzTx/>
              <a:buFontTx/>
              <a:buNone/>
              <a:tabLst/>
              <a:defRPr/>
            </a:pPr>
            <a:r>
              <a:rPr kumimoji="0" lang="en-US" sz="2200" b="1"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Behavioral Health specialist</a:t>
            </a:r>
          </a:p>
          <a:p>
            <a:pPr marL="0" marR="0" lvl="0" indent="0" algn="l" defTabSz="609630" rtl="0" eaLnBrk="1" fontAlgn="auto" latinLnBrk="0" hangingPunct="1">
              <a:lnSpc>
                <a:spcPts val="2600"/>
              </a:lnSpc>
              <a:spcBef>
                <a:spcPts val="0"/>
              </a:spcBef>
              <a:spcAft>
                <a:spcPts val="0"/>
              </a:spcAft>
              <a:buClrTx/>
              <a:buSzTx/>
              <a:buFontTx/>
              <a:buNone/>
              <a:tabLst/>
              <a:defRPr/>
            </a:pPr>
            <a:endParaRPr kumimoji="0" lang="en-US" sz="2200" b="1"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09630" rtl="0" eaLnBrk="1" fontAlgn="auto" latinLnBrk="0" hangingPunct="1">
              <a:lnSpc>
                <a:spcPts val="2600"/>
              </a:lnSpc>
              <a:spcBef>
                <a:spcPts val="0"/>
              </a:spcBef>
              <a:spcAft>
                <a:spcPts val="0"/>
              </a:spcAft>
              <a:buClrTx/>
              <a:buSzTx/>
              <a:buFontTx/>
              <a:buNone/>
              <a:tabLst/>
              <a:defRPr/>
            </a:pPr>
            <a:r>
              <a:rPr kumimoji="0" lang="en-US" sz="2200" b="1"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Metabolic Research Program: 3 Ph.D. researchers, 6 staffers</a:t>
            </a:r>
            <a:endPar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09630" rtl="0" eaLnBrk="1" fontAlgn="auto" latinLnBrk="0" hangingPunct="1">
              <a:lnSpc>
                <a:spcPts val="2560"/>
              </a:lnSpc>
              <a:spcBef>
                <a:spcPts val="0"/>
              </a:spcBef>
              <a:spcAft>
                <a:spcPts val="0"/>
              </a:spcAft>
              <a:buClrTx/>
              <a:buSzTx/>
              <a:buFontTx/>
              <a:buNone/>
              <a:tabLst/>
              <a:defRPr/>
            </a:pPr>
            <a:endPar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09630" rtl="0" eaLnBrk="1" fontAlgn="auto" latinLnBrk="0" hangingPunct="1">
              <a:lnSpc>
                <a:spcPts val="2560"/>
              </a:lnSpc>
              <a:spcBef>
                <a:spcPts val="0"/>
              </a:spcBef>
              <a:spcAft>
                <a:spcPts val="0"/>
              </a:spcAft>
              <a:buClrTx/>
              <a:buSzTx/>
              <a:buFontTx/>
              <a:buNone/>
              <a:tabLst/>
              <a:defRPr/>
            </a:pPr>
            <a:endParaRPr kumimoji="0" lang="en-US" sz="18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Shape 66">
            <a:extLst>
              <a:ext uri="{FF2B5EF4-FFF2-40B4-BE49-F238E27FC236}">
                <a16:creationId xmlns:a16="http://schemas.microsoft.com/office/drawing/2014/main" id="{B883C3E3-BFC6-294D-B7F3-E19640233AA8}"/>
              </a:ext>
            </a:extLst>
          </p:cNvPr>
          <p:cNvSpPr txBox="1">
            <a:spLocks/>
          </p:cNvSpPr>
          <p:nvPr/>
        </p:nvSpPr>
        <p:spPr>
          <a:xfrm>
            <a:off x="819772" y="333888"/>
            <a:ext cx="4276663" cy="1159800"/>
          </a:xfrm>
          <a:prstGeom prst="rect">
            <a:avLst/>
          </a:prstGeom>
        </p:spPr>
        <p:txBody>
          <a:bodyPr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23D76"/>
                </a:solidFill>
                <a:effectLst/>
                <a:uLnTx/>
                <a:uFillTx/>
                <a:latin typeface="Calibri" panose="020F0502020204030204" pitchFamily="34" charset="0"/>
                <a:ea typeface="+mj-ea"/>
                <a:cs typeface="Calibri" panose="020F0502020204030204" pitchFamily="34" charset="0"/>
              </a:rPr>
              <a:t>Section facts</a:t>
            </a:r>
            <a:endParaRPr kumimoji="0" lang="en" sz="4400" b="1" i="0" u="none" strike="noStrike" kern="1200" cap="none" spc="0" normalizeH="0" baseline="0" noProof="0" dirty="0">
              <a:ln>
                <a:noFill/>
              </a:ln>
              <a:solidFill>
                <a:srgbClr val="223D76"/>
              </a:solidFill>
              <a:effectLst/>
              <a:uLnTx/>
              <a:uFillTx/>
              <a:latin typeface="Calibri" panose="020F0502020204030204" pitchFamily="34" charset="0"/>
              <a:ea typeface="Arial"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96CA359F-DADC-0344-8191-10EED006682B}"/>
              </a:ext>
            </a:extLst>
          </p:cNvPr>
          <p:cNvCxnSpPr>
            <a:cxnSpLocks/>
          </p:cNvCxnSpPr>
          <p:nvPr/>
        </p:nvCxnSpPr>
        <p:spPr>
          <a:xfrm>
            <a:off x="617270" y="420807"/>
            <a:ext cx="0" cy="985963"/>
          </a:xfrm>
          <a:prstGeom prst="line">
            <a:avLst/>
          </a:prstGeom>
          <a:ln w="63500">
            <a:solidFill>
              <a:srgbClr val="93143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B66316B-4C48-4342-B737-B6DEF90480A5}"/>
              </a:ext>
            </a:extLst>
          </p:cNvPr>
          <p:cNvPicPr>
            <a:picLocks noChangeAspect="1"/>
          </p:cNvPicPr>
          <p:nvPr/>
        </p:nvPicPr>
        <p:blipFill>
          <a:blip r:embed="rId2"/>
          <a:stretch>
            <a:fillRect/>
          </a:stretch>
        </p:blipFill>
        <p:spPr>
          <a:xfrm>
            <a:off x="9349390" y="5633345"/>
            <a:ext cx="2539353" cy="968619"/>
          </a:xfrm>
          <a:prstGeom prst="rect">
            <a:avLst/>
          </a:prstGeom>
        </p:spPr>
      </p:pic>
    </p:spTree>
    <p:extLst>
      <p:ext uri="{BB962C8B-B14F-4D97-AF65-F5344CB8AC3E}">
        <p14:creationId xmlns:p14="http://schemas.microsoft.com/office/powerpoint/2010/main" val="2835823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D6E0207E-3632-428A-A475-36145961F1AD" descr="D6E0207E-3632-428A-A475-36145961F1A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76" r="13945"/>
          <a:stretch/>
        </p:blipFill>
        <p:spPr bwMode="auto">
          <a:xfrm>
            <a:off x="0" y="0"/>
            <a:ext cx="12192000" cy="710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4BB34F06-0F42-C44D-96DB-C3E3F5218FAA}"/>
              </a:ext>
            </a:extLst>
          </p:cNvPr>
          <p:cNvSpPr/>
          <p:nvPr/>
        </p:nvSpPr>
        <p:spPr>
          <a:xfrm>
            <a:off x="0" y="-13755"/>
            <a:ext cx="9719022" cy="1465729"/>
          </a:xfrm>
          <a:prstGeom prst="rect">
            <a:avLst/>
          </a:prstGeom>
          <a:solidFill>
            <a:srgbClr val="223D7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14B"/>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B6789F0-E291-F447-B71A-4A50A427FFDC}"/>
              </a:ext>
            </a:extLst>
          </p:cNvPr>
          <p:cNvSpPr txBox="1"/>
          <p:nvPr/>
        </p:nvSpPr>
        <p:spPr>
          <a:xfrm>
            <a:off x="220768" y="203023"/>
            <a:ext cx="6018667"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
                <a:ea typeface="Times New Roman" charset="0"/>
                <a:cs typeface="Times New Roman" charset="0"/>
              </a:rPr>
              <a:t>Oklahoma Children’s Hospital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1" name="Rectangle 10"/>
          <p:cNvSpPr/>
          <p:nvPr/>
        </p:nvSpPr>
        <p:spPr>
          <a:xfrm>
            <a:off x="220768" y="808766"/>
            <a:ext cx="192026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Oklahoma City, OK</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044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808DA141-7506-413A-9EA6-4D7D11CB21CC" descr="808DA141-7506-413A-9EA6-4D7D11CB21C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56" y="0"/>
            <a:ext cx="12204556" cy="915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4BB34F06-0F42-C44D-96DB-C3E3F5218FAA}"/>
              </a:ext>
            </a:extLst>
          </p:cNvPr>
          <p:cNvSpPr/>
          <p:nvPr/>
        </p:nvSpPr>
        <p:spPr>
          <a:xfrm>
            <a:off x="0" y="-13755"/>
            <a:ext cx="9719022" cy="1465729"/>
          </a:xfrm>
          <a:prstGeom prst="rect">
            <a:avLst/>
          </a:prstGeom>
          <a:solidFill>
            <a:srgbClr val="223D7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14B"/>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B6789F0-E291-F447-B71A-4A50A427FFDC}"/>
              </a:ext>
            </a:extLst>
          </p:cNvPr>
          <p:cNvSpPr txBox="1"/>
          <p:nvPr/>
        </p:nvSpPr>
        <p:spPr>
          <a:xfrm>
            <a:off x="220768" y="203023"/>
            <a:ext cx="6018667"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
                <a:ea typeface="Times New Roman" charset="0"/>
                <a:cs typeface="Times New Roman" charset="0"/>
              </a:rPr>
              <a:t>Oklahoma Children’s Hospital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1" name="Rectangle 10"/>
          <p:cNvSpPr/>
          <p:nvPr/>
        </p:nvSpPr>
        <p:spPr>
          <a:xfrm>
            <a:off x="220768" y="808766"/>
            <a:ext cx="192026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Oklahoma City, OK</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100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5918" t="4543" r="1368" b="21633"/>
          <a:stretch/>
        </p:blipFill>
        <p:spPr>
          <a:xfrm>
            <a:off x="227785" y="365759"/>
            <a:ext cx="11771958" cy="6242451"/>
          </a:xfrm>
          <a:prstGeom prst="rect">
            <a:avLst/>
          </a:prstGeom>
        </p:spPr>
      </p:pic>
    </p:spTree>
    <p:extLst>
      <p:ext uri="{BB962C8B-B14F-4D97-AF65-F5344CB8AC3E}">
        <p14:creationId xmlns:p14="http://schemas.microsoft.com/office/powerpoint/2010/main" val="479958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819772" y="2006651"/>
            <a:ext cx="8518043" cy="4667945"/>
          </a:xfrm>
          <a:prstGeom prst="rect">
            <a:avLst/>
          </a:prstGeom>
        </p:spPr>
        <p:txBody>
          <a:bodyPr wrap="square" lIns="0" tIns="0" rIns="0" bIns="0" rtlCol="0" anchor="t">
            <a:spAutoFit/>
          </a:bodyPr>
          <a:lstStyle/>
          <a:p>
            <a:pPr marL="0" marR="0" lvl="0" indent="0" algn="l" defTabSz="609630" rtl="0" eaLnBrk="1" fontAlgn="auto" latinLnBrk="0" hangingPunct="1">
              <a:lnSpc>
                <a:spcPts val="2600"/>
              </a:lnSpc>
              <a:spcBef>
                <a:spcPts val="0"/>
              </a:spcBef>
              <a:spcAft>
                <a:spcPts val="0"/>
              </a:spcAft>
              <a:buClrTx/>
              <a:buSzTx/>
              <a:buFontTx/>
              <a:buNone/>
              <a:tabLst/>
              <a:defRPr/>
            </a:pPr>
            <a:r>
              <a:rPr kumimoji="0" lang="en-US" sz="2200" b="1"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Roughly 850 patients with direct care for T1D in our section in 2020 (Oklahoma City and associated clinics)</a:t>
            </a:r>
          </a:p>
          <a:p>
            <a:pPr marL="0" marR="0" lvl="0" indent="0" algn="l" defTabSz="609630" rtl="0" eaLnBrk="1" fontAlgn="auto" latinLnBrk="0" hangingPunct="1">
              <a:lnSpc>
                <a:spcPts val="2560"/>
              </a:lnSpc>
              <a:spcBef>
                <a:spcPts val="0"/>
              </a:spcBef>
              <a:spcAft>
                <a:spcPts val="0"/>
              </a:spcAft>
              <a:buClrTx/>
              <a:buSzTx/>
              <a:buFontTx/>
              <a:buNone/>
              <a:tabLst/>
              <a:defRPr/>
            </a:pPr>
            <a:r>
              <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Slightly above 1,000 if including pediatric T2D patients, CFRD, </a:t>
            </a:r>
            <a:r>
              <a:rPr kumimoji="0" lang="en-US" sz="2000" b="0" i="0" u="none" strike="noStrike" kern="1200" cap="none" spc="32"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etc</a:t>
            </a:r>
            <a:endPar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09630" rtl="0" eaLnBrk="1" fontAlgn="auto" latinLnBrk="0" hangingPunct="1">
              <a:lnSpc>
                <a:spcPts val="2560"/>
              </a:lnSpc>
              <a:spcBef>
                <a:spcPts val="0"/>
              </a:spcBef>
              <a:spcAft>
                <a:spcPts val="0"/>
              </a:spcAft>
              <a:buClrTx/>
              <a:buSzTx/>
              <a:buFontTx/>
              <a:buNone/>
              <a:tabLst/>
              <a:defRPr/>
            </a:pPr>
            <a:endParaRPr kumimoji="0" lang="en-US" sz="18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09630" rtl="0" eaLnBrk="1" fontAlgn="auto" latinLnBrk="0" hangingPunct="1">
              <a:lnSpc>
                <a:spcPts val="2600"/>
              </a:lnSpc>
              <a:spcBef>
                <a:spcPts val="0"/>
              </a:spcBef>
              <a:spcAft>
                <a:spcPts val="0"/>
              </a:spcAft>
              <a:buClrTx/>
              <a:buSzTx/>
              <a:buFontTx/>
              <a:buNone/>
              <a:tabLst/>
              <a:defRPr/>
            </a:pPr>
            <a:r>
              <a:rPr kumimoji="0" lang="en-US" sz="2200" b="1"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Wide patient base</a:t>
            </a:r>
          </a:p>
          <a:p>
            <a:pPr marL="0" marR="0" lvl="0" indent="0" algn="l" defTabSz="609630" rtl="0" eaLnBrk="1" fontAlgn="auto" latinLnBrk="0" hangingPunct="1">
              <a:lnSpc>
                <a:spcPts val="2560"/>
              </a:lnSpc>
              <a:spcBef>
                <a:spcPts val="0"/>
              </a:spcBef>
              <a:spcAft>
                <a:spcPts val="0"/>
              </a:spcAft>
              <a:buClrTx/>
              <a:buSzTx/>
              <a:buFontTx/>
              <a:buNone/>
              <a:tabLst/>
              <a:defRPr/>
            </a:pPr>
            <a:r>
              <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675 with </a:t>
            </a:r>
            <a:r>
              <a:rPr kumimoji="0" lang="en-US" sz="2000" b="0" i="0" u="none" strike="noStrike" kern="1200" cap="none" spc="32"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Soonercare</a:t>
            </a:r>
            <a:r>
              <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(Medicaid), up to age 19. </a:t>
            </a:r>
          </a:p>
          <a:p>
            <a:pPr marL="0" marR="0" lvl="0" indent="0" algn="l" defTabSz="609630" rtl="0" eaLnBrk="1" fontAlgn="auto" latinLnBrk="0" hangingPunct="1">
              <a:lnSpc>
                <a:spcPts val="2560"/>
              </a:lnSpc>
              <a:spcBef>
                <a:spcPts val="0"/>
              </a:spcBef>
              <a:spcAft>
                <a:spcPts val="0"/>
              </a:spcAft>
              <a:buClrTx/>
              <a:buSzTx/>
              <a:buFontTx/>
              <a:buNone/>
              <a:tabLst/>
              <a:defRPr/>
            </a:pPr>
            <a:endParaRPr kumimoji="0" lang="en-US" sz="18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09630" rtl="0" eaLnBrk="1" fontAlgn="auto" latinLnBrk="0" hangingPunct="1">
              <a:lnSpc>
                <a:spcPts val="2600"/>
              </a:lnSpc>
              <a:spcBef>
                <a:spcPts val="0"/>
              </a:spcBef>
              <a:spcAft>
                <a:spcPts val="0"/>
              </a:spcAft>
              <a:buClrTx/>
              <a:buSzTx/>
              <a:buFontTx/>
              <a:buNone/>
              <a:tabLst/>
              <a:defRPr/>
            </a:pPr>
            <a:r>
              <a:rPr kumimoji="0" lang="en-US" sz="2200" b="1"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Full access to diabetes tech</a:t>
            </a:r>
          </a:p>
          <a:p>
            <a:pPr marL="0" marR="0" lvl="0" indent="0" algn="l" defTabSz="609630" rtl="0" eaLnBrk="1" fontAlgn="auto" latinLnBrk="0" hangingPunct="1">
              <a:lnSpc>
                <a:spcPts val="2560"/>
              </a:lnSpc>
              <a:spcBef>
                <a:spcPts val="0"/>
              </a:spcBef>
              <a:spcAft>
                <a:spcPts val="0"/>
              </a:spcAft>
              <a:buClrTx/>
              <a:buSzTx/>
              <a:buFontTx/>
              <a:buNone/>
              <a:tabLst/>
              <a:defRPr/>
            </a:pPr>
            <a:r>
              <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~50% of all T1D patients on pumps</a:t>
            </a:r>
          </a:p>
          <a:p>
            <a:pPr marL="0" marR="0" lvl="0" indent="0" algn="l" defTabSz="609630" rtl="0" eaLnBrk="1" fontAlgn="auto" latinLnBrk="0" hangingPunct="1">
              <a:lnSpc>
                <a:spcPts val="2560"/>
              </a:lnSpc>
              <a:spcBef>
                <a:spcPts val="0"/>
              </a:spcBef>
              <a:spcAft>
                <a:spcPts val="0"/>
              </a:spcAft>
              <a:buClrTx/>
              <a:buSzTx/>
              <a:buFontTx/>
              <a:buNone/>
              <a:tabLst/>
              <a:defRPr/>
            </a:pPr>
            <a:r>
              <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~70% on CGM</a:t>
            </a:r>
          </a:p>
          <a:p>
            <a:pPr marL="0" marR="0" lvl="0" indent="0" algn="l" defTabSz="609630" rtl="0" eaLnBrk="1" fontAlgn="auto" latinLnBrk="0" hangingPunct="1">
              <a:lnSpc>
                <a:spcPts val="2560"/>
              </a:lnSpc>
              <a:spcBef>
                <a:spcPts val="0"/>
              </a:spcBef>
              <a:spcAft>
                <a:spcPts val="0"/>
              </a:spcAft>
              <a:buClrTx/>
              <a:buSzTx/>
              <a:buFontTx/>
              <a:buNone/>
              <a:tabLst/>
              <a:defRPr/>
            </a:pPr>
            <a:r>
              <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32"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Soonercare</a:t>
            </a:r>
            <a:r>
              <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started covering </a:t>
            </a:r>
            <a:r>
              <a:rPr kumimoji="0" lang="en-US" sz="2000" b="0" i="0" u="none" strike="noStrike" kern="1200" cap="none" spc="32"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Dexcom</a:t>
            </a:r>
            <a:r>
              <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in Jan. 2020</a:t>
            </a:r>
          </a:p>
          <a:p>
            <a:pPr marL="0" marR="0" lvl="0" indent="0" algn="l" defTabSz="609630" rtl="0" eaLnBrk="1" fontAlgn="auto" latinLnBrk="0" hangingPunct="1">
              <a:lnSpc>
                <a:spcPts val="2560"/>
              </a:lnSpc>
              <a:spcBef>
                <a:spcPts val="0"/>
              </a:spcBef>
              <a:spcAft>
                <a:spcPts val="0"/>
              </a:spcAft>
              <a:buClrTx/>
              <a:buSzTx/>
              <a:buFontTx/>
              <a:buNone/>
              <a:tabLst/>
              <a:defRPr/>
            </a:pPr>
            <a:r>
              <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Choctaw Nation: </a:t>
            </a:r>
            <a:r>
              <a:rPr kumimoji="0" lang="en-US" sz="2000" b="0" i="0" u="none" strike="noStrike" kern="1200" cap="none" spc="32"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Libre</a:t>
            </a:r>
            <a:r>
              <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easily available </a:t>
            </a:r>
          </a:p>
          <a:p>
            <a:pPr marL="0" marR="0" lvl="0" indent="0" algn="l" defTabSz="609630" rtl="0" eaLnBrk="1" fontAlgn="auto" latinLnBrk="0" hangingPunct="1">
              <a:lnSpc>
                <a:spcPts val="2560"/>
              </a:lnSpc>
              <a:spcBef>
                <a:spcPts val="0"/>
              </a:spcBef>
              <a:spcAft>
                <a:spcPts val="0"/>
              </a:spcAft>
              <a:buClrTx/>
              <a:buSzTx/>
              <a:buFontTx/>
              <a:buNone/>
              <a:tabLst/>
              <a:defRPr/>
            </a:pPr>
            <a:endPar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09630" rtl="0" eaLnBrk="1" fontAlgn="auto" latinLnBrk="0" hangingPunct="1">
              <a:lnSpc>
                <a:spcPts val="2560"/>
              </a:lnSpc>
              <a:spcBef>
                <a:spcPts val="0"/>
              </a:spcBef>
              <a:spcAft>
                <a:spcPts val="0"/>
              </a:spcAft>
              <a:buClrTx/>
              <a:buSzTx/>
              <a:buFontTx/>
              <a:buNone/>
              <a:tabLst/>
              <a:defRPr/>
            </a:pPr>
            <a:endParaRPr kumimoji="0" lang="en-US" sz="18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Shape 66">
            <a:extLst>
              <a:ext uri="{FF2B5EF4-FFF2-40B4-BE49-F238E27FC236}">
                <a16:creationId xmlns:a16="http://schemas.microsoft.com/office/drawing/2014/main" id="{B883C3E3-BFC6-294D-B7F3-E19640233AA8}"/>
              </a:ext>
            </a:extLst>
          </p:cNvPr>
          <p:cNvSpPr txBox="1">
            <a:spLocks/>
          </p:cNvSpPr>
          <p:nvPr/>
        </p:nvSpPr>
        <p:spPr>
          <a:xfrm>
            <a:off x="819772" y="333888"/>
            <a:ext cx="7974604" cy="1159800"/>
          </a:xfrm>
          <a:prstGeom prst="rect">
            <a:avLst/>
          </a:prstGeom>
        </p:spPr>
        <p:txBody>
          <a:bodyPr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23D76"/>
                </a:solidFill>
                <a:effectLst/>
                <a:uLnTx/>
                <a:uFillTx/>
                <a:latin typeface="Calibri" panose="020F0502020204030204" pitchFamily="34" charset="0"/>
                <a:ea typeface="+mj-ea"/>
                <a:cs typeface="Calibri" panose="020F0502020204030204" pitchFamily="34" charset="0"/>
              </a:rPr>
              <a:t>Pediatric diabetes care in OKC</a:t>
            </a:r>
            <a:endParaRPr kumimoji="0" lang="en" sz="4400" b="1" i="0" u="none" strike="noStrike" kern="1200" cap="none" spc="0" normalizeH="0" baseline="0" noProof="0" dirty="0">
              <a:ln>
                <a:noFill/>
              </a:ln>
              <a:solidFill>
                <a:srgbClr val="223D76"/>
              </a:solidFill>
              <a:effectLst/>
              <a:uLnTx/>
              <a:uFillTx/>
              <a:latin typeface="Calibri" panose="020F0502020204030204" pitchFamily="34" charset="0"/>
              <a:ea typeface="Arial"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96CA359F-DADC-0344-8191-10EED006682B}"/>
              </a:ext>
            </a:extLst>
          </p:cNvPr>
          <p:cNvCxnSpPr>
            <a:cxnSpLocks/>
          </p:cNvCxnSpPr>
          <p:nvPr/>
        </p:nvCxnSpPr>
        <p:spPr>
          <a:xfrm>
            <a:off x="617270" y="420807"/>
            <a:ext cx="0" cy="985963"/>
          </a:xfrm>
          <a:prstGeom prst="line">
            <a:avLst/>
          </a:prstGeom>
          <a:ln w="63500">
            <a:solidFill>
              <a:srgbClr val="93143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B66316B-4C48-4342-B737-B6DEF90480A5}"/>
              </a:ext>
            </a:extLst>
          </p:cNvPr>
          <p:cNvPicPr>
            <a:picLocks noChangeAspect="1"/>
          </p:cNvPicPr>
          <p:nvPr/>
        </p:nvPicPr>
        <p:blipFill>
          <a:blip r:embed="rId2"/>
          <a:stretch>
            <a:fillRect/>
          </a:stretch>
        </p:blipFill>
        <p:spPr>
          <a:xfrm>
            <a:off x="9349390" y="5633345"/>
            <a:ext cx="2539353" cy="968619"/>
          </a:xfrm>
          <a:prstGeom prst="rect">
            <a:avLst/>
          </a:prstGeom>
        </p:spPr>
      </p:pic>
    </p:spTree>
    <p:extLst>
      <p:ext uri="{BB962C8B-B14F-4D97-AF65-F5344CB8AC3E}">
        <p14:creationId xmlns:p14="http://schemas.microsoft.com/office/powerpoint/2010/main" val="34432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6DD083-A667-4E7B-BD93-4E6D175990CE}"/>
              </a:ext>
            </a:extLst>
          </p:cNvPr>
          <p:cNvSpPr>
            <a:spLocks noGrp="1"/>
          </p:cNvSpPr>
          <p:nvPr>
            <p:ph type="body" sz="half" idx="1"/>
          </p:nvPr>
        </p:nvSpPr>
        <p:spPr>
          <a:xfrm>
            <a:off x="349321" y="1600360"/>
            <a:ext cx="11383499" cy="3436797"/>
          </a:xfrm>
        </p:spPr>
        <p:txBody>
          <a:bodyPr>
            <a:normAutofit/>
          </a:bodyPr>
          <a:lstStyle/>
          <a:p>
            <a:r>
              <a:rPr lang="en-US" sz="2600" dirty="0"/>
              <a:t>•</a:t>
            </a:r>
            <a:r>
              <a:rPr lang="en-US" sz="2800" dirty="0"/>
              <a:t> Welcome/Announcement – Dr. Osagie Ebekozien</a:t>
            </a:r>
          </a:p>
          <a:p>
            <a:r>
              <a:rPr lang="en-US" sz="2800" dirty="0"/>
              <a:t>• Device Use and COVID Outcomes in T1D Patients – Dr. Nudrat Noor</a:t>
            </a:r>
          </a:p>
          <a:p>
            <a:r>
              <a:rPr lang="en-US" sz="2800" dirty="0"/>
              <a:t>• Harold Hamm Diabetes Center, Oklahoma clinical experience – Dr. David Sparling (15 mins, 5 mins Q/A)</a:t>
            </a:r>
          </a:p>
          <a:p>
            <a:r>
              <a:rPr lang="en-US" sz="2800" dirty="0"/>
              <a:t>• Northwestern University, Chicago clinical experience – Dr. Grazia Aleppo (15 mins, 5 mins Q/A)</a:t>
            </a:r>
          </a:p>
          <a:p>
            <a:pPr>
              <a:lnSpc>
                <a:spcPct val="150000"/>
              </a:lnSpc>
            </a:pPr>
            <a:endParaRPr lang="en-US" sz="2600" dirty="0"/>
          </a:p>
          <a:p>
            <a:endParaRPr lang="en-US" dirty="0"/>
          </a:p>
          <a:p>
            <a:endParaRPr lang="en-US" dirty="0"/>
          </a:p>
        </p:txBody>
      </p:sp>
      <p:sp>
        <p:nvSpPr>
          <p:cNvPr id="3" name="Title 2">
            <a:extLst>
              <a:ext uri="{FF2B5EF4-FFF2-40B4-BE49-F238E27FC236}">
                <a16:creationId xmlns:a16="http://schemas.microsoft.com/office/drawing/2014/main" id="{0814F432-0417-44C8-8548-6E6EBC8CF1A3}"/>
              </a:ext>
            </a:extLst>
          </p:cNvPr>
          <p:cNvSpPr>
            <a:spLocks noGrp="1"/>
          </p:cNvSpPr>
          <p:nvPr>
            <p:ph type="title"/>
          </p:nvPr>
        </p:nvSpPr>
        <p:spPr>
          <a:xfrm>
            <a:off x="487166" y="282148"/>
            <a:ext cx="9541934" cy="1143001"/>
          </a:xfrm>
        </p:spPr>
        <p:txBody>
          <a:bodyPr>
            <a:normAutofit/>
          </a:bodyPr>
          <a:lstStyle/>
          <a:p>
            <a:r>
              <a:rPr lang="en-US" sz="4000" b="1" dirty="0">
                <a:latin typeface="Hind Bold" panose="02000000000000000000" pitchFamily="2" charset="0"/>
                <a:cs typeface="Hind Bold" panose="02000000000000000000" pitchFamily="2" charset="0"/>
              </a:rPr>
              <a:t>Webinar Agenda</a:t>
            </a:r>
          </a:p>
        </p:txBody>
      </p:sp>
    </p:spTree>
    <p:extLst>
      <p:ext uri="{BB962C8B-B14F-4D97-AF65-F5344CB8AC3E}">
        <p14:creationId xmlns:p14="http://schemas.microsoft.com/office/powerpoint/2010/main" val="74984303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B34F06-0F42-C44D-96DB-C3E3F5218FAA}"/>
              </a:ext>
            </a:extLst>
          </p:cNvPr>
          <p:cNvSpPr/>
          <p:nvPr/>
        </p:nvSpPr>
        <p:spPr>
          <a:xfrm>
            <a:off x="0" y="-13755"/>
            <a:ext cx="9719022" cy="1465729"/>
          </a:xfrm>
          <a:prstGeom prst="rect">
            <a:avLst/>
          </a:prstGeom>
          <a:solidFill>
            <a:srgbClr val="223D7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14B"/>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B6789F0-E291-F447-B71A-4A50A427FFDC}"/>
              </a:ext>
            </a:extLst>
          </p:cNvPr>
          <p:cNvSpPr txBox="1"/>
          <p:nvPr/>
        </p:nvSpPr>
        <p:spPr>
          <a:xfrm>
            <a:off x="220768" y="203023"/>
            <a:ext cx="6018667"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
                <a:ea typeface="Times New Roman" charset="0"/>
                <a:cs typeface="Times New Roman" charset="0"/>
              </a:rPr>
              <a:t>Landscape prior to COVID-19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5" name="Group 4">
            <a:extLst>
              <a:ext uri="{FF2B5EF4-FFF2-40B4-BE49-F238E27FC236}">
                <a16:creationId xmlns:a16="http://schemas.microsoft.com/office/drawing/2014/main" id="{4B83020C-226A-4783-8C3E-E3D5A97B55B0}"/>
              </a:ext>
            </a:extLst>
          </p:cNvPr>
          <p:cNvGrpSpPr/>
          <p:nvPr/>
        </p:nvGrpSpPr>
        <p:grpSpPr>
          <a:xfrm>
            <a:off x="1250576" y="1757064"/>
            <a:ext cx="9977717" cy="4678324"/>
            <a:chOff x="16387763" y="6531361"/>
            <a:chExt cx="7363043" cy="3768916"/>
          </a:xfrm>
        </p:grpSpPr>
        <p:grpSp>
          <p:nvGrpSpPr>
            <p:cNvPr id="8" name="Group 7">
              <a:extLst>
                <a:ext uri="{FF2B5EF4-FFF2-40B4-BE49-F238E27FC236}">
                  <a16:creationId xmlns:a16="http://schemas.microsoft.com/office/drawing/2014/main" id="{5D4DA295-B290-44B4-BBBD-3E8C047D6E01}"/>
                </a:ext>
              </a:extLst>
            </p:cNvPr>
            <p:cNvGrpSpPr/>
            <p:nvPr/>
          </p:nvGrpSpPr>
          <p:grpSpPr>
            <a:xfrm>
              <a:off x="16387763" y="6531361"/>
              <a:ext cx="7363043" cy="3768916"/>
              <a:chOff x="16387763" y="7754700"/>
              <a:chExt cx="7363043" cy="3768916"/>
            </a:xfrm>
          </p:grpSpPr>
          <p:grpSp>
            <p:nvGrpSpPr>
              <p:cNvPr id="10" name="Group 9">
                <a:extLst>
                  <a:ext uri="{FF2B5EF4-FFF2-40B4-BE49-F238E27FC236}">
                    <a16:creationId xmlns:a16="http://schemas.microsoft.com/office/drawing/2014/main" id="{3A94711A-3452-4CE8-9847-53BA1A7FB919}"/>
                  </a:ext>
                </a:extLst>
              </p:cNvPr>
              <p:cNvGrpSpPr/>
              <p:nvPr/>
            </p:nvGrpSpPr>
            <p:grpSpPr>
              <a:xfrm>
                <a:off x="16495934" y="7754700"/>
                <a:ext cx="7254872" cy="3611759"/>
                <a:chOff x="16495934" y="7754700"/>
                <a:chExt cx="7254872" cy="3611759"/>
              </a:xfrm>
            </p:grpSpPr>
            <p:pic>
              <p:nvPicPr>
                <p:cNvPr id="14" name="Picture 13">
                  <a:extLst>
                    <a:ext uri="{FF2B5EF4-FFF2-40B4-BE49-F238E27FC236}">
                      <a16:creationId xmlns:a16="http://schemas.microsoft.com/office/drawing/2014/main" id="{8A942FFC-5DB2-4FCC-A8AF-5BEB07CF81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82" t="3824" r="1190"/>
                <a:stretch/>
              </p:blipFill>
              <p:spPr>
                <a:xfrm>
                  <a:off x="16495934" y="7754700"/>
                  <a:ext cx="7254872" cy="3611759"/>
                </a:xfrm>
                <a:prstGeom prst="rect">
                  <a:avLst/>
                </a:prstGeom>
              </p:spPr>
            </p:pic>
            <p:sp>
              <p:nvSpPr>
                <p:cNvPr id="15" name="Rectangle 14">
                  <a:extLst>
                    <a:ext uri="{FF2B5EF4-FFF2-40B4-BE49-F238E27FC236}">
                      <a16:creationId xmlns:a16="http://schemas.microsoft.com/office/drawing/2014/main" id="{AADB6EE1-A9D0-4D2E-AF06-418B095E7718}"/>
                    </a:ext>
                  </a:extLst>
                </p:cNvPr>
                <p:cNvSpPr/>
                <p:nvPr/>
              </p:nvSpPr>
              <p:spPr bwMode="auto">
                <a:xfrm>
                  <a:off x="20752031" y="9084132"/>
                  <a:ext cx="777765" cy="777765"/>
                </a:xfrm>
                <a:prstGeom prst="rect">
                  <a:avLst/>
                </a:prstGeom>
                <a:noFill/>
                <a:ln w="12700" cap="flat" cmpd="sng" algn="ctr">
                  <a:solidFill>
                    <a:schemeClr val="bg1"/>
                  </a:solidFill>
                  <a:prstDash val="solid"/>
                  <a:round/>
                  <a:headEnd type="none" w="med" len="med"/>
                  <a:tailEnd type="none" w="med" len="med"/>
                </a:ln>
                <a:effectLst>
                  <a:glow rad="63500">
                    <a:schemeClr val="accent2">
                      <a:satMod val="175000"/>
                      <a:alpha val="40000"/>
                    </a:schemeClr>
                  </a:glow>
                </a:effectLst>
              </p:spPr>
              <p:txBody>
                <a:bodyPr vert="horz" wrap="none" lIns="91440" tIns="45720" rIns="91440" bIns="45720" numCol="1" rtlCol="0" anchor="ctr" anchorCtr="0" compatLnSpc="1">
                  <a:prstTxWarp prst="textNoShape">
                    <a:avLst/>
                  </a:prstTxWarp>
                </a:bodyPr>
                <a:lstStyle/>
                <a:p>
                  <a:pPr marL="0" marR="0" lvl="0" indent="0" algn="ctr" defTabSz="21463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1" name="Group 10">
                <a:extLst>
                  <a:ext uri="{FF2B5EF4-FFF2-40B4-BE49-F238E27FC236}">
                    <a16:creationId xmlns:a16="http://schemas.microsoft.com/office/drawing/2014/main" id="{557EAACA-57D2-444B-970A-C26B82E854BD}"/>
                  </a:ext>
                </a:extLst>
              </p:cNvPr>
              <p:cNvGrpSpPr/>
              <p:nvPr/>
            </p:nvGrpSpPr>
            <p:grpSpPr>
              <a:xfrm>
                <a:off x="16387763" y="8541391"/>
                <a:ext cx="4681888" cy="2982225"/>
                <a:chOff x="16387763" y="8541391"/>
                <a:chExt cx="4681888" cy="2982225"/>
              </a:xfrm>
            </p:grpSpPr>
            <p:sp>
              <p:nvSpPr>
                <p:cNvPr id="12" name="Rectangle 11">
                  <a:extLst>
                    <a:ext uri="{FF2B5EF4-FFF2-40B4-BE49-F238E27FC236}">
                      <a16:creationId xmlns:a16="http://schemas.microsoft.com/office/drawing/2014/main" id="{1519B219-5C22-4FCD-895E-57D4810E1FDD}"/>
                    </a:ext>
                  </a:extLst>
                </p:cNvPr>
                <p:cNvSpPr/>
                <p:nvPr/>
              </p:nvSpPr>
              <p:spPr bwMode="auto">
                <a:xfrm>
                  <a:off x="16387763" y="8541391"/>
                  <a:ext cx="2488755" cy="298222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21463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3" name="Right Triangle 12">
                  <a:extLst>
                    <a:ext uri="{FF2B5EF4-FFF2-40B4-BE49-F238E27FC236}">
                      <a16:creationId xmlns:a16="http://schemas.microsoft.com/office/drawing/2014/main" id="{695102CC-7656-4764-8C19-F69D28D226F6}"/>
                    </a:ext>
                  </a:extLst>
                </p:cNvPr>
                <p:cNvSpPr/>
                <p:nvPr/>
              </p:nvSpPr>
              <p:spPr bwMode="auto">
                <a:xfrm>
                  <a:off x="18628579" y="10410237"/>
                  <a:ext cx="2441072" cy="1079688"/>
                </a:xfrm>
                <a:prstGeom prst="rtTriangle">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21463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dirty="0">
                    <a:ln>
                      <a:noFill/>
                    </a:ln>
                    <a:solidFill>
                      <a:prstClr val="black"/>
                    </a:solidFill>
                    <a:effectLst/>
                    <a:uLnTx/>
                    <a:uFillTx/>
                    <a:latin typeface="Arial" charset="0"/>
                    <a:ea typeface="+mn-ea"/>
                    <a:cs typeface="+mn-cs"/>
                  </a:endParaRPr>
                </a:p>
              </p:txBody>
            </p:sp>
          </p:grpSp>
        </p:grpSp>
        <p:sp>
          <p:nvSpPr>
            <p:cNvPr id="9" name="Oval 8">
              <a:extLst>
                <a:ext uri="{FF2B5EF4-FFF2-40B4-BE49-F238E27FC236}">
                  <a16:creationId xmlns:a16="http://schemas.microsoft.com/office/drawing/2014/main" id="{891948AE-8205-46B0-B639-314789285BF1}"/>
                </a:ext>
              </a:extLst>
            </p:cNvPr>
            <p:cNvSpPr/>
            <p:nvPr/>
          </p:nvSpPr>
          <p:spPr bwMode="auto">
            <a:xfrm>
              <a:off x="21069651" y="8169648"/>
              <a:ext cx="71262" cy="71262"/>
            </a:xfrm>
            <a:prstGeom prst="ellipse">
              <a:avLst/>
            </a:prstGeom>
            <a:solidFill>
              <a:srgbClr val="FFFF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21463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prstClr val="black"/>
                </a:solidFill>
                <a:effectLst/>
                <a:uLnTx/>
                <a:uFillTx/>
                <a:latin typeface="Arial" charset="0"/>
                <a:ea typeface="+mn-ea"/>
                <a:cs typeface="+mn-cs"/>
              </a:endParaRPr>
            </a:p>
          </p:txBody>
        </p:sp>
      </p:grpSp>
      <p:graphicFrame>
        <p:nvGraphicFramePr>
          <p:cNvPr id="16" name="Table 15">
            <a:extLst>
              <a:ext uri="{FF2B5EF4-FFF2-40B4-BE49-F238E27FC236}">
                <a16:creationId xmlns:a16="http://schemas.microsoft.com/office/drawing/2014/main" id="{B9B95F15-C70B-4283-B2E2-5B7DABF6D783}"/>
              </a:ext>
            </a:extLst>
          </p:cNvPr>
          <p:cNvGraphicFramePr>
            <a:graphicFrameLocks noGrp="1"/>
          </p:cNvGraphicFramePr>
          <p:nvPr/>
        </p:nvGraphicFramePr>
        <p:xfrm>
          <a:off x="10032792" y="77246"/>
          <a:ext cx="2056114" cy="1463040"/>
        </p:xfrm>
        <a:graphic>
          <a:graphicData uri="http://schemas.openxmlformats.org/drawingml/2006/table">
            <a:tbl>
              <a:tblPr/>
              <a:tblGrid>
                <a:gridCol w="337592">
                  <a:extLst>
                    <a:ext uri="{9D8B030D-6E8A-4147-A177-3AD203B41FA5}">
                      <a16:colId xmlns:a16="http://schemas.microsoft.com/office/drawing/2014/main" val="3760850142"/>
                    </a:ext>
                  </a:extLst>
                </a:gridCol>
                <a:gridCol w="1718522">
                  <a:extLst>
                    <a:ext uri="{9D8B030D-6E8A-4147-A177-3AD203B41FA5}">
                      <a16:colId xmlns:a16="http://schemas.microsoft.com/office/drawing/2014/main" val="2562393710"/>
                    </a:ext>
                  </a:extLst>
                </a:gridCol>
              </a:tblGrid>
              <a:tr h="2742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EF5300"/>
                          </a:solidFill>
                        </a:rPr>
                        <a:t>●</a:t>
                      </a:r>
                      <a:endParaRPr lang="en-US" sz="1600" dirty="0">
                        <a:solidFill>
                          <a:srgbClr val="EF5300"/>
                        </a:solidFill>
                      </a:endParaRPr>
                    </a:p>
                  </a:txBody>
                  <a:tcPr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Zip code with </a:t>
                      </a:r>
                      <a:br>
                        <a:rPr lang="en-US" sz="1200" dirty="0"/>
                      </a:br>
                      <a:r>
                        <a:rPr lang="en-US" sz="1200" dirty="0"/>
                        <a:t>any DKA admission</a:t>
                      </a:r>
                      <a:endParaRPr lang="en-US" dirty="0"/>
                    </a:p>
                  </a:txBody>
                  <a:tcPr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5316968"/>
                  </a:ext>
                </a:extLst>
              </a:tr>
              <a:tr h="383904">
                <a:tc>
                  <a:txBody>
                    <a:bodyPr/>
                    <a:lstStyle/>
                    <a:p>
                      <a:pPr algn="ctr"/>
                      <a:r>
                        <a:rPr lang="en-US" sz="1800" dirty="0">
                          <a:solidFill>
                            <a:srgbClr val="33CCCC"/>
                          </a:solidFill>
                        </a:rPr>
                        <a:t>■</a:t>
                      </a:r>
                      <a:endParaRPr lang="en-US" dirty="0"/>
                    </a:p>
                  </a:txBody>
                  <a:tcPr anchor="ctr">
                    <a:lnL w="12700" cmpd="sng">
                      <a:noFill/>
                      <a:prstDash val="solid"/>
                    </a:lnL>
                    <a:lnR w="12700"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Zip code with </a:t>
                      </a:r>
                      <a:br>
                        <a:rPr lang="en-US" sz="1200" dirty="0"/>
                      </a:br>
                      <a:r>
                        <a:rPr lang="en-US" sz="1200" dirty="0"/>
                        <a:t>a readmitted</a:t>
                      </a:r>
                      <a:br>
                        <a:rPr lang="en-US" sz="1200" dirty="0"/>
                      </a:br>
                      <a:r>
                        <a:rPr lang="en-US" sz="1200" dirty="0"/>
                        <a:t>new-onset patient</a:t>
                      </a:r>
                    </a:p>
                  </a:txBody>
                  <a:tcPr anchor="ctr">
                    <a:lnL w="12700" cap="flat" cmpd="sng" algn="ctr">
                      <a:no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727136488"/>
                  </a:ext>
                </a:extLst>
              </a:tr>
              <a:tr h="219374">
                <a:tc>
                  <a:txBody>
                    <a:bodyPr/>
                    <a:lstStyle/>
                    <a:p>
                      <a:pPr algn="ctr"/>
                      <a:r>
                        <a:rPr lang="en-US" dirty="0">
                          <a:ln w="6350">
                            <a:solidFill>
                              <a:schemeClr val="tx1"/>
                            </a:solidFill>
                          </a:ln>
                          <a:solidFill>
                            <a:srgbClr val="FFFF00"/>
                          </a:solidFill>
                        </a:rPr>
                        <a:t>●</a:t>
                      </a:r>
                    </a:p>
                  </a:txBody>
                  <a:tcPr anchor="ctr">
                    <a:lnL w="12700" cmpd="sng">
                      <a:noFill/>
                      <a:prstDash val="solid"/>
                    </a:lnL>
                    <a:lnR w="12700"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OU Children’s Hospital</a:t>
                      </a:r>
                    </a:p>
                  </a:txBody>
                  <a:tcPr anchor="ctr">
                    <a:lnL w="12700" cap="flat" cmpd="sng" algn="ctr">
                      <a:no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497090991"/>
                  </a:ext>
                </a:extLst>
              </a:tr>
            </a:tbl>
          </a:graphicData>
        </a:graphic>
      </p:graphicFrame>
      <p:sp>
        <p:nvSpPr>
          <p:cNvPr id="3" name="Rectangle 2"/>
          <p:cNvSpPr/>
          <p:nvPr/>
        </p:nvSpPr>
        <p:spPr>
          <a:xfrm>
            <a:off x="220768" y="808766"/>
            <a:ext cx="27863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DKA admissions, 2015-2019</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8" name="Chart 17">
            <a:extLst>
              <a:ext uri="{FF2B5EF4-FFF2-40B4-BE49-F238E27FC236}">
                <a16:creationId xmlns:a16="http://schemas.microsoft.com/office/drawing/2014/main" id="{59FA4B22-B160-44DF-9F5B-21A7BFB393FE}"/>
              </a:ext>
            </a:extLst>
          </p:cNvPr>
          <p:cNvGraphicFramePr>
            <a:graphicFrameLocks/>
          </p:cNvGraphicFramePr>
          <p:nvPr/>
        </p:nvGraphicFramePr>
        <p:xfrm>
          <a:off x="0" y="3434054"/>
          <a:ext cx="4572000" cy="3271622"/>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9007730" y="6462165"/>
            <a:ext cx="318427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Courtesy of Chris Sebastian, MD</a:t>
            </a:r>
          </a:p>
        </p:txBody>
      </p:sp>
    </p:spTree>
    <p:extLst>
      <p:ext uri="{BB962C8B-B14F-4D97-AF65-F5344CB8AC3E}">
        <p14:creationId xmlns:p14="http://schemas.microsoft.com/office/powerpoint/2010/main" val="2681007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66">
            <a:extLst>
              <a:ext uri="{FF2B5EF4-FFF2-40B4-BE49-F238E27FC236}">
                <a16:creationId xmlns:a16="http://schemas.microsoft.com/office/drawing/2014/main" id="{B883C3E3-BFC6-294D-B7F3-E19640233AA8}"/>
              </a:ext>
            </a:extLst>
          </p:cNvPr>
          <p:cNvSpPr txBox="1">
            <a:spLocks/>
          </p:cNvSpPr>
          <p:nvPr/>
        </p:nvSpPr>
        <p:spPr>
          <a:xfrm>
            <a:off x="819772" y="333888"/>
            <a:ext cx="3150345" cy="1159800"/>
          </a:xfrm>
          <a:prstGeom prst="rect">
            <a:avLst/>
          </a:prstGeom>
        </p:spPr>
        <p:txBody>
          <a:bodyPr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23D76"/>
                </a:solidFill>
                <a:effectLst/>
                <a:uLnTx/>
                <a:uFillTx/>
                <a:latin typeface="Calibri" panose="020F0502020204030204" pitchFamily="34" charset="0"/>
                <a:ea typeface="+mj-ea"/>
                <a:cs typeface="Calibri" panose="020F0502020204030204" pitchFamily="34" charset="0"/>
              </a:rPr>
              <a:t>COVID-19</a:t>
            </a:r>
            <a:endParaRPr kumimoji="0" lang="en" sz="4400" b="1" i="0" u="none" strike="noStrike" kern="1200" cap="none" spc="0" normalizeH="0" baseline="0" noProof="0" dirty="0">
              <a:ln>
                <a:noFill/>
              </a:ln>
              <a:solidFill>
                <a:srgbClr val="223D76"/>
              </a:solidFill>
              <a:effectLst/>
              <a:uLnTx/>
              <a:uFillTx/>
              <a:latin typeface="Calibri" panose="020F0502020204030204" pitchFamily="34" charset="0"/>
              <a:ea typeface="Arial"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96CA359F-DADC-0344-8191-10EED006682B}"/>
              </a:ext>
            </a:extLst>
          </p:cNvPr>
          <p:cNvCxnSpPr>
            <a:cxnSpLocks/>
          </p:cNvCxnSpPr>
          <p:nvPr/>
        </p:nvCxnSpPr>
        <p:spPr>
          <a:xfrm>
            <a:off x="617270" y="420807"/>
            <a:ext cx="0" cy="985963"/>
          </a:xfrm>
          <a:prstGeom prst="line">
            <a:avLst/>
          </a:prstGeom>
          <a:ln w="63500">
            <a:solidFill>
              <a:srgbClr val="93143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2A7617E-D99A-A642-8753-C05097BDB61F}"/>
              </a:ext>
            </a:extLst>
          </p:cNvPr>
          <p:cNvPicPr>
            <a:picLocks noChangeAspect="1"/>
          </p:cNvPicPr>
          <p:nvPr/>
        </p:nvPicPr>
        <p:blipFill>
          <a:blip r:embed="rId2"/>
          <a:stretch>
            <a:fillRect/>
          </a:stretch>
        </p:blipFill>
        <p:spPr>
          <a:xfrm>
            <a:off x="9346855" y="429478"/>
            <a:ext cx="2539353" cy="968619"/>
          </a:xfrm>
          <a:prstGeom prst="rect">
            <a:avLst/>
          </a:prstGeom>
        </p:spPr>
      </p:pic>
      <p:graphicFrame>
        <p:nvGraphicFramePr>
          <p:cNvPr id="7" name="Chart 6"/>
          <p:cNvGraphicFramePr>
            <a:graphicFrameLocks/>
          </p:cNvGraphicFramePr>
          <p:nvPr/>
        </p:nvGraphicFramePr>
        <p:xfrm>
          <a:off x="332837" y="1101908"/>
          <a:ext cx="11553371" cy="5374574"/>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p:cNvCxnSpPr/>
          <p:nvPr/>
        </p:nvCxnSpPr>
        <p:spPr>
          <a:xfrm>
            <a:off x="3017982" y="3623762"/>
            <a:ext cx="0" cy="188685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0152" y="3224619"/>
            <a:ext cx="0" cy="22860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964379" y="2741528"/>
            <a:ext cx="0" cy="2743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116779" y="2741528"/>
            <a:ext cx="0" cy="2743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269179" y="2741528"/>
            <a:ext cx="0" cy="2743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044037" y="6513497"/>
            <a:ext cx="3628571"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128" b="1" i="0" u="none" strike="noStrike" kern="1200" baseline="0">
                <a:solidFill>
                  <a:srgbClr val="44546A"/>
                </a:solidFill>
                <a:latin typeface="+mn-lt"/>
                <a:ea typeface="+mn-ea"/>
                <a:cs typeface="+mn-cs"/>
              </a:defRPr>
            </a:pPr>
            <a:r>
              <a:rPr kumimoji="0" lang="en-US" sz="1400" b="1" i="0" u="none" strike="noStrike" kern="1200" cap="none" spc="0" normalizeH="0" baseline="0" noProof="0" dirty="0">
                <a:ln>
                  <a:noFill/>
                </a:ln>
                <a:solidFill>
                  <a:srgbClr val="00B050"/>
                </a:solidFill>
                <a:effectLst/>
                <a:uLnTx/>
                <a:uFillTx/>
                <a:latin typeface="Calibri" panose="020F0502020204030204"/>
                <a:ea typeface="+mn-ea"/>
                <a:cs typeface="+mn-cs"/>
              </a:rPr>
              <a:t>Thank you healthcare workers flyover of OKC</a:t>
            </a:r>
          </a:p>
        </p:txBody>
      </p:sp>
      <p:sp>
        <p:nvSpPr>
          <p:cNvPr id="17" name="Rectangle 16"/>
          <p:cNvSpPr/>
          <p:nvPr/>
        </p:nvSpPr>
        <p:spPr>
          <a:xfrm>
            <a:off x="761011" y="3315180"/>
            <a:ext cx="3628571"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128" b="1" i="0" u="none" strike="noStrike" kern="1200" baseline="0">
                <a:solidFill>
                  <a:srgbClr val="44546A"/>
                </a:solidFill>
                <a:latin typeface="+mn-lt"/>
                <a:ea typeface="+mn-ea"/>
                <a:cs typeface="+mn-cs"/>
              </a:defRPr>
            </a:pPr>
            <a:r>
              <a:rPr kumimoji="0" lang="en-US" sz="1400" b="1" i="0" u="none" strike="noStrike" kern="1200" cap="none" spc="0" normalizeH="0" baseline="0" noProof="0" dirty="0">
                <a:ln>
                  <a:noFill/>
                </a:ln>
                <a:solidFill>
                  <a:srgbClr val="44546A"/>
                </a:solidFill>
                <a:effectLst/>
                <a:uLnTx/>
                <a:uFillTx/>
                <a:latin typeface="Calibri" panose="020F0502020204030204"/>
                <a:ea typeface="+mn-ea"/>
                <a:cs typeface="+mn-cs"/>
              </a:rPr>
              <a:t>Outbreak in NW Oklahoma</a:t>
            </a:r>
          </a:p>
        </p:txBody>
      </p:sp>
      <p:sp>
        <p:nvSpPr>
          <p:cNvPr id="18" name="Rectangle 17"/>
          <p:cNvSpPr/>
          <p:nvPr/>
        </p:nvSpPr>
        <p:spPr>
          <a:xfrm>
            <a:off x="1835067" y="2867737"/>
            <a:ext cx="3628571"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128" b="1" i="0" u="none" strike="noStrike" kern="1200" baseline="0">
                <a:solidFill>
                  <a:srgbClr val="44546A"/>
                </a:solidFill>
                <a:latin typeface="+mn-lt"/>
                <a:ea typeface="+mn-ea"/>
                <a:cs typeface="+mn-cs"/>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Phase 3 reopening statewide</a:t>
            </a:r>
          </a:p>
        </p:txBody>
      </p:sp>
      <p:sp>
        <p:nvSpPr>
          <p:cNvPr id="19" name="Rectangle 18"/>
          <p:cNvSpPr/>
          <p:nvPr/>
        </p:nvSpPr>
        <p:spPr>
          <a:xfrm>
            <a:off x="4295236" y="2433751"/>
            <a:ext cx="3628571"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128" b="1" i="0" u="none" strike="noStrike" kern="1200" baseline="0">
                <a:solidFill>
                  <a:srgbClr val="44546A"/>
                </a:solidFill>
                <a:latin typeface="+mn-lt"/>
                <a:ea typeface="+mn-ea"/>
                <a:cs typeface="+mn-cs"/>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School + fall sports + Labor Day</a:t>
            </a:r>
          </a:p>
        </p:txBody>
      </p:sp>
      <p:cxnSp>
        <p:nvCxnSpPr>
          <p:cNvPr id="20" name="Straight Connector 19"/>
          <p:cNvCxnSpPr/>
          <p:nvPr/>
        </p:nvCxnSpPr>
        <p:spPr>
          <a:xfrm>
            <a:off x="7967345" y="2741528"/>
            <a:ext cx="0" cy="273792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292431" y="2423565"/>
            <a:ext cx="1349828" cy="3179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128" b="1" i="0" u="none" strike="noStrike" kern="1200" baseline="0">
                <a:solidFill>
                  <a:srgbClr val="44546A"/>
                </a:solidFill>
                <a:latin typeface="+mn-lt"/>
                <a:ea typeface="+mn-ea"/>
                <a:cs typeface="+mn-cs"/>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Thanksgiving</a:t>
            </a:r>
          </a:p>
        </p:txBody>
      </p:sp>
      <p:cxnSp>
        <p:nvCxnSpPr>
          <p:cNvPr id="22" name="Straight Connector 21"/>
          <p:cNvCxnSpPr/>
          <p:nvPr/>
        </p:nvCxnSpPr>
        <p:spPr>
          <a:xfrm>
            <a:off x="4179124" y="4360363"/>
            <a:ext cx="0" cy="115025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364838" y="4052183"/>
            <a:ext cx="3628571"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128" b="1" i="0" u="none" strike="noStrike" kern="1200" baseline="0">
                <a:solidFill>
                  <a:srgbClr val="44546A"/>
                </a:solidFill>
                <a:latin typeface="+mn-lt"/>
                <a:ea typeface="+mn-ea"/>
                <a:cs typeface="+mn-cs"/>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4</a:t>
            </a:r>
            <a:r>
              <a:rPr kumimoji="0" lang="en-US" sz="1400" b="1" i="0" u="none" strike="noStrike" kern="1200" cap="none" spc="0" normalizeH="0" baseline="30000" noProof="0" dirty="0">
                <a:ln>
                  <a:noFill/>
                </a:ln>
                <a:solidFill>
                  <a:srgbClr val="FF0000"/>
                </a:solidFill>
                <a:effectLst/>
                <a:uLnTx/>
                <a:uFillTx/>
                <a:latin typeface="Calibri" panose="020F0502020204030204"/>
                <a:ea typeface="+mn-ea"/>
                <a:cs typeface="+mn-cs"/>
              </a:rPr>
              <a:t>th</a:t>
            </a: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 of July</a:t>
            </a:r>
          </a:p>
        </p:txBody>
      </p:sp>
      <p:cxnSp>
        <p:nvCxnSpPr>
          <p:cNvPr id="24" name="Straight Connector 23"/>
          <p:cNvCxnSpPr/>
          <p:nvPr/>
        </p:nvCxnSpPr>
        <p:spPr>
          <a:xfrm flipH="1">
            <a:off x="8642259" y="2275089"/>
            <a:ext cx="0" cy="320650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967345" y="1986154"/>
            <a:ext cx="1349828" cy="3179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128" b="1" i="0" u="none" strike="noStrike" kern="1200" baseline="0">
                <a:solidFill>
                  <a:srgbClr val="44546A"/>
                </a:solidFill>
                <a:latin typeface="+mn-lt"/>
                <a:ea typeface="+mn-ea"/>
                <a:cs typeface="+mn-cs"/>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Christmas</a:t>
            </a:r>
          </a:p>
        </p:txBody>
      </p:sp>
    </p:spTree>
    <p:extLst>
      <p:ext uri="{BB962C8B-B14F-4D97-AF65-F5344CB8AC3E}">
        <p14:creationId xmlns:p14="http://schemas.microsoft.com/office/powerpoint/2010/main" val="3314175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399" b="8188"/>
          <a:stretch/>
        </p:blipFill>
        <p:spPr>
          <a:xfrm>
            <a:off x="0" y="3079377"/>
            <a:ext cx="9749118" cy="3657600"/>
          </a:xfrm>
          <a:prstGeom prst="rect">
            <a:avLst/>
          </a:prstGeom>
        </p:spPr>
      </p:pic>
      <p:sp>
        <p:nvSpPr>
          <p:cNvPr id="12" name="Shape 66">
            <a:extLst>
              <a:ext uri="{FF2B5EF4-FFF2-40B4-BE49-F238E27FC236}">
                <a16:creationId xmlns:a16="http://schemas.microsoft.com/office/drawing/2014/main" id="{B883C3E3-BFC6-294D-B7F3-E19640233AA8}"/>
              </a:ext>
            </a:extLst>
          </p:cNvPr>
          <p:cNvSpPr txBox="1">
            <a:spLocks/>
          </p:cNvSpPr>
          <p:nvPr/>
        </p:nvSpPr>
        <p:spPr>
          <a:xfrm>
            <a:off x="819772" y="333888"/>
            <a:ext cx="3846357" cy="1159800"/>
          </a:xfrm>
          <a:prstGeom prst="rect">
            <a:avLst/>
          </a:prstGeom>
        </p:spPr>
        <p:txBody>
          <a:bodyPr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23D76"/>
                </a:solidFill>
                <a:effectLst/>
                <a:uLnTx/>
                <a:uFillTx/>
                <a:latin typeface="Calibri" panose="020F0502020204030204" pitchFamily="34" charset="0"/>
                <a:ea typeface="+mj-ea"/>
                <a:cs typeface="Calibri" panose="020F0502020204030204" pitchFamily="34" charset="0"/>
              </a:rPr>
              <a:t>COVID-19  vs. influenza</a:t>
            </a:r>
            <a:endParaRPr kumimoji="0" lang="en" sz="4400" b="1" i="0" u="none" strike="noStrike" kern="1200" cap="none" spc="0" normalizeH="0" baseline="0" noProof="0" dirty="0">
              <a:ln>
                <a:noFill/>
              </a:ln>
              <a:solidFill>
                <a:srgbClr val="223D76"/>
              </a:solidFill>
              <a:effectLst/>
              <a:uLnTx/>
              <a:uFillTx/>
              <a:latin typeface="Calibri" panose="020F0502020204030204" pitchFamily="34" charset="0"/>
              <a:ea typeface="Arial"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96CA359F-DADC-0344-8191-10EED006682B}"/>
              </a:ext>
            </a:extLst>
          </p:cNvPr>
          <p:cNvCxnSpPr>
            <a:cxnSpLocks/>
          </p:cNvCxnSpPr>
          <p:nvPr/>
        </p:nvCxnSpPr>
        <p:spPr>
          <a:xfrm>
            <a:off x="617270" y="420807"/>
            <a:ext cx="0" cy="985963"/>
          </a:xfrm>
          <a:prstGeom prst="line">
            <a:avLst/>
          </a:prstGeom>
          <a:ln w="63500">
            <a:solidFill>
              <a:srgbClr val="93143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2A7617E-D99A-A642-8753-C05097BDB61F}"/>
              </a:ext>
            </a:extLst>
          </p:cNvPr>
          <p:cNvPicPr>
            <a:picLocks noChangeAspect="1"/>
          </p:cNvPicPr>
          <p:nvPr/>
        </p:nvPicPr>
        <p:blipFill>
          <a:blip r:embed="rId3"/>
          <a:stretch>
            <a:fillRect/>
          </a:stretch>
        </p:blipFill>
        <p:spPr>
          <a:xfrm>
            <a:off x="9349390" y="5633345"/>
            <a:ext cx="2539353" cy="968619"/>
          </a:xfrm>
          <a:prstGeom prst="rect">
            <a:avLst/>
          </a:prstGeom>
        </p:spPr>
      </p:pic>
      <p:pic>
        <p:nvPicPr>
          <p:cNvPr id="9" name="Picture 8"/>
          <p:cNvPicPr>
            <a:picLocks noChangeAspect="1"/>
          </p:cNvPicPr>
          <p:nvPr/>
        </p:nvPicPr>
        <p:blipFill>
          <a:blip r:embed="rId4"/>
          <a:stretch>
            <a:fillRect/>
          </a:stretch>
        </p:blipFill>
        <p:spPr>
          <a:xfrm>
            <a:off x="6525440" y="0"/>
            <a:ext cx="5647899" cy="3840650"/>
          </a:xfrm>
          <a:prstGeom prst="rect">
            <a:avLst/>
          </a:prstGeom>
        </p:spPr>
      </p:pic>
    </p:spTree>
    <p:extLst>
      <p:ext uri="{BB962C8B-B14F-4D97-AF65-F5344CB8AC3E}">
        <p14:creationId xmlns:p14="http://schemas.microsoft.com/office/powerpoint/2010/main" val="33199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66">
            <a:extLst>
              <a:ext uri="{FF2B5EF4-FFF2-40B4-BE49-F238E27FC236}">
                <a16:creationId xmlns:a16="http://schemas.microsoft.com/office/drawing/2014/main" id="{B883C3E3-BFC6-294D-B7F3-E19640233AA8}"/>
              </a:ext>
            </a:extLst>
          </p:cNvPr>
          <p:cNvSpPr txBox="1">
            <a:spLocks/>
          </p:cNvSpPr>
          <p:nvPr/>
        </p:nvSpPr>
        <p:spPr>
          <a:xfrm>
            <a:off x="819772" y="333888"/>
            <a:ext cx="10045452" cy="1159800"/>
          </a:xfrm>
          <a:prstGeom prst="rect">
            <a:avLst/>
          </a:prstGeom>
        </p:spPr>
        <p:txBody>
          <a:bodyPr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23D76"/>
                </a:solidFill>
                <a:effectLst/>
                <a:uLnTx/>
                <a:uFillTx/>
                <a:latin typeface="Calibri" panose="020F0502020204030204" pitchFamily="34" charset="0"/>
                <a:ea typeface="+mj-ea"/>
                <a:cs typeface="Calibri" panose="020F0502020204030204" pitchFamily="34" charset="0"/>
              </a:rPr>
              <a:t>“All” new to section and PICU admissions</a:t>
            </a:r>
            <a:endParaRPr kumimoji="0" lang="en" sz="4400" b="1" i="0" u="none" strike="noStrike" kern="1200" cap="none" spc="0" normalizeH="0" baseline="0" noProof="0" dirty="0">
              <a:ln>
                <a:noFill/>
              </a:ln>
              <a:solidFill>
                <a:srgbClr val="223D76"/>
              </a:solidFill>
              <a:effectLst/>
              <a:uLnTx/>
              <a:uFillTx/>
              <a:latin typeface="Calibri" panose="020F0502020204030204" pitchFamily="34" charset="0"/>
              <a:ea typeface="Arial"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96CA359F-DADC-0344-8191-10EED006682B}"/>
              </a:ext>
            </a:extLst>
          </p:cNvPr>
          <p:cNvCxnSpPr>
            <a:cxnSpLocks/>
          </p:cNvCxnSpPr>
          <p:nvPr/>
        </p:nvCxnSpPr>
        <p:spPr>
          <a:xfrm>
            <a:off x="617270" y="420807"/>
            <a:ext cx="0" cy="985963"/>
          </a:xfrm>
          <a:prstGeom prst="line">
            <a:avLst/>
          </a:prstGeom>
          <a:ln w="63500">
            <a:solidFill>
              <a:srgbClr val="93143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2A7617E-D99A-A642-8753-C05097BDB61F}"/>
              </a:ext>
            </a:extLst>
          </p:cNvPr>
          <p:cNvPicPr>
            <a:picLocks noChangeAspect="1"/>
          </p:cNvPicPr>
          <p:nvPr/>
        </p:nvPicPr>
        <p:blipFill>
          <a:blip r:embed="rId2"/>
          <a:stretch>
            <a:fillRect/>
          </a:stretch>
        </p:blipFill>
        <p:spPr>
          <a:xfrm>
            <a:off x="9349390" y="5633345"/>
            <a:ext cx="2539353" cy="968619"/>
          </a:xfrm>
          <a:prstGeom prst="rect">
            <a:avLst/>
          </a:prstGeom>
        </p:spPr>
      </p:pic>
      <p:graphicFrame>
        <p:nvGraphicFramePr>
          <p:cNvPr id="10" name="Chart 9"/>
          <p:cNvGraphicFramePr>
            <a:graphicFrameLocks/>
          </p:cNvGraphicFramePr>
          <p:nvPr/>
        </p:nvGraphicFramePr>
        <p:xfrm>
          <a:off x="627532" y="1880453"/>
          <a:ext cx="4347882" cy="35365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nvGraphicFramePr>
        <p:xfrm>
          <a:off x="5634318" y="1880453"/>
          <a:ext cx="5697071" cy="353657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98312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819772" y="1952862"/>
            <a:ext cx="8069585" cy="3667671"/>
          </a:xfrm>
          <a:prstGeom prst="rect">
            <a:avLst/>
          </a:prstGeom>
        </p:spPr>
        <p:txBody>
          <a:bodyPr wrap="square" lIns="0" tIns="0" rIns="0" bIns="0" rtlCol="0" anchor="t">
            <a:spAutoFit/>
          </a:bodyPr>
          <a:lstStyle/>
          <a:p>
            <a:pPr marL="0" marR="0" lvl="0" indent="0" algn="l" defTabSz="609630" rtl="0" eaLnBrk="1" fontAlgn="auto" latinLnBrk="0" hangingPunct="1">
              <a:lnSpc>
                <a:spcPts val="2600"/>
              </a:lnSpc>
              <a:spcBef>
                <a:spcPts val="0"/>
              </a:spcBef>
              <a:spcAft>
                <a:spcPts val="0"/>
              </a:spcAft>
              <a:buClrTx/>
              <a:buSzTx/>
              <a:buFontTx/>
              <a:buNone/>
              <a:tabLst/>
              <a:defRPr/>
            </a:pPr>
            <a:r>
              <a:rPr kumimoji="0" lang="en-US" sz="2200" b="1"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Type 1 diabetes: 7 total +COVID-19 in pediatrics, 2 new onsets</a:t>
            </a:r>
          </a:p>
          <a:p>
            <a:pPr marL="0" marR="0" lvl="0" indent="0" algn="l" defTabSz="609630" rtl="0" eaLnBrk="1" fontAlgn="auto" latinLnBrk="0" hangingPunct="1">
              <a:lnSpc>
                <a:spcPts val="2560"/>
              </a:lnSpc>
              <a:spcBef>
                <a:spcPts val="0"/>
              </a:spcBef>
              <a:spcAft>
                <a:spcPts val="0"/>
              </a:spcAft>
              <a:buClrTx/>
              <a:buSzTx/>
              <a:buFontTx/>
              <a:buNone/>
              <a:tabLst/>
              <a:defRPr/>
            </a:pPr>
            <a:r>
              <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Generally normal PICU and floor courses</a:t>
            </a:r>
          </a:p>
          <a:p>
            <a:pPr marL="0" marR="0" lvl="0" indent="0" algn="l" defTabSz="609630" rtl="0" eaLnBrk="1" fontAlgn="auto" latinLnBrk="0" hangingPunct="1">
              <a:lnSpc>
                <a:spcPts val="2560"/>
              </a:lnSpc>
              <a:spcBef>
                <a:spcPts val="0"/>
              </a:spcBef>
              <a:spcAft>
                <a:spcPts val="0"/>
              </a:spcAft>
              <a:buClrTx/>
              <a:buSzTx/>
              <a:buFontTx/>
              <a:buNone/>
              <a:tabLst/>
              <a:defRPr/>
            </a:pPr>
            <a:r>
              <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Teaching done via Zoom while inpatient</a:t>
            </a:r>
          </a:p>
          <a:p>
            <a:pPr marL="0" marR="0" lvl="0" indent="0" algn="l" defTabSz="609630" rtl="0" eaLnBrk="1" fontAlgn="auto" latinLnBrk="0" hangingPunct="1">
              <a:lnSpc>
                <a:spcPts val="2560"/>
              </a:lnSpc>
              <a:spcBef>
                <a:spcPts val="0"/>
              </a:spcBef>
              <a:spcAft>
                <a:spcPts val="0"/>
              </a:spcAft>
              <a:buClrTx/>
              <a:buSzTx/>
              <a:buFontTx/>
              <a:buNone/>
              <a:tabLst/>
              <a:defRPr/>
            </a:pPr>
            <a:endParaRPr kumimoji="0" lang="en-US" sz="18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09630" rtl="0" eaLnBrk="1" fontAlgn="auto" latinLnBrk="0" hangingPunct="1">
              <a:lnSpc>
                <a:spcPts val="2600"/>
              </a:lnSpc>
              <a:spcBef>
                <a:spcPts val="0"/>
              </a:spcBef>
              <a:spcAft>
                <a:spcPts val="0"/>
              </a:spcAft>
              <a:buClrTx/>
              <a:buSzTx/>
              <a:buFontTx/>
              <a:buNone/>
              <a:tabLst/>
              <a:defRPr/>
            </a:pPr>
            <a:r>
              <a:rPr kumimoji="0" lang="en-US" sz="2200" b="1"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Type 2 diabetes: 6 total +COVID-19, including 1</a:t>
            </a:r>
            <a:r>
              <a:rPr kumimoji="0" lang="en-US" sz="2200" b="1" i="0" u="none" strike="noStrike" kern="1200" cap="none" spc="59"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st</a:t>
            </a:r>
            <a:r>
              <a:rPr kumimoji="0" lang="en-US" sz="2200" b="1"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pediatric patient in OK admitted with COVID-19</a:t>
            </a:r>
          </a:p>
          <a:p>
            <a:pPr marL="0" marR="0" lvl="0" indent="0" algn="l" defTabSz="609630" rtl="0" eaLnBrk="1" fontAlgn="auto" latinLnBrk="0" hangingPunct="1">
              <a:lnSpc>
                <a:spcPts val="2560"/>
              </a:lnSpc>
              <a:spcBef>
                <a:spcPts val="0"/>
              </a:spcBef>
              <a:spcAft>
                <a:spcPts val="0"/>
              </a:spcAft>
              <a:buClrTx/>
              <a:buSzTx/>
              <a:buFontTx/>
              <a:buNone/>
              <a:tabLst/>
              <a:defRPr/>
            </a:pPr>
            <a:r>
              <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Significantly increased morbidity</a:t>
            </a:r>
          </a:p>
          <a:p>
            <a:pPr marL="0" marR="0" lvl="0" indent="0" algn="l" defTabSz="609630" rtl="0" eaLnBrk="1" fontAlgn="auto" latinLnBrk="0" hangingPunct="1">
              <a:lnSpc>
                <a:spcPts val="2560"/>
              </a:lnSpc>
              <a:spcBef>
                <a:spcPts val="0"/>
              </a:spcBef>
              <a:spcAft>
                <a:spcPts val="0"/>
              </a:spcAft>
              <a:buClrTx/>
              <a:buSzTx/>
              <a:buFontTx/>
              <a:buNone/>
              <a:tabLst/>
              <a:defRPr/>
            </a:pPr>
            <a:endParaRPr kumimoji="0" lang="en-US" sz="18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09630" rtl="0" eaLnBrk="1" fontAlgn="auto" latinLnBrk="0" hangingPunct="1">
              <a:lnSpc>
                <a:spcPts val="2600"/>
              </a:lnSpc>
              <a:spcBef>
                <a:spcPts val="0"/>
              </a:spcBef>
              <a:spcAft>
                <a:spcPts val="0"/>
              </a:spcAft>
              <a:buClrTx/>
              <a:buSzTx/>
              <a:buFontTx/>
              <a:buNone/>
              <a:tabLst/>
              <a:defRPr/>
            </a:pPr>
            <a:r>
              <a:rPr kumimoji="0" lang="en-US" sz="2200" b="1"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few “others”</a:t>
            </a:r>
          </a:p>
          <a:p>
            <a:pPr marL="0" marR="0" lvl="0" indent="0" algn="l" defTabSz="609630" rtl="0" eaLnBrk="1" fontAlgn="auto" latinLnBrk="0" hangingPunct="1">
              <a:lnSpc>
                <a:spcPts val="2560"/>
              </a:lnSpc>
              <a:spcBef>
                <a:spcPts val="0"/>
              </a:spcBef>
              <a:spcAft>
                <a:spcPts val="0"/>
              </a:spcAft>
              <a:buClrTx/>
              <a:buSzTx/>
              <a:buFontTx/>
              <a:buNone/>
              <a:tabLst/>
              <a:defRPr/>
            </a:pPr>
            <a:r>
              <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CFRD, COVID+, sent from our clinic</a:t>
            </a:r>
          </a:p>
          <a:p>
            <a:pPr marL="0" marR="0" lvl="0" indent="0" algn="l" defTabSz="609630" rtl="0" eaLnBrk="1" fontAlgn="auto" latinLnBrk="0" hangingPunct="1">
              <a:lnSpc>
                <a:spcPts val="2560"/>
              </a:lnSpc>
              <a:spcBef>
                <a:spcPts val="0"/>
              </a:spcBef>
              <a:spcAft>
                <a:spcPts val="0"/>
              </a:spcAft>
              <a:buClrTx/>
              <a:buSzTx/>
              <a:buFontTx/>
              <a:buNone/>
              <a:tabLst/>
              <a:defRPr/>
            </a:pPr>
            <a:r>
              <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lymphoma, MISC, steroid-induced DM</a:t>
            </a:r>
            <a:endParaRPr kumimoji="0" lang="en-US" sz="18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Shape 66">
            <a:extLst>
              <a:ext uri="{FF2B5EF4-FFF2-40B4-BE49-F238E27FC236}">
                <a16:creationId xmlns:a16="http://schemas.microsoft.com/office/drawing/2014/main" id="{B883C3E3-BFC6-294D-B7F3-E19640233AA8}"/>
              </a:ext>
            </a:extLst>
          </p:cNvPr>
          <p:cNvSpPr txBox="1">
            <a:spLocks/>
          </p:cNvSpPr>
          <p:nvPr/>
        </p:nvSpPr>
        <p:spPr>
          <a:xfrm>
            <a:off x="819771" y="333888"/>
            <a:ext cx="10112687" cy="1159800"/>
          </a:xfrm>
          <a:prstGeom prst="rect">
            <a:avLst/>
          </a:prstGeom>
        </p:spPr>
        <p:txBody>
          <a:bodyPr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23D76"/>
                </a:solidFill>
                <a:effectLst/>
                <a:uLnTx/>
                <a:uFillTx/>
                <a:latin typeface="Calibri" panose="020F0502020204030204" pitchFamily="34" charset="0"/>
                <a:ea typeface="+mj-ea"/>
                <a:cs typeface="Calibri" panose="020F0502020204030204" pitchFamily="34" charset="0"/>
              </a:rPr>
              <a:t>Inpatient admitted with DM and COVID-19 confirmed cases</a:t>
            </a:r>
            <a:endParaRPr kumimoji="0" lang="en" sz="4400" b="1" i="0" u="none" strike="noStrike" kern="1200" cap="none" spc="0" normalizeH="0" baseline="0" noProof="0" dirty="0">
              <a:ln>
                <a:noFill/>
              </a:ln>
              <a:solidFill>
                <a:srgbClr val="223D76"/>
              </a:solidFill>
              <a:effectLst/>
              <a:uLnTx/>
              <a:uFillTx/>
              <a:latin typeface="Calibri" panose="020F0502020204030204" pitchFamily="34" charset="0"/>
              <a:ea typeface="Arial"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96CA359F-DADC-0344-8191-10EED006682B}"/>
              </a:ext>
            </a:extLst>
          </p:cNvPr>
          <p:cNvCxnSpPr>
            <a:cxnSpLocks/>
          </p:cNvCxnSpPr>
          <p:nvPr/>
        </p:nvCxnSpPr>
        <p:spPr>
          <a:xfrm>
            <a:off x="617270" y="420807"/>
            <a:ext cx="0" cy="985963"/>
          </a:xfrm>
          <a:prstGeom prst="line">
            <a:avLst/>
          </a:prstGeom>
          <a:ln w="63500">
            <a:solidFill>
              <a:srgbClr val="93143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B66316B-4C48-4342-B737-B6DEF90480A5}"/>
              </a:ext>
            </a:extLst>
          </p:cNvPr>
          <p:cNvPicPr>
            <a:picLocks noChangeAspect="1"/>
          </p:cNvPicPr>
          <p:nvPr/>
        </p:nvPicPr>
        <p:blipFill>
          <a:blip r:embed="rId2"/>
          <a:stretch>
            <a:fillRect/>
          </a:stretch>
        </p:blipFill>
        <p:spPr>
          <a:xfrm>
            <a:off x="9349390" y="5633345"/>
            <a:ext cx="2539353" cy="968619"/>
          </a:xfrm>
          <a:prstGeom prst="rect">
            <a:avLst/>
          </a:prstGeom>
        </p:spPr>
      </p:pic>
    </p:spTree>
    <p:extLst>
      <p:ext uri="{BB962C8B-B14F-4D97-AF65-F5344CB8AC3E}">
        <p14:creationId xmlns:p14="http://schemas.microsoft.com/office/powerpoint/2010/main" val="3783082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819772" y="1804944"/>
            <a:ext cx="8406782" cy="4667945"/>
          </a:xfrm>
          <a:prstGeom prst="rect">
            <a:avLst/>
          </a:prstGeom>
        </p:spPr>
        <p:txBody>
          <a:bodyPr wrap="square" lIns="0" tIns="0" rIns="0" bIns="0" rtlCol="0" anchor="t">
            <a:spAutoFit/>
          </a:bodyPr>
          <a:lstStyle/>
          <a:p>
            <a:pPr marL="0" marR="0" lvl="0" indent="0" algn="l" defTabSz="609630" rtl="0" eaLnBrk="1" fontAlgn="auto" latinLnBrk="0" hangingPunct="1">
              <a:lnSpc>
                <a:spcPts val="2600"/>
              </a:lnSpc>
              <a:spcBef>
                <a:spcPts val="0"/>
              </a:spcBef>
              <a:spcAft>
                <a:spcPts val="0"/>
              </a:spcAft>
              <a:buClrTx/>
              <a:buSzTx/>
              <a:buFontTx/>
              <a:buNone/>
              <a:tabLst/>
              <a:defRPr/>
            </a:pPr>
            <a:r>
              <a:rPr kumimoji="0" lang="en-US" sz="2200" b="1"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Section went fully virtual March-April 2020</a:t>
            </a:r>
          </a:p>
          <a:p>
            <a:pPr marL="0" marR="0" lvl="0" indent="0" algn="l" defTabSz="609630" rtl="0" eaLnBrk="1" fontAlgn="auto" latinLnBrk="0" hangingPunct="1">
              <a:lnSpc>
                <a:spcPts val="2560"/>
              </a:lnSpc>
              <a:spcBef>
                <a:spcPts val="0"/>
              </a:spcBef>
              <a:spcAft>
                <a:spcPts val="0"/>
              </a:spcAft>
              <a:buClrTx/>
              <a:buSzTx/>
              <a:buFontTx/>
              <a:buNone/>
              <a:tabLst/>
              <a:defRPr/>
            </a:pPr>
            <a:r>
              <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Incorporated telemedicine relatively quickly: history within Native American care</a:t>
            </a:r>
          </a:p>
          <a:p>
            <a:pPr marL="0" marR="0" lvl="0" indent="0" algn="l" defTabSz="609630" rtl="0" eaLnBrk="1" fontAlgn="auto" latinLnBrk="0" hangingPunct="1">
              <a:lnSpc>
                <a:spcPts val="2560"/>
              </a:lnSpc>
              <a:spcBef>
                <a:spcPts val="0"/>
              </a:spcBef>
              <a:spcAft>
                <a:spcPts val="0"/>
              </a:spcAft>
              <a:buClrTx/>
              <a:buSzTx/>
              <a:buFontTx/>
              <a:buNone/>
              <a:tabLst/>
              <a:defRPr/>
            </a:pPr>
            <a:endParaRPr kumimoji="0" lang="en-US" sz="18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09630" rtl="0" eaLnBrk="1" fontAlgn="auto" latinLnBrk="0" hangingPunct="1">
              <a:lnSpc>
                <a:spcPts val="2600"/>
              </a:lnSpc>
              <a:spcBef>
                <a:spcPts val="0"/>
              </a:spcBef>
              <a:spcAft>
                <a:spcPts val="0"/>
              </a:spcAft>
              <a:buClrTx/>
              <a:buSzTx/>
              <a:buFontTx/>
              <a:buNone/>
              <a:tabLst/>
              <a:defRPr/>
            </a:pPr>
            <a:r>
              <a:rPr kumimoji="0" lang="en-US" sz="2200" b="1"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Re-opened quickly</a:t>
            </a:r>
          </a:p>
          <a:p>
            <a:pPr marL="0" marR="0" lvl="0" indent="0" algn="l" defTabSz="609630" rtl="0" eaLnBrk="1" fontAlgn="auto" latinLnBrk="0" hangingPunct="1">
              <a:lnSpc>
                <a:spcPts val="2560"/>
              </a:lnSpc>
              <a:spcBef>
                <a:spcPts val="0"/>
              </a:spcBef>
              <a:spcAft>
                <a:spcPts val="0"/>
              </a:spcAft>
              <a:buClrTx/>
              <a:buSzTx/>
              <a:buFontTx/>
              <a:buNone/>
              <a:tabLst/>
              <a:defRPr/>
            </a:pPr>
            <a:r>
              <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Gradually increased in-person visits, but limited providers within clinic space</a:t>
            </a:r>
          </a:p>
          <a:p>
            <a:pPr marL="0" marR="0" lvl="0" indent="0" algn="l" defTabSz="609630" rtl="0" eaLnBrk="1" fontAlgn="auto" latinLnBrk="0" hangingPunct="1">
              <a:lnSpc>
                <a:spcPts val="2560"/>
              </a:lnSpc>
              <a:spcBef>
                <a:spcPts val="0"/>
              </a:spcBef>
              <a:spcAft>
                <a:spcPts val="0"/>
              </a:spcAft>
              <a:buClrTx/>
              <a:buSzTx/>
              <a:buFontTx/>
              <a:buNone/>
              <a:tabLst/>
              <a:defRPr/>
            </a:pPr>
            <a:endPar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09630" rtl="0" eaLnBrk="1" fontAlgn="auto" latinLnBrk="0" hangingPunct="1">
              <a:lnSpc>
                <a:spcPts val="2560"/>
              </a:lnSpc>
              <a:spcBef>
                <a:spcPts val="0"/>
              </a:spcBef>
              <a:spcAft>
                <a:spcPts val="0"/>
              </a:spcAft>
              <a:buClrTx/>
              <a:buSzTx/>
              <a:buFontTx/>
              <a:buNone/>
              <a:tabLst/>
              <a:defRPr/>
            </a:pPr>
            <a:r>
              <a:rPr kumimoji="0" lang="en-US" sz="2200" b="1"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Additional resources: Webcams for education team, iPads for floor, Zoom inpatient education (single and group classes)</a:t>
            </a:r>
          </a:p>
          <a:p>
            <a:pPr marL="0" marR="0" lvl="0" indent="0" algn="l" defTabSz="609630" rtl="0" eaLnBrk="1" fontAlgn="auto" latinLnBrk="0" hangingPunct="1">
              <a:lnSpc>
                <a:spcPts val="2560"/>
              </a:lnSpc>
              <a:spcBef>
                <a:spcPts val="0"/>
              </a:spcBef>
              <a:spcAft>
                <a:spcPts val="0"/>
              </a:spcAft>
              <a:buClrTx/>
              <a:buSzTx/>
              <a:buFontTx/>
              <a:buNone/>
              <a:tabLst/>
              <a:defRPr/>
            </a:pPr>
            <a:endParaRPr kumimoji="0" lang="en-US" sz="18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09630" rtl="0" eaLnBrk="1" fontAlgn="auto" latinLnBrk="0" hangingPunct="1">
              <a:lnSpc>
                <a:spcPts val="2600"/>
              </a:lnSpc>
              <a:spcBef>
                <a:spcPts val="0"/>
              </a:spcBef>
              <a:spcAft>
                <a:spcPts val="0"/>
              </a:spcAft>
              <a:buClrTx/>
              <a:buSzTx/>
              <a:buFontTx/>
              <a:buNone/>
              <a:tabLst/>
              <a:defRPr/>
            </a:pPr>
            <a:r>
              <a:rPr kumimoji="0" lang="en-US" sz="2200" b="1"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Surge was late and intermittently reported</a:t>
            </a:r>
          </a:p>
          <a:p>
            <a:pPr marL="0" marR="0" lvl="0" indent="0" algn="l" defTabSz="609630" rtl="0" eaLnBrk="1" fontAlgn="auto" latinLnBrk="0" hangingPunct="1">
              <a:lnSpc>
                <a:spcPts val="2560"/>
              </a:lnSpc>
              <a:spcBef>
                <a:spcPts val="0"/>
              </a:spcBef>
              <a:spcAft>
                <a:spcPts val="0"/>
              </a:spcAft>
              <a:buClrTx/>
              <a:buSzTx/>
              <a:buFontTx/>
              <a:buNone/>
              <a:tabLst/>
              <a:defRPr/>
            </a:pPr>
            <a:r>
              <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Team has long had protocols in place, sent home with every new onset, for sick day management. Most patients seem to have adhered to that protocol.</a:t>
            </a:r>
          </a:p>
          <a:p>
            <a:pPr marL="0" marR="0" lvl="0" indent="0" algn="l" defTabSz="609630" rtl="0" eaLnBrk="1" fontAlgn="auto" latinLnBrk="0" hangingPunct="1">
              <a:lnSpc>
                <a:spcPts val="2560"/>
              </a:lnSpc>
              <a:spcBef>
                <a:spcPts val="0"/>
              </a:spcBef>
              <a:spcAft>
                <a:spcPts val="0"/>
              </a:spcAft>
              <a:buClrTx/>
              <a:buSzTx/>
              <a:buFontTx/>
              <a:buNone/>
              <a:tabLst/>
              <a:defRPr/>
            </a:pPr>
            <a:r>
              <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Native American clinics likely had several that were “missed”</a:t>
            </a:r>
            <a:endParaRPr kumimoji="0" lang="en-US" sz="18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Shape 66">
            <a:extLst>
              <a:ext uri="{FF2B5EF4-FFF2-40B4-BE49-F238E27FC236}">
                <a16:creationId xmlns:a16="http://schemas.microsoft.com/office/drawing/2014/main" id="{B883C3E3-BFC6-294D-B7F3-E19640233AA8}"/>
              </a:ext>
            </a:extLst>
          </p:cNvPr>
          <p:cNvSpPr txBox="1">
            <a:spLocks/>
          </p:cNvSpPr>
          <p:nvPr/>
        </p:nvSpPr>
        <p:spPr>
          <a:xfrm>
            <a:off x="819772" y="333888"/>
            <a:ext cx="6966075" cy="1159800"/>
          </a:xfrm>
          <a:prstGeom prst="rect">
            <a:avLst/>
          </a:prstGeom>
        </p:spPr>
        <p:txBody>
          <a:bodyPr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23D76"/>
                </a:solidFill>
                <a:effectLst/>
                <a:uLnTx/>
                <a:uFillTx/>
                <a:latin typeface="Calibri" panose="020F0502020204030204" pitchFamily="34" charset="0"/>
                <a:ea typeface="+mj-ea"/>
                <a:cs typeface="Calibri" panose="020F0502020204030204" pitchFamily="34" charset="0"/>
              </a:rPr>
              <a:t>Outpatient clinic response</a:t>
            </a:r>
            <a:endParaRPr kumimoji="0" lang="en" sz="4400" b="1" i="0" u="none" strike="noStrike" kern="1200" cap="none" spc="0" normalizeH="0" baseline="0" noProof="0" dirty="0">
              <a:ln>
                <a:noFill/>
              </a:ln>
              <a:solidFill>
                <a:srgbClr val="223D76"/>
              </a:solidFill>
              <a:effectLst/>
              <a:uLnTx/>
              <a:uFillTx/>
              <a:latin typeface="Calibri" panose="020F0502020204030204" pitchFamily="34" charset="0"/>
              <a:ea typeface="Arial"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96CA359F-DADC-0344-8191-10EED006682B}"/>
              </a:ext>
            </a:extLst>
          </p:cNvPr>
          <p:cNvCxnSpPr>
            <a:cxnSpLocks/>
          </p:cNvCxnSpPr>
          <p:nvPr/>
        </p:nvCxnSpPr>
        <p:spPr>
          <a:xfrm>
            <a:off x="617270" y="420807"/>
            <a:ext cx="0" cy="985963"/>
          </a:xfrm>
          <a:prstGeom prst="line">
            <a:avLst/>
          </a:prstGeom>
          <a:ln w="63500">
            <a:solidFill>
              <a:srgbClr val="93143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B66316B-4C48-4342-B737-B6DEF90480A5}"/>
              </a:ext>
            </a:extLst>
          </p:cNvPr>
          <p:cNvPicPr>
            <a:picLocks noChangeAspect="1"/>
          </p:cNvPicPr>
          <p:nvPr/>
        </p:nvPicPr>
        <p:blipFill>
          <a:blip r:embed="rId2"/>
          <a:stretch>
            <a:fillRect/>
          </a:stretch>
        </p:blipFill>
        <p:spPr>
          <a:xfrm>
            <a:off x="9349390" y="5633345"/>
            <a:ext cx="2539353" cy="968619"/>
          </a:xfrm>
          <a:prstGeom prst="rect">
            <a:avLst/>
          </a:prstGeom>
        </p:spPr>
      </p:pic>
    </p:spTree>
    <p:extLst>
      <p:ext uri="{BB962C8B-B14F-4D97-AF65-F5344CB8AC3E}">
        <p14:creationId xmlns:p14="http://schemas.microsoft.com/office/powerpoint/2010/main" val="334775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819772" y="1735065"/>
            <a:ext cx="8406782" cy="4667945"/>
          </a:xfrm>
          <a:prstGeom prst="rect">
            <a:avLst/>
          </a:prstGeom>
        </p:spPr>
        <p:txBody>
          <a:bodyPr wrap="square" lIns="0" tIns="0" rIns="0" bIns="0" rtlCol="0" anchor="t">
            <a:spAutoFit/>
          </a:bodyPr>
          <a:lstStyle/>
          <a:p>
            <a:pPr marL="0" marR="0" lvl="0" indent="0" algn="l" defTabSz="609630" rtl="0" eaLnBrk="1" fontAlgn="auto" latinLnBrk="0" hangingPunct="1">
              <a:lnSpc>
                <a:spcPts val="2600"/>
              </a:lnSpc>
              <a:spcBef>
                <a:spcPts val="0"/>
              </a:spcBef>
              <a:spcAft>
                <a:spcPts val="0"/>
              </a:spcAft>
              <a:buClrTx/>
              <a:buSzTx/>
              <a:buFontTx/>
              <a:buNone/>
              <a:tabLst/>
              <a:defRPr/>
            </a:pPr>
            <a:r>
              <a:rPr kumimoji="0" lang="en-US" sz="2200" b="1"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Sick day management: data from “high risk” patients</a:t>
            </a:r>
          </a:p>
          <a:p>
            <a:pPr marL="0" marR="0" lvl="0" indent="0" algn="l" defTabSz="609630" rtl="0" eaLnBrk="1" fontAlgn="auto" latinLnBrk="0" hangingPunct="1">
              <a:lnSpc>
                <a:spcPts val="2560"/>
              </a:lnSpc>
              <a:spcBef>
                <a:spcPts val="0"/>
              </a:spcBef>
              <a:spcAft>
                <a:spcPts val="0"/>
              </a:spcAft>
              <a:buClrTx/>
              <a:buSzTx/>
              <a:buFontTx/>
              <a:buNone/>
              <a:tabLst/>
              <a:defRPr/>
            </a:pPr>
            <a:r>
              <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123 phoned-in “sick day” aid encounters (both COVID- and non-COVID)</a:t>
            </a:r>
          </a:p>
          <a:p>
            <a:pPr marL="0" marR="0" lvl="0" indent="0" algn="l" defTabSz="609630" rtl="0" eaLnBrk="1" fontAlgn="auto" latinLnBrk="0" hangingPunct="1">
              <a:lnSpc>
                <a:spcPts val="2560"/>
              </a:lnSpc>
              <a:spcBef>
                <a:spcPts val="0"/>
              </a:spcBef>
              <a:spcAft>
                <a:spcPts val="0"/>
              </a:spcAft>
              <a:buClrTx/>
              <a:buSzTx/>
              <a:buFontTx/>
              <a:buNone/>
              <a:tabLst/>
              <a:defRPr/>
            </a:pPr>
            <a:r>
              <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 sent to ER</a:t>
            </a:r>
          </a:p>
          <a:p>
            <a:pPr marL="0" marR="0" lvl="0" indent="0" algn="l" defTabSz="609630" rtl="0" eaLnBrk="1" fontAlgn="auto" latinLnBrk="0" hangingPunct="1">
              <a:lnSpc>
                <a:spcPts val="2560"/>
              </a:lnSpc>
              <a:spcBef>
                <a:spcPts val="0"/>
              </a:spcBef>
              <a:spcAft>
                <a:spcPts val="0"/>
              </a:spcAft>
              <a:buClrTx/>
              <a:buSzTx/>
              <a:buFontTx/>
              <a:buNone/>
              <a:tabLst/>
              <a:defRPr/>
            </a:pPr>
            <a:endParaRPr kumimoji="0" lang="en-US" sz="18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09630" rtl="0" eaLnBrk="1" fontAlgn="auto" latinLnBrk="0" hangingPunct="1">
              <a:lnSpc>
                <a:spcPts val="2600"/>
              </a:lnSpc>
              <a:spcBef>
                <a:spcPts val="0"/>
              </a:spcBef>
              <a:spcAft>
                <a:spcPts val="0"/>
              </a:spcAft>
              <a:buClrTx/>
              <a:buSzTx/>
              <a:buFontTx/>
              <a:buNone/>
              <a:tabLst/>
              <a:defRPr/>
            </a:pPr>
            <a:r>
              <a:rPr kumimoji="0" lang="en-US" sz="2200" b="1"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Admissions for DKA (any hospital in OK)</a:t>
            </a:r>
          </a:p>
          <a:p>
            <a:pPr marL="0" marR="0" lvl="0" indent="0" algn="l" defTabSz="609630" rtl="0" eaLnBrk="1" fontAlgn="auto" latinLnBrk="0" hangingPunct="1">
              <a:lnSpc>
                <a:spcPts val="2560"/>
              </a:lnSpc>
              <a:spcBef>
                <a:spcPts val="0"/>
              </a:spcBef>
              <a:spcAft>
                <a:spcPts val="0"/>
              </a:spcAft>
              <a:buClrTx/>
              <a:buSzTx/>
              <a:buFontTx/>
              <a:buNone/>
              <a:tabLst/>
              <a:defRPr/>
            </a:pPr>
            <a:r>
              <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55 repeat DKA admissions from this cohort</a:t>
            </a:r>
          </a:p>
          <a:p>
            <a:pPr marL="0" marR="0" lvl="0" indent="0" algn="l" defTabSz="609630" rtl="0" eaLnBrk="1" fontAlgn="auto" latinLnBrk="0" hangingPunct="1">
              <a:lnSpc>
                <a:spcPts val="2560"/>
              </a:lnSpc>
              <a:spcBef>
                <a:spcPts val="0"/>
              </a:spcBef>
              <a:spcAft>
                <a:spcPts val="0"/>
              </a:spcAft>
              <a:buClrTx/>
              <a:buSzTx/>
              <a:buFontTx/>
              <a:buNone/>
              <a:tabLst/>
              <a:defRPr/>
            </a:pPr>
            <a:r>
              <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52 had not contacted the section</a:t>
            </a:r>
          </a:p>
          <a:p>
            <a:pPr marL="0" marR="0" lvl="0" indent="0" algn="l" defTabSz="609630" rtl="0" eaLnBrk="1" fontAlgn="auto" latinLnBrk="0" hangingPunct="1">
              <a:lnSpc>
                <a:spcPts val="2560"/>
              </a:lnSpc>
              <a:spcBef>
                <a:spcPts val="0"/>
              </a:spcBef>
              <a:spcAft>
                <a:spcPts val="0"/>
              </a:spcAft>
              <a:buClrTx/>
              <a:buSzTx/>
              <a:buFontTx/>
              <a:buNone/>
              <a:tabLst/>
              <a:defRPr/>
            </a:pPr>
            <a:r>
              <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17 non-DM management admissions</a:t>
            </a:r>
          </a:p>
          <a:p>
            <a:pPr marL="0" marR="0" lvl="0" indent="0" algn="l" defTabSz="609630" rtl="0" eaLnBrk="1" fontAlgn="auto" latinLnBrk="0" hangingPunct="1">
              <a:lnSpc>
                <a:spcPts val="2560"/>
              </a:lnSpc>
              <a:spcBef>
                <a:spcPts val="0"/>
              </a:spcBef>
              <a:spcAft>
                <a:spcPts val="0"/>
              </a:spcAft>
              <a:buClrTx/>
              <a:buSzTx/>
              <a:buFontTx/>
              <a:buNone/>
              <a:tabLst/>
              <a:defRPr/>
            </a:pPr>
            <a:r>
              <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12 admitted for DM management but not in DKA</a:t>
            </a:r>
          </a:p>
          <a:p>
            <a:pPr marL="0" marR="0" lvl="0" indent="0" algn="l" defTabSz="609630" rtl="0" eaLnBrk="1" fontAlgn="auto" latinLnBrk="0" hangingPunct="1">
              <a:lnSpc>
                <a:spcPts val="2560"/>
              </a:lnSpc>
              <a:spcBef>
                <a:spcPts val="0"/>
              </a:spcBef>
              <a:spcAft>
                <a:spcPts val="0"/>
              </a:spcAft>
              <a:buClrTx/>
              <a:buSzTx/>
              <a:buFontTx/>
              <a:buNone/>
              <a:tabLst/>
              <a:defRPr/>
            </a:pPr>
            <a:endPar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09630" rtl="0" eaLnBrk="1" fontAlgn="auto" latinLnBrk="0" hangingPunct="1">
              <a:lnSpc>
                <a:spcPts val="2560"/>
              </a:lnSpc>
              <a:spcBef>
                <a:spcPts val="0"/>
              </a:spcBef>
              <a:spcAft>
                <a:spcPts val="0"/>
              </a:spcAft>
              <a:buClrTx/>
              <a:buSzTx/>
              <a:buFontTx/>
              <a:buNone/>
              <a:tabLst/>
              <a:defRPr/>
            </a:pPr>
            <a:r>
              <a:rPr kumimoji="0" lang="en-US" sz="2200" b="1"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ER visits (any hospital)</a:t>
            </a:r>
          </a:p>
          <a:p>
            <a:pPr marL="0" marR="0" lvl="0" indent="0" algn="l" defTabSz="609630" rtl="0" eaLnBrk="1" fontAlgn="auto" latinLnBrk="0" hangingPunct="1">
              <a:lnSpc>
                <a:spcPts val="2560"/>
              </a:lnSpc>
              <a:spcBef>
                <a:spcPts val="0"/>
              </a:spcBef>
              <a:spcAft>
                <a:spcPts val="0"/>
              </a:spcAft>
              <a:buClrTx/>
              <a:buSzTx/>
              <a:buFontTx/>
              <a:buNone/>
              <a:tabLst/>
              <a:defRPr/>
            </a:pPr>
            <a:r>
              <a:rPr kumimoji="0" lang="en-US" sz="20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22 related to DM, non contacted center</a:t>
            </a:r>
          </a:p>
          <a:p>
            <a:pPr marL="0" marR="0" lvl="0" indent="0" algn="l" defTabSz="609630" rtl="0" eaLnBrk="1" fontAlgn="auto" latinLnBrk="0" hangingPunct="1">
              <a:lnSpc>
                <a:spcPts val="2560"/>
              </a:lnSpc>
              <a:spcBef>
                <a:spcPts val="0"/>
              </a:spcBef>
              <a:spcAft>
                <a:spcPts val="0"/>
              </a:spcAft>
              <a:buClrTx/>
              <a:buSzTx/>
              <a:buFontTx/>
              <a:buNone/>
              <a:tabLst/>
              <a:defRPr/>
            </a:pPr>
            <a:endParaRPr kumimoji="0" lang="en-US" sz="18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09630" rtl="0" eaLnBrk="1" fontAlgn="auto" latinLnBrk="0" hangingPunct="1">
              <a:lnSpc>
                <a:spcPts val="2600"/>
              </a:lnSpc>
              <a:spcBef>
                <a:spcPts val="0"/>
              </a:spcBef>
              <a:spcAft>
                <a:spcPts val="0"/>
              </a:spcAft>
              <a:buClrTx/>
              <a:buSzTx/>
              <a:buFontTx/>
              <a:buNone/>
              <a:tabLst/>
              <a:defRPr/>
            </a:pPr>
            <a:r>
              <a:rPr kumimoji="0" lang="en-US" sz="2200" b="1" i="0" u="none" strike="noStrike" kern="1200" cap="none" spc="5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All interestingly are down from 2018 and 2019 data</a:t>
            </a:r>
            <a:endParaRPr kumimoji="0" lang="en-US" sz="1800" b="0" i="0" u="none" strike="noStrike" kern="1200" cap="none" spc="32"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Shape 66">
            <a:extLst>
              <a:ext uri="{FF2B5EF4-FFF2-40B4-BE49-F238E27FC236}">
                <a16:creationId xmlns:a16="http://schemas.microsoft.com/office/drawing/2014/main" id="{B883C3E3-BFC6-294D-B7F3-E19640233AA8}"/>
              </a:ext>
            </a:extLst>
          </p:cNvPr>
          <p:cNvSpPr txBox="1">
            <a:spLocks/>
          </p:cNvSpPr>
          <p:nvPr/>
        </p:nvSpPr>
        <p:spPr>
          <a:xfrm>
            <a:off x="819772" y="333888"/>
            <a:ext cx="6966075" cy="1159800"/>
          </a:xfrm>
          <a:prstGeom prst="rect">
            <a:avLst/>
          </a:prstGeom>
        </p:spPr>
        <p:txBody>
          <a:bodyPr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23D76"/>
                </a:solidFill>
                <a:effectLst/>
                <a:uLnTx/>
                <a:uFillTx/>
                <a:latin typeface="Calibri" panose="020F0502020204030204" pitchFamily="34" charset="0"/>
                <a:ea typeface="+mj-ea"/>
                <a:cs typeface="Calibri" panose="020F0502020204030204" pitchFamily="34" charset="0"/>
              </a:rPr>
              <a:t>Outpatient clinic response</a:t>
            </a:r>
            <a:endParaRPr kumimoji="0" lang="en" sz="4400" b="1" i="0" u="none" strike="noStrike" kern="1200" cap="none" spc="0" normalizeH="0" baseline="0" noProof="0" dirty="0">
              <a:ln>
                <a:noFill/>
              </a:ln>
              <a:solidFill>
                <a:srgbClr val="223D76"/>
              </a:solidFill>
              <a:effectLst/>
              <a:uLnTx/>
              <a:uFillTx/>
              <a:latin typeface="Calibri" panose="020F0502020204030204" pitchFamily="34" charset="0"/>
              <a:ea typeface="Arial"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96CA359F-DADC-0344-8191-10EED006682B}"/>
              </a:ext>
            </a:extLst>
          </p:cNvPr>
          <p:cNvCxnSpPr>
            <a:cxnSpLocks/>
          </p:cNvCxnSpPr>
          <p:nvPr/>
        </p:nvCxnSpPr>
        <p:spPr>
          <a:xfrm>
            <a:off x="617270" y="420807"/>
            <a:ext cx="0" cy="985963"/>
          </a:xfrm>
          <a:prstGeom prst="line">
            <a:avLst/>
          </a:prstGeom>
          <a:ln w="63500">
            <a:solidFill>
              <a:srgbClr val="93143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B66316B-4C48-4342-B737-B6DEF90480A5}"/>
              </a:ext>
            </a:extLst>
          </p:cNvPr>
          <p:cNvPicPr>
            <a:picLocks noChangeAspect="1"/>
          </p:cNvPicPr>
          <p:nvPr/>
        </p:nvPicPr>
        <p:blipFill>
          <a:blip r:embed="rId2"/>
          <a:stretch>
            <a:fillRect/>
          </a:stretch>
        </p:blipFill>
        <p:spPr>
          <a:xfrm>
            <a:off x="9349390" y="5633345"/>
            <a:ext cx="2539353" cy="968619"/>
          </a:xfrm>
          <a:prstGeom prst="rect">
            <a:avLst/>
          </a:prstGeom>
        </p:spPr>
      </p:pic>
    </p:spTree>
    <p:extLst>
      <p:ext uri="{BB962C8B-B14F-4D97-AF65-F5344CB8AC3E}">
        <p14:creationId xmlns:p14="http://schemas.microsoft.com/office/powerpoint/2010/main" val="1119983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E3E7E8"/>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26949" t="4662" r="47868" b="-803"/>
          <a:stretch/>
        </p:blipFill>
        <p:spPr>
          <a:xfrm>
            <a:off x="-46299" y="2"/>
            <a:ext cx="3223243" cy="6921660"/>
          </a:xfrm>
          <a:prstGeom prst="rect">
            <a:avLst/>
          </a:prstGeom>
        </p:spPr>
      </p:pic>
      <p:sp>
        <p:nvSpPr>
          <p:cNvPr id="15" name="TextBox 15"/>
          <p:cNvSpPr txBox="1"/>
          <p:nvPr/>
        </p:nvSpPr>
        <p:spPr>
          <a:xfrm>
            <a:off x="4343808" y="821103"/>
            <a:ext cx="5204405" cy="650178"/>
          </a:xfrm>
          <a:prstGeom prst="rect">
            <a:avLst/>
          </a:prstGeom>
        </p:spPr>
        <p:txBody>
          <a:bodyPr lIns="0" tIns="0" rIns="0" bIns="0" rtlCol="0" anchor="t">
            <a:spAutoFit/>
          </a:bodyPr>
          <a:lstStyle/>
          <a:p>
            <a:pPr marL="0" marR="0" lvl="0" indent="0" algn="l" defTabSz="60963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223D76"/>
                </a:solidFill>
                <a:effectLst/>
                <a:uLnTx/>
                <a:uFillTx/>
                <a:latin typeface="Calibri"/>
                <a:ea typeface="+mn-ea"/>
                <a:cs typeface="+mn-cs"/>
              </a:rPr>
              <a:t>Thanks! Questions?</a:t>
            </a:r>
          </a:p>
        </p:txBody>
      </p:sp>
      <p:pic>
        <p:nvPicPr>
          <p:cNvPr id="12" name="Picture 11">
            <a:extLst>
              <a:ext uri="{FF2B5EF4-FFF2-40B4-BE49-F238E27FC236}">
                <a16:creationId xmlns:a16="http://schemas.microsoft.com/office/drawing/2014/main" id="{AB66316B-4C48-4342-B737-B6DEF90480A5}"/>
              </a:ext>
            </a:extLst>
          </p:cNvPr>
          <p:cNvPicPr>
            <a:picLocks noChangeAspect="1"/>
          </p:cNvPicPr>
          <p:nvPr/>
        </p:nvPicPr>
        <p:blipFill>
          <a:blip r:embed="rId3"/>
          <a:stretch>
            <a:fillRect/>
          </a:stretch>
        </p:blipFill>
        <p:spPr>
          <a:xfrm>
            <a:off x="5083796" y="4227313"/>
            <a:ext cx="3724427" cy="1420658"/>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6390" y="2601736"/>
            <a:ext cx="3899240" cy="723722"/>
          </a:xfrm>
          <a:prstGeom prst="rect">
            <a:avLst/>
          </a:prstGeom>
        </p:spPr>
      </p:pic>
    </p:spTree>
    <p:extLst>
      <p:ext uri="{BB962C8B-B14F-4D97-AF65-F5344CB8AC3E}">
        <p14:creationId xmlns:p14="http://schemas.microsoft.com/office/powerpoint/2010/main" val="625877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CAC06-539F-4D97-ABD5-8754E222F0C1}"/>
              </a:ext>
            </a:extLst>
          </p:cNvPr>
          <p:cNvSpPr>
            <a:spLocks noGrp="1"/>
          </p:cNvSpPr>
          <p:nvPr>
            <p:ph type="ctrTitle"/>
          </p:nvPr>
        </p:nvSpPr>
        <p:spPr>
          <a:xfrm>
            <a:off x="-381000" y="1143000"/>
            <a:ext cx="12344400" cy="2286000"/>
          </a:xfrm>
        </p:spPr>
        <p:txBody>
          <a:bodyPr/>
          <a:lstStyle/>
          <a:p>
            <a:pPr marL="914400" indent="-914400">
              <a:spcBef>
                <a:spcPts val="0"/>
              </a:spcBef>
              <a:spcAft>
                <a:spcPts val="0"/>
              </a:spcAft>
              <a:tabLst>
                <a:tab pos="1371600" algn="l"/>
              </a:tabLst>
              <a:defRPr/>
            </a:pPr>
            <a:r>
              <a:rPr lang="en-US" dirty="0">
                <a:ea typeface="Verdana" panose="020B0604030504040204" pitchFamily="34" charset="0"/>
              </a:rPr>
              <a:t>One Year Of Telemedicine:</a:t>
            </a:r>
            <a:br>
              <a:rPr lang="en-US" dirty="0">
                <a:ea typeface="Verdana" panose="020B0604030504040204" pitchFamily="34" charset="0"/>
              </a:rPr>
            </a:br>
            <a:br>
              <a:rPr lang="en-US" dirty="0">
                <a:ea typeface="Verdana" panose="020B0604030504040204" pitchFamily="34" charset="0"/>
              </a:rPr>
            </a:br>
            <a:r>
              <a:rPr lang="en-US" dirty="0">
                <a:ea typeface="Verdana" panose="020B0604030504040204" pitchFamily="34" charset="0"/>
              </a:rPr>
              <a:t>Lessons Learned In The Time Of COVID</a:t>
            </a:r>
            <a:endParaRPr lang="en-US" sz="3600" dirty="0">
              <a:ea typeface="Verdana" panose="020B0604030504040204" pitchFamily="34" charset="0"/>
            </a:endParaRPr>
          </a:p>
        </p:txBody>
      </p:sp>
      <p:sp>
        <p:nvSpPr>
          <p:cNvPr id="14339" name="Subtitle 2">
            <a:extLst>
              <a:ext uri="{FF2B5EF4-FFF2-40B4-BE49-F238E27FC236}">
                <a16:creationId xmlns:a16="http://schemas.microsoft.com/office/drawing/2014/main" id="{C053E3DD-C1BD-486C-B290-72ED26CF62C0}"/>
              </a:ext>
            </a:extLst>
          </p:cNvPr>
          <p:cNvSpPr>
            <a:spLocks noGrp="1"/>
          </p:cNvSpPr>
          <p:nvPr>
            <p:ph type="subTitle" idx="1"/>
          </p:nvPr>
        </p:nvSpPr>
        <p:spPr>
          <a:xfrm>
            <a:off x="3149600" y="4572000"/>
            <a:ext cx="6502400" cy="2286000"/>
          </a:xfrm>
        </p:spPr>
        <p:txBody>
          <a:bodyPr/>
          <a:lstStyle/>
          <a:p>
            <a:pPr eaLnBrk="1" hangingPunct="1"/>
            <a:r>
              <a:rPr lang="en-US" altLang="en-US" sz="2800" b="1">
                <a:solidFill>
                  <a:srgbClr val="43337C"/>
                </a:solidFill>
              </a:rPr>
              <a:t>Grazia Aleppo, MD, FACE, FACP</a:t>
            </a:r>
          </a:p>
          <a:p>
            <a:pPr eaLnBrk="1" hangingPunct="1"/>
            <a:r>
              <a:rPr lang="en-US" altLang="en-US" sz="2400">
                <a:solidFill>
                  <a:srgbClr val="43337C"/>
                </a:solidFill>
              </a:rPr>
              <a:t>Professor of Medicine</a:t>
            </a:r>
          </a:p>
          <a:p>
            <a:pPr eaLnBrk="1" hangingPunct="1"/>
            <a:r>
              <a:rPr lang="en-US" altLang="en-US" sz="2400">
                <a:solidFill>
                  <a:srgbClr val="43337C"/>
                </a:solidFill>
              </a:rPr>
              <a:t>Feinberg School of Medicine</a:t>
            </a:r>
          </a:p>
          <a:p>
            <a:pPr eaLnBrk="1" hangingPunct="1"/>
            <a:r>
              <a:rPr lang="en-US" altLang="en-US" sz="2400">
                <a:solidFill>
                  <a:srgbClr val="43337C"/>
                </a:solidFill>
              </a:rPr>
              <a:t>Northwestern University, Chicago</a:t>
            </a: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CCCB8-4832-4009-AB55-9C7594934F72}"/>
              </a:ext>
            </a:extLst>
          </p:cNvPr>
          <p:cNvSpPr>
            <a:spLocks noGrp="1"/>
          </p:cNvSpPr>
          <p:nvPr>
            <p:ph type="title"/>
          </p:nvPr>
        </p:nvSpPr>
        <p:spPr/>
        <p:txBody>
          <a:bodyPr/>
          <a:lstStyle/>
          <a:p>
            <a:pPr>
              <a:defRPr/>
            </a:pPr>
            <a:r>
              <a:rPr lang="en-US" dirty="0"/>
              <a:t>How It All Started</a:t>
            </a:r>
          </a:p>
        </p:txBody>
      </p:sp>
      <p:sp>
        <p:nvSpPr>
          <p:cNvPr id="3" name="Content Placeholder 2">
            <a:extLst>
              <a:ext uri="{FF2B5EF4-FFF2-40B4-BE49-F238E27FC236}">
                <a16:creationId xmlns:a16="http://schemas.microsoft.com/office/drawing/2014/main" id="{747B113C-1B9F-4453-9EBE-454C926DDAB1}"/>
              </a:ext>
            </a:extLst>
          </p:cNvPr>
          <p:cNvSpPr>
            <a:spLocks noGrp="1"/>
          </p:cNvSpPr>
          <p:nvPr>
            <p:ph idx="1"/>
          </p:nvPr>
        </p:nvSpPr>
        <p:spPr>
          <a:xfrm>
            <a:off x="406400" y="1828800"/>
            <a:ext cx="11684000" cy="4343400"/>
          </a:xfrm>
        </p:spPr>
        <p:txBody>
          <a:bodyPr/>
          <a:lstStyle/>
          <a:p>
            <a:pPr>
              <a:buFont typeface="Wingdings 2" panose="05020102010507070707" pitchFamily="82" charset="2"/>
              <a:buChar char=""/>
              <a:defRPr/>
            </a:pPr>
            <a:r>
              <a:rPr lang="en-US" dirty="0"/>
              <a:t>March 6</a:t>
            </a:r>
            <a:r>
              <a:rPr lang="en-US" baseline="30000" dirty="0"/>
              <a:t>th</a:t>
            </a:r>
            <a:r>
              <a:rPr lang="en-US" dirty="0"/>
              <a:t>, 2020 - All clinics move to Telemedicine!</a:t>
            </a:r>
          </a:p>
          <a:p>
            <a:pPr>
              <a:buFont typeface="Wingdings 2" panose="05020102010507070707" pitchFamily="82" charset="2"/>
              <a:buChar char=""/>
              <a:defRPr/>
            </a:pPr>
            <a:r>
              <a:rPr lang="en-US" dirty="0"/>
              <a:t>NO preparation for TELEHEALTH!</a:t>
            </a:r>
          </a:p>
          <a:p>
            <a:pPr>
              <a:buFont typeface="Wingdings 2" panose="05020102010507070707" pitchFamily="82" charset="2"/>
              <a:buChar char=""/>
              <a:defRPr/>
            </a:pPr>
            <a:r>
              <a:rPr lang="en-US" dirty="0"/>
              <a:t>NO setup for remote visits</a:t>
            </a:r>
          </a:p>
          <a:p>
            <a:pPr>
              <a:buFont typeface="Wingdings 2" panose="05020102010507070707" pitchFamily="82" charset="2"/>
              <a:buChar char=""/>
              <a:defRPr/>
            </a:pPr>
            <a:r>
              <a:rPr lang="en-US" dirty="0"/>
              <a:t>NO setup for remote glucose monitoring</a:t>
            </a:r>
          </a:p>
          <a:p>
            <a:pPr>
              <a:buFont typeface="Wingdings 2" panose="05020102010507070707" pitchFamily="82" charset="2"/>
              <a:buChar char=""/>
              <a:defRPr/>
            </a:pPr>
            <a:r>
              <a:rPr lang="en-US" dirty="0"/>
              <a:t>NO setup for remote insulin pump uploads</a:t>
            </a:r>
          </a:p>
          <a:p>
            <a:pPr>
              <a:buFont typeface="Wingdings 2" panose="05020102010507070707" pitchFamily="82" charset="2"/>
              <a:buChar char=""/>
              <a:defRPr/>
            </a:pPr>
            <a:r>
              <a:rPr lang="en-US" dirty="0"/>
              <a:t>NO setup for remote CGM uploads</a:t>
            </a:r>
          </a:p>
          <a:p>
            <a:pPr>
              <a:buFont typeface="Wingdings 2" panose="05020102010507070707" pitchFamily="82" charset="2"/>
              <a:buChar char=""/>
              <a:defRPr/>
            </a:pPr>
            <a:endParaRPr lang="en-US" dirty="0"/>
          </a:p>
          <a:p>
            <a:pPr>
              <a:buFont typeface="Wingdings 2" panose="05020102010507070707" pitchFamily="82" charset="2"/>
              <a:buChar char=""/>
              <a:defRPr/>
            </a:pPr>
            <a:r>
              <a:rPr lang="en-US" dirty="0"/>
              <a:t>SO, what happened????</a:t>
            </a:r>
          </a:p>
        </p:txBody>
      </p:sp>
      <p:pic>
        <p:nvPicPr>
          <p:cNvPr id="16388" name="Picture 4">
            <a:extLst>
              <a:ext uri="{FF2B5EF4-FFF2-40B4-BE49-F238E27FC236}">
                <a16:creationId xmlns:a16="http://schemas.microsoft.com/office/drawing/2014/main" id="{A0182D6C-A643-4939-AA1A-CA4833F3D5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9800" y="1508125"/>
            <a:ext cx="18637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a:extLst>
              <a:ext uri="{FF2B5EF4-FFF2-40B4-BE49-F238E27FC236}">
                <a16:creationId xmlns:a16="http://schemas.microsoft.com/office/drawing/2014/main" id="{D150C534-6609-4FAC-866E-11B08E7E59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62113"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7">
            <a:extLst>
              <a:ext uri="{FF2B5EF4-FFF2-40B4-BE49-F238E27FC236}">
                <a16:creationId xmlns:a16="http://schemas.microsoft.com/office/drawing/2014/main" id="{616BAB10-A82B-4EAD-B57E-8E3C4020DC3D}"/>
              </a:ext>
            </a:extLst>
          </p:cNvPr>
          <p:cNvSpPr txBox="1">
            <a:spLocks noChangeArrowheads="1"/>
          </p:cNvSpPr>
          <p:nvPr/>
        </p:nvSpPr>
        <p:spPr bwMode="auto">
          <a:xfrm>
            <a:off x="9463088" y="3619500"/>
            <a:ext cx="24796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301D7D"/>
                </a:solidFill>
                <a:effectLst/>
                <a:uLnTx/>
                <a:uFillTx/>
                <a:latin typeface="Arial" panose="020B0604020202020204" pitchFamily="34" charset="0"/>
                <a:ea typeface="+mn-ea"/>
                <a:cs typeface="+mn-cs"/>
              </a:rPr>
              <a:t>Grazia Aleppo’s face on 03-06-2020!</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fade">
                                      <p:cBhvr>
                                        <p:cTn id="7" dur="500"/>
                                        <p:tgtEl>
                                          <p:spTgt spid="1638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390"/>
                                        </p:tgtEl>
                                        <p:attrNameLst>
                                          <p:attrName>style.visibility</p:attrName>
                                        </p:attrNameLst>
                                      </p:cBhvr>
                                      <p:to>
                                        <p:strVal val="visible"/>
                                      </p:to>
                                    </p:set>
                                    <p:animEffect transition="in" filter="fade">
                                      <p:cBhvr>
                                        <p:cTn id="10" dur="5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E12350F3-DB83-413A-980B-1CEB92498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53265" y="1570814"/>
            <a:ext cx="0" cy="3710227"/>
          </a:xfrm>
          <a:prstGeom prst="line">
            <a:avLst/>
          </a:prstGeom>
          <a:ln w="19050">
            <a:solidFill>
              <a:srgbClr val="CB323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C1C0223-A114-ED4D-809D-8AD42069D28E}"/>
              </a:ext>
            </a:extLst>
          </p:cNvPr>
          <p:cNvSpPr txBox="1"/>
          <p:nvPr/>
        </p:nvSpPr>
        <p:spPr>
          <a:xfrm>
            <a:off x="8493811" y="1563194"/>
            <a:ext cx="3371840" cy="2846070"/>
          </a:xfrm>
          <a:prstGeom prst="rect">
            <a:avLst/>
          </a:prstGeom>
        </p:spPr>
        <p:txBody>
          <a:bodyPr vert="horz" lIns="91440" tIns="45720" rIns="91440" bIns="45720" rtlCol="0" anchor="ctr">
            <a:normAutofit fontScale="92500" lnSpcReduction="20000"/>
          </a:bodyPr>
          <a:lstStyle/>
          <a:p>
            <a:pPr>
              <a:lnSpc>
                <a:spcPct val="90000"/>
              </a:lnSpc>
              <a:spcBef>
                <a:spcPct val="0"/>
              </a:spcBef>
              <a:spcAft>
                <a:spcPts val="600"/>
              </a:spcAft>
            </a:pPr>
            <a:r>
              <a:rPr lang="en-US" sz="2400" b="1" dirty="0">
                <a:latin typeface="Hind Bold" panose="02000000000000000000" pitchFamily="2" charset="0"/>
                <a:ea typeface="+mj-ea"/>
                <a:cs typeface="Hind Bold" panose="02000000000000000000" pitchFamily="2" charset="0"/>
              </a:rPr>
              <a:t>1000+ (850+ Confirmed COVID) Submitted Cases from 24 U.S States as of 3/26/2021 </a:t>
            </a:r>
          </a:p>
          <a:p>
            <a:pPr>
              <a:lnSpc>
                <a:spcPct val="90000"/>
              </a:lnSpc>
              <a:spcBef>
                <a:spcPct val="0"/>
              </a:spcBef>
              <a:spcAft>
                <a:spcPts val="600"/>
              </a:spcAft>
            </a:pPr>
            <a:endParaRPr lang="en-US" sz="2400" b="1" dirty="0">
              <a:latin typeface="Hind Bold" panose="02000000000000000000" pitchFamily="2" charset="0"/>
              <a:ea typeface="+mj-ea"/>
              <a:cs typeface="Hind Bold" panose="02000000000000000000" pitchFamily="2" charset="0"/>
            </a:endParaRPr>
          </a:p>
          <a:p>
            <a:pPr>
              <a:lnSpc>
                <a:spcPct val="90000"/>
              </a:lnSpc>
              <a:spcBef>
                <a:spcPct val="0"/>
              </a:spcBef>
              <a:spcAft>
                <a:spcPts val="600"/>
              </a:spcAft>
            </a:pPr>
            <a:r>
              <a:rPr lang="en-US" sz="2400" b="1" dirty="0">
                <a:latin typeface="Hind Bold" panose="02000000000000000000" pitchFamily="2" charset="0"/>
                <a:ea typeface="+mj-ea"/>
                <a:cs typeface="Hind Bold" panose="02000000000000000000" pitchFamily="2" charset="0"/>
              </a:rPr>
              <a:t>56 Contributing Centers</a:t>
            </a:r>
          </a:p>
          <a:p>
            <a:pPr>
              <a:lnSpc>
                <a:spcPct val="90000"/>
              </a:lnSpc>
              <a:spcBef>
                <a:spcPct val="0"/>
              </a:spcBef>
              <a:spcAft>
                <a:spcPts val="600"/>
              </a:spcAft>
            </a:pPr>
            <a:endParaRPr lang="en-US" sz="2400" b="1" dirty="0">
              <a:latin typeface="Hind Bold" panose="02000000000000000000" pitchFamily="2" charset="0"/>
              <a:ea typeface="+mj-ea"/>
              <a:cs typeface="Hind Bold" panose="02000000000000000000" pitchFamily="2" charset="0"/>
            </a:endParaRPr>
          </a:p>
          <a:p>
            <a:pPr>
              <a:lnSpc>
                <a:spcPct val="90000"/>
              </a:lnSpc>
              <a:spcBef>
                <a:spcPct val="0"/>
              </a:spcBef>
              <a:spcAft>
                <a:spcPts val="600"/>
              </a:spcAft>
            </a:pPr>
            <a:r>
              <a:rPr lang="en-US" sz="2400" b="1" dirty="0">
                <a:latin typeface="Hind Bold" panose="02000000000000000000" pitchFamily="2" charset="0"/>
                <a:ea typeface="+mj-ea"/>
                <a:cs typeface="Hind Bold" panose="02000000000000000000" pitchFamily="2" charset="0"/>
              </a:rPr>
              <a:t>65% of confirmed cases are Pediatric patients (less than 19 years)</a:t>
            </a:r>
          </a:p>
        </p:txBody>
      </p:sp>
      <p:pic>
        <p:nvPicPr>
          <p:cNvPr id="3" name="Picture 2" descr="A close up of a map&#10;&#10;Description automatically generated">
            <a:extLst>
              <a:ext uri="{FF2B5EF4-FFF2-40B4-BE49-F238E27FC236}">
                <a16:creationId xmlns:a16="http://schemas.microsoft.com/office/drawing/2014/main" id="{C052E3DB-9802-4BCB-A40A-38141B1D3C34}"/>
              </a:ext>
            </a:extLst>
          </p:cNvPr>
          <p:cNvPicPr>
            <a:picLocks noChangeAspect="1"/>
          </p:cNvPicPr>
          <p:nvPr/>
        </p:nvPicPr>
        <p:blipFill>
          <a:blip r:embed="rId3"/>
          <a:stretch>
            <a:fillRect/>
          </a:stretch>
        </p:blipFill>
        <p:spPr>
          <a:xfrm>
            <a:off x="269448" y="158255"/>
            <a:ext cx="7395073" cy="5375897"/>
          </a:xfrm>
          <a:prstGeom prst="rect">
            <a:avLst/>
          </a:prstGeom>
        </p:spPr>
      </p:pic>
    </p:spTree>
    <p:extLst>
      <p:ext uri="{BB962C8B-B14F-4D97-AF65-F5344CB8AC3E}">
        <p14:creationId xmlns:p14="http://schemas.microsoft.com/office/powerpoint/2010/main" val="257844550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DF50-25D7-4D67-A006-2605ABC23657}"/>
              </a:ext>
            </a:extLst>
          </p:cNvPr>
          <p:cNvSpPr>
            <a:spLocks noGrp="1"/>
          </p:cNvSpPr>
          <p:nvPr>
            <p:ph type="title"/>
          </p:nvPr>
        </p:nvSpPr>
        <p:spPr/>
        <p:txBody>
          <a:bodyPr/>
          <a:lstStyle/>
          <a:p>
            <a:pPr>
              <a:defRPr/>
            </a:pPr>
            <a:r>
              <a:rPr lang="en-US" dirty="0"/>
              <a:t>Moments of PANIC!</a:t>
            </a:r>
          </a:p>
        </p:txBody>
      </p:sp>
      <p:sp>
        <p:nvSpPr>
          <p:cNvPr id="3" name="Content Placeholder 2">
            <a:extLst>
              <a:ext uri="{FF2B5EF4-FFF2-40B4-BE49-F238E27FC236}">
                <a16:creationId xmlns:a16="http://schemas.microsoft.com/office/drawing/2014/main" id="{92213C36-19A0-4831-B555-C252A93A4662}"/>
              </a:ext>
            </a:extLst>
          </p:cNvPr>
          <p:cNvSpPr>
            <a:spLocks noGrp="1"/>
          </p:cNvSpPr>
          <p:nvPr>
            <p:ph idx="1"/>
          </p:nvPr>
        </p:nvSpPr>
        <p:spPr>
          <a:xfrm>
            <a:off x="254000" y="1600200"/>
            <a:ext cx="11684000" cy="4724400"/>
          </a:xfrm>
        </p:spPr>
        <p:txBody>
          <a:bodyPr/>
          <a:lstStyle/>
          <a:p>
            <a:pPr>
              <a:buFont typeface="Wingdings 2" panose="05020102010507070707" pitchFamily="82" charset="2"/>
              <a:buChar char=""/>
              <a:defRPr/>
            </a:pPr>
            <a:r>
              <a:rPr lang="en-US" sz="2800" dirty="0"/>
              <a:t>NM Endocrinology practice -  Adult Endocrinology </a:t>
            </a:r>
          </a:p>
          <a:p>
            <a:pPr lvl="1">
              <a:buFont typeface="Wingdings 2" panose="05020102010507070707" pitchFamily="82" charset="2"/>
              <a:buChar char=""/>
              <a:defRPr/>
            </a:pPr>
            <a:r>
              <a:rPr lang="en-US" dirty="0"/>
              <a:t>&gt;20K visits/yr., ~12K Diabetes, 36% T1DM, 64% T2DM</a:t>
            </a:r>
          </a:p>
          <a:p>
            <a:pPr lvl="1">
              <a:buFont typeface="Wingdings 2" panose="05020102010507070707" pitchFamily="82" charset="2"/>
              <a:buChar char=""/>
              <a:defRPr/>
            </a:pPr>
            <a:r>
              <a:rPr lang="en-US" dirty="0"/>
              <a:t>14 providers, 2 APPs, 4 fellows, 4 RNs, 3 MAs,1CDCES (?!?)</a:t>
            </a:r>
          </a:p>
          <a:p>
            <a:pPr>
              <a:buFont typeface="Wingdings 2" panose="05020102010507070707" pitchFamily="82" charset="2"/>
              <a:buChar char=""/>
              <a:defRPr/>
            </a:pPr>
            <a:endParaRPr lang="en-US" dirty="0"/>
          </a:p>
          <a:p>
            <a:pPr>
              <a:buFont typeface="Wingdings 2" panose="05020102010507070707" pitchFamily="82" charset="2"/>
              <a:buChar char=""/>
              <a:defRPr/>
            </a:pPr>
            <a:r>
              <a:rPr lang="en-US" dirty="0"/>
              <a:t>Software/systems available:</a:t>
            </a:r>
          </a:p>
          <a:p>
            <a:pPr lvl="1">
              <a:buFont typeface="Wingdings 2" panose="05020102010507070707" pitchFamily="82" charset="2"/>
              <a:buChar char=""/>
              <a:defRPr/>
            </a:pPr>
            <a:r>
              <a:rPr lang="en-US" dirty="0"/>
              <a:t>Glooko clinic account</a:t>
            </a:r>
          </a:p>
          <a:p>
            <a:pPr lvl="1">
              <a:buFont typeface="Wingdings 2" panose="05020102010507070707" pitchFamily="82" charset="2"/>
              <a:buChar char=""/>
              <a:defRPr/>
            </a:pPr>
            <a:r>
              <a:rPr lang="en-US" dirty="0"/>
              <a:t>Medtronic CareLink clinic account</a:t>
            </a:r>
          </a:p>
          <a:p>
            <a:pPr lvl="1">
              <a:buFont typeface="Wingdings 2" panose="05020102010507070707" pitchFamily="82" charset="2"/>
              <a:buChar char=""/>
              <a:defRPr/>
            </a:pPr>
            <a:r>
              <a:rPr lang="en-US" dirty="0"/>
              <a:t>Dexcom Clarity clinic account</a:t>
            </a:r>
          </a:p>
          <a:p>
            <a:pPr lvl="1">
              <a:buFont typeface="Wingdings 2" panose="05020102010507070707" pitchFamily="82" charset="2"/>
              <a:buChar char=""/>
              <a:defRPr/>
            </a:pPr>
            <a:r>
              <a:rPr lang="en-US" dirty="0"/>
              <a:t>LibreView clinic account</a:t>
            </a:r>
          </a:p>
          <a:p>
            <a:pPr lvl="1">
              <a:buFont typeface="Wingdings 2" panose="05020102010507070707" pitchFamily="82" charset="2"/>
              <a:buChar char=""/>
              <a:defRPr/>
            </a:pPr>
            <a:r>
              <a:rPr lang="en-US" dirty="0"/>
              <a:t>However, NO individual username/password for providers!!</a:t>
            </a:r>
          </a:p>
        </p:txBody>
      </p:sp>
      <p:pic>
        <p:nvPicPr>
          <p:cNvPr id="17412" name="Picture 3">
            <a:extLst>
              <a:ext uri="{FF2B5EF4-FFF2-40B4-BE49-F238E27FC236}">
                <a16:creationId xmlns:a16="http://schemas.microsoft.com/office/drawing/2014/main" id="{8761BBCC-C649-405B-8308-B5AA569C0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5600" y="146050"/>
            <a:ext cx="104140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35 Memes to Remind You That You Can Do It | Fairygodboss">
            <a:extLst>
              <a:ext uri="{FF2B5EF4-FFF2-40B4-BE49-F238E27FC236}">
                <a16:creationId xmlns:a16="http://schemas.microsoft.com/office/drawing/2014/main" id="{CA175462-F3A2-4BC1-A40B-7C57A1E44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685800"/>
            <a:ext cx="39624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4" descr="We Can Do It! | Know Your Meme">
            <a:extLst>
              <a:ext uri="{FF2B5EF4-FFF2-40B4-BE49-F238E27FC236}">
                <a16:creationId xmlns:a16="http://schemas.microsoft.com/office/drawing/2014/main" id="{1582BAE3-A93B-4E1C-93A2-6A3DAD210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647700"/>
            <a:ext cx="41798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2F703D69-3872-48A2-8857-807F75244836}"/>
              </a:ext>
            </a:extLst>
          </p:cNvPr>
          <p:cNvCxnSpPr>
            <a:cxnSpLocks/>
          </p:cNvCxnSpPr>
          <p:nvPr/>
        </p:nvCxnSpPr>
        <p:spPr>
          <a:xfrm>
            <a:off x="5029200" y="3429000"/>
            <a:ext cx="12192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500"/>
                                        <p:tgtEl>
                                          <p:spTgt spid="184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8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83513-184D-421F-9ADB-5FF535B5DA5F}"/>
              </a:ext>
            </a:extLst>
          </p:cNvPr>
          <p:cNvSpPr>
            <a:spLocks noGrp="1"/>
          </p:cNvSpPr>
          <p:nvPr>
            <p:ph type="title"/>
          </p:nvPr>
        </p:nvSpPr>
        <p:spPr>
          <a:xfrm>
            <a:off x="209550" y="39688"/>
            <a:ext cx="11887200" cy="762000"/>
          </a:xfrm>
        </p:spPr>
        <p:txBody>
          <a:bodyPr/>
          <a:lstStyle/>
          <a:p>
            <a:pPr>
              <a:defRPr/>
            </a:pPr>
            <a:r>
              <a:rPr lang="en-US" dirty="0"/>
              <a:t>The Challenge Starts!!</a:t>
            </a:r>
          </a:p>
        </p:txBody>
      </p:sp>
      <p:sp>
        <p:nvSpPr>
          <p:cNvPr id="3" name="Content Placeholder 2">
            <a:extLst>
              <a:ext uri="{FF2B5EF4-FFF2-40B4-BE49-F238E27FC236}">
                <a16:creationId xmlns:a16="http://schemas.microsoft.com/office/drawing/2014/main" id="{AF887E14-2943-4CC2-8BD6-C232ADF1007E}"/>
              </a:ext>
            </a:extLst>
          </p:cNvPr>
          <p:cNvSpPr>
            <a:spLocks noGrp="1"/>
          </p:cNvSpPr>
          <p:nvPr>
            <p:ph idx="1"/>
          </p:nvPr>
        </p:nvSpPr>
        <p:spPr>
          <a:xfrm>
            <a:off x="152400" y="838200"/>
            <a:ext cx="13215938" cy="5530850"/>
          </a:xfrm>
        </p:spPr>
        <p:txBody>
          <a:bodyPr/>
          <a:lstStyle/>
          <a:p>
            <a:pPr>
              <a:buFont typeface="Wingdings 2" panose="05020102010507070707" pitchFamily="82" charset="2"/>
              <a:buChar char=""/>
              <a:defRPr/>
            </a:pPr>
            <a:r>
              <a:rPr lang="en-US" dirty="0"/>
              <a:t>TEAMWORK!!</a:t>
            </a:r>
          </a:p>
          <a:p>
            <a:pPr>
              <a:buFont typeface="Wingdings 2" panose="05020102010507070707" pitchFamily="82" charset="2"/>
              <a:buChar char=""/>
              <a:defRPr/>
            </a:pPr>
            <a:r>
              <a:rPr lang="en-US" dirty="0"/>
              <a:t>Rapid conversion to TELE HEALTH with:</a:t>
            </a:r>
          </a:p>
          <a:p>
            <a:pPr>
              <a:buFont typeface="Wingdings 2" panose="05020102010507070707" pitchFamily="82" charset="2"/>
              <a:buChar char=""/>
              <a:defRPr/>
            </a:pPr>
            <a:r>
              <a:rPr lang="en-US" dirty="0"/>
              <a:t>Flowsheets - Strategy Map!</a:t>
            </a:r>
          </a:p>
          <a:p>
            <a:pPr lvl="1">
              <a:buFont typeface="Wingdings 2" panose="05020102010507070707" pitchFamily="82" charset="2"/>
              <a:buChar char=""/>
              <a:defRPr/>
            </a:pPr>
            <a:r>
              <a:rPr lang="en-US" dirty="0"/>
              <a:t>Scheduler </a:t>
            </a:r>
          </a:p>
          <a:p>
            <a:pPr lvl="1">
              <a:buFont typeface="Wingdings 2" panose="05020102010507070707" pitchFamily="82" charset="2"/>
              <a:buChar char=""/>
              <a:defRPr/>
            </a:pPr>
            <a:r>
              <a:rPr lang="en-US" dirty="0"/>
              <a:t>Medical Assistants</a:t>
            </a:r>
          </a:p>
          <a:p>
            <a:pPr lvl="1">
              <a:buFont typeface="Wingdings 2" panose="05020102010507070707" pitchFamily="82" charset="2"/>
              <a:buChar char=""/>
              <a:defRPr/>
            </a:pPr>
            <a:r>
              <a:rPr lang="en-US" dirty="0"/>
              <a:t>Nurses</a:t>
            </a:r>
          </a:p>
          <a:p>
            <a:pPr lvl="1">
              <a:buFont typeface="Wingdings 2" panose="05020102010507070707" pitchFamily="82" charset="2"/>
              <a:buChar char=""/>
              <a:defRPr/>
            </a:pPr>
            <a:r>
              <a:rPr lang="en-US" dirty="0"/>
              <a:t>Providers</a:t>
            </a:r>
          </a:p>
          <a:p>
            <a:pPr>
              <a:buFont typeface="Wingdings 2" panose="05020102010507070707" pitchFamily="82" charset="2"/>
              <a:buChar char=""/>
              <a:defRPr/>
            </a:pPr>
            <a:r>
              <a:rPr lang="en-US" dirty="0"/>
              <a:t>Material preparation</a:t>
            </a:r>
          </a:p>
          <a:p>
            <a:pPr lvl="1">
              <a:buFont typeface="Wingdings 2" panose="05020102010507070707" pitchFamily="82" charset="2"/>
              <a:buChar char=""/>
              <a:defRPr/>
            </a:pPr>
            <a:r>
              <a:rPr lang="en-US" dirty="0"/>
              <a:t>Patients/Medical Assistants</a:t>
            </a:r>
          </a:p>
          <a:p>
            <a:pPr lvl="2">
              <a:buFont typeface="Wingdings 2" panose="05020102010507070707" pitchFamily="82" charset="2"/>
              <a:buChar char=""/>
              <a:defRPr/>
            </a:pPr>
            <a:r>
              <a:rPr lang="en-US" dirty="0"/>
              <a:t>Instructions for uploading</a:t>
            </a:r>
          </a:p>
          <a:p>
            <a:pPr lvl="1">
              <a:buFont typeface="Wingdings 2" panose="05020102010507070707" pitchFamily="82" charset="2"/>
              <a:buChar char=""/>
              <a:defRPr/>
            </a:pPr>
            <a:r>
              <a:rPr lang="en-US" dirty="0"/>
              <a:t>Providers</a:t>
            </a:r>
          </a:p>
          <a:p>
            <a:pPr lvl="2">
              <a:buFont typeface="Wingdings 2" panose="05020102010507070707" pitchFamily="82" charset="2"/>
              <a:buChar char=""/>
              <a:defRPr/>
            </a:pPr>
            <a:r>
              <a:rPr lang="en-US" dirty="0"/>
              <a:t>Instructions to login on various platforms and CSII/CGM manuals</a:t>
            </a:r>
          </a:p>
          <a:p>
            <a:pPr>
              <a:buFont typeface="Wingdings 2" panose="05020102010507070707" pitchFamily="82" charset="2"/>
              <a:buChar char=""/>
              <a:defRPr/>
            </a:pPr>
            <a:endParaRPr lang="en-US" dirty="0"/>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a:extLst>
              <a:ext uri="{FF2B5EF4-FFF2-40B4-BE49-F238E27FC236}">
                <a16:creationId xmlns:a16="http://schemas.microsoft.com/office/drawing/2014/main" id="{3FAE5AC3-5FD6-466D-9AA7-2A0A34246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95250"/>
            <a:ext cx="3386137"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10">
            <a:extLst>
              <a:ext uri="{FF2B5EF4-FFF2-40B4-BE49-F238E27FC236}">
                <a16:creationId xmlns:a16="http://schemas.microsoft.com/office/drawing/2014/main" id="{A2D01617-5C16-4788-A01F-7074662D7A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9338" y="63500"/>
            <a:ext cx="292100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2">
            <a:extLst>
              <a:ext uri="{FF2B5EF4-FFF2-40B4-BE49-F238E27FC236}">
                <a16:creationId xmlns:a16="http://schemas.microsoft.com/office/drawing/2014/main" id="{5C71826B-178B-4900-B216-242198D3A5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9525"/>
            <a:ext cx="2638425"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4">
            <a:extLst>
              <a:ext uri="{FF2B5EF4-FFF2-40B4-BE49-F238E27FC236}">
                <a16:creationId xmlns:a16="http://schemas.microsoft.com/office/drawing/2014/main" id="{B2329FA1-5EAB-44F7-ADF4-3439353967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5000" y="123825"/>
            <a:ext cx="25400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6">
            <a:extLst>
              <a:ext uri="{FF2B5EF4-FFF2-40B4-BE49-F238E27FC236}">
                <a16:creationId xmlns:a16="http://schemas.microsoft.com/office/drawing/2014/main" id="{C9266AA5-5CCA-4F99-9D47-59A49E9C4A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275" y="2057400"/>
            <a:ext cx="2751138"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8">
            <a:extLst>
              <a:ext uri="{FF2B5EF4-FFF2-40B4-BE49-F238E27FC236}">
                <a16:creationId xmlns:a16="http://schemas.microsoft.com/office/drawing/2014/main" id="{EBFB9D87-09D1-45DB-B998-3F7F0AB335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1363" y="2071688"/>
            <a:ext cx="2873375"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20">
            <a:extLst>
              <a:ext uri="{FF2B5EF4-FFF2-40B4-BE49-F238E27FC236}">
                <a16:creationId xmlns:a16="http://schemas.microsoft.com/office/drawing/2014/main" id="{927E48A1-8832-4189-874E-2C29E87634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4925" y="1976438"/>
            <a:ext cx="2540000"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22">
            <a:extLst>
              <a:ext uri="{FF2B5EF4-FFF2-40B4-BE49-F238E27FC236}">
                <a16:creationId xmlns:a16="http://schemas.microsoft.com/office/drawing/2014/main" id="{542101B4-1399-40F4-801C-0162C8FB9C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12238" y="1846263"/>
            <a:ext cx="30829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24">
            <a:extLst>
              <a:ext uri="{FF2B5EF4-FFF2-40B4-BE49-F238E27FC236}">
                <a16:creationId xmlns:a16="http://schemas.microsoft.com/office/drawing/2014/main" id="{C8184D1B-E5DE-4BC4-9F5F-D38AC46EE92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5275" y="3959225"/>
            <a:ext cx="3414713"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26">
            <a:extLst>
              <a:ext uri="{FF2B5EF4-FFF2-40B4-BE49-F238E27FC236}">
                <a16:creationId xmlns:a16="http://schemas.microsoft.com/office/drawing/2014/main" id="{AF24AB7A-67E0-4676-812D-B2F56EFAB01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0000" y="3822700"/>
            <a:ext cx="3525838"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28">
            <a:extLst>
              <a:ext uri="{FF2B5EF4-FFF2-40B4-BE49-F238E27FC236}">
                <a16:creationId xmlns:a16="http://schemas.microsoft.com/office/drawing/2014/main" id="{F2509CEC-2774-41A1-AD6D-A910604C3F6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13650" y="3792538"/>
            <a:ext cx="229870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500"/>
                                        <p:tgtEl>
                                          <p:spTgt spid="21506"/>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1507"/>
                                        </p:tgtEl>
                                        <p:attrNameLst>
                                          <p:attrName>style.visibility</p:attrName>
                                        </p:attrNameLst>
                                      </p:cBhvr>
                                      <p:to>
                                        <p:strVal val="visible"/>
                                      </p:to>
                                    </p:set>
                                    <p:animEffect transition="in" filter="fade">
                                      <p:cBhvr>
                                        <p:cTn id="11" dur="500"/>
                                        <p:tgtEl>
                                          <p:spTgt spid="21507"/>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508"/>
                                        </p:tgtEl>
                                        <p:attrNameLst>
                                          <p:attrName>style.visibility</p:attrName>
                                        </p:attrNameLst>
                                      </p:cBhvr>
                                      <p:to>
                                        <p:strVal val="visible"/>
                                      </p:to>
                                    </p:set>
                                    <p:animEffect transition="in" filter="fade">
                                      <p:cBhvr>
                                        <p:cTn id="15" dur="500"/>
                                        <p:tgtEl>
                                          <p:spTgt spid="21508"/>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509"/>
                                        </p:tgtEl>
                                        <p:attrNameLst>
                                          <p:attrName>style.visibility</p:attrName>
                                        </p:attrNameLst>
                                      </p:cBhvr>
                                      <p:to>
                                        <p:strVal val="visible"/>
                                      </p:to>
                                    </p:set>
                                    <p:animEffect transition="in" filter="fade">
                                      <p:cBhvr>
                                        <p:cTn id="19" dur="500"/>
                                        <p:tgtEl>
                                          <p:spTgt spid="21509"/>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510"/>
                                        </p:tgtEl>
                                        <p:attrNameLst>
                                          <p:attrName>style.visibility</p:attrName>
                                        </p:attrNameLst>
                                      </p:cBhvr>
                                      <p:to>
                                        <p:strVal val="visible"/>
                                      </p:to>
                                    </p:set>
                                    <p:animEffect transition="in" filter="fade">
                                      <p:cBhvr>
                                        <p:cTn id="23" dur="500"/>
                                        <p:tgtEl>
                                          <p:spTgt spid="21510"/>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511"/>
                                        </p:tgtEl>
                                        <p:attrNameLst>
                                          <p:attrName>style.visibility</p:attrName>
                                        </p:attrNameLst>
                                      </p:cBhvr>
                                      <p:to>
                                        <p:strVal val="visible"/>
                                      </p:to>
                                    </p:set>
                                    <p:animEffect transition="in" filter="fade">
                                      <p:cBhvr>
                                        <p:cTn id="27" dur="500"/>
                                        <p:tgtEl>
                                          <p:spTgt spid="21511"/>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21512"/>
                                        </p:tgtEl>
                                        <p:attrNameLst>
                                          <p:attrName>style.visibility</p:attrName>
                                        </p:attrNameLst>
                                      </p:cBhvr>
                                      <p:to>
                                        <p:strVal val="visible"/>
                                      </p:to>
                                    </p:set>
                                    <p:animEffect transition="in" filter="fade">
                                      <p:cBhvr>
                                        <p:cTn id="31" dur="500"/>
                                        <p:tgtEl>
                                          <p:spTgt spid="21512"/>
                                        </p:tgtEl>
                                      </p:cBhvr>
                                    </p:animEffect>
                                  </p:childTnLst>
                                </p:cTn>
                              </p:par>
                            </p:childTnLst>
                          </p:cTn>
                        </p:par>
                        <p:par>
                          <p:cTn id="32" fill="hold" nodeType="afterGroup">
                            <p:stCondLst>
                              <p:cond delay="3500"/>
                            </p:stCondLst>
                            <p:childTnLst>
                              <p:par>
                                <p:cTn id="33" presetID="10" presetClass="entr" presetSubtype="0" fill="hold" nodeType="afterEffect">
                                  <p:stCondLst>
                                    <p:cond delay="0"/>
                                  </p:stCondLst>
                                  <p:childTnLst>
                                    <p:set>
                                      <p:cBhvr>
                                        <p:cTn id="34" dur="1" fill="hold">
                                          <p:stCondLst>
                                            <p:cond delay="0"/>
                                          </p:stCondLst>
                                        </p:cTn>
                                        <p:tgtEl>
                                          <p:spTgt spid="21513"/>
                                        </p:tgtEl>
                                        <p:attrNameLst>
                                          <p:attrName>style.visibility</p:attrName>
                                        </p:attrNameLst>
                                      </p:cBhvr>
                                      <p:to>
                                        <p:strVal val="visible"/>
                                      </p:to>
                                    </p:set>
                                    <p:animEffect transition="in" filter="fade">
                                      <p:cBhvr>
                                        <p:cTn id="35" dur="500"/>
                                        <p:tgtEl>
                                          <p:spTgt spid="21513"/>
                                        </p:tgtEl>
                                      </p:cBhvr>
                                    </p:animEffect>
                                  </p:childTnLst>
                                </p:cTn>
                              </p:par>
                            </p:childTnLst>
                          </p:cTn>
                        </p:par>
                        <p:par>
                          <p:cTn id="36" fill="hold" nodeType="afterGroup">
                            <p:stCondLst>
                              <p:cond delay="4000"/>
                            </p:stCondLst>
                            <p:childTnLst>
                              <p:par>
                                <p:cTn id="37" presetID="10" presetClass="entr" presetSubtype="0" fill="hold" nodeType="afterEffect">
                                  <p:stCondLst>
                                    <p:cond delay="0"/>
                                  </p:stCondLst>
                                  <p:childTnLst>
                                    <p:set>
                                      <p:cBhvr>
                                        <p:cTn id="38" dur="1" fill="hold">
                                          <p:stCondLst>
                                            <p:cond delay="0"/>
                                          </p:stCondLst>
                                        </p:cTn>
                                        <p:tgtEl>
                                          <p:spTgt spid="21514"/>
                                        </p:tgtEl>
                                        <p:attrNameLst>
                                          <p:attrName>style.visibility</p:attrName>
                                        </p:attrNameLst>
                                      </p:cBhvr>
                                      <p:to>
                                        <p:strVal val="visible"/>
                                      </p:to>
                                    </p:set>
                                    <p:animEffect transition="in" filter="fade">
                                      <p:cBhvr>
                                        <p:cTn id="39" dur="500"/>
                                        <p:tgtEl>
                                          <p:spTgt spid="21514"/>
                                        </p:tgtEl>
                                      </p:cBhvr>
                                    </p:animEffect>
                                  </p:childTnLst>
                                </p:cTn>
                              </p:par>
                            </p:childTnLst>
                          </p:cTn>
                        </p:par>
                        <p:par>
                          <p:cTn id="40" fill="hold" nodeType="afterGroup">
                            <p:stCondLst>
                              <p:cond delay="4500"/>
                            </p:stCondLst>
                            <p:childTnLst>
                              <p:par>
                                <p:cTn id="41" presetID="10" presetClass="entr" presetSubtype="0" fill="hold" nodeType="afterEffect">
                                  <p:stCondLst>
                                    <p:cond delay="0"/>
                                  </p:stCondLst>
                                  <p:childTnLst>
                                    <p:set>
                                      <p:cBhvr>
                                        <p:cTn id="42" dur="1" fill="hold">
                                          <p:stCondLst>
                                            <p:cond delay="0"/>
                                          </p:stCondLst>
                                        </p:cTn>
                                        <p:tgtEl>
                                          <p:spTgt spid="21515"/>
                                        </p:tgtEl>
                                        <p:attrNameLst>
                                          <p:attrName>style.visibility</p:attrName>
                                        </p:attrNameLst>
                                      </p:cBhvr>
                                      <p:to>
                                        <p:strVal val="visible"/>
                                      </p:to>
                                    </p:set>
                                    <p:animEffect transition="in" filter="fade">
                                      <p:cBhvr>
                                        <p:cTn id="43" dur="500"/>
                                        <p:tgtEl>
                                          <p:spTgt spid="21515"/>
                                        </p:tgtEl>
                                      </p:cBhvr>
                                    </p:animEffect>
                                  </p:childTnLst>
                                </p:cTn>
                              </p:par>
                            </p:childTnLst>
                          </p:cTn>
                        </p:par>
                        <p:par>
                          <p:cTn id="44" fill="hold" nodeType="afterGroup">
                            <p:stCondLst>
                              <p:cond delay="5000"/>
                            </p:stCondLst>
                            <p:childTnLst>
                              <p:par>
                                <p:cTn id="45" presetID="10" presetClass="entr" presetSubtype="0" fill="hold" nodeType="after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fade">
                                      <p:cBhvr>
                                        <p:cTn id="47" dur="500"/>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a:extLst>
              <a:ext uri="{FF2B5EF4-FFF2-40B4-BE49-F238E27FC236}">
                <a16:creationId xmlns:a16="http://schemas.microsoft.com/office/drawing/2014/main" id="{54E366B7-EAA9-4344-B188-53D3A545B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3429000"/>
            <a:ext cx="219392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5">
            <a:extLst>
              <a:ext uri="{FF2B5EF4-FFF2-40B4-BE49-F238E27FC236}">
                <a16:creationId xmlns:a16="http://schemas.microsoft.com/office/drawing/2014/main" id="{1F19C613-2BCC-41E6-923F-388649B40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813" y="-12700"/>
            <a:ext cx="2352675"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7">
            <a:extLst>
              <a:ext uri="{FF2B5EF4-FFF2-40B4-BE49-F238E27FC236}">
                <a16:creationId xmlns:a16="http://schemas.microsoft.com/office/drawing/2014/main" id="{FB91C473-430B-4566-B800-98BC926DB3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9725" y="171450"/>
            <a:ext cx="2119313"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9">
            <a:extLst>
              <a:ext uri="{FF2B5EF4-FFF2-40B4-BE49-F238E27FC236}">
                <a16:creationId xmlns:a16="http://schemas.microsoft.com/office/drawing/2014/main" id="{7FDE50AB-48DA-45C2-A68B-9065A7D606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6400" y="3395663"/>
            <a:ext cx="2232025"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1">
            <a:extLst>
              <a:ext uri="{FF2B5EF4-FFF2-40B4-BE49-F238E27FC236}">
                <a16:creationId xmlns:a16="http://schemas.microsoft.com/office/drawing/2014/main" id="{2A71C2A2-C37C-4A64-A30D-E54A859BF9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3581400"/>
            <a:ext cx="4038600"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3">
            <a:extLst>
              <a:ext uri="{FF2B5EF4-FFF2-40B4-BE49-F238E27FC236}">
                <a16:creationId xmlns:a16="http://schemas.microsoft.com/office/drawing/2014/main" id="{1F7DA09E-5841-47A1-BB77-73A6B08990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8813" y="19050"/>
            <a:ext cx="2895600"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5">
            <a:extLst>
              <a:ext uri="{FF2B5EF4-FFF2-40B4-BE49-F238E27FC236}">
                <a16:creationId xmlns:a16="http://schemas.microsoft.com/office/drawing/2014/main" id="{8A6E08C5-BA89-4FCC-99AB-5532699059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313" y="0"/>
            <a:ext cx="3030537"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560"/>
                                        </p:tgtEl>
                                        <p:attrNameLst>
                                          <p:attrName>style.visibility</p:attrName>
                                        </p:attrNameLst>
                                      </p:cBhvr>
                                      <p:to>
                                        <p:strVal val="visible"/>
                                      </p:to>
                                    </p:set>
                                    <p:animEffect transition="in" filter="fade">
                                      <p:cBhvr>
                                        <p:cTn id="7" dur="500"/>
                                        <p:tgtEl>
                                          <p:spTgt spid="23560"/>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3559"/>
                                        </p:tgtEl>
                                        <p:attrNameLst>
                                          <p:attrName>style.visibility</p:attrName>
                                        </p:attrNameLst>
                                      </p:cBhvr>
                                      <p:to>
                                        <p:strVal val="visible"/>
                                      </p:to>
                                    </p:set>
                                    <p:animEffect transition="in" filter="fade">
                                      <p:cBhvr>
                                        <p:cTn id="11" dur="500"/>
                                        <p:tgtEl>
                                          <p:spTgt spid="23559"/>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555"/>
                                        </p:tgtEl>
                                        <p:attrNameLst>
                                          <p:attrName>style.visibility</p:attrName>
                                        </p:attrNameLst>
                                      </p:cBhvr>
                                      <p:to>
                                        <p:strVal val="visible"/>
                                      </p:to>
                                    </p:set>
                                    <p:animEffect transition="in" filter="fade">
                                      <p:cBhvr>
                                        <p:cTn id="15" dur="500"/>
                                        <p:tgtEl>
                                          <p:spTgt spid="23555"/>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556"/>
                                        </p:tgtEl>
                                        <p:attrNameLst>
                                          <p:attrName>style.visibility</p:attrName>
                                        </p:attrNameLst>
                                      </p:cBhvr>
                                      <p:to>
                                        <p:strVal val="visible"/>
                                      </p:to>
                                    </p:set>
                                    <p:animEffect transition="in" filter="fade">
                                      <p:cBhvr>
                                        <p:cTn id="19" dur="500"/>
                                        <p:tgtEl>
                                          <p:spTgt spid="23556"/>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23558"/>
                                        </p:tgtEl>
                                        <p:attrNameLst>
                                          <p:attrName>style.visibility</p:attrName>
                                        </p:attrNameLst>
                                      </p:cBhvr>
                                      <p:to>
                                        <p:strVal val="visible"/>
                                      </p:to>
                                    </p:set>
                                    <p:animEffect transition="in" filter="fade">
                                      <p:cBhvr>
                                        <p:cTn id="23" dur="500"/>
                                        <p:tgtEl>
                                          <p:spTgt spid="23558"/>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23554"/>
                                        </p:tgtEl>
                                        <p:attrNameLst>
                                          <p:attrName>style.visibility</p:attrName>
                                        </p:attrNameLst>
                                      </p:cBhvr>
                                      <p:to>
                                        <p:strVal val="visible"/>
                                      </p:to>
                                    </p:set>
                                    <p:animEffect transition="in" filter="fade">
                                      <p:cBhvr>
                                        <p:cTn id="27" dur="500"/>
                                        <p:tgtEl>
                                          <p:spTgt spid="23554"/>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23557"/>
                                        </p:tgtEl>
                                        <p:attrNameLst>
                                          <p:attrName>style.visibility</p:attrName>
                                        </p:attrNameLst>
                                      </p:cBhvr>
                                      <p:to>
                                        <p:strVal val="visible"/>
                                      </p:to>
                                    </p:set>
                                    <p:animEffect transition="in" filter="fade">
                                      <p:cBhvr>
                                        <p:cTn id="31" dur="5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23D1F-D3F1-474E-A5CD-6EE47B1FA0C9}"/>
              </a:ext>
            </a:extLst>
          </p:cNvPr>
          <p:cNvSpPr>
            <a:spLocks noGrp="1"/>
          </p:cNvSpPr>
          <p:nvPr>
            <p:ph type="title"/>
          </p:nvPr>
        </p:nvSpPr>
        <p:spPr>
          <a:xfrm>
            <a:off x="228600" y="250825"/>
            <a:ext cx="11887200" cy="1417638"/>
          </a:xfrm>
        </p:spPr>
        <p:txBody>
          <a:bodyPr/>
          <a:lstStyle/>
          <a:p>
            <a:pPr>
              <a:defRPr/>
            </a:pPr>
            <a:r>
              <a:rPr lang="en-US" sz="4000" dirty="0"/>
              <a:t>NM Endocrinology Practice</a:t>
            </a:r>
            <a:br>
              <a:rPr lang="en-US" sz="4000" dirty="0"/>
            </a:br>
            <a:r>
              <a:rPr lang="en-US" sz="4000" dirty="0"/>
              <a:t> Software Stats </a:t>
            </a:r>
          </a:p>
        </p:txBody>
      </p:sp>
      <p:graphicFrame>
        <p:nvGraphicFramePr>
          <p:cNvPr id="4" name="Table 4">
            <a:extLst>
              <a:ext uri="{FF2B5EF4-FFF2-40B4-BE49-F238E27FC236}">
                <a16:creationId xmlns:a16="http://schemas.microsoft.com/office/drawing/2014/main" id="{83707CC5-53E1-4B01-9A8F-96B9CB48E02C}"/>
              </a:ext>
            </a:extLst>
          </p:cNvPr>
          <p:cNvGraphicFramePr>
            <a:graphicFrameLocks noGrp="1"/>
          </p:cNvGraphicFramePr>
          <p:nvPr>
            <p:ph idx="1"/>
          </p:nvPr>
        </p:nvGraphicFramePr>
        <p:xfrm>
          <a:off x="153988" y="2362200"/>
          <a:ext cx="11891963" cy="3535596"/>
        </p:xfrm>
        <a:graphic>
          <a:graphicData uri="http://schemas.openxmlformats.org/drawingml/2006/table">
            <a:tbl>
              <a:tblPr firstRow="1" bandRow="1">
                <a:tableStyleId>{5C22544A-7EE6-4342-B048-85BDC9FD1C3A}</a:tableStyleId>
              </a:tblPr>
              <a:tblGrid>
                <a:gridCol w="5872071">
                  <a:extLst>
                    <a:ext uri="{9D8B030D-6E8A-4147-A177-3AD203B41FA5}">
                      <a16:colId xmlns:a16="http://schemas.microsoft.com/office/drawing/2014/main" val="20000"/>
                    </a:ext>
                  </a:extLst>
                </a:gridCol>
                <a:gridCol w="2283858">
                  <a:extLst>
                    <a:ext uri="{9D8B030D-6E8A-4147-A177-3AD203B41FA5}">
                      <a16:colId xmlns:a16="http://schemas.microsoft.com/office/drawing/2014/main" val="20001"/>
                    </a:ext>
                  </a:extLst>
                </a:gridCol>
                <a:gridCol w="3736034">
                  <a:extLst>
                    <a:ext uri="{9D8B030D-6E8A-4147-A177-3AD203B41FA5}">
                      <a16:colId xmlns:a16="http://schemas.microsoft.com/office/drawing/2014/main" val="20002"/>
                    </a:ext>
                  </a:extLst>
                </a:gridCol>
              </a:tblGrid>
              <a:tr h="944800">
                <a:tc>
                  <a:txBody>
                    <a:bodyPr/>
                    <a:lstStyle/>
                    <a:p>
                      <a:r>
                        <a:rPr lang="en-US" sz="2800" dirty="0"/>
                        <a:t>Software (T1 and T2DM)</a:t>
                      </a:r>
                    </a:p>
                  </a:txBody>
                  <a:tcPr marL="91446" marR="91446" marT="45713" marB="45713"/>
                </a:tc>
                <a:tc>
                  <a:txBody>
                    <a:bodyPr/>
                    <a:lstStyle/>
                    <a:p>
                      <a:pPr algn="ctr"/>
                      <a:r>
                        <a:rPr lang="en-US" sz="2800" dirty="0"/>
                        <a:t>Active Accounts</a:t>
                      </a:r>
                    </a:p>
                  </a:txBody>
                  <a:tcPr marL="91446" marR="91446" marT="45713" marB="4571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Linked Access,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N  (%)</a:t>
                      </a:r>
                    </a:p>
                  </a:txBody>
                  <a:tcPr marL="91446" marR="91446" marT="45713" marB="45713"/>
                </a:tc>
                <a:extLst>
                  <a:ext uri="{0D108BD9-81ED-4DB2-BD59-A6C34878D82A}">
                    <a16:rowId xmlns:a16="http://schemas.microsoft.com/office/drawing/2014/main" val="10000"/>
                  </a:ext>
                </a:extLst>
              </a:tr>
              <a:tr h="518113">
                <a:tc>
                  <a:txBody>
                    <a:bodyPr/>
                    <a:lstStyle/>
                    <a:p>
                      <a:r>
                        <a:rPr lang="en-US" sz="2800" dirty="0"/>
                        <a:t>Glooko</a:t>
                      </a:r>
                    </a:p>
                  </a:txBody>
                  <a:tcPr marL="91446" marR="91446" marT="45713" marB="45713"/>
                </a:tc>
                <a:tc>
                  <a:txBody>
                    <a:bodyPr/>
                    <a:lstStyle/>
                    <a:p>
                      <a:pPr algn="ctr"/>
                      <a:r>
                        <a:rPr lang="en-US" sz="2800" dirty="0"/>
                        <a:t>3,495</a:t>
                      </a:r>
                    </a:p>
                  </a:txBody>
                  <a:tcPr marL="91446" marR="91446" marT="45713" marB="45713"/>
                </a:tc>
                <a:tc>
                  <a:txBody>
                    <a:bodyPr/>
                    <a:lstStyle/>
                    <a:p>
                      <a:pPr algn="ctr"/>
                      <a:r>
                        <a:rPr lang="en-US" sz="2800" dirty="0"/>
                        <a:t>75 (21%)</a:t>
                      </a:r>
                    </a:p>
                  </a:txBody>
                  <a:tcPr marL="91446" marR="91446" marT="45713" marB="45713"/>
                </a:tc>
                <a:extLst>
                  <a:ext uri="{0D108BD9-81ED-4DB2-BD59-A6C34878D82A}">
                    <a16:rowId xmlns:a16="http://schemas.microsoft.com/office/drawing/2014/main" val="10001"/>
                  </a:ext>
                </a:extLst>
              </a:tr>
              <a:tr h="518113">
                <a:tc>
                  <a:txBody>
                    <a:bodyPr/>
                    <a:lstStyle/>
                    <a:p>
                      <a:r>
                        <a:rPr lang="en-US" sz="2800" dirty="0"/>
                        <a:t>Medtronic CareLink</a:t>
                      </a:r>
                    </a:p>
                  </a:txBody>
                  <a:tcPr marL="91446" marR="91446" marT="45713" marB="45713"/>
                </a:tc>
                <a:tc>
                  <a:txBody>
                    <a:bodyPr/>
                    <a:lstStyle/>
                    <a:p>
                      <a:pPr algn="ctr"/>
                      <a:r>
                        <a:rPr lang="en-US" sz="2800" dirty="0"/>
                        <a:t>600</a:t>
                      </a:r>
                    </a:p>
                  </a:txBody>
                  <a:tcPr marL="91446" marR="91446" marT="45713" marB="45713"/>
                </a:tc>
                <a:tc>
                  <a:txBody>
                    <a:bodyPr/>
                    <a:lstStyle/>
                    <a:p>
                      <a:pPr algn="ctr"/>
                      <a:r>
                        <a:rPr lang="en-US" sz="2800" dirty="0"/>
                        <a:t>166 (27%)</a:t>
                      </a:r>
                    </a:p>
                  </a:txBody>
                  <a:tcPr marL="91446" marR="91446" marT="45713" marB="45713"/>
                </a:tc>
                <a:extLst>
                  <a:ext uri="{0D108BD9-81ED-4DB2-BD59-A6C34878D82A}">
                    <a16:rowId xmlns:a16="http://schemas.microsoft.com/office/drawing/2014/main" val="10002"/>
                  </a:ext>
                </a:extLst>
              </a:tr>
              <a:tr h="518113">
                <a:tc>
                  <a:txBody>
                    <a:bodyPr/>
                    <a:lstStyle/>
                    <a:p>
                      <a:r>
                        <a:rPr lang="en-US" sz="2800" dirty="0"/>
                        <a:t>LibreView</a:t>
                      </a:r>
                    </a:p>
                  </a:txBody>
                  <a:tcPr marL="91446" marR="91446" marT="45713" marB="45713"/>
                </a:tc>
                <a:tc>
                  <a:txBody>
                    <a:bodyPr/>
                    <a:lstStyle/>
                    <a:p>
                      <a:pPr algn="ctr"/>
                      <a:r>
                        <a:rPr lang="en-US" sz="2800" dirty="0"/>
                        <a:t>302</a:t>
                      </a:r>
                    </a:p>
                  </a:txBody>
                  <a:tcPr marL="91446" marR="91446" marT="45713" marB="45713"/>
                </a:tc>
                <a:tc>
                  <a:txBody>
                    <a:bodyPr/>
                    <a:lstStyle/>
                    <a:p>
                      <a:pPr algn="ctr"/>
                      <a:r>
                        <a:rPr lang="en-US" sz="2800" dirty="0"/>
                        <a:t>191(63%)</a:t>
                      </a:r>
                    </a:p>
                  </a:txBody>
                  <a:tcPr marL="91446" marR="91446" marT="45713" marB="45713"/>
                </a:tc>
                <a:extLst>
                  <a:ext uri="{0D108BD9-81ED-4DB2-BD59-A6C34878D82A}">
                    <a16:rowId xmlns:a16="http://schemas.microsoft.com/office/drawing/2014/main" val="10003"/>
                  </a:ext>
                </a:extLst>
              </a:tr>
              <a:tr h="518113">
                <a:tc>
                  <a:txBody>
                    <a:bodyPr/>
                    <a:lstStyle/>
                    <a:p>
                      <a:r>
                        <a:rPr lang="en-US" sz="2800" dirty="0"/>
                        <a:t>Dexcom Clarity</a:t>
                      </a:r>
                    </a:p>
                  </a:txBody>
                  <a:tcPr marL="91446" marR="91446" marT="45713" marB="45713"/>
                </a:tc>
                <a:tc>
                  <a:txBody>
                    <a:bodyPr/>
                    <a:lstStyle/>
                    <a:p>
                      <a:pPr algn="ctr"/>
                      <a:r>
                        <a:rPr lang="en-US" sz="2800" dirty="0"/>
                        <a:t>897</a:t>
                      </a:r>
                    </a:p>
                  </a:txBody>
                  <a:tcPr marL="91446" marR="91446" marT="45713" marB="45713"/>
                </a:tc>
                <a:tc>
                  <a:txBody>
                    <a:bodyPr/>
                    <a:lstStyle/>
                    <a:p>
                      <a:pPr algn="ctr"/>
                      <a:r>
                        <a:rPr lang="en-US" sz="2800" dirty="0"/>
                        <a:t>781 (87%)</a:t>
                      </a:r>
                    </a:p>
                  </a:txBody>
                  <a:tcPr marL="91446" marR="91446" marT="45713" marB="45713"/>
                </a:tc>
                <a:extLst>
                  <a:ext uri="{0D108BD9-81ED-4DB2-BD59-A6C34878D82A}">
                    <a16:rowId xmlns:a16="http://schemas.microsoft.com/office/drawing/2014/main" val="10004"/>
                  </a:ext>
                </a:extLst>
              </a:tr>
              <a:tr h="518113">
                <a:tc>
                  <a:txBody>
                    <a:bodyPr/>
                    <a:lstStyle/>
                    <a:p>
                      <a:r>
                        <a:rPr lang="en-US" sz="2800" dirty="0"/>
                        <a:t>Tandem Tconnect (all in 2020!)</a:t>
                      </a:r>
                    </a:p>
                  </a:txBody>
                  <a:tcPr marL="91446" marR="91446" marT="45713" marB="45713"/>
                </a:tc>
                <a:tc>
                  <a:txBody>
                    <a:bodyPr/>
                    <a:lstStyle/>
                    <a:p>
                      <a:pPr algn="ctr"/>
                      <a:r>
                        <a:rPr lang="en-US" sz="2800" dirty="0"/>
                        <a:t>226</a:t>
                      </a:r>
                    </a:p>
                  </a:txBody>
                  <a:tcPr marL="91446" marR="91446" marT="45713" marB="45713"/>
                </a:tc>
                <a:tc>
                  <a:txBody>
                    <a:bodyPr/>
                    <a:lstStyle/>
                    <a:p>
                      <a:pPr algn="ctr"/>
                      <a:r>
                        <a:rPr lang="en-US" sz="2800" dirty="0"/>
                        <a:t>226(100%)</a:t>
                      </a:r>
                    </a:p>
                  </a:txBody>
                  <a:tcPr marL="91446" marR="91446" marT="45713" marB="45713"/>
                </a:tc>
                <a:extLst>
                  <a:ext uri="{0D108BD9-81ED-4DB2-BD59-A6C34878D82A}">
                    <a16:rowId xmlns:a16="http://schemas.microsoft.com/office/drawing/2014/main" val="10005"/>
                  </a:ext>
                </a:extLst>
              </a:tr>
            </a:tbl>
          </a:graphicData>
        </a:graphic>
      </p:graphicFrame>
      <p:sp>
        <p:nvSpPr>
          <p:cNvPr id="5" name="Oval 4">
            <a:extLst>
              <a:ext uri="{FF2B5EF4-FFF2-40B4-BE49-F238E27FC236}">
                <a16:creationId xmlns:a16="http://schemas.microsoft.com/office/drawing/2014/main" id="{09ABCD8A-953F-461F-BB38-F485055C7C10}"/>
              </a:ext>
            </a:extLst>
          </p:cNvPr>
          <p:cNvSpPr/>
          <p:nvPr/>
        </p:nvSpPr>
        <p:spPr>
          <a:xfrm>
            <a:off x="8991600" y="3200400"/>
            <a:ext cx="24384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9FD7D-673B-40BE-8E42-A3B52258F07D}"/>
              </a:ext>
            </a:extLst>
          </p:cNvPr>
          <p:cNvSpPr>
            <a:spLocks noGrp="1"/>
          </p:cNvSpPr>
          <p:nvPr>
            <p:ph type="title"/>
          </p:nvPr>
        </p:nvSpPr>
        <p:spPr>
          <a:xfrm>
            <a:off x="152400" y="176213"/>
            <a:ext cx="11887200" cy="1063625"/>
          </a:xfrm>
        </p:spPr>
        <p:txBody>
          <a:bodyPr/>
          <a:lstStyle/>
          <a:p>
            <a:pPr>
              <a:defRPr/>
            </a:pPr>
            <a:r>
              <a:rPr lang="en-US" dirty="0"/>
              <a:t>Trends in T1DM Visits Pre/During COVID</a:t>
            </a:r>
            <a:br>
              <a:rPr lang="en-US" dirty="0"/>
            </a:br>
            <a:r>
              <a:rPr lang="en-US" dirty="0"/>
              <a:t>(March-Feb)</a:t>
            </a:r>
          </a:p>
        </p:txBody>
      </p:sp>
      <p:graphicFrame>
        <p:nvGraphicFramePr>
          <p:cNvPr id="25603" name="Content Placeholder 5">
            <a:extLst>
              <a:ext uri="{FF2B5EF4-FFF2-40B4-BE49-F238E27FC236}">
                <a16:creationId xmlns:a16="http://schemas.microsoft.com/office/drawing/2014/main" id="{534D1B4B-2BC6-4B5A-99A5-D980BD52E04B}"/>
              </a:ext>
            </a:extLst>
          </p:cNvPr>
          <p:cNvGraphicFramePr>
            <a:graphicFrameLocks noGrp="1"/>
          </p:cNvGraphicFramePr>
          <p:nvPr>
            <p:ph idx="1"/>
          </p:nvPr>
        </p:nvGraphicFramePr>
        <p:xfrm>
          <a:off x="558800" y="2387600"/>
          <a:ext cx="11201400" cy="3987800"/>
        </p:xfrm>
        <a:graphic>
          <a:graphicData uri="http://schemas.openxmlformats.org/presentationml/2006/ole">
            <mc:AlternateContent xmlns:mc="http://schemas.openxmlformats.org/markup-compatibility/2006">
              <mc:Choice xmlns:v="urn:schemas-microsoft-com:vml" Requires="v">
                <p:oleObj spid="_x0000_s2055" name="Chart" r:id="rId4" imgW="11211516" imgH="3993226" progId="Excel.Chart.8">
                  <p:embed/>
                </p:oleObj>
              </mc:Choice>
              <mc:Fallback>
                <p:oleObj name="Chart" r:id="rId4" imgW="11211516" imgH="3993226" progId="Excel.Chart.8">
                  <p:embed/>
                  <p:pic>
                    <p:nvPicPr>
                      <p:cNvPr id="25603" name="Content Placeholder 5">
                        <a:extLst>
                          <a:ext uri="{FF2B5EF4-FFF2-40B4-BE49-F238E27FC236}">
                            <a16:creationId xmlns:a16="http://schemas.microsoft.com/office/drawing/2014/main" id="{534D1B4B-2BC6-4B5A-99A5-D980BD52E04B}"/>
                          </a:ext>
                        </a:extLst>
                      </p:cNvPr>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00" y="2387600"/>
                        <a:ext cx="11201400" cy="3987800"/>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E8CE35D0-E939-4085-9F13-02C94679628B}"/>
              </a:ext>
            </a:extLst>
          </p:cNvPr>
          <p:cNvSpPr txBox="1"/>
          <p:nvPr/>
        </p:nvSpPr>
        <p:spPr>
          <a:xfrm>
            <a:off x="163513" y="1763713"/>
            <a:ext cx="2046287" cy="646112"/>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4A2DBC">
                    <a:lumMod val="75000"/>
                  </a:srgbClr>
                </a:solidFill>
                <a:effectLst/>
                <a:uLnTx/>
                <a:uFillTx/>
                <a:latin typeface="Verdana"/>
                <a:ea typeface="+mn-ea"/>
                <a:cs typeface="+mn-cs"/>
              </a:rPr>
              <a:t>2020 N= 4120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92D050">
                    <a:lumMod val="75000"/>
                  </a:srgbClr>
                </a:solidFill>
                <a:effectLst/>
                <a:uLnTx/>
                <a:uFillTx/>
                <a:latin typeface="Verdana"/>
                <a:ea typeface="+mn-ea"/>
                <a:cs typeface="+mn-cs"/>
              </a:rPr>
              <a:t>2019 N= 4026</a:t>
            </a:r>
          </a:p>
        </p:txBody>
      </p:sp>
      <p:cxnSp>
        <p:nvCxnSpPr>
          <p:cNvPr id="10" name="Straight Connector 9">
            <a:extLst>
              <a:ext uri="{FF2B5EF4-FFF2-40B4-BE49-F238E27FC236}">
                <a16:creationId xmlns:a16="http://schemas.microsoft.com/office/drawing/2014/main" id="{17D75B3F-49B2-49A2-B96E-D2ABF53615CC}"/>
              </a:ext>
            </a:extLst>
          </p:cNvPr>
          <p:cNvCxnSpPr>
            <a:cxnSpLocks/>
          </p:cNvCxnSpPr>
          <p:nvPr/>
        </p:nvCxnSpPr>
        <p:spPr>
          <a:xfrm>
            <a:off x="1089025" y="3733800"/>
            <a:ext cx="10591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55AB830-189C-4C6D-91EC-EB18B1A9F45B}"/>
              </a:ext>
            </a:extLst>
          </p:cNvPr>
          <p:cNvCxnSpPr>
            <a:cxnSpLocks/>
          </p:cNvCxnSpPr>
          <p:nvPr/>
        </p:nvCxnSpPr>
        <p:spPr>
          <a:xfrm>
            <a:off x="2239963" y="3048000"/>
            <a:ext cx="0" cy="51593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Content Placeholder 5">
            <a:extLst>
              <a:ext uri="{FF2B5EF4-FFF2-40B4-BE49-F238E27FC236}">
                <a16:creationId xmlns:a16="http://schemas.microsoft.com/office/drawing/2014/main" id="{D2073CEC-BD00-478D-B697-87550B8DFB65}"/>
              </a:ext>
            </a:extLst>
          </p:cNvPr>
          <p:cNvGraphicFramePr>
            <a:graphicFrameLocks noGrp="1"/>
          </p:cNvGraphicFramePr>
          <p:nvPr>
            <p:ph idx="1"/>
          </p:nvPr>
        </p:nvGraphicFramePr>
        <p:xfrm>
          <a:off x="558800" y="1701800"/>
          <a:ext cx="11201400" cy="4749800"/>
        </p:xfrm>
        <a:graphic>
          <a:graphicData uri="http://schemas.openxmlformats.org/presentationml/2006/ole">
            <mc:AlternateContent xmlns:mc="http://schemas.openxmlformats.org/markup-compatibility/2006">
              <mc:Choice xmlns:v="urn:schemas-microsoft-com:vml" Requires="v">
                <p:oleObj spid="_x0000_s3079" name="Chart" r:id="rId4" imgW="11211516" imgH="4755292" progId="Excel.Chart.8">
                  <p:embed/>
                </p:oleObj>
              </mc:Choice>
              <mc:Fallback>
                <p:oleObj name="Chart" r:id="rId4" imgW="11211516" imgH="4755292" progId="Excel.Chart.8">
                  <p:embed/>
                  <p:pic>
                    <p:nvPicPr>
                      <p:cNvPr id="27650" name="Content Placeholder 5">
                        <a:extLst>
                          <a:ext uri="{FF2B5EF4-FFF2-40B4-BE49-F238E27FC236}">
                            <a16:creationId xmlns:a16="http://schemas.microsoft.com/office/drawing/2014/main" id="{D2073CEC-BD00-478D-B697-87550B8DFB65}"/>
                          </a:ext>
                        </a:extLst>
                      </p:cNvPr>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00" y="1701800"/>
                        <a:ext cx="11201400" cy="4749800"/>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D0BC4BA1-A474-4D02-8EB2-A7B8C42F7935}"/>
              </a:ext>
            </a:extLst>
          </p:cNvPr>
          <p:cNvSpPr txBox="1"/>
          <p:nvPr/>
        </p:nvSpPr>
        <p:spPr>
          <a:xfrm>
            <a:off x="228600" y="1036638"/>
            <a:ext cx="2046288" cy="646112"/>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4A2DBC">
                    <a:lumMod val="75000"/>
                  </a:srgbClr>
                </a:solidFill>
                <a:effectLst/>
                <a:uLnTx/>
                <a:uFillTx/>
                <a:latin typeface="Verdana"/>
                <a:ea typeface="+mn-ea"/>
                <a:cs typeface="+mn-cs"/>
              </a:rPr>
              <a:t>2020 N= 7891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92D050">
                    <a:lumMod val="75000"/>
                  </a:srgbClr>
                </a:solidFill>
                <a:effectLst/>
                <a:uLnTx/>
                <a:uFillTx/>
                <a:latin typeface="Verdana"/>
                <a:ea typeface="+mn-ea"/>
                <a:cs typeface="+mn-cs"/>
              </a:rPr>
              <a:t>2019 N= 7999</a:t>
            </a:r>
          </a:p>
        </p:txBody>
      </p:sp>
      <p:cxnSp>
        <p:nvCxnSpPr>
          <p:cNvPr id="10" name="Straight Connector 9">
            <a:extLst>
              <a:ext uri="{FF2B5EF4-FFF2-40B4-BE49-F238E27FC236}">
                <a16:creationId xmlns:a16="http://schemas.microsoft.com/office/drawing/2014/main" id="{6EC9A7E8-1037-4D87-9E16-F79F546CE475}"/>
              </a:ext>
            </a:extLst>
          </p:cNvPr>
          <p:cNvCxnSpPr>
            <a:cxnSpLocks/>
          </p:cNvCxnSpPr>
          <p:nvPr/>
        </p:nvCxnSpPr>
        <p:spPr>
          <a:xfrm>
            <a:off x="1103313" y="2873375"/>
            <a:ext cx="10591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9675F8A-D6A1-4F33-BCE0-4D0F255E6185}"/>
              </a:ext>
            </a:extLst>
          </p:cNvPr>
          <p:cNvCxnSpPr>
            <a:cxnSpLocks/>
          </p:cNvCxnSpPr>
          <p:nvPr/>
        </p:nvCxnSpPr>
        <p:spPr>
          <a:xfrm>
            <a:off x="2209800" y="2209800"/>
            <a:ext cx="0" cy="51593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33C23AC7-CC0A-48C1-8359-9C93B220BC59}"/>
              </a:ext>
            </a:extLst>
          </p:cNvPr>
          <p:cNvSpPr txBox="1">
            <a:spLocks/>
          </p:cNvSpPr>
          <p:nvPr/>
        </p:nvSpPr>
        <p:spPr bwMode="auto">
          <a:xfrm>
            <a:off x="76200" y="125413"/>
            <a:ext cx="11887200" cy="1063625"/>
          </a:xfrm>
          <a:prstGeom prst="rect">
            <a:avLst/>
          </a:prstGeom>
          <a:noFill/>
          <a:ln>
            <a:noFill/>
          </a:ln>
        </p:spPr>
        <p:txBody>
          <a:bodyPr lIns="0" rIns="0" bIns="0" anchor="b"/>
          <a:lstStyle>
            <a:lvl1pPr algn="ctr" rtl="0" eaLnBrk="0" fontAlgn="base" hangingPunct="0">
              <a:spcBef>
                <a:spcPct val="0"/>
              </a:spcBef>
              <a:spcAft>
                <a:spcPct val="0"/>
              </a:spcAft>
              <a:defRPr sz="3600" b="1">
                <a:solidFill>
                  <a:schemeClr val="accent3">
                    <a:lumMod val="50000"/>
                  </a:schemeClr>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600" b="1">
                <a:solidFill>
                  <a:srgbClr val="2E1C77"/>
                </a:solidFill>
                <a:latin typeface="Verdana" pitchFamily="34" charset="0"/>
              </a:defRPr>
            </a:lvl2pPr>
            <a:lvl3pPr algn="ctr" rtl="0" eaLnBrk="0" fontAlgn="base" hangingPunct="0">
              <a:spcBef>
                <a:spcPct val="0"/>
              </a:spcBef>
              <a:spcAft>
                <a:spcPct val="0"/>
              </a:spcAft>
              <a:defRPr sz="3600" b="1">
                <a:solidFill>
                  <a:srgbClr val="2E1C77"/>
                </a:solidFill>
                <a:latin typeface="Verdana" pitchFamily="34" charset="0"/>
              </a:defRPr>
            </a:lvl3pPr>
            <a:lvl4pPr algn="ctr" rtl="0" eaLnBrk="0" fontAlgn="base" hangingPunct="0">
              <a:spcBef>
                <a:spcPct val="0"/>
              </a:spcBef>
              <a:spcAft>
                <a:spcPct val="0"/>
              </a:spcAft>
              <a:defRPr sz="3600" b="1">
                <a:solidFill>
                  <a:srgbClr val="2E1C77"/>
                </a:solidFill>
                <a:latin typeface="Verdana" pitchFamily="34" charset="0"/>
              </a:defRPr>
            </a:lvl4pPr>
            <a:lvl5pPr algn="ctr" rtl="0" eaLnBrk="0" fontAlgn="base" hangingPunct="0">
              <a:spcBef>
                <a:spcPct val="0"/>
              </a:spcBef>
              <a:spcAft>
                <a:spcPct val="0"/>
              </a:spcAft>
              <a:defRPr sz="3600" b="1">
                <a:solidFill>
                  <a:srgbClr val="2E1C77"/>
                </a:solidFill>
                <a:latin typeface="Verdana" pitchFamily="34" charset="0"/>
              </a:defRPr>
            </a:lvl5pPr>
            <a:lvl6pPr marL="457200" algn="ctr" rtl="0" fontAlgn="base">
              <a:spcBef>
                <a:spcPct val="0"/>
              </a:spcBef>
              <a:spcAft>
                <a:spcPct val="0"/>
              </a:spcAft>
              <a:defRPr sz="3600" b="1">
                <a:solidFill>
                  <a:schemeClr val="tx2"/>
                </a:solidFill>
                <a:latin typeface="Verdana" pitchFamily="34" charset="0"/>
              </a:defRPr>
            </a:lvl6pPr>
            <a:lvl7pPr marL="914400" algn="ctr" rtl="0" fontAlgn="base">
              <a:spcBef>
                <a:spcPct val="0"/>
              </a:spcBef>
              <a:spcAft>
                <a:spcPct val="0"/>
              </a:spcAft>
              <a:defRPr sz="3600" b="1">
                <a:solidFill>
                  <a:schemeClr val="tx2"/>
                </a:solidFill>
                <a:latin typeface="Verdana" pitchFamily="34" charset="0"/>
              </a:defRPr>
            </a:lvl7pPr>
            <a:lvl8pPr marL="1371600" algn="ctr" rtl="0" fontAlgn="base">
              <a:spcBef>
                <a:spcPct val="0"/>
              </a:spcBef>
              <a:spcAft>
                <a:spcPct val="0"/>
              </a:spcAft>
              <a:defRPr sz="3600" b="1">
                <a:solidFill>
                  <a:schemeClr val="tx2"/>
                </a:solidFill>
                <a:latin typeface="Verdana" pitchFamily="34" charset="0"/>
              </a:defRPr>
            </a:lvl8pPr>
            <a:lvl9pPr marL="1828800" algn="ctr" rtl="0" fontAlgn="base">
              <a:spcBef>
                <a:spcPct val="0"/>
              </a:spcBef>
              <a:spcAft>
                <a:spcPct val="0"/>
              </a:spcAft>
              <a:defRPr sz="3600" b="1">
                <a:solidFill>
                  <a:schemeClr val="tx2"/>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6B51D6">
                    <a:lumMod val="50000"/>
                  </a:srgbClr>
                </a:solidFill>
                <a:effectLst>
                  <a:outerShdw blurRad="38100" dist="38100" dir="2700000" algn="tl">
                    <a:srgbClr val="000000">
                      <a:alpha val="43137"/>
                    </a:srgbClr>
                  </a:outerShdw>
                </a:effectLst>
                <a:uLnTx/>
                <a:uFillTx/>
                <a:latin typeface="Verdana"/>
                <a:ea typeface="+mj-ea"/>
                <a:cs typeface="+mj-cs"/>
              </a:rPr>
              <a:t>Trends in T2DM Visits Pre/During COVID</a:t>
            </a:r>
            <a:br>
              <a:rPr kumimoji="0" lang="en-US" sz="3600" b="1" i="0" u="none" strike="noStrike" kern="0" cap="none" spc="0" normalizeH="0" baseline="0" noProof="0" dirty="0">
                <a:ln>
                  <a:noFill/>
                </a:ln>
                <a:solidFill>
                  <a:srgbClr val="6B51D6">
                    <a:lumMod val="50000"/>
                  </a:srgbClr>
                </a:solidFill>
                <a:effectLst>
                  <a:outerShdw blurRad="38100" dist="38100" dir="2700000" algn="tl">
                    <a:srgbClr val="000000">
                      <a:alpha val="43137"/>
                    </a:srgbClr>
                  </a:outerShdw>
                </a:effectLst>
                <a:uLnTx/>
                <a:uFillTx/>
                <a:latin typeface="Verdana"/>
                <a:ea typeface="+mj-ea"/>
                <a:cs typeface="+mj-cs"/>
              </a:rPr>
            </a:br>
            <a:r>
              <a:rPr kumimoji="0" lang="en-US" sz="3600" b="1" i="0" u="none" strike="noStrike" kern="0" cap="none" spc="0" normalizeH="0" baseline="0" noProof="0" dirty="0">
                <a:ln>
                  <a:noFill/>
                </a:ln>
                <a:solidFill>
                  <a:srgbClr val="6B51D6">
                    <a:lumMod val="50000"/>
                  </a:srgbClr>
                </a:solidFill>
                <a:effectLst>
                  <a:outerShdw blurRad="38100" dist="38100" dir="2700000" algn="tl">
                    <a:srgbClr val="000000">
                      <a:alpha val="43137"/>
                    </a:srgbClr>
                  </a:outerShdw>
                </a:effectLst>
                <a:uLnTx/>
                <a:uFillTx/>
                <a:latin typeface="Verdana"/>
                <a:ea typeface="+mj-ea"/>
                <a:cs typeface="+mj-cs"/>
              </a:rPr>
              <a:t>(March-Feb)</a:t>
            </a: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1DCD5-CDD4-48FA-A167-BE34127B6E5F}"/>
              </a:ext>
            </a:extLst>
          </p:cNvPr>
          <p:cNvSpPr>
            <a:spLocks noGrp="1"/>
          </p:cNvSpPr>
          <p:nvPr>
            <p:ph type="title"/>
          </p:nvPr>
        </p:nvSpPr>
        <p:spPr>
          <a:xfrm>
            <a:off x="0" y="9525"/>
            <a:ext cx="12169775" cy="1295400"/>
          </a:xfrm>
        </p:spPr>
        <p:txBody>
          <a:bodyPr/>
          <a:lstStyle/>
          <a:p>
            <a:pPr>
              <a:defRPr/>
            </a:pPr>
            <a:r>
              <a:rPr lang="en-US" dirty="0"/>
              <a:t>What  Contributed To The  Success Of Telemedicine At NM Endocrinology? 1</a:t>
            </a:r>
          </a:p>
        </p:txBody>
      </p:sp>
      <p:sp>
        <p:nvSpPr>
          <p:cNvPr id="3" name="Content Placeholder 2">
            <a:extLst>
              <a:ext uri="{FF2B5EF4-FFF2-40B4-BE49-F238E27FC236}">
                <a16:creationId xmlns:a16="http://schemas.microsoft.com/office/drawing/2014/main" id="{5D3D0880-B1E0-43F9-B9B2-C585692090FE}"/>
              </a:ext>
            </a:extLst>
          </p:cNvPr>
          <p:cNvSpPr>
            <a:spLocks noGrp="1"/>
          </p:cNvSpPr>
          <p:nvPr>
            <p:ph idx="1"/>
          </p:nvPr>
        </p:nvSpPr>
        <p:spPr>
          <a:xfrm>
            <a:off x="254000" y="1981200"/>
            <a:ext cx="11684000" cy="4114800"/>
          </a:xfrm>
        </p:spPr>
        <p:txBody>
          <a:bodyPr/>
          <a:lstStyle/>
          <a:p>
            <a:pPr>
              <a:buFont typeface="Wingdings 2" panose="05020102010507070707" pitchFamily="82" charset="2"/>
              <a:buChar char=""/>
              <a:defRPr/>
            </a:pPr>
            <a:r>
              <a:rPr lang="en-US" dirty="0"/>
              <a:t>Type 1 DM patients training to upload from home </a:t>
            </a:r>
            <a:r>
              <a:rPr lang="en-US" b="1" dirty="0"/>
              <a:t>PRIOR</a:t>
            </a:r>
            <a:r>
              <a:rPr lang="en-US" dirty="0"/>
              <a:t> to COVID-19 pandemic</a:t>
            </a:r>
          </a:p>
          <a:p>
            <a:pPr>
              <a:buFont typeface="Wingdings 2" panose="05020102010507070707" pitchFamily="82" charset="2"/>
              <a:buChar char=""/>
              <a:defRPr/>
            </a:pPr>
            <a:endParaRPr lang="en-US" sz="1000" dirty="0"/>
          </a:p>
          <a:p>
            <a:pPr>
              <a:buFont typeface="Wingdings 2" panose="05020102010507070707" pitchFamily="82" charset="2"/>
              <a:buChar char=""/>
              <a:defRPr/>
            </a:pPr>
            <a:r>
              <a:rPr lang="en-US" dirty="0"/>
              <a:t>Patients grateful for telemedicine options/engaged in telemedicine</a:t>
            </a:r>
          </a:p>
          <a:p>
            <a:pPr>
              <a:buFont typeface="Wingdings 2" panose="05020102010507070707" pitchFamily="82" charset="2"/>
              <a:buChar char=""/>
              <a:defRPr/>
            </a:pPr>
            <a:endParaRPr lang="en-US" sz="1000" dirty="0"/>
          </a:p>
          <a:p>
            <a:pPr>
              <a:buFont typeface="Wingdings 2" panose="05020102010507070707" pitchFamily="82" charset="2"/>
              <a:buChar char=""/>
              <a:defRPr/>
            </a:pPr>
            <a:r>
              <a:rPr lang="en-US" dirty="0"/>
              <a:t>CGM-Phone connected users (Clarity, LibreView)</a:t>
            </a:r>
          </a:p>
          <a:p>
            <a:pPr>
              <a:buFont typeface="Wingdings 2" panose="05020102010507070707" pitchFamily="82" charset="2"/>
              <a:buChar char=""/>
              <a:defRPr/>
            </a:pPr>
            <a:endParaRPr lang="en-US" sz="1000" dirty="0"/>
          </a:p>
          <a:p>
            <a:pPr>
              <a:buFont typeface="Wingdings 2" panose="05020102010507070707" pitchFamily="82" charset="2"/>
              <a:buChar char=""/>
              <a:defRPr/>
            </a:pPr>
            <a:r>
              <a:rPr lang="en-US" dirty="0"/>
              <a:t>Medtronic patients with linked CareLink OR w/uploading tool OR Contour Link meter</a:t>
            </a:r>
          </a:p>
          <a:p>
            <a:pPr marL="0" indent="0">
              <a:buFont typeface="Wingdings 2" panose="05020102010507070707" pitchFamily="18" charset="2"/>
              <a:buNone/>
              <a:defRPr/>
            </a:pPr>
            <a:r>
              <a:rPr lang="en-US" sz="1000" dirty="0"/>
              <a:t>  </a:t>
            </a:r>
          </a:p>
          <a:p>
            <a:pPr>
              <a:buFont typeface="Wingdings 2" panose="05020102010507070707" pitchFamily="82" charset="2"/>
              <a:buChar char=""/>
              <a:defRPr/>
            </a:pPr>
            <a:r>
              <a:rPr lang="en-US" dirty="0"/>
              <a:t>Tconnect t:slim x2 with Control IQ (all started in 2020!)</a:t>
            </a: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E7E0E3-3662-41FC-85C6-656D25FB5DA3}"/>
              </a:ext>
            </a:extLst>
          </p:cNvPr>
          <p:cNvSpPr>
            <a:spLocks noGrp="1"/>
          </p:cNvSpPr>
          <p:nvPr>
            <p:ph idx="1"/>
          </p:nvPr>
        </p:nvSpPr>
        <p:spPr>
          <a:xfrm>
            <a:off x="381000" y="1447800"/>
            <a:ext cx="11684000" cy="4800600"/>
          </a:xfrm>
        </p:spPr>
        <p:txBody>
          <a:bodyPr/>
          <a:lstStyle/>
          <a:p>
            <a:pPr>
              <a:buFont typeface="Wingdings 2" panose="05020102010507070707" pitchFamily="82" charset="2"/>
              <a:buChar char=""/>
              <a:defRPr/>
            </a:pPr>
            <a:r>
              <a:rPr lang="en-US" sz="2800" dirty="0"/>
              <a:t>T mobile connect app users</a:t>
            </a:r>
          </a:p>
          <a:p>
            <a:pPr>
              <a:buFont typeface="Wingdings 2" panose="05020102010507070707" pitchFamily="82" charset="2"/>
              <a:buChar char=""/>
              <a:defRPr/>
            </a:pPr>
            <a:r>
              <a:rPr lang="en-US" sz="2800" dirty="0"/>
              <a:t>Omnipod – Glooko Connected users</a:t>
            </a:r>
          </a:p>
          <a:p>
            <a:pPr>
              <a:buFont typeface="Wingdings 2" panose="05020102010507070707" pitchFamily="82" charset="2"/>
              <a:buChar char=""/>
              <a:defRPr/>
            </a:pPr>
            <a:r>
              <a:rPr lang="en-US" sz="2800" dirty="0"/>
              <a:t>InPen users</a:t>
            </a:r>
          </a:p>
          <a:p>
            <a:pPr>
              <a:buFont typeface="Wingdings 2" panose="05020102010507070707" pitchFamily="82" charset="2"/>
              <a:buChar char=""/>
              <a:defRPr/>
            </a:pPr>
            <a:endParaRPr lang="en-US" sz="2800" dirty="0"/>
          </a:p>
          <a:p>
            <a:pPr>
              <a:buFont typeface="Wingdings 2" panose="05020102010507070707" pitchFamily="82" charset="2"/>
              <a:buChar char=""/>
              <a:defRPr/>
            </a:pPr>
            <a:r>
              <a:rPr lang="en-US" sz="2800" dirty="0"/>
              <a:t>GMI (even for T1DM on Medicare)</a:t>
            </a:r>
          </a:p>
          <a:p>
            <a:pPr>
              <a:buFont typeface="Wingdings 2" panose="05020102010507070707" pitchFamily="82" charset="2"/>
              <a:buChar char=""/>
              <a:defRPr/>
            </a:pPr>
            <a:r>
              <a:rPr lang="en-US" sz="2800" dirty="0"/>
              <a:t>Remote CGM training</a:t>
            </a:r>
          </a:p>
          <a:p>
            <a:pPr>
              <a:buFont typeface="Wingdings 2" panose="05020102010507070707" pitchFamily="82" charset="2"/>
              <a:buChar char=""/>
              <a:defRPr/>
            </a:pPr>
            <a:r>
              <a:rPr lang="en-US" sz="2800" dirty="0"/>
              <a:t>Remote Pump initiation and follow up - all brands!</a:t>
            </a:r>
          </a:p>
          <a:p>
            <a:pPr>
              <a:buFont typeface="Wingdings 2" panose="05020102010507070707" pitchFamily="82" charset="2"/>
              <a:buChar char=""/>
              <a:defRPr/>
            </a:pPr>
            <a:r>
              <a:rPr lang="en-US" sz="2800" dirty="0"/>
              <a:t>Remote insulin training/InPen training</a:t>
            </a:r>
          </a:p>
          <a:p>
            <a:pPr>
              <a:buFont typeface="Wingdings 2" panose="05020102010507070707" pitchFamily="82" charset="2"/>
              <a:buChar char=""/>
              <a:defRPr/>
            </a:pPr>
            <a:r>
              <a:rPr lang="en-US" sz="2800" dirty="0"/>
              <a:t>Remote diabetes education</a:t>
            </a:r>
          </a:p>
        </p:txBody>
      </p:sp>
      <p:sp>
        <p:nvSpPr>
          <p:cNvPr id="8" name="Title 1">
            <a:extLst>
              <a:ext uri="{FF2B5EF4-FFF2-40B4-BE49-F238E27FC236}">
                <a16:creationId xmlns:a16="http://schemas.microsoft.com/office/drawing/2014/main" id="{A0EFB5F4-50AE-4691-96CB-2F4D4B474726}"/>
              </a:ext>
            </a:extLst>
          </p:cNvPr>
          <p:cNvSpPr txBox="1">
            <a:spLocks/>
          </p:cNvSpPr>
          <p:nvPr/>
        </p:nvSpPr>
        <p:spPr bwMode="auto">
          <a:xfrm>
            <a:off x="282575" y="228600"/>
            <a:ext cx="11887200" cy="990600"/>
          </a:xfrm>
          <a:prstGeom prst="rect">
            <a:avLst/>
          </a:prstGeom>
          <a:noFill/>
          <a:ln>
            <a:noFill/>
          </a:ln>
        </p:spPr>
        <p:txBody>
          <a:bodyPr lIns="0" rIns="0" bIns="0" anchor="b"/>
          <a:lstStyle>
            <a:lvl1pPr algn="ctr" rtl="0" eaLnBrk="0" fontAlgn="base" hangingPunct="0">
              <a:spcBef>
                <a:spcPct val="0"/>
              </a:spcBef>
              <a:spcAft>
                <a:spcPct val="0"/>
              </a:spcAft>
              <a:defRPr sz="3600" b="1">
                <a:solidFill>
                  <a:schemeClr val="accent3">
                    <a:lumMod val="50000"/>
                  </a:schemeClr>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600" b="1">
                <a:solidFill>
                  <a:srgbClr val="2E1C77"/>
                </a:solidFill>
                <a:latin typeface="Verdana" pitchFamily="34" charset="0"/>
              </a:defRPr>
            </a:lvl2pPr>
            <a:lvl3pPr algn="ctr" rtl="0" eaLnBrk="0" fontAlgn="base" hangingPunct="0">
              <a:spcBef>
                <a:spcPct val="0"/>
              </a:spcBef>
              <a:spcAft>
                <a:spcPct val="0"/>
              </a:spcAft>
              <a:defRPr sz="3600" b="1">
                <a:solidFill>
                  <a:srgbClr val="2E1C77"/>
                </a:solidFill>
                <a:latin typeface="Verdana" pitchFamily="34" charset="0"/>
              </a:defRPr>
            </a:lvl3pPr>
            <a:lvl4pPr algn="ctr" rtl="0" eaLnBrk="0" fontAlgn="base" hangingPunct="0">
              <a:spcBef>
                <a:spcPct val="0"/>
              </a:spcBef>
              <a:spcAft>
                <a:spcPct val="0"/>
              </a:spcAft>
              <a:defRPr sz="3600" b="1">
                <a:solidFill>
                  <a:srgbClr val="2E1C77"/>
                </a:solidFill>
                <a:latin typeface="Verdana" pitchFamily="34" charset="0"/>
              </a:defRPr>
            </a:lvl4pPr>
            <a:lvl5pPr algn="ctr" rtl="0" eaLnBrk="0" fontAlgn="base" hangingPunct="0">
              <a:spcBef>
                <a:spcPct val="0"/>
              </a:spcBef>
              <a:spcAft>
                <a:spcPct val="0"/>
              </a:spcAft>
              <a:defRPr sz="3600" b="1">
                <a:solidFill>
                  <a:srgbClr val="2E1C77"/>
                </a:solidFill>
                <a:latin typeface="Verdana" pitchFamily="34" charset="0"/>
              </a:defRPr>
            </a:lvl5pPr>
            <a:lvl6pPr marL="457200" algn="ctr" rtl="0" fontAlgn="base">
              <a:spcBef>
                <a:spcPct val="0"/>
              </a:spcBef>
              <a:spcAft>
                <a:spcPct val="0"/>
              </a:spcAft>
              <a:defRPr sz="3600" b="1">
                <a:solidFill>
                  <a:schemeClr val="tx2"/>
                </a:solidFill>
                <a:latin typeface="Verdana" pitchFamily="34" charset="0"/>
              </a:defRPr>
            </a:lvl6pPr>
            <a:lvl7pPr marL="914400" algn="ctr" rtl="0" fontAlgn="base">
              <a:spcBef>
                <a:spcPct val="0"/>
              </a:spcBef>
              <a:spcAft>
                <a:spcPct val="0"/>
              </a:spcAft>
              <a:defRPr sz="3600" b="1">
                <a:solidFill>
                  <a:schemeClr val="tx2"/>
                </a:solidFill>
                <a:latin typeface="Verdana" pitchFamily="34" charset="0"/>
              </a:defRPr>
            </a:lvl7pPr>
            <a:lvl8pPr marL="1371600" algn="ctr" rtl="0" fontAlgn="base">
              <a:spcBef>
                <a:spcPct val="0"/>
              </a:spcBef>
              <a:spcAft>
                <a:spcPct val="0"/>
              </a:spcAft>
              <a:defRPr sz="3600" b="1">
                <a:solidFill>
                  <a:schemeClr val="tx2"/>
                </a:solidFill>
                <a:latin typeface="Verdana" pitchFamily="34" charset="0"/>
              </a:defRPr>
            </a:lvl8pPr>
            <a:lvl9pPr marL="1828800" algn="ctr" rtl="0" fontAlgn="base">
              <a:spcBef>
                <a:spcPct val="0"/>
              </a:spcBef>
              <a:spcAft>
                <a:spcPct val="0"/>
              </a:spcAft>
              <a:defRPr sz="3600" b="1">
                <a:solidFill>
                  <a:schemeClr val="tx2"/>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6B51D6">
                    <a:lumMod val="50000"/>
                  </a:srgbClr>
                </a:solidFill>
                <a:effectLst>
                  <a:outerShdw blurRad="38100" dist="38100" dir="2700000" algn="tl">
                    <a:srgbClr val="000000">
                      <a:alpha val="43137"/>
                    </a:srgbClr>
                  </a:outerShdw>
                </a:effectLst>
                <a:uLnTx/>
                <a:uFillTx/>
                <a:latin typeface="Verdana"/>
                <a:ea typeface="+mj-ea"/>
                <a:cs typeface="+mj-cs"/>
              </a:rPr>
              <a:t>What  Contributed To The  Success Of Telemedicine At NM Endocrinology? 2</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58118" y="675548"/>
            <a:ext cx="5511498" cy="2055303"/>
          </a:xfrm>
          <a:prstGeom prst="rect">
            <a:avLst/>
          </a:prstGeom>
        </p:spPr>
      </p:pic>
      <p:pic>
        <p:nvPicPr>
          <p:cNvPr id="4" name="Picture 3"/>
          <p:cNvPicPr>
            <a:picLocks noChangeAspect="1"/>
          </p:cNvPicPr>
          <p:nvPr/>
        </p:nvPicPr>
        <p:blipFill>
          <a:blip r:embed="rId3"/>
          <a:stretch>
            <a:fillRect/>
          </a:stretch>
        </p:blipFill>
        <p:spPr>
          <a:xfrm>
            <a:off x="6168082" y="3228975"/>
            <a:ext cx="5335398" cy="3288484"/>
          </a:xfrm>
          <a:prstGeom prst="rect">
            <a:avLst/>
          </a:prstGeom>
        </p:spPr>
      </p:pic>
      <p:pic>
        <p:nvPicPr>
          <p:cNvPr id="6" name="Picture 5"/>
          <p:cNvPicPr>
            <a:picLocks noChangeAspect="1"/>
          </p:cNvPicPr>
          <p:nvPr/>
        </p:nvPicPr>
        <p:blipFill>
          <a:blip r:embed="rId4"/>
          <a:stretch>
            <a:fillRect/>
          </a:stretch>
        </p:blipFill>
        <p:spPr>
          <a:xfrm>
            <a:off x="6168082" y="675548"/>
            <a:ext cx="5939406" cy="2390862"/>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A6AEA888-868C-4CE5-AE2E-9D27581C1F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583" y="3228975"/>
            <a:ext cx="5807833" cy="3219450"/>
          </a:xfrm>
          <a:prstGeom prst="rect">
            <a:avLst/>
          </a:prstGeom>
        </p:spPr>
      </p:pic>
    </p:spTree>
    <p:extLst>
      <p:ext uri="{BB962C8B-B14F-4D97-AF65-F5344CB8AC3E}">
        <p14:creationId xmlns:p14="http://schemas.microsoft.com/office/powerpoint/2010/main" val="274311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785B3-74BF-4C7A-9488-90ADE6221327}"/>
              </a:ext>
            </a:extLst>
          </p:cNvPr>
          <p:cNvSpPr>
            <a:spLocks noGrp="1"/>
          </p:cNvSpPr>
          <p:nvPr>
            <p:ph type="title"/>
          </p:nvPr>
        </p:nvSpPr>
        <p:spPr>
          <a:xfrm>
            <a:off x="58738" y="185738"/>
            <a:ext cx="11887200" cy="762000"/>
          </a:xfrm>
        </p:spPr>
        <p:txBody>
          <a:bodyPr/>
          <a:lstStyle/>
          <a:p>
            <a:pPr>
              <a:defRPr/>
            </a:pPr>
            <a:r>
              <a:rPr lang="en-US" dirty="0"/>
              <a:t>Challenges/Barriers - 1</a:t>
            </a:r>
          </a:p>
        </p:txBody>
      </p:sp>
      <p:sp>
        <p:nvSpPr>
          <p:cNvPr id="3" name="Content Placeholder 2">
            <a:extLst>
              <a:ext uri="{FF2B5EF4-FFF2-40B4-BE49-F238E27FC236}">
                <a16:creationId xmlns:a16="http://schemas.microsoft.com/office/drawing/2014/main" id="{26DC123D-B3F7-45C4-ACC2-8DA53A48E236}"/>
              </a:ext>
            </a:extLst>
          </p:cNvPr>
          <p:cNvSpPr>
            <a:spLocks noGrp="1"/>
          </p:cNvSpPr>
          <p:nvPr>
            <p:ph idx="1"/>
          </p:nvPr>
        </p:nvSpPr>
        <p:spPr>
          <a:xfrm>
            <a:off x="254000" y="1066800"/>
            <a:ext cx="11684000" cy="5224463"/>
          </a:xfrm>
        </p:spPr>
        <p:txBody>
          <a:bodyPr/>
          <a:lstStyle/>
          <a:p>
            <a:pPr>
              <a:buFont typeface="Wingdings 2" panose="05020102010507070707" pitchFamily="82" charset="2"/>
              <a:buChar char=""/>
              <a:defRPr/>
            </a:pPr>
            <a:r>
              <a:rPr lang="en-US" sz="2800" dirty="0"/>
              <a:t>Dexcom receiver users</a:t>
            </a:r>
          </a:p>
          <a:p>
            <a:pPr lvl="1">
              <a:buFont typeface="Wingdings 2" panose="05020102010507070707" pitchFamily="82" charset="2"/>
              <a:buChar char=""/>
              <a:defRPr/>
            </a:pPr>
            <a:r>
              <a:rPr lang="en-US" dirty="0"/>
              <a:t>No “green cable”</a:t>
            </a:r>
          </a:p>
          <a:p>
            <a:pPr lvl="1">
              <a:buFont typeface="Wingdings 2" panose="05020102010507070707" pitchFamily="82" charset="2"/>
              <a:buChar char=""/>
              <a:defRPr/>
            </a:pPr>
            <a:r>
              <a:rPr lang="en-US" dirty="0"/>
              <a:t>Did not prepare prior to visit</a:t>
            </a:r>
          </a:p>
          <a:p>
            <a:pPr lvl="1">
              <a:buFont typeface="Wingdings 2" panose="05020102010507070707" pitchFamily="82" charset="2"/>
              <a:buChar char=""/>
              <a:defRPr/>
            </a:pPr>
            <a:r>
              <a:rPr lang="en-US" dirty="0"/>
              <a:t>No access to personal computer</a:t>
            </a:r>
          </a:p>
          <a:p>
            <a:pPr>
              <a:buFont typeface="Wingdings 2" panose="05020102010507070707" pitchFamily="82" charset="2"/>
              <a:buChar char=""/>
              <a:defRPr/>
            </a:pPr>
            <a:r>
              <a:rPr lang="en-US" sz="2800" dirty="0"/>
              <a:t>Libre reader users</a:t>
            </a:r>
          </a:p>
          <a:p>
            <a:pPr lvl="1">
              <a:buFont typeface="Wingdings 2" panose="05020102010507070707" pitchFamily="82" charset="2"/>
              <a:buChar char=""/>
              <a:defRPr/>
            </a:pPr>
            <a:r>
              <a:rPr lang="en-US" dirty="0"/>
              <a:t>No “yellow cable”</a:t>
            </a:r>
          </a:p>
          <a:p>
            <a:pPr lvl="1">
              <a:buFont typeface="Wingdings 2" panose="05020102010507070707" pitchFamily="82" charset="2"/>
              <a:buChar char=""/>
              <a:defRPr/>
            </a:pPr>
            <a:r>
              <a:rPr lang="en-US" dirty="0"/>
              <a:t>Did not prepare prior to visit</a:t>
            </a:r>
          </a:p>
          <a:p>
            <a:pPr lvl="1">
              <a:buFont typeface="Wingdings 2" panose="05020102010507070707" pitchFamily="82" charset="2"/>
              <a:buChar char=""/>
              <a:defRPr/>
            </a:pPr>
            <a:r>
              <a:rPr lang="en-US" dirty="0"/>
              <a:t>No access to personal computer</a:t>
            </a:r>
          </a:p>
          <a:p>
            <a:pPr>
              <a:buFont typeface="Wingdings 2" panose="05020102010507070707" pitchFamily="82" charset="2"/>
              <a:buChar char=""/>
              <a:defRPr/>
            </a:pPr>
            <a:r>
              <a:rPr lang="en-US" dirty="0"/>
              <a:t>Medtronic pump users </a:t>
            </a:r>
          </a:p>
          <a:p>
            <a:pPr lvl="1">
              <a:buFont typeface="Wingdings 2" panose="05020102010507070707" pitchFamily="82" charset="2"/>
              <a:buChar char=""/>
              <a:defRPr/>
            </a:pPr>
            <a:r>
              <a:rPr lang="en-US" dirty="0"/>
              <a:t>No uploading tools</a:t>
            </a:r>
          </a:p>
        </p:txBody>
      </p:sp>
      <p:pic>
        <p:nvPicPr>
          <p:cNvPr id="5" name="Picture 4">
            <a:extLst>
              <a:ext uri="{FF2B5EF4-FFF2-40B4-BE49-F238E27FC236}">
                <a16:creationId xmlns:a16="http://schemas.microsoft.com/office/drawing/2014/main" id="{F3D5A54E-4A3E-428A-A129-0F3470EADD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5051425"/>
            <a:ext cx="14636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ultiplication Sign 5">
            <a:extLst>
              <a:ext uri="{FF2B5EF4-FFF2-40B4-BE49-F238E27FC236}">
                <a16:creationId xmlns:a16="http://schemas.microsoft.com/office/drawing/2014/main" id="{786980E5-96CE-4A0D-8346-BAB8928DA98A}"/>
              </a:ext>
            </a:extLst>
          </p:cNvPr>
          <p:cNvSpPr/>
          <p:nvPr/>
        </p:nvSpPr>
        <p:spPr>
          <a:xfrm>
            <a:off x="4905375" y="5108575"/>
            <a:ext cx="914400" cy="914400"/>
          </a:xfrm>
          <a:prstGeom prst="mathMultiply">
            <a:avLst>
              <a:gd name="adj1" fmla="val 9457"/>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pic>
        <p:nvPicPr>
          <p:cNvPr id="8" name="Picture 7">
            <a:extLst>
              <a:ext uri="{FF2B5EF4-FFF2-40B4-BE49-F238E27FC236}">
                <a16:creationId xmlns:a16="http://schemas.microsoft.com/office/drawing/2014/main" id="{001354FA-1FD4-4564-9305-B95B869682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3413" y="5264150"/>
            <a:ext cx="20796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Multiplication Sign 8">
            <a:extLst>
              <a:ext uri="{FF2B5EF4-FFF2-40B4-BE49-F238E27FC236}">
                <a16:creationId xmlns:a16="http://schemas.microsoft.com/office/drawing/2014/main" id="{CF956FB7-57B7-44EF-9364-ABC2362DFCFB}"/>
              </a:ext>
            </a:extLst>
          </p:cNvPr>
          <p:cNvSpPr/>
          <p:nvPr/>
        </p:nvSpPr>
        <p:spPr>
          <a:xfrm>
            <a:off x="7543800" y="5249863"/>
            <a:ext cx="914400" cy="914400"/>
          </a:xfrm>
          <a:prstGeom prst="mathMultiply">
            <a:avLst>
              <a:gd name="adj1" fmla="val 9457"/>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nodeType="afterGroup">
                            <p:stCondLst>
                              <p:cond delay="500"/>
                            </p:stCondLst>
                            <p:childTnLst>
                              <p:par>
                                <p:cTn id="12" presetID="10" presetClass="entr" presetSubtype="0" fill="hold" nodeType="afterEffect">
                                  <p:stCondLst>
                                    <p:cond delay="6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8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8BF24A-7058-4B0B-BC4A-174FEC54133B}"/>
              </a:ext>
            </a:extLst>
          </p:cNvPr>
          <p:cNvSpPr>
            <a:spLocks noGrp="1"/>
          </p:cNvSpPr>
          <p:nvPr>
            <p:ph idx="1"/>
          </p:nvPr>
        </p:nvSpPr>
        <p:spPr>
          <a:xfrm>
            <a:off x="254000" y="914400"/>
            <a:ext cx="12014200" cy="5310188"/>
          </a:xfrm>
        </p:spPr>
        <p:txBody>
          <a:bodyPr/>
          <a:lstStyle/>
          <a:p>
            <a:pPr>
              <a:buFont typeface="Wingdings 2" panose="05020102010507070707" pitchFamily="82" charset="2"/>
              <a:buChar char=""/>
              <a:defRPr/>
            </a:pPr>
            <a:r>
              <a:rPr lang="en-US" sz="2800" dirty="0"/>
              <a:t>Omnipod users</a:t>
            </a:r>
          </a:p>
          <a:p>
            <a:pPr lvl="1">
              <a:buFont typeface="Wingdings 2" panose="05020102010507070707" pitchFamily="82" charset="2"/>
              <a:buChar char=""/>
              <a:defRPr/>
            </a:pPr>
            <a:r>
              <a:rPr lang="en-US" dirty="0"/>
              <a:t>No cable to upload to Glooko (MINI USB vs. micro-USB)</a:t>
            </a:r>
          </a:p>
          <a:p>
            <a:pPr lvl="1">
              <a:buFont typeface="Wingdings 2" panose="05020102010507070707" pitchFamily="82" charset="2"/>
              <a:buChar char=""/>
              <a:defRPr/>
            </a:pPr>
            <a:r>
              <a:rPr lang="en-US" dirty="0"/>
              <a:t>No Glooko account or ability to connect to Glooko</a:t>
            </a:r>
          </a:p>
          <a:p>
            <a:pPr lvl="1">
              <a:buFont typeface="Wingdings 2" panose="05020102010507070707" pitchFamily="82" charset="2"/>
              <a:buChar char=""/>
              <a:defRPr/>
            </a:pPr>
            <a:r>
              <a:rPr lang="en-US" dirty="0"/>
              <a:t>Solution=TIDEPOOL!!</a:t>
            </a:r>
          </a:p>
          <a:p>
            <a:pPr>
              <a:buFont typeface="Wingdings 2" panose="05020102010507070707" pitchFamily="82" charset="2"/>
              <a:buChar char=""/>
              <a:defRPr/>
            </a:pPr>
            <a:r>
              <a:rPr lang="en-US" sz="2800" dirty="0"/>
              <a:t>BG meter users</a:t>
            </a:r>
          </a:p>
          <a:p>
            <a:pPr lvl="1">
              <a:buFont typeface="Wingdings 2" panose="05020102010507070707" pitchFamily="82" charset="2"/>
              <a:buChar char=""/>
              <a:defRPr/>
            </a:pPr>
            <a:r>
              <a:rPr lang="en-US" dirty="0"/>
              <a:t>No cable to connect to Glooko or Tidepool</a:t>
            </a:r>
          </a:p>
          <a:p>
            <a:pPr lvl="1">
              <a:buFont typeface="Wingdings 2" panose="05020102010507070707" pitchFamily="82" charset="2"/>
              <a:buChar char=""/>
              <a:defRPr/>
            </a:pPr>
            <a:r>
              <a:rPr lang="en-US" dirty="0"/>
              <a:t>Did not prepare prior to visit</a:t>
            </a:r>
          </a:p>
          <a:p>
            <a:pPr lvl="1">
              <a:buFont typeface="Wingdings 2" panose="05020102010507070707" pitchFamily="82" charset="2"/>
              <a:buChar char=""/>
              <a:defRPr/>
            </a:pPr>
            <a:r>
              <a:rPr lang="en-US" dirty="0"/>
              <a:t>Did not write down glucose levels</a:t>
            </a:r>
          </a:p>
          <a:p>
            <a:pPr>
              <a:buFont typeface="Wingdings 2" panose="05020102010507070707" pitchFamily="82" charset="2"/>
              <a:buChar char=""/>
              <a:defRPr/>
            </a:pPr>
            <a:r>
              <a:rPr lang="en-US" sz="2800" dirty="0"/>
              <a:t>Institutional support</a:t>
            </a:r>
          </a:p>
          <a:p>
            <a:pPr lvl="1">
              <a:buFont typeface="Wingdings 2" panose="05020102010507070707" pitchFamily="82" charset="2"/>
              <a:buChar char=""/>
              <a:defRPr/>
            </a:pPr>
            <a:r>
              <a:rPr lang="en-US" dirty="0"/>
              <a:t>No cameras for computers (used Phone March-April, then Doximity)</a:t>
            </a:r>
          </a:p>
          <a:p>
            <a:pPr lvl="1">
              <a:buFont typeface="Wingdings 2" panose="05020102010507070707" pitchFamily="82" charset="2"/>
              <a:buChar char=""/>
              <a:defRPr/>
            </a:pPr>
            <a:r>
              <a:rPr lang="en-US" dirty="0"/>
              <a:t>Staff support (MAs re-assigned for other tasks, August 2020)</a:t>
            </a:r>
          </a:p>
        </p:txBody>
      </p:sp>
      <p:sp>
        <p:nvSpPr>
          <p:cNvPr id="5" name="Title 1">
            <a:extLst>
              <a:ext uri="{FF2B5EF4-FFF2-40B4-BE49-F238E27FC236}">
                <a16:creationId xmlns:a16="http://schemas.microsoft.com/office/drawing/2014/main" id="{A2B0438E-6AA4-40A9-BED1-0927D966F241}"/>
              </a:ext>
            </a:extLst>
          </p:cNvPr>
          <p:cNvSpPr txBox="1">
            <a:spLocks/>
          </p:cNvSpPr>
          <p:nvPr/>
        </p:nvSpPr>
        <p:spPr bwMode="auto">
          <a:xfrm>
            <a:off x="304800" y="111125"/>
            <a:ext cx="11887200" cy="650875"/>
          </a:xfrm>
          <a:prstGeom prst="rect">
            <a:avLst/>
          </a:prstGeom>
          <a:noFill/>
          <a:ln>
            <a:noFill/>
          </a:ln>
        </p:spPr>
        <p:txBody>
          <a:bodyPr lIns="0" rIns="0" bIns="0" anchor="b"/>
          <a:lstStyle>
            <a:lvl1pPr algn="ctr" rtl="0" eaLnBrk="0" fontAlgn="base" hangingPunct="0">
              <a:spcBef>
                <a:spcPct val="0"/>
              </a:spcBef>
              <a:spcAft>
                <a:spcPct val="0"/>
              </a:spcAft>
              <a:defRPr sz="3600" b="1">
                <a:solidFill>
                  <a:schemeClr val="accent3">
                    <a:lumMod val="50000"/>
                  </a:schemeClr>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600" b="1">
                <a:solidFill>
                  <a:srgbClr val="2E1C77"/>
                </a:solidFill>
                <a:latin typeface="Verdana" pitchFamily="34" charset="0"/>
              </a:defRPr>
            </a:lvl2pPr>
            <a:lvl3pPr algn="ctr" rtl="0" eaLnBrk="0" fontAlgn="base" hangingPunct="0">
              <a:spcBef>
                <a:spcPct val="0"/>
              </a:spcBef>
              <a:spcAft>
                <a:spcPct val="0"/>
              </a:spcAft>
              <a:defRPr sz="3600" b="1">
                <a:solidFill>
                  <a:srgbClr val="2E1C77"/>
                </a:solidFill>
                <a:latin typeface="Verdana" pitchFamily="34" charset="0"/>
              </a:defRPr>
            </a:lvl3pPr>
            <a:lvl4pPr algn="ctr" rtl="0" eaLnBrk="0" fontAlgn="base" hangingPunct="0">
              <a:spcBef>
                <a:spcPct val="0"/>
              </a:spcBef>
              <a:spcAft>
                <a:spcPct val="0"/>
              </a:spcAft>
              <a:defRPr sz="3600" b="1">
                <a:solidFill>
                  <a:srgbClr val="2E1C77"/>
                </a:solidFill>
                <a:latin typeface="Verdana" pitchFamily="34" charset="0"/>
              </a:defRPr>
            </a:lvl4pPr>
            <a:lvl5pPr algn="ctr" rtl="0" eaLnBrk="0" fontAlgn="base" hangingPunct="0">
              <a:spcBef>
                <a:spcPct val="0"/>
              </a:spcBef>
              <a:spcAft>
                <a:spcPct val="0"/>
              </a:spcAft>
              <a:defRPr sz="3600" b="1">
                <a:solidFill>
                  <a:srgbClr val="2E1C77"/>
                </a:solidFill>
                <a:latin typeface="Verdana" pitchFamily="34" charset="0"/>
              </a:defRPr>
            </a:lvl5pPr>
            <a:lvl6pPr marL="457200" algn="ctr" rtl="0" fontAlgn="base">
              <a:spcBef>
                <a:spcPct val="0"/>
              </a:spcBef>
              <a:spcAft>
                <a:spcPct val="0"/>
              </a:spcAft>
              <a:defRPr sz="3600" b="1">
                <a:solidFill>
                  <a:schemeClr val="tx2"/>
                </a:solidFill>
                <a:latin typeface="Verdana" pitchFamily="34" charset="0"/>
              </a:defRPr>
            </a:lvl6pPr>
            <a:lvl7pPr marL="914400" algn="ctr" rtl="0" fontAlgn="base">
              <a:spcBef>
                <a:spcPct val="0"/>
              </a:spcBef>
              <a:spcAft>
                <a:spcPct val="0"/>
              </a:spcAft>
              <a:defRPr sz="3600" b="1">
                <a:solidFill>
                  <a:schemeClr val="tx2"/>
                </a:solidFill>
                <a:latin typeface="Verdana" pitchFamily="34" charset="0"/>
              </a:defRPr>
            </a:lvl7pPr>
            <a:lvl8pPr marL="1371600" algn="ctr" rtl="0" fontAlgn="base">
              <a:spcBef>
                <a:spcPct val="0"/>
              </a:spcBef>
              <a:spcAft>
                <a:spcPct val="0"/>
              </a:spcAft>
              <a:defRPr sz="3600" b="1">
                <a:solidFill>
                  <a:schemeClr val="tx2"/>
                </a:solidFill>
                <a:latin typeface="Verdana" pitchFamily="34" charset="0"/>
              </a:defRPr>
            </a:lvl8pPr>
            <a:lvl9pPr marL="1828800" algn="ctr" rtl="0" fontAlgn="base">
              <a:spcBef>
                <a:spcPct val="0"/>
              </a:spcBef>
              <a:spcAft>
                <a:spcPct val="0"/>
              </a:spcAft>
              <a:defRPr sz="3600" b="1">
                <a:solidFill>
                  <a:schemeClr val="tx2"/>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6B51D6">
                    <a:lumMod val="50000"/>
                  </a:srgbClr>
                </a:solidFill>
                <a:effectLst>
                  <a:outerShdw blurRad="38100" dist="38100" dir="2700000" algn="tl">
                    <a:srgbClr val="000000">
                      <a:alpha val="43137"/>
                    </a:srgbClr>
                  </a:outerShdw>
                </a:effectLst>
                <a:uLnTx/>
                <a:uFillTx/>
                <a:latin typeface="Verdana"/>
                <a:ea typeface="+mj-ea"/>
                <a:cs typeface="+mj-cs"/>
              </a:rPr>
              <a:t>Challenges/Barriers - 2</a:t>
            </a:r>
          </a:p>
        </p:txBody>
      </p:sp>
      <p:pic>
        <p:nvPicPr>
          <p:cNvPr id="34820" name="Picture 7">
            <a:extLst>
              <a:ext uri="{FF2B5EF4-FFF2-40B4-BE49-F238E27FC236}">
                <a16:creationId xmlns:a16="http://schemas.microsoft.com/office/drawing/2014/main" id="{8DDF9C6C-CA16-4BEB-B200-67E7F242B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2638" y="908050"/>
            <a:ext cx="1520825"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9">
            <a:extLst>
              <a:ext uri="{FF2B5EF4-FFF2-40B4-BE49-F238E27FC236}">
                <a16:creationId xmlns:a16="http://schemas.microsoft.com/office/drawing/2014/main" id="{CDCC092E-AE82-4F22-8B5B-B426F0E9C4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7513" y="2057400"/>
            <a:ext cx="11525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9326AF-AAAF-42F5-A7A4-0D2F258F8BD1}"/>
              </a:ext>
            </a:extLst>
          </p:cNvPr>
          <p:cNvSpPr>
            <a:spLocks noGrp="1"/>
          </p:cNvSpPr>
          <p:nvPr>
            <p:ph idx="1"/>
          </p:nvPr>
        </p:nvSpPr>
        <p:spPr>
          <a:xfrm>
            <a:off x="274638" y="914400"/>
            <a:ext cx="11684000" cy="5029200"/>
          </a:xfrm>
        </p:spPr>
        <p:txBody>
          <a:bodyPr/>
          <a:lstStyle/>
          <a:p>
            <a:pPr>
              <a:buFont typeface="Wingdings 2" panose="05020102010507070707" pitchFamily="82" charset="2"/>
              <a:buChar char=""/>
              <a:defRPr/>
            </a:pPr>
            <a:r>
              <a:rPr lang="en-US" sz="2800" dirty="0"/>
              <a:t>Patient preparation/interest</a:t>
            </a:r>
          </a:p>
          <a:p>
            <a:pPr lvl="1">
              <a:buFont typeface="Wingdings 2" panose="05020102010507070707" pitchFamily="82" charset="2"/>
              <a:buChar char=""/>
              <a:defRPr/>
            </a:pPr>
            <a:r>
              <a:rPr lang="en-US" dirty="0"/>
              <a:t>Did not read instructions via </a:t>
            </a:r>
            <a:r>
              <a:rPr lang="en-US" dirty="0" err="1"/>
              <a:t>myChart</a:t>
            </a:r>
            <a:r>
              <a:rPr lang="en-US" dirty="0"/>
              <a:t> patient portal</a:t>
            </a:r>
          </a:p>
          <a:p>
            <a:pPr lvl="1">
              <a:buFont typeface="Wingdings 2" panose="05020102010507070707" pitchFamily="82" charset="2"/>
              <a:buChar char=""/>
              <a:defRPr/>
            </a:pPr>
            <a:r>
              <a:rPr lang="en-US" dirty="0"/>
              <a:t>Did not answer Medical Assistants calls pre-appointment</a:t>
            </a:r>
          </a:p>
          <a:p>
            <a:pPr lvl="1">
              <a:buFont typeface="Wingdings 2" panose="05020102010507070707" pitchFamily="82" charset="2"/>
              <a:buChar char=""/>
              <a:defRPr/>
            </a:pPr>
            <a:r>
              <a:rPr lang="en-US" dirty="0"/>
              <a:t>Visit while driving</a:t>
            </a:r>
          </a:p>
          <a:p>
            <a:pPr lvl="1">
              <a:buFont typeface="Wingdings 2" panose="05020102010507070707" pitchFamily="82" charset="2"/>
              <a:buChar char=""/>
              <a:defRPr/>
            </a:pPr>
            <a:r>
              <a:rPr lang="en-US" dirty="0"/>
              <a:t>Visit in the car</a:t>
            </a:r>
          </a:p>
          <a:p>
            <a:pPr lvl="1">
              <a:buFont typeface="Wingdings 2" panose="05020102010507070707" pitchFamily="82" charset="2"/>
              <a:buChar char=""/>
              <a:defRPr/>
            </a:pPr>
            <a:r>
              <a:rPr lang="en-US" dirty="0"/>
              <a:t>Visit in the bedroom or bathroom (!)</a:t>
            </a:r>
          </a:p>
          <a:p>
            <a:pPr>
              <a:buFont typeface="Wingdings 2" panose="05020102010507070707" pitchFamily="82" charset="2"/>
              <a:buChar char=""/>
              <a:defRPr/>
            </a:pPr>
            <a:endParaRPr lang="en-US" sz="2800" dirty="0"/>
          </a:p>
          <a:p>
            <a:pPr>
              <a:buFont typeface="Wingdings 2" panose="05020102010507070707" pitchFamily="82" charset="2"/>
              <a:buChar char=""/>
              <a:defRPr/>
            </a:pPr>
            <a:r>
              <a:rPr lang="en-US" sz="2800" dirty="0"/>
              <a:t>Patient resources</a:t>
            </a:r>
          </a:p>
          <a:p>
            <a:pPr lvl="1">
              <a:buFont typeface="Wingdings 2" panose="05020102010507070707" pitchFamily="82" charset="2"/>
              <a:buChar char=""/>
              <a:defRPr/>
            </a:pPr>
            <a:r>
              <a:rPr lang="en-US" dirty="0"/>
              <a:t>No smartphone</a:t>
            </a:r>
          </a:p>
          <a:p>
            <a:pPr lvl="1">
              <a:buFont typeface="Wingdings 2" panose="05020102010507070707" pitchFamily="82" charset="2"/>
              <a:buChar char=""/>
              <a:defRPr/>
            </a:pPr>
            <a:r>
              <a:rPr lang="en-US" dirty="0"/>
              <a:t>Job loss</a:t>
            </a:r>
          </a:p>
          <a:p>
            <a:pPr lvl="1">
              <a:buFont typeface="Wingdings 2" panose="05020102010507070707" pitchFamily="82" charset="2"/>
              <a:buChar char=""/>
              <a:defRPr/>
            </a:pPr>
            <a:r>
              <a:rPr lang="en-US" dirty="0"/>
              <a:t>Insurance loss</a:t>
            </a:r>
          </a:p>
          <a:p>
            <a:pPr marL="393700" lvl="1" indent="0">
              <a:buFont typeface="Wingdings 2" panose="05020102010507070707" pitchFamily="18" charset="2"/>
              <a:buNone/>
              <a:defRPr/>
            </a:pPr>
            <a:endParaRPr lang="en-US" dirty="0"/>
          </a:p>
        </p:txBody>
      </p:sp>
      <p:sp>
        <p:nvSpPr>
          <p:cNvPr id="7" name="Title 1">
            <a:extLst>
              <a:ext uri="{FF2B5EF4-FFF2-40B4-BE49-F238E27FC236}">
                <a16:creationId xmlns:a16="http://schemas.microsoft.com/office/drawing/2014/main" id="{70AF89A3-55F5-4425-922E-A1BD64EE76ED}"/>
              </a:ext>
            </a:extLst>
          </p:cNvPr>
          <p:cNvSpPr>
            <a:spLocks noGrp="1"/>
          </p:cNvSpPr>
          <p:nvPr>
            <p:ph type="title"/>
          </p:nvPr>
        </p:nvSpPr>
        <p:spPr>
          <a:xfrm>
            <a:off x="101600" y="152400"/>
            <a:ext cx="11887200" cy="609600"/>
          </a:xfrm>
        </p:spPr>
        <p:txBody>
          <a:bodyPr/>
          <a:lstStyle/>
          <a:p>
            <a:pPr>
              <a:defRPr/>
            </a:pPr>
            <a:r>
              <a:rPr lang="en-US" dirty="0"/>
              <a:t>Challenges/Barriers - 3</a:t>
            </a:r>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D0B9D-86AC-4493-A978-EBB714D75EB8}"/>
              </a:ext>
            </a:extLst>
          </p:cNvPr>
          <p:cNvSpPr>
            <a:spLocks noGrp="1"/>
          </p:cNvSpPr>
          <p:nvPr>
            <p:ph type="title"/>
          </p:nvPr>
        </p:nvSpPr>
        <p:spPr/>
        <p:txBody>
          <a:bodyPr/>
          <a:lstStyle/>
          <a:p>
            <a:pPr>
              <a:defRPr/>
            </a:pPr>
            <a:r>
              <a:rPr lang="en-US" dirty="0"/>
              <a:t>What Have We Learned?</a:t>
            </a:r>
          </a:p>
        </p:txBody>
      </p:sp>
      <p:sp>
        <p:nvSpPr>
          <p:cNvPr id="3" name="Content Placeholder 2">
            <a:extLst>
              <a:ext uri="{FF2B5EF4-FFF2-40B4-BE49-F238E27FC236}">
                <a16:creationId xmlns:a16="http://schemas.microsoft.com/office/drawing/2014/main" id="{D6F4EEBD-FB55-4D79-9BDF-F701AFE0D522}"/>
              </a:ext>
            </a:extLst>
          </p:cNvPr>
          <p:cNvSpPr>
            <a:spLocks noGrp="1"/>
          </p:cNvSpPr>
          <p:nvPr>
            <p:ph idx="1"/>
          </p:nvPr>
        </p:nvSpPr>
        <p:spPr>
          <a:xfrm>
            <a:off x="390525" y="1371600"/>
            <a:ext cx="11684000" cy="4800600"/>
          </a:xfrm>
        </p:spPr>
        <p:txBody>
          <a:bodyPr/>
          <a:lstStyle/>
          <a:p>
            <a:pPr>
              <a:buFont typeface="Wingdings 2" panose="05020102010507070707" pitchFamily="82" charset="2"/>
              <a:buChar char=""/>
              <a:defRPr/>
            </a:pPr>
            <a:r>
              <a:rPr lang="en-US" dirty="0"/>
              <a:t>Setting up practices for Telemedicine crucial regardless of COVID</a:t>
            </a:r>
          </a:p>
          <a:p>
            <a:pPr>
              <a:buFont typeface="Wingdings 2" panose="05020102010507070707" pitchFamily="82" charset="2"/>
              <a:buChar char=""/>
              <a:defRPr/>
            </a:pPr>
            <a:endParaRPr lang="en-US" dirty="0"/>
          </a:p>
          <a:p>
            <a:pPr>
              <a:buFont typeface="Wingdings 2" panose="05020102010507070707" pitchFamily="82" charset="2"/>
              <a:buChar char=""/>
              <a:defRPr/>
            </a:pPr>
            <a:r>
              <a:rPr lang="en-US" b="1" dirty="0"/>
              <a:t>Teamwork</a:t>
            </a:r>
            <a:r>
              <a:rPr lang="en-US" dirty="0"/>
              <a:t> with staff/providers and patients</a:t>
            </a:r>
          </a:p>
          <a:p>
            <a:pPr>
              <a:buFont typeface="Wingdings 2" panose="05020102010507070707" pitchFamily="82" charset="2"/>
              <a:buChar char=""/>
              <a:defRPr/>
            </a:pPr>
            <a:endParaRPr lang="en-US" dirty="0"/>
          </a:p>
          <a:p>
            <a:pPr>
              <a:buFont typeface="Wingdings 2" panose="05020102010507070707" pitchFamily="82" charset="2"/>
              <a:buChar char=""/>
              <a:defRPr/>
            </a:pPr>
            <a:r>
              <a:rPr lang="en-US" dirty="0"/>
              <a:t>Ideally, new patient encounters should be in person</a:t>
            </a:r>
          </a:p>
          <a:p>
            <a:pPr>
              <a:buFont typeface="Wingdings 2" panose="05020102010507070707" pitchFamily="82" charset="2"/>
              <a:buChar char=""/>
              <a:defRPr/>
            </a:pPr>
            <a:endParaRPr lang="en-US" dirty="0"/>
          </a:p>
          <a:p>
            <a:pPr>
              <a:buFont typeface="Wingdings 2" panose="05020102010507070707" pitchFamily="82" charset="2"/>
              <a:buChar char=""/>
              <a:defRPr/>
            </a:pPr>
            <a:r>
              <a:rPr lang="en-US" dirty="0"/>
              <a:t>Engage with the patient multiple times to impress importance of preparation for visit success</a:t>
            </a:r>
          </a:p>
          <a:p>
            <a:pPr>
              <a:buFont typeface="Wingdings 2" panose="05020102010507070707" pitchFamily="82" charset="2"/>
              <a:buChar char=""/>
              <a:defRPr/>
            </a:pPr>
            <a:endParaRPr lang="en-US" dirty="0"/>
          </a:p>
          <a:p>
            <a:pPr>
              <a:buFont typeface="Wingdings 2" panose="05020102010507070707" pitchFamily="82" charset="2"/>
              <a:buChar char=""/>
              <a:defRPr/>
            </a:pPr>
            <a:r>
              <a:rPr lang="en-US" dirty="0"/>
              <a:t>GMI has been a great tool to substitute for HbA1c</a:t>
            </a: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6DFB6-F59F-4BC6-A3B2-F10A76941EBB}"/>
              </a:ext>
            </a:extLst>
          </p:cNvPr>
          <p:cNvSpPr>
            <a:spLocks noGrp="1"/>
          </p:cNvSpPr>
          <p:nvPr>
            <p:ph type="title"/>
          </p:nvPr>
        </p:nvSpPr>
        <p:spPr>
          <a:xfrm>
            <a:off x="0" y="76200"/>
            <a:ext cx="11887200" cy="762000"/>
          </a:xfrm>
        </p:spPr>
        <p:txBody>
          <a:bodyPr/>
          <a:lstStyle/>
          <a:p>
            <a:pPr>
              <a:defRPr/>
            </a:pPr>
            <a:r>
              <a:rPr lang="en-US" dirty="0"/>
              <a:t>T1DM COVID+ at NU/NM</a:t>
            </a:r>
          </a:p>
        </p:txBody>
      </p:sp>
      <p:graphicFrame>
        <p:nvGraphicFramePr>
          <p:cNvPr id="38915" name="Chart 23">
            <a:extLst>
              <a:ext uri="{FF2B5EF4-FFF2-40B4-BE49-F238E27FC236}">
                <a16:creationId xmlns:a16="http://schemas.microsoft.com/office/drawing/2014/main" id="{FFE362F8-8186-4711-BAAD-ED6B58E5A26E}"/>
              </a:ext>
            </a:extLst>
          </p:cNvPr>
          <p:cNvGraphicFramePr>
            <a:graphicFrameLocks/>
          </p:cNvGraphicFramePr>
          <p:nvPr/>
        </p:nvGraphicFramePr>
        <p:xfrm>
          <a:off x="4130675" y="911225"/>
          <a:ext cx="3667125" cy="3027363"/>
        </p:xfrm>
        <a:graphic>
          <a:graphicData uri="http://schemas.openxmlformats.org/presentationml/2006/ole">
            <mc:AlternateContent xmlns:mc="http://schemas.openxmlformats.org/markup-compatibility/2006">
              <mc:Choice xmlns:v="urn:schemas-microsoft-com:vml" Requires="v">
                <p:oleObj spid="_x0000_s4113" name="Chart" r:id="rId4" imgW="3676207" imgH="3036071" progId="Excel.Chart.8">
                  <p:embed/>
                </p:oleObj>
              </mc:Choice>
              <mc:Fallback>
                <p:oleObj name="Chart" r:id="rId4" imgW="3676207" imgH="3036071" progId="Excel.Chart.8">
                  <p:embed/>
                  <p:pic>
                    <p:nvPicPr>
                      <p:cNvPr id="38915" name="Chart 23">
                        <a:extLst>
                          <a:ext uri="{FF2B5EF4-FFF2-40B4-BE49-F238E27FC236}">
                            <a16:creationId xmlns:a16="http://schemas.microsoft.com/office/drawing/2014/main" id="{FFE362F8-8186-4711-BAAD-ED6B58E5A26E}"/>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0675" y="911225"/>
                        <a:ext cx="3667125"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916" name="Chart 28">
            <a:extLst>
              <a:ext uri="{FF2B5EF4-FFF2-40B4-BE49-F238E27FC236}">
                <a16:creationId xmlns:a16="http://schemas.microsoft.com/office/drawing/2014/main" id="{8F2DF547-5931-4654-ACA8-7B609F8B0DCF}"/>
              </a:ext>
            </a:extLst>
          </p:cNvPr>
          <p:cNvGraphicFramePr>
            <a:graphicFrameLocks/>
          </p:cNvGraphicFramePr>
          <p:nvPr/>
        </p:nvGraphicFramePr>
        <p:xfrm>
          <a:off x="101600" y="863600"/>
          <a:ext cx="3119438" cy="3027363"/>
        </p:xfrm>
        <a:graphic>
          <a:graphicData uri="http://schemas.openxmlformats.org/presentationml/2006/ole">
            <mc:AlternateContent xmlns:mc="http://schemas.openxmlformats.org/markup-compatibility/2006">
              <mc:Choice xmlns:v="urn:schemas-microsoft-com:vml" Requires="v">
                <p:oleObj spid="_x0000_s4114" name="Chart" r:id="rId6" imgW="3127519" imgH="3036071" progId="Excel.Chart.8">
                  <p:embed/>
                </p:oleObj>
              </mc:Choice>
              <mc:Fallback>
                <p:oleObj name="Chart" r:id="rId6" imgW="3127519" imgH="3036071" progId="Excel.Chart.8">
                  <p:embed/>
                  <p:pic>
                    <p:nvPicPr>
                      <p:cNvPr id="38916" name="Chart 28">
                        <a:extLst>
                          <a:ext uri="{FF2B5EF4-FFF2-40B4-BE49-F238E27FC236}">
                            <a16:creationId xmlns:a16="http://schemas.microsoft.com/office/drawing/2014/main" id="{8F2DF547-5931-4654-ACA8-7B609F8B0DCF}"/>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00" y="863600"/>
                        <a:ext cx="3119438"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Table 30">
            <a:extLst>
              <a:ext uri="{FF2B5EF4-FFF2-40B4-BE49-F238E27FC236}">
                <a16:creationId xmlns:a16="http://schemas.microsoft.com/office/drawing/2014/main" id="{85F20FB9-CAF1-4DEA-8AA0-0AFCBD1E7380}"/>
              </a:ext>
            </a:extLst>
          </p:cNvPr>
          <p:cNvGraphicFramePr>
            <a:graphicFrameLocks noGrp="1"/>
          </p:cNvGraphicFramePr>
          <p:nvPr/>
        </p:nvGraphicFramePr>
        <p:xfrm>
          <a:off x="2424113" y="4724400"/>
          <a:ext cx="7038975" cy="1981200"/>
        </p:xfrm>
        <a:graphic>
          <a:graphicData uri="http://schemas.openxmlformats.org/drawingml/2006/table">
            <a:tbl>
              <a:tblPr firstRow="1" bandRow="1">
                <a:tableStyleId>{5C22544A-7EE6-4342-B048-85BDC9FD1C3A}</a:tableStyleId>
              </a:tblPr>
              <a:tblGrid>
                <a:gridCol w="2924491">
                  <a:extLst>
                    <a:ext uri="{9D8B030D-6E8A-4147-A177-3AD203B41FA5}">
                      <a16:colId xmlns:a16="http://schemas.microsoft.com/office/drawing/2014/main" val="20000"/>
                    </a:ext>
                  </a:extLst>
                </a:gridCol>
                <a:gridCol w="4114484">
                  <a:extLst>
                    <a:ext uri="{9D8B030D-6E8A-4147-A177-3AD203B41FA5}">
                      <a16:colId xmlns:a16="http://schemas.microsoft.com/office/drawing/2014/main" val="20001"/>
                    </a:ext>
                  </a:extLst>
                </a:gridCol>
              </a:tblGrid>
              <a:tr h="370840">
                <a:tc>
                  <a:txBody>
                    <a:bodyPr/>
                    <a:lstStyle/>
                    <a:p>
                      <a:endParaRPr lang="en-US" sz="2000"/>
                    </a:p>
                  </a:txBody>
                  <a:tcPr marL="91433" marR="91433"/>
                </a:tc>
                <a:tc>
                  <a:txBody>
                    <a:bodyPr/>
                    <a:lstStyle/>
                    <a:p>
                      <a:pPr algn="ctr"/>
                      <a:r>
                        <a:rPr lang="en-US" sz="2000" dirty="0"/>
                        <a:t>Mean </a:t>
                      </a:r>
                      <a:r>
                        <a:rPr lang="en-US" sz="2000" u="sng" dirty="0"/>
                        <a:t>+</a:t>
                      </a:r>
                      <a:r>
                        <a:rPr lang="en-US" sz="2000" dirty="0"/>
                        <a:t> SD (Min-Max)</a:t>
                      </a:r>
                    </a:p>
                  </a:txBody>
                  <a:tcPr marL="91433" marR="91433"/>
                </a:tc>
                <a:extLst>
                  <a:ext uri="{0D108BD9-81ED-4DB2-BD59-A6C34878D82A}">
                    <a16:rowId xmlns:a16="http://schemas.microsoft.com/office/drawing/2014/main" val="10000"/>
                  </a:ext>
                </a:extLst>
              </a:tr>
              <a:tr h="370840">
                <a:tc>
                  <a:txBody>
                    <a:bodyPr/>
                    <a:lstStyle/>
                    <a:p>
                      <a:r>
                        <a:rPr lang="en-US" sz="2000" dirty="0"/>
                        <a:t>Age (years)</a:t>
                      </a:r>
                    </a:p>
                  </a:txBody>
                  <a:tcPr marL="91433" marR="91433"/>
                </a:tc>
                <a:tc>
                  <a:txBody>
                    <a:bodyPr/>
                    <a:lstStyle/>
                    <a:p>
                      <a:pPr algn="ctr"/>
                      <a:r>
                        <a:rPr lang="en-US" sz="2000" dirty="0"/>
                        <a:t>43</a:t>
                      </a:r>
                      <a:r>
                        <a:rPr lang="en-US" sz="2000" u="sng" dirty="0"/>
                        <a:t>+</a:t>
                      </a:r>
                      <a:r>
                        <a:rPr lang="en-US" sz="2000" u="none" dirty="0"/>
                        <a:t> 13.7 (21-71)</a:t>
                      </a:r>
                    </a:p>
                  </a:txBody>
                  <a:tcPr marL="91433" marR="91433"/>
                </a:tc>
                <a:extLst>
                  <a:ext uri="{0D108BD9-81ED-4DB2-BD59-A6C34878D82A}">
                    <a16:rowId xmlns:a16="http://schemas.microsoft.com/office/drawing/2014/main" val="10001"/>
                  </a:ext>
                </a:extLst>
              </a:tr>
              <a:tr h="370840">
                <a:tc>
                  <a:txBody>
                    <a:bodyPr/>
                    <a:lstStyle/>
                    <a:p>
                      <a:r>
                        <a:rPr lang="en-US" sz="2000" dirty="0"/>
                        <a:t>T1D duration (years)</a:t>
                      </a:r>
                    </a:p>
                  </a:txBody>
                  <a:tcPr marL="91433" marR="91433"/>
                </a:tc>
                <a:tc>
                  <a:txBody>
                    <a:bodyPr/>
                    <a:lstStyle/>
                    <a:p>
                      <a:pPr algn="ctr"/>
                      <a:r>
                        <a:rPr lang="en-US" sz="2000" dirty="0"/>
                        <a:t>25.08 </a:t>
                      </a:r>
                      <a:r>
                        <a:rPr lang="en-US" sz="2000" u="sng" dirty="0"/>
                        <a:t>+</a:t>
                      </a:r>
                      <a:r>
                        <a:rPr lang="en-US" sz="2000" dirty="0"/>
                        <a:t> 13.08 (3-55)</a:t>
                      </a:r>
                    </a:p>
                  </a:txBody>
                  <a:tcPr marL="91433" marR="91433"/>
                </a:tc>
                <a:extLst>
                  <a:ext uri="{0D108BD9-81ED-4DB2-BD59-A6C34878D82A}">
                    <a16:rowId xmlns:a16="http://schemas.microsoft.com/office/drawing/2014/main" val="10002"/>
                  </a:ext>
                </a:extLst>
              </a:tr>
              <a:tr h="370840">
                <a:tc>
                  <a:txBody>
                    <a:bodyPr/>
                    <a:lstStyle/>
                    <a:p>
                      <a:r>
                        <a:rPr lang="en-US" sz="2000" dirty="0"/>
                        <a:t>HbA1c (%)</a:t>
                      </a:r>
                    </a:p>
                  </a:txBody>
                  <a:tcPr marL="91433" marR="91433"/>
                </a:tc>
                <a:tc>
                  <a:txBody>
                    <a:bodyPr/>
                    <a:lstStyle/>
                    <a:p>
                      <a:pPr algn="ctr"/>
                      <a:r>
                        <a:rPr lang="en-US" sz="2000" dirty="0"/>
                        <a:t>7.64 </a:t>
                      </a:r>
                      <a:r>
                        <a:rPr lang="en-US" sz="2000" u="sng" dirty="0"/>
                        <a:t>+</a:t>
                      </a:r>
                      <a:r>
                        <a:rPr lang="en-US" sz="2000" dirty="0"/>
                        <a:t> 1.77 (5-&gt;13.9</a:t>
                      </a:r>
                    </a:p>
                  </a:txBody>
                  <a:tcPr marL="91433" marR="91433"/>
                </a:tc>
                <a:extLst>
                  <a:ext uri="{0D108BD9-81ED-4DB2-BD59-A6C34878D82A}">
                    <a16:rowId xmlns:a16="http://schemas.microsoft.com/office/drawing/2014/main" val="10003"/>
                  </a:ext>
                </a:extLst>
              </a:tr>
              <a:tr h="370840">
                <a:tc>
                  <a:txBody>
                    <a:bodyPr/>
                    <a:lstStyle/>
                    <a:p>
                      <a:r>
                        <a:rPr lang="en-US" sz="2000" dirty="0"/>
                        <a:t>DKA (%)</a:t>
                      </a:r>
                    </a:p>
                  </a:txBody>
                  <a:tcPr marL="91433" marR="91433"/>
                </a:tc>
                <a:tc>
                  <a:txBody>
                    <a:bodyPr/>
                    <a:lstStyle/>
                    <a:p>
                      <a:pPr algn="ctr"/>
                      <a:r>
                        <a:rPr lang="en-US" sz="2000" dirty="0"/>
                        <a:t>0</a:t>
                      </a:r>
                    </a:p>
                  </a:txBody>
                  <a:tcPr marL="91433" marR="91433"/>
                </a:tc>
                <a:extLst>
                  <a:ext uri="{0D108BD9-81ED-4DB2-BD59-A6C34878D82A}">
                    <a16:rowId xmlns:a16="http://schemas.microsoft.com/office/drawing/2014/main" val="10004"/>
                  </a:ext>
                </a:extLst>
              </a:tr>
            </a:tbl>
          </a:graphicData>
        </a:graphic>
      </p:graphicFrame>
      <p:graphicFrame>
        <p:nvGraphicFramePr>
          <p:cNvPr id="38937" name="Chart 36">
            <a:extLst>
              <a:ext uri="{FF2B5EF4-FFF2-40B4-BE49-F238E27FC236}">
                <a16:creationId xmlns:a16="http://schemas.microsoft.com/office/drawing/2014/main" id="{D4FF2D03-A3E7-48DB-B166-D09D184AA471}"/>
              </a:ext>
            </a:extLst>
          </p:cNvPr>
          <p:cNvGraphicFramePr>
            <a:graphicFrameLocks/>
          </p:cNvGraphicFramePr>
          <p:nvPr/>
        </p:nvGraphicFramePr>
        <p:xfrm>
          <a:off x="8255000" y="800100"/>
          <a:ext cx="3484563" cy="3027363"/>
        </p:xfrm>
        <a:graphic>
          <a:graphicData uri="http://schemas.openxmlformats.org/presentationml/2006/ole">
            <mc:AlternateContent xmlns:mc="http://schemas.openxmlformats.org/markup-compatibility/2006">
              <mc:Choice xmlns:v="urn:schemas-microsoft-com:vml" Requires="v">
                <p:oleObj spid="_x0000_s4115" name="Chart" r:id="rId8" imgW="3487214" imgH="3029975" progId="Excel.Chart.8">
                  <p:embed/>
                </p:oleObj>
              </mc:Choice>
              <mc:Fallback>
                <p:oleObj name="Chart" r:id="rId8" imgW="3487214" imgH="3029975" progId="Excel.Chart.8">
                  <p:embed/>
                  <p:pic>
                    <p:nvPicPr>
                      <p:cNvPr id="38937" name="Chart 36">
                        <a:extLst>
                          <a:ext uri="{FF2B5EF4-FFF2-40B4-BE49-F238E27FC236}">
                            <a16:creationId xmlns:a16="http://schemas.microsoft.com/office/drawing/2014/main" id="{D4FF2D03-A3E7-48DB-B166-D09D184AA471}"/>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55000" y="800100"/>
                        <a:ext cx="3484563"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0962" name="Chart 4">
            <a:extLst>
              <a:ext uri="{FF2B5EF4-FFF2-40B4-BE49-F238E27FC236}">
                <a16:creationId xmlns:a16="http://schemas.microsoft.com/office/drawing/2014/main" id="{E1DED152-F6A8-4AF5-ADC7-C910B090D395}"/>
              </a:ext>
            </a:extLst>
          </p:cNvPr>
          <p:cNvGraphicFramePr>
            <a:graphicFrameLocks/>
          </p:cNvGraphicFramePr>
          <p:nvPr/>
        </p:nvGraphicFramePr>
        <p:xfrm>
          <a:off x="4292600" y="271463"/>
          <a:ext cx="3759200" cy="3027362"/>
        </p:xfrm>
        <a:graphic>
          <a:graphicData uri="http://schemas.openxmlformats.org/presentationml/2006/ole">
            <mc:AlternateContent xmlns:mc="http://schemas.openxmlformats.org/markup-compatibility/2006">
              <mc:Choice xmlns:v="urn:schemas-microsoft-com:vml" Requires="v">
                <p:oleObj spid="_x0000_s5142" name="Chart" r:id="rId4" imgW="3761558" imgH="3036071" progId="Excel.Chart.8">
                  <p:embed/>
                </p:oleObj>
              </mc:Choice>
              <mc:Fallback>
                <p:oleObj name="Chart" r:id="rId4" imgW="3761558" imgH="3036071" progId="Excel.Chart.8">
                  <p:embed/>
                  <p:pic>
                    <p:nvPicPr>
                      <p:cNvPr id="40962" name="Chart 4">
                        <a:extLst>
                          <a:ext uri="{FF2B5EF4-FFF2-40B4-BE49-F238E27FC236}">
                            <a16:creationId xmlns:a16="http://schemas.microsoft.com/office/drawing/2014/main" id="{E1DED152-F6A8-4AF5-ADC7-C910B090D39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2600" y="271463"/>
                        <a:ext cx="3759200" cy="302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963" name="Chart 7">
            <a:extLst>
              <a:ext uri="{FF2B5EF4-FFF2-40B4-BE49-F238E27FC236}">
                <a16:creationId xmlns:a16="http://schemas.microsoft.com/office/drawing/2014/main" id="{B7076C59-7F74-4CD7-9422-9E65786F0DBF}"/>
              </a:ext>
            </a:extLst>
          </p:cNvPr>
          <p:cNvGraphicFramePr>
            <a:graphicFrameLocks/>
          </p:cNvGraphicFramePr>
          <p:nvPr/>
        </p:nvGraphicFramePr>
        <p:xfrm>
          <a:off x="7874000" y="146050"/>
          <a:ext cx="4216400" cy="3119438"/>
        </p:xfrm>
        <a:graphic>
          <a:graphicData uri="http://schemas.openxmlformats.org/presentationml/2006/ole">
            <mc:AlternateContent xmlns:mc="http://schemas.openxmlformats.org/markup-compatibility/2006">
              <mc:Choice xmlns:v="urn:schemas-microsoft-com:vml" Requires="v">
                <p:oleObj spid="_x0000_s5143" name="Chart" r:id="rId6" imgW="4224894" imgH="3121423" progId="Excel.Chart.8">
                  <p:embed/>
                </p:oleObj>
              </mc:Choice>
              <mc:Fallback>
                <p:oleObj name="Chart" r:id="rId6" imgW="4224894" imgH="3121423" progId="Excel.Chart.8">
                  <p:embed/>
                  <p:pic>
                    <p:nvPicPr>
                      <p:cNvPr id="40963" name="Chart 7">
                        <a:extLst>
                          <a:ext uri="{FF2B5EF4-FFF2-40B4-BE49-F238E27FC236}">
                            <a16:creationId xmlns:a16="http://schemas.microsoft.com/office/drawing/2014/main" id="{B7076C59-7F74-4CD7-9422-9E65786F0DBF}"/>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74000" y="146050"/>
                        <a:ext cx="4216400" cy="31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964" name="Chart 10">
            <a:extLst>
              <a:ext uri="{FF2B5EF4-FFF2-40B4-BE49-F238E27FC236}">
                <a16:creationId xmlns:a16="http://schemas.microsoft.com/office/drawing/2014/main" id="{47396B28-A82C-4893-B4A7-566331FEEC6D}"/>
              </a:ext>
            </a:extLst>
          </p:cNvPr>
          <p:cNvGraphicFramePr>
            <a:graphicFrameLocks/>
          </p:cNvGraphicFramePr>
          <p:nvPr/>
        </p:nvGraphicFramePr>
        <p:xfrm>
          <a:off x="3505200" y="3556000"/>
          <a:ext cx="4491038" cy="3302000"/>
        </p:xfrm>
        <a:graphic>
          <a:graphicData uri="http://schemas.openxmlformats.org/presentationml/2006/ole">
            <mc:AlternateContent xmlns:mc="http://schemas.openxmlformats.org/markup-compatibility/2006">
              <mc:Choice xmlns:v="urn:schemas-microsoft-com:vml" Requires="v">
                <p:oleObj spid="_x0000_s5144" name="Chart" r:id="rId8" imgW="4493141" imgH="3310415" progId="Excel.Chart.8">
                  <p:embed/>
                </p:oleObj>
              </mc:Choice>
              <mc:Fallback>
                <p:oleObj name="Chart" r:id="rId8" imgW="4493141" imgH="3310415" progId="Excel.Chart.8">
                  <p:embed/>
                  <p:pic>
                    <p:nvPicPr>
                      <p:cNvPr id="40964" name="Chart 10">
                        <a:extLst>
                          <a:ext uri="{FF2B5EF4-FFF2-40B4-BE49-F238E27FC236}">
                            <a16:creationId xmlns:a16="http://schemas.microsoft.com/office/drawing/2014/main" id="{47396B28-A82C-4893-B4A7-566331FEEC6D}"/>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3556000"/>
                        <a:ext cx="4491038"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965" name="Chart 14">
            <a:extLst>
              <a:ext uri="{FF2B5EF4-FFF2-40B4-BE49-F238E27FC236}">
                <a16:creationId xmlns:a16="http://schemas.microsoft.com/office/drawing/2014/main" id="{812E6A4E-0E9D-40FC-A968-C63B017A2EA9}"/>
              </a:ext>
            </a:extLst>
          </p:cNvPr>
          <p:cNvGraphicFramePr>
            <a:graphicFrameLocks/>
          </p:cNvGraphicFramePr>
          <p:nvPr/>
        </p:nvGraphicFramePr>
        <p:xfrm>
          <a:off x="528638" y="330200"/>
          <a:ext cx="3484562" cy="3027363"/>
        </p:xfrm>
        <a:graphic>
          <a:graphicData uri="http://schemas.openxmlformats.org/presentationml/2006/ole">
            <mc:AlternateContent xmlns:mc="http://schemas.openxmlformats.org/markup-compatibility/2006">
              <mc:Choice xmlns:v="urn:schemas-microsoft-com:vml" Requires="v">
                <p:oleObj spid="_x0000_s5145" name="Chart" r:id="rId10" imgW="3493311" imgH="3029975" progId="Excel.Chart.8">
                  <p:embed/>
                </p:oleObj>
              </mc:Choice>
              <mc:Fallback>
                <p:oleObj name="Chart" r:id="rId10" imgW="3493311" imgH="3029975" progId="Excel.Chart.8">
                  <p:embed/>
                  <p:pic>
                    <p:nvPicPr>
                      <p:cNvPr id="40965" name="Chart 14">
                        <a:extLst>
                          <a:ext uri="{FF2B5EF4-FFF2-40B4-BE49-F238E27FC236}">
                            <a16:creationId xmlns:a16="http://schemas.microsoft.com/office/drawing/2014/main" id="{812E6A4E-0E9D-40FC-A968-C63B017A2EA9}"/>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8638" y="330200"/>
                        <a:ext cx="3484562"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00470-A724-4434-B3C8-180FC29CBE06}"/>
              </a:ext>
            </a:extLst>
          </p:cNvPr>
          <p:cNvSpPr>
            <a:spLocks noGrp="1"/>
          </p:cNvSpPr>
          <p:nvPr>
            <p:ph type="title"/>
          </p:nvPr>
        </p:nvSpPr>
        <p:spPr/>
        <p:txBody>
          <a:bodyPr/>
          <a:lstStyle/>
          <a:p>
            <a:pPr>
              <a:defRPr/>
            </a:pPr>
            <a:r>
              <a:rPr lang="en-US" dirty="0"/>
              <a:t>Conclusions</a:t>
            </a:r>
          </a:p>
        </p:txBody>
      </p:sp>
      <p:sp>
        <p:nvSpPr>
          <p:cNvPr id="3" name="Content Placeholder 2">
            <a:extLst>
              <a:ext uri="{FF2B5EF4-FFF2-40B4-BE49-F238E27FC236}">
                <a16:creationId xmlns:a16="http://schemas.microsoft.com/office/drawing/2014/main" id="{7A598BEC-7D89-47FE-838B-45E00CD82CE8}"/>
              </a:ext>
            </a:extLst>
          </p:cNvPr>
          <p:cNvSpPr>
            <a:spLocks noGrp="1"/>
          </p:cNvSpPr>
          <p:nvPr>
            <p:ph idx="1"/>
          </p:nvPr>
        </p:nvSpPr>
        <p:spPr>
          <a:xfrm>
            <a:off x="406400" y="2057400"/>
            <a:ext cx="10947400" cy="3581400"/>
          </a:xfrm>
        </p:spPr>
        <p:txBody>
          <a:bodyPr/>
          <a:lstStyle/>
          <a:p>
            <a:pPr>
              <a:buFont typeface="Wingdings 2" panose="05020102010507070707" pitchFamily="82" charset="2"/>
              <a:buChar char=""/>
              <a:defRPr/>
            </a:pPr>
            <a:r>
              <a:rPr lang="en-US" sz="2800" dirty="0"/>
              <a:t>Telemedicine for type 1 DM patients is a </a:t>
            </a:r>
            <a:r>
              <a:rPr lang="en-US" sz="2800" b="1" dirty="0"/>
              <a:t>team</a:t>
            </a:r>
            <a:r>
              <a:rPr lang="en-US" sz="2800" dirty="0"/>
              <a:t> effort</a:t>
            </a:r>
          </a:p>
          <a:p>
            <a:pPr>
              <a:buFont typeface="Wingdings 2" panose="05020102010507070707" pitchFamily="82" charset="2"/>
              <a:buChar char=""/>
              <a:defRPr/>
            </a:pPr>
            <a:r>
              <a:rPr lang="en-US" sz="2800" dirty="0"/>
              <a:t>It needs Institution support</a:t>
            </a:r>
          </a:p>
          <a:p>
            <a:pPr>
              <a:buFont typeface="Wingdings 2" panose="05020102010507070707" pitchFamily="82" charset="2"/>
              <a:buChar char=""/>
              <a:defRPr/>
            </a:pPr>
            <a:r>
              <a:rPr lang="en-US" sz="2800" dirty="0"/>
              <a:t>It needs software simplification</a:t>
            </a:r>
          </a:p>
          <a:p>
            <a:pPr>
              <a:buFont typeface="Wingdings 2" panose="05020102010507070707" pitchFamily="82" charset="2"/>
              <a:buChar char=""/>
              <a:defRPr/>
            </a:pPr>
            <a:r>
              <a:rPr lang="en-US" sz="2800" dirty="0"/>
              <a:t>It needs phone app connection</a:t>
            </a:r>
          </a:p>
          <a:p>
            <a:pPr>
              <a:buFont typeface="Wingdings 2" panose="05020102010507070707" pitchFamily="82" charset="2"/>
              <a:buChar char=""/>
              <a:defRPr/>
            </a:pPr>
            <a:r>
              <a:rPr lang="en-US" sz="2800" dirty="0"/>
              <a:t>It needs patient engagement</a:t>
            </a:r>
          </a:p>
          <a:p>
            <a:pPr>
              <a:buFont typeface="Wingdings 2" panose="05020102010507070707" pitchFamily="82" charset="2"/>
              <a:buChar char=""/>
              <a:defRPr/>
            </a:pPr>
            <a:r>
              <a:rPr lang="en-US" sz="2800" dirty="0"/>
              <a:t>It needs staff to work with patient PRIOR to visit</a:t>
            </a:r>
          </a:p>
          <a:p>
            <a:pPr>
              <a:buFont typeface="Wingdings 2" panose="05020102010507070707" pitchFamily="82" charset="2"/>
              <a:buChar char=""/>
              <a:defRPr/>
            </a:pPr>
            <a:r>
              <a:rPr lang="en-US" sz="2800" dirty="0"/>
              <a:t>It needs PATIENCE!!</a:t>
            </a:r>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33AFC6-287D-45B6-A788-2ED36A7C6DF6}"/>
              </a:ext>
            </a:extLst>
          </p:cNvPr>
          <p:cNvSpPr>
            <a:spLocks noGrp="1"/>
          </p:cNvSpPr>
          <p:nvPr>
            <p:ph type="ctrTitle"/>
          </p:nvPr>
        </p:nvSpPr>
        <p:spPr>
          <a:xfrm>
            <a:off x="1295400" y="2590800"/>
            <a:ext cx="9115425" cy="2030413"/>
          </a:xfrm>
        </p:spPr>
        <p:txBody>
          <a:bodyPr/>
          <a:lstStyle/>
          <a:p>
            <a:pPr>
              <a:defRPr/>
            </a:pPr>
            <a:r>
              <a:rPr lang="en-US" sz="4400" dirty="0"/>
              <a:t>Thank You</a:t>
            </a:r>
            <a:br>
              <a:rPr lang="en-US" sz="4400" dirty="0"/>
            </a:br>
            <a:endParaRPr lang="en-US" sz="4400" dirty="0"/>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A089E1-E4D4-48BB-9A37-F831D186668F}"/>
              </a:ext>
            </a:extLst>
          </p:cNvPr>
          <p:cNvSpPr>
            <a:spLocks noGrp="1"/>
          </p:cNvSpPr>
          <p:nvPr>
            <p:ph type="body" sz="half" idx="1"/>
          </p:nvPr>
        </p:nvSpPr>
        <p:spPr>
          <a:xfrm>
            <a:off x="441790" y="1150706"/>
            <a:ext cx="11478462" cy="4489805"/>
          </a:xfrm>
        </p:spPr>
        <p:txBody>
          <a:bodyPr>
            <a:normAutofit fontScale="85000" lnSpcReduction="20000"/>
          </a:bodyPr>
          <a:lstStyle/>
          <a:p>
            <a:pPr marL="457200" indent="-457200">
              <a:buAutoNum type="arabicPeriod"/>
            </a:pPr>
            <a:r>
              <a:rPr lang="en-US" sz="2800" dirty="0"/>
              <a:t>Four publications in process</a:t>
            </a:r>
          </a:p>
          <a:p>
            <a:pPr marL="514350" lvl="4" indent="-514350">
              <a:buFont typeface="+mj-lt"/>
              <a:buAutoNum type="alphaLcPeriod"/>
            </a:pPr>
            <a:r>
              <a:rPr lang="en-US" sz="2800" dirty="0"/>
              <a:t>Hospitalization in Pediatric patients (Alonso et al)</a:t>
            </a:r>
          </a:p>
          <a:p>
            <a:pPr marL="514350" lvl="4" indent="-514350">
              <a:buFont typeface="+mj-lt"/>
              <a:buAutoNum type="alphaLcPeriod"/>
            </a:pPr>
            <a:r>
              <a:rPr lang="en-US" sz="2800" dirty="0"/>
              <a:t>Diabetes Technology Use and COVID outcome (Noor et al)</a:t>
            </a:r>
          </a:p>
          <a:p>
            <a:pPr marL="514350" lvl="4" indent="-514350">
              <a:buFont typeface="+mj-lt"/>
              <a:buAutoNum type="alphaLcPeriod"/>
            </a:pPr>
            <a:r>
              <a:rPr lang="en-US" sz="2800" dirty="0"/>
              <a:t>Early vs Late Surge (Gallagher et al)</a:t>
            </a:r>
          </a:p>
          <a:p>
            <a:pPr marL="514350" lvl="4" indent="-514350">
              <a:buFont typeface="+mj-lt"/>
              <a:buAutoNum type="alphaLcPeriod"/>
            </a:pPr>
            <a:r>
              <a:rPr lang="en-US" sz="2800" dirty="0"/>
              <a:t>Age based hospitalization risk stratification (Demeterco-Berggren et al)</a:t>
            </a:r>
          </a:p>
          <a:p>
            <a:pPr marL="457200" indent="-457200">
              <a:buAutoNum type="arabicPeriod"/>
            </a:pPr>
            <a:endParaRPr lang="en-US" sz="2800" dirty="0"/>
          </a:p>
          <a:p>
            <a:pPr marL="457200" lvl="0" indent="-457200">
              <a:buFontTx/>
              <a:buAutoNum type="arabicPeriod"/>
            </a:pPr>
            <a:r>
              <a:rPr lang="en-US" sz="2800" dirty="0"/>
              <a:t>T1D and T2D Cerner Database Authorship work group and analysis plan</a:t>
            </a:r>
          </a:p>
          <a:p>
            <a:pPr marL="457200" lvl="0" indent="-457200">
              <a:buFontTx/>
              <a:buAutoNum type="arabicPeriod"/>
            </a:pPr>
            <a:endParaRPr lang="en-US" sz="2800" dirty="0"/>
          </a:p>
          <a:p>
            <a:pPr marL="457200" lvl="0" indent="-457200">
              <a:buFontTx/>
              <a:buAutoNum type="arabicPeriod"/>
            </a:pPr>
            <a:r>
              <a:rPr lang="en-US" sz="2800" dirty="0"/>
              <a:t>DKA and New Onset 2019 and 2020 Trend Analysis, </a:t>
            </a:r>
            <a:r>
              <a:rPr lang="en-US" sz="2800" b="1" dirty="0">
                <a:solidFill>
                  <a:srgbClr val="FF0000"/>
                </a:solidFill>
              </a:rPr>
              <a:t>author group interest email next week.</a:t>
            </a:r>
          </a:p>
          <a:p>
            <a:pPr marL="457200" lvl="0" indent="-457200">
              <a:buFontTx/>
              <a:buAutoNum type="arabicPeriod"/>
            </a:pPr>
            <a:endParaRPr lang="en-US" sz="2800" dirty="0"/>
          </a:p>
          <a:p>
            <a:pPr marL="457200" lvl="0" indent="-457200">
              <a:buFontTx/>
              <a:buAutoNum type="arabicPeriod"/>
            </a:pPr>
            <a:r>
              <a:rPr lang="en-US" sz="2800" dirty="0"/>
              <a:t>We will continue monthly update via emails and additional opportunities until June 2021</a:t>
            </a:r>
          </a:p>
          <a:p>
            <a:pPr marL="457200" lvl="0" indent="-457200">
              <a:buFontTx/>
              <a:buAutoNum type="arabicPeriod"/>
            </a:pPr>
            <a:endParaRPr lang="en-US" sz="2800" dirty="0"/>
          </a:p>
          <a:p>
            <a:pPr marL="457200" lvl="0" indent="-457200">
              <a:buFontTx/>
              <a:buAutoNum type="arabicPeriod"/>
            </a:pPr>
            <a:r>
              <a:rPr lang="en-US" sz="2800" dirty="0"/>
              <a:t>Questions/suggestions/comments, please email qi@t1dexchange.org</a:t>
            </a:r>
          </a:p>
          <a:p>
            <a:pPr marL="457200" indent="-457200">
              <a:buAutoNum type="arabicPeriod"/>
            </a:pPr>
            <a:endParaRPr lang="en-US" dirty="0"/>
          </a:p>
        </p:txBody>
      </p:sp>
      <p:sp>
        <p:nvSpPr>
          <p:cNvPr id="3" name="Title 2">
            <a:extLst>
              <a:ext uri="{FF2B5EF4-FFF2-40B4-BE49-F238E27FC236}">
                <a16:creationId xmlns:a16="http://schemas.microsoft.com/office/drawing/2014/main" id="{C6E9B949-7F02-4EA6-B8CB-274D3551C6B7}"/>
              </a:ext>
            </a:extLst>
          </p:cNvPr>
          <p:cNvSpPr>
            <a:spLocks noGrp="1"/>
          </p:cNvSpPr>
          <p:nvPr>
            <p:ph type="title"/>
          </p:nvPr>
        </p:nvSpPr>
        <p:spPr>
          <a:xfrm>
            <a:off x="738130" y="274639"/>
            <a:ext cx="9794404" cy="660309"/>
          </a:xfrm>
        </p:spPr>
        <p:txBody>
          <a:bodyPr>
            <a:normAutofit/>
          </a:bodyPr>
          <a:lstStyle/>
          <a:p>
            <a:r>
              <a:rPr lang="en-US" sz="3600" b="1" dirty="0"/>
              <a:t>Coordinating Center Update</a:t>
            </a:r>
          </a:p>
        </p:txBody>
      </p:sp>
    </p:spTree>
    <p:extLst>
      <p:ext uri="{BB962C8B-B14F-4D97-AF65-F5344CB8AC3E}">
        <p14:creationId xmlns:p14="http://schemas.microsoft.com/office/powerpoint/2010/main" val="351346176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4EFA06-FA28-4100-881C-2AE5B5B1DC74}"/>
              </a:ext>
            </a:extLst>
          </p:cNvPr>
          <p:cNvSpPr>
            <a:spLocks noGrp="1"/>
          </p:cNvSpPr>
          <p:nvPr>
            <p:ph type="title"/>
          </p:nvPr>
        </p:nvSpPr>
        <p:spPr/>
        <p:txBody>
          <a:bodyPr/>
          <a:lstStyle/>
          <a:p>
            <a:r>
              <a:rPr lang="en-US" dirty="0"/>
              <a:t>COVID Study Updates</a:t>
            </a:r>
          </a:p>
        </p:txBody>
      </p:sp>
      <p:sp>
        <p:nvSpPr>
          <p:cNvPr id="2" name="Text Placeholder 1">
            <a:extLst>
              <a:ext uri="{FF2B5EF4-FFF2-40B4-BE49-F238E27FC236}">
                <a16:creationId xmlns:a16="http://schemas.microsoft.com/office/drawing/2014/main" id="{31C053BE-BC3E-46CE-9A42-350AAE61BD5A}"/>
              </a:ext>
            </a:extLst>
          </p:cNvPr>
          <p:cNvSpPr>
            <a:spLocks noGrp="1"/>
          </p:cNvSpPr>
          <p:nvPr>
            <p:ph type="body" sz="quarter" idx="10"/>
          </p:nvPr>
        </p:nvSpPr>
        <p:spPr>
          <a:xfrm>
            <a:off x="549275" y="877888"/>
            <a:ext cx="10972166" cy="5980112"/>
          </a:xfrm>
        </p:spPr>
        <p:txBody>
          <a:bodyPr>
            <a:normAutofit/>
          </a:bodyPr>
          <a:lstStyle/>
          <a:p>
            <a:r>
              <a:rPr lang="en-US" sz="2800" dirty="0"/>
              <a:t>Last Webinar on this project Today. The registry will remain open until </a:t>
            </a:r>
            <a:r>
              <a:rPr lang="en-US" sz="2800" b="1" dirty="0">
                <a:solidFill>
                  <a:srgbClr val="FF0000"/>
                </a:solidFill>
              </a:rPr>
              <a:t>June 30, 2021</a:t>
            </a:r>
            <a:r>
              <a:rPr lang="en-US" sz="2800" dirty="0"/>
              <a:t>, so please continue to contribute relevant cases.</a:t>
            </a:r>
          </a:p>
          <a:p>
            <a:endParaRPr lang="en-US" sz="2800" dirty="0"/>
          </a:p>
        </p:txBody>
      </p:sp>
      <p:pic>
        <p:nvPicPr>
          <p:cNvPr id="3" name="Picture 2">
            <a:extLst>
              <a:ext uri="{FF2B5EF4-FFF2-40B4-BE49-F238E27FC236}">
                <a16:creationId xmlns:a16="http://schemas.microsoft.com/office/drawing/2014/main" id="{EFA31D02-08D9-4113-91C1-8DE59883D7D3}"/>
              </a:ext>
            </a:extLst>
          </p:cNvPr>
          <p:cNvPicPr>
            <a:picLocks noChangeAspect="1"/>
          </p:cNvPicPr>
          <p:nvPr/>
        </p:nvPicPr>
        <p:blipFill>
          <a:blip r:embed="rId3"/>
          <a:stretch>
            <a:fillRect/>
          </a:stretch>
        </p:blipFill>
        <p:spPr>
          <a:xfrm>
            <a:off x="3861911" y="2353997"/>
            <a:ext cx="4484687" cy="2827338"/>
          </a:xfrm>
          <a:prstGeom prst="rect">
            <a:avLst/>
          </a:prstGeom>
        </p:spPr>
      </p:pic>
      <p:pic>
        <p:nvPicPr>
          <p:cNvPr id="1026" name="Picture 2" descr="How To Write A Thank You Note In Five Easy Steps">
            <a:extLst>
              <a:ext uri="{FF2B5EF4-FFF2-40B4-BE49-F238E27FC236}">
                <a16:creationId xmlns:a16="http://schemas.microsoft.com/office/drawing/2014/main" id="{5B5657E6-6681-4BB3-94A3-0C0E42BA50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59" y="2967566"/>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ther Ways to Say “Thank You So Much” and “Thank You Very Much” in Writing  | Grammarly">
            <a:extLst>
              <a:ext uri="{FF2B5EF4-FFF2-40B4-BE49-F238E27FC236}">
                <a16:creationId xmlns:a16="http://schemas.microsoft.com/office/drawing/2014/main" id="{B611E91A-A49D-4255-AD28-18E4F85828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9975" y="2779713"/>
            <a:ext cx="2952750"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22103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12CE7-F218-445C-8552-6FF58365BEA3}"/>
              </a:ext>
            </a:extLst>
          </p:cNvPr>
          <p:cNvSpPr>
            <a:spLocks noGrp="1"/>
          </p:cNvSpPr>
          <p:nvPr>
            <p:ph type="ctrTitle"/>
          </p:nvPr>
        </p:nvSpPr>
        <p:spPr>
          <a:xfrm>
            <a:off x="1524000" y="1695236"/>
            <a:ext cx="9144000" cy="2530595"/>
          </a:xfrm>
        </p:spPr>
        <p:txBody>
          <a:bodyPr>
            <a:noAutofit/>
          </a:bodyPr>
          <a:lstStyle/>
          <a:p>
            <a:r>
              <a:rPr lang="en-US" sz="2800" b="1" spc="-34" dirty="0">
                <a:solidFill>
                  <a:srgbClr val="5A9EAE"/>
                </a:solidFill>
                <a:latin typeface="Montserrat SemiBold" panose="00000700000000000000" pitchFamily="2" charset="0"/>
                <a:cs typeface="Arial" panose="020B0604020202020204" pitchFamily="34" charset="0"/>
              </a:rPr>
              <a:t>Diabetes Technology Use for management of type 1 diabetes (T1D) is associated with fewer adverse COVID-19 outcomes</a:t>
            </a:r>
            <a:br>
              <a:rPr lang="en-US" sz="2000" b="1" spc="-34" dirty="0">
                <a:solidFill>
                  <a:srgbClr val="5A9EAE"/>
                </a:solidFill>
                <a:latin typeface="Montserrat SemiBold" panose="00000700000000000000" pitchFamily="2" charset="0"/>
                <a:cs typeface="Arial" panose="020B0604020202020204" pitchFamily="34" charset="0"/>
              </a:rPr>
            </a:br>
            <a:br>
              <a:rPr lang="en-US" sz="2000" b="1" spc="-34" dirty="0">
                <a:solidFill>
                  <a:srgbClr val="5A9EAE"/>
                </a:solidFill>
                <a:latin typeface="Montserrat SemiBold" panose="00000700000000000000" pitchFamily="2" charset="0"/>
                <a:cs typeface="Arial" panose="020B0604020202020204" pitchFamily="34" charset="0"/>
              </a:rPr>
            </a:br>
            <a:br>
              <a:rPr lang="en-US" sz="2000" b="1" spc="-34" dirty="0">
                <a:solidFill>
                  <a:srgbClr val="5A9EAE"/>
                </a:solidFill>
                <a:latin typeface="Montserrat SemiBold" panose="00000700000000000000" pitchFamily="2" charset="0"/>
                <a:cs typeface="Arial" panose="020B0604020202020204" pitchFamily="34" charset="0"/>
              </a:rPr>
            </a:br>
            <a:r>
              <a:rPr lang="en-US" sz="2000" b="1" spc="-34" dirty="0">
                <a:solidFill>
                  <a:srgbClr val="5A9EAE"/>
                </a:solidFill>
                <a:latin typeface="Montserrat SemiBold" panose="00000700000000000000" pitchFamily="2" charset="0"/>
                <a:cs typeface="Arial" panose="020B0604020202020204" pitchFamily="34" charset="0"/>
              </a:rPr>
              <a:t>Data source: T1D Exchange COVID-19 Surveillance Registry</a:t>
            </a:r>
            <a:endParaRPr lang="en-US" sz="2000" b="1" dirty="0">
              <a:solidFill>
                <a:srgbClr val="5A9EAE"/>
              </a:solidFill>
            </a:endParaRPr>
          </a:p>
        </p:txBody>
      </p:sp>
    </p:spTree>
    <p:extLst>
      <p:ext uri="{BB962C8B-B14F-4D97-AF65-F5344CB8AC3E}">
        <p14:creationId xmlns:p14="http://schemas.microsoft.com/office/powerpoint/2010/main" val="1094216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C5368-586A-41B6-BFDB-1B2AD58BB6CB}"/>
              </a:ext>
            </a:extLst>
          </p:cNvPr>
          <p:cNvSpPr>
            <a:spLocks noGrp="1"/>
          </p:cNvSpPr>
          <p:nvPr>
            <p:ph type="title"/>
          </p:nvPr>
        </p:nvSpPr>
        <p:spPr/>
        <p:txBody>
          <a:bodyPr/>
          <a:lstStyle/>
          <a:p>
            <a:r>
              <a:rPr lang="en-US" sz="2400" spc="-34" dirty="0">
                <a:solidFill>
                  <a:srgbClr val="0099CC"/>
                </a:solidFill>
                <a:latin typeface="Montserrat SemiBold" panose="00000700000000000000" pitchFamily="2" charset="0"/>
                <a:cs typeface="Arial" panose="020B0604020202020204" pitchFamily="34" charset="0"/>
              </a:rPr>
              <a:t>Background</a:t>
            </a:r>
          </a:p>
        </p:txBody>
      </p:sp>
      <p:sp>
        <p:nvSpPr>
          <p:cNvPr id="3" name="Content Placeholder 2">
            <a:extLst>
              <a:ext uri="{FF2B5EF4-FFF2-40B4-BE49-F238E27FC236}">
                <a16:creationId xmlns:a16="http://schemas.microsoft.com/office/drawing/2014/main" id="{A802BCD2-25DD-4F20-B40A-12CB2FD3E510}"/>
              </a:ext>
            </a:extLst>
          </p:cNvPr>
          <p:cNvSpPr>
            <a:spLocks noGrp="1"/>
          </p:cNvSpPr>
          <p:nvPr>
            <p:ph idx="1"/>
          </p:nvPr>
        </p:nvSpPr>
        <p:spPr/>
        <p:txBody>
          <a:bodyPr>
            <a:normAutofit lnSpcReduction="10000"/>
          </a:bodyPr>
          <a:lstStyle/>
          <a:p>
            <a:r>
              <a:rPr lang="en-US" sz="2000" dirty="0">
                <a:effectLst/>
                <a:latin typeface="Times New Roman" panose="02020603050405020304" pitchFamily="18" charset="0"/>
                <a:ea typeface="Calibri" panose="020F0502020204030204" pitchFamily="34" charset="0"/>
                <a:cs typeface="Times New Roman" panose="02020603050405020304" pitchFamily="18" charset="0"/>
              </a:rPr>
              <a:t>People with COVID-19 and type 1 diabetes (T1D) are at high risk of diabetes-related outcomes such as diabetic ketoacidosis (DKA) and hospitalization. For people with elevated glucose levels, infections could further exacerbate the risk of acute complications. </a:t>
            </a:r>
          </a:p>
          <a:p>
            <a:pPr marL="0" indent="0">
              <a:buNone/>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As part of the management of T1D, the use of diabetes technology including continuous glucose monitors (CGM) and insulin pumps is recommended to improve glycemic control.</a:t>
            </a:r>
          </a:p>
          <a:p>
            <a:pPr marL="0" indent="0">
              <a:buNone/>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000" dirty="0">
                <a:effectLst/>
                <a:latin typeface="Times New Roman" panose="02020603050405020304" pitchFamily="18" charset="0"/>
                <a:ea typeface="Calibri" panose="020F0502020204030204" pitchFamily="34" charset="0"/>
                <a:cs typeface="Times New Roman" panose="02020603050405020304" pitchFamily="18" charset="0"/>
              </a:rPr>
              <a:t>However, despite increasing evidence of the benefits of diabetes technology its uptake remains low, in part owing to systemic racism and social inequities</a:t>
            </a:r>
          </a:p>
          <a:p>
            <a:pPr marL="0" indent="0">
              <a:buNone/>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Aim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Examine the frequency of adverse outcomes across categories of diabetes technology use</a:t>
            </a:r>
          </a:p>
          <a:p>
            <a:pPr marL="0" indent="0">
              <a:buNone/>
            </a:pPr>
            <a:r>
              <a:rPr lang="en-US" sz="2800" dirty="0">
                <a:latin typeface="Times New Roman" panose="02020603050405020304" pitchFamily="18" charset="0"/>
                <a:cs typeface="Times New Roman" panose="02020603050405020304" pitchFamily="18" charset="0"/>
              </a:rPr>
              <a:t> </a:t>
            </a:r>
            <a:endParaRPr lang="en-US" sz="2800" dirty="0">
              <a:latin typeface="Montserrat" panose="00000500000000000000" pitchFamily="2" charset="0"/>
            </a:endParaRPr>
          </a:p>
          <a:p>
            <a:endParaRPr lang="en-US" dirty="0"/>
          </a:p>
        </p:txBody>
      </p:sp>
    </p:spTree>
    <p:extLst>
      <p:ext uri="{BB962C8B-B14F-4D97-AF65-F5344CB8AC3E}">
        <p14:creationId xmlns:p14="http://schemas.microsoft.com/office/powerpoint/2010/main" val="1970268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2E14F-7384-4A23-AE01-ADB59B5AD98D}"/>
              </a:ext>
            </a:extLst>
          </p:cNvPr>
          <p:cNvSpPr>
            <a:spLocks noGrp="1"/>
          </p:cNvSpPr>
          <p:nvPr>
            <p:ph type="title"/>
          </p:nvPr>
        </p:nvSpPr>
        <p:spPr/>
        <p:txBody>
          <a:bodyPr/>
          <a:lstStyle/>
          <a:p>
            <a:r>
              <a:rPr lang="en-US" sz="2400" spc="-34" dirty="0">
                <a:solidFill>
                  <a:srgbClr val="0099CC"/>
                </a:solidFill>
                <a:latin typeface="Montserrat SemiBold" panose="00000700000000000000" pitchFamily="2" charset="0"/>
                <a:cs typeface="Arial" panose="020B0604020202020204" pitchFamily="34" charset="0"/>
              </a:rPr>
              <a:t>Methods</a:t>
            </a:r>
          </a:p>
        </p:txBody>
      </p:sp>
      <p:sp>
        <p:nvSpPr>
          <p:cNvPr id="3" name="Content Placeholder 2">
            <a:extLst>
              <a:ext uri="{FF2B5EF4-FFF2-40B4-BE49-F238E27FC236}">
                <a16:creationId xmlns:a16="http://schemas.microsoft.com/office/drawing/2014/main" id="{5A3E7FD0-A609-4950-B2B6-2A620083DCD6}"/>
              </a:ext>
            </a:extLst>
          </p:cNvPr>
          <p:cNvSpPr>
            <a:spLocks noGrp="1"/>
          </p:cNvSpPr>
          <p:nvPr>
            <p:ph idx="1"/>
          </p:nvPr>
        </p:nvSpPr>
        <p:spPr/>
        <p:txBody>
          <a:bodyPr/>
          <a:lstStyle/>
          <a:p>
            <a:r>
              <a:rPr lang="en-US" sz="2000" dirty="0">
                <a:latin typeface="Times New Roman" panose="02020603050405020304" pitchFamily="18" charset="0"/>
                <a:cs typeface="Times New Roman" panose="02020603050405020304" pitchFamily="18" charset="0"/>
              </a:rPr>
              <a:t>This analysis included 447 people with T1D and a confirmed COVID-19 infection during March 2020-Dec 2020. </a:t>
            </a:r>
          </a:p>
          <a:p>
            <a:pPr marL="0" indent="0">
              <a:buNone/>
            </a:pP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Patients were grouped into four categories of diabetes technology use; </a:t>
            </a:r>
          </a:p>
          <a:p>
            <a:pPr lvl="1"/>
            <a:r>
              <a:rPr lang="en-US" sz="1600" b="1" dirty="0">
                <a:latin typeface="Times New Roman" panose="02020603050405020304" pitchFamily="18" charset="0"/>
                <a:cs typeface="Times New Roman" panose="02020603050405020304" pitchFamily="18" charset="0"/>
              </a:rPr>
              <a:t>'No device use': </a:t>
            </a:r>
            <a:r>
              <a:rPr lang="en-US" sz="1600" dirty="0">
                <a:latin typeface="Times New Roman" panose="02020603050405020304" pitchFamily="18" charset="0"/>
                <a:cs typeface="Times New Roman" panose="02020603050405020304" pitchFamily="18" charset="0"/>
              </a:rPr>
              <a:t>patients who did not report using a CGM or insulin pump device;</a:t>
            </a:r>
          </a:p>
          <a:p>
            <a:pPr lvl="1"/>
            <a:r>
              <a:rPr lang="en-US" sz="1600" b="1" dirty="0">
                <a:latin typeface="Times New Roman" panose="02020603050405020304" pitchFamily="18" charset="0"/>
                <a:cs typeface="Times New Roman" panose="02020603050405020304" pitchFamily="18" charset="0"/>
              </a:rPr>
              <a:t>'CGM use' </a:t>
            </a:r>
            <a:r>
              <a:rPr lang="en-US" sz="1600" dirty="0">
                <a:latin typeface="Times New Roman" panose="02020603050405020304" pitchFamily="18" charset="0"/>
                <a:cs typeface="Times New Roman" panose="02020603050405020304" pitchFamily="18" charset="0"/>
              </a:rPr>
              <a:t>including all patients currently using a CGM device, regardless of insulin pump use; </a:t>
            </a:r>
          </a:p>
          <a:p>
            <a:pPr lvl="1"/>
            <a:r>
              <a:rPr lang="en-US" sz="1600" b="1" dirty="0">
                <a:latin typeface="Times New Roman" panose="02020603050405020304" pitchFamily="18" charset="0"/>
                <a:cs typeface="Times New Roman" panose="02020603050405020304" pitchFamily="18" charset="0"/>
              </a:rPr>
              <a:t>'Insulin pump use' </a:t>
            </a:r>
            <a:r>
              <a:rPr lang="en-US" sz="1600" dirty="0">
                <a:latin typeface="Times New Roman" panose="02020603050405020304" pitchFamily="18" charset="0"/>
                <a:cs typeface="Times New Roman" panose="02020603050405020304" pitchFamily="18" charset="0"/>
              </a:rPr>
              <a:t>including all patients currently using insulin pump, regardless of CGM device; </a:t>
            </a:r>
          </a:p>
          <a:p>
            <a:pPr lvl="1"/>
            <a:r>
              <a:rPr lang="en-US" sz="1600" b="1" dirty="0">
                <a:latin typeface="Times New Roman" panose="02020603050405020304" pitchFamily="18" charset="0"/>
                <a:cs typeface="Times New Roman" panose="02020603050405020304" pitchFamily="18" charset="0"/>
              </a:rPr>
              <a:t>'CGM and Insulin pump use' </a:t>
            </a:r>
            <a:r>
              <a:rPr lang="en-US" sz="1600" dirty="0">
                <a:latin typeface="Times New Roman" panose="02020603050405020304" pitchFamily="18" charset="0"/>
                <a:cs typeface="Times New Roman" panose="02020603050405020304" pitchFamily="18" charset="0"/>
              </a:rPr>
              <a:t>including patients who reported using a CGM in combination with an insulin pump. </a:t>
            </a:r>
          </a:p>
          <a:p>
            <a:pPr marL="457200" lvl="1" indent="0">
              <a:buNone/>
            </a:pPr>
            <a:endParaRPr lang="en-US" sz="16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Adverse outcomes: Hospitalization, DKA, severe hypoglycemia, or death</a:t>
            </a:r>
          </a:p>
          <a:p>
            <a:endParaRPr lang="en-US" dirty="0"/>
          </a:p>
          <a:p>
            <a:pPr marL="0" indent="0">
              <a:buNone/>
            </a:pPr>
            <a:endParaRPr lang="en-US" dirty="0"/>
          </a:p>
        </p:txBody>
      </p:sp>
    </p:spTree>
    <p:extLst>
      <p:ext uri="{BB962C8B-B14F-4D97-AF65-F5344CB8AC3E}">
        <p14:creationId xmlns:p14="http://schemas.microsoft.com/office/powerpoint/2010/main" val="25043740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CH LCD-Temp">
  <a:themeElements>
    <a:clrScheme name="TCH LCD Template 1">
      <a:dk1>
        <a:srgbClr val="000000"/>
      </a:dk1>
      <a:lt1>
        <a:srgbClr val="FFFFFF"/>
      </a:lt1>
      <a:dk2>
        <a:srgbClr val="FFFFFF"/>
      </a:dk2>
      <a:lt2>
        <a:srgbClr val="808080"/>
      </a:lt2>
      <a:accent1>
        <a:srgbClr val="00254E"/>
      </a:accent1>
      <a:accent2>
        <a:srgbClr val="3F80CD"/>
      </a:accent2>
      <a:accent3>
        <a:srgbClr val="FFFFFF"/>
      </a:accent3>
      <a:accent4>
        <a:srgbClr val="000000"/>
      </a:accent4>
      <a:accent5>
        <a:srgbClr val="AAACB2"/>
      </a:accent5>
      <a:accent6>
        <a:srgbClr val="3873BA"/>
      </a:accent6>
      <a:hlink>
        <a:srgbClr val="F15A29"/>
      </a:hlink>
      <a:folHlink>
        <a:srgbClr val="C0C0C0"/>
      </a:folHlink>
    </a:clrScheme>
    <a:fontScheme name="TCH LCD Templa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91440" rIns="91440" bIns="9144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
            <a:schemeClr val="tx1"/>
          </a:buClr>
          <a:buSzTx/>
          <a:buFontTx/>
          <a:buNone/>
          <a:tabLst/>
          <a:defRPr kumimoji="0" lang="en-US" sz="1600" b="0" i="0" u="none" strike="noStrike" cap="none" normalizeH="0" baseline="0">
            <a:ln>
              <a:noFill/>
            </a:ln>
            <a:solidFill>
              <a:schemeClr val="bg1"/>
            </a:solidFill>
            <a:effectLst/>
            <a:latin typeface="Calibri" pitchFamily="-6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91440" rIns="91440" bIns="9144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
            <a:schemeClr val="tx1"/>
          </a:buClr>
          <a:buSzTx/>
          <a:buFontTx/>
          <a:buNone/>
          <a:tabLst/>
          <a:defRPr kumimoji="0" lang="en-US" sz="1600" b="0" i="0" u="none" strike="noStrike" cap="none" normalizeH="0" baseline="0">
            <a:ln>
              <a:noFill/>
            </a:ln>
            <a:solidFill>
              <a:schemeClr val="bg1"/>
            </a:solidFill>
            <a:effectLst/>
            <a:latin typeface="Calibri" pitchFamily="-68" charset="0"/>
          </a:defRPr>
        </a:defPPr>
      </a:lstStyle>
    </a:lnDef>
  </a:objectDefaults>
  <a:extraClrSchemeLst>
    <a:extraClrScheme>
      <a:clrScheme name="TCH LCD Template 1">
        <a:dk1>
          <a:srgbClr val="000000"/>
        </a:dk1>
        <a:lt1>
          <a:srgbClr val="FFFFFF"/>
        </a:lt1>
        <a:dk2>
          <a:srgbClr val="FFFFFF"/>
        </a:dk2>
        <a:lt2>
          <a:srgbClr val="808080"/>
        </a:lt2>
        <a:accent1>
          <a:srgbClr val="00254E"/>
        </a:accent1>
        <a:accent2>
          <a:srgbClr val="3F80CD"/>
        </a:accent2>
        <a:accent3>
          <a:srgbClr val="FFFFFF"/>
        </a:accent3>
        <a:accent4>
          <a:srgbClr val="000000"/>
        </a:accent4>
        <a:accent5>
          <a:srgbClr val="AAACB2"/>
        </a:accent5>
        <a:accent6>
          <a:srgbClr val="3873BA"/>
        </a:accent6>
        <a:hlink>
          <a:srgbClr val="F15A2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1D Exchange Annual Meeting Template 2015">
  <a:themeElements>
    <a:clrScheme name="T1D Exchange">
      <a:dk1>
        <a:srgbClr val="000000"/>
      </a:dk1>
      <a:lt1>
        <a:srgbClr val="FFFFFF"/>
      </a:lt1>
      <a:dk2>
        <a:srgbClr val="3B3B3B"/>
      </a:dk2>
      <a:lt2>
        <a:srgbClr val="FFFFFF"/>
      </a:lt2>
      <a:accent1>
        <a:srgbClr val="B1DFE0"/>
      </a:accent1>
      <a:accent2>
        <a:srgbClr val="7FD0D9"/>
      </a:accent2>
      <a:accent3>
        <a:srgbClr val="18A1AB"/>
      </a:accent3>
      <a:accent4>
        <a:srgbClr val="47606D"/>
      </a:accent4>
      <a:accent5>
        <a:srgbClr val="FEE0CE"/>
      </a:accent5>
      <a:accent6>
        <a:srgbClr val="AFCFFF"/>
      </a:accent6>
      <a:hlink>
        <a:srgbClr val="056BD1"/>
      </a:hlink>
      <a:folHlink>
        <a:srgbClr val="056BD1"/>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V10 Board Strategy Deck -7-2-19 for HCT.pptx" id="{5A3BD3B1-7070-4C8A-BA64-3133C20ECFD6}" vid="{F9FCAB9D-214E-44ED-B3AF-DB97B0F3FDE5}"/>
    </a:ext>
  </a:extLst>
</a:theme>
</file>

<file path=ppt/theme/theme4.xml><?xml version="1.0" encoding="utf-8"?>
<a:theme xmlns:a="http://schemas.openxmlformats.org/drawingml/2006/main" name="2_T1D Exchange Annual Meeting Template 2015">
  <a:themeElements>
    <a:clrScheme name="1_T1D Exchange Annual Meeting Template 2015">
      <a:dk1>
        <a:srgbClr val="696F70"/>
      </a:dk1>
      <a:lt1>
        <a:srgbClr val="701707"/>
      </a:lt1>
      <a:dk2>
        <a:srgbClr val="A7A7A7"/>
      </a:dk2>
      <a:lt2>
        <a:srgbClr val="535353"/>
      </a:lt2>
      <a:accent1>
        <a:srgbClr val="4F81BD"/>
      </a:accent1>
      <a:accent2>
        <a:srgbClr val="C0504D"/>
      </a:accent2>
      <a:accent3>
        <a:srgbClr val="FF00FF"/>
      </a:accent3>
      <a:accent4>
        <a:srgbClr val="8064A2"/>
      </a:accent4>
      <a:accent5>
        <a:srgbClr val="4BACC6"/>
      </a:accent5>
      <a:accent6>
        <a:srgbClr val="F79646"/>
      </a:accent6>
      <a:hlink>
        <a:srgbClr val="0000FF"/>
      </a:hlink>
      <a:folHlink>
        <a:srgbClr val="FF00FF"/>
      </a:folHlink>
    </a:clrScheme>
    <a:fontScheme name="1_T1D Exchange Annual Meeting Template 2015">
      <a:majorFont>
        <a:latin typeface="Helvetica"/>
        <a:ea typeface="Helvetica"/>
        <a:cs typeface="Helvetica"/>
      </a:majorFont>
      <a:minorFont>
        <a:latin typeface="Calibri"/>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Avenir Heavy"/>
            <a:ea typeface="Avenir Heavy"/>
            <a:cs typeface="Avenir Heavy"/>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T1D Exchange">
  <a:themeElements>
    <a:clrScheme name="T1D Exchange">
      <a:dk1>
        <a:srgbClr val="0C0C0C"/>
      </a:dk1>
      <a:lt1>
        <a:srgbClr val="FFFFFF"/>
      </a:lt1>
      <a:dk2>
        <a:srgbClr val="369FB2"/>
      </a:dk2>
      <a:lt2>
        <a:srgbClr val="78E6FA"/>
      </a:lt2>
      <a:accent1>
        <a:srgbClr val="52CAE0"/>
      </a:accent1>
      <a:accent2>
        <a:srgbClr val="8493CF"/>
      </a:accent2>
      <a:accent3>
        <a:srgbClr val="3E4E8D"/>
      </a:accent3>
      <a:accent4>
        <a:srgbClr val="222D57"/>
      </a:accent4>
      <a:accent5>
        <a:srgbClr val="F9F9F9"/>
      </a:accent5>
      <a:accent6>
        <a:srgbClr val="777777"/>
      </a:accent6>
      <a:hlink>
        <a:srgbClr val="5E5E5E"/>
      </a:hlink>
      <a:folHlink>
        <a:srgbClr val="0079BF"/>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January 2021 Helmsley Update" id="{F592AD5F-AA57-4918-9548-EF1D9EBA769C}" vid="{1C22CCF2-00F8-4AA3-959B-A39EA6C77039}"/>
    </a:ext>
  </a:extLst>
</a:theme>
</file>

<file path=ppt/theme/theme6.xml><?xml version="1.0" encoding="utf-8"?>
<a:theme xmlns:a="http://schemas.openxmlformats.org/drawingml/2006/main" name="3_T1D Exchange">
  <a:themeElements>
    <a:clrScheme name="T1D Exchange">
      <a:dk1>
        <a:srgbClr val="0C0C0C"/>
      </a:dk1>
      <a:lt1>
        <a:srgbClr val="FFFFFF"/>
      </a:lt1>
      <a:dk2>
        <a:srgbClr val="369FB2"/>
      </a:dk2>
      <a:lt2>
        <a:srgbClr val="78E6FA"/>
      </a:lt2>
      <a:accent1>
        <a:srgbClr val="52CAE0"/>
      </a:accent1>
      <a:accent2>
        <a:srgbClr val="8493CF"/>
      </a:accent2>
      <a:accent3>
        <a:srgbClr val="3E4E8D"/>
      </a:accent3>
      <a:accent4>
        <a:srgbClr val="222D57"/>
      </a:accent4>
      <a:accent5>
        <a:srgbClr val="F9F9F9"/>
      </a:accent5>
      <a:accent6>
        <a:srgbClr val="777777"/>
      </a:accent6>
      <a:hlink>
        <a:srgbClr val="5E5E5E"/>
      </a:hlink>
      <a:folHlink>
        <a:srgbClr val="0079BF"/>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T1D Exchange" id="{35B0DDC3-1A99-4ED2-B308-F19E419C87B0}" vid="{7AECE4AE-9559-413D-A4A3-20F5F6E4F131}"/>
    </a:ext>
  </a:extLst>
</a:theme>
</file>

<file path=ppt/theme/theme7.xml><?xml version="1.0" encoding="utf-8"?>
<a:theme xmlns:a="http://schemas.openxmlformats.org/drawingml/2006/main" name="4_Flow">
  <a:themeElements>
    <a:clrScheme name="NU 03-20-2016">
      <a:dk1>
        <a:srgbClr val="301D7D"/>
      </a:dk1>
      <a:lt1>
        <a:sysClr val="window" lastClr="FFFFFF"/>
      </a:lt1>
      <a:dk2>
        <a:srgbClr val="4A2249"/>
      </a:dk2>
      <a:lt2>
        <a:srgbClr val="FFFFFF"/>
      </a:lt2>
      <a:accent1>
        <a:srgbClr val="762EB1"/>
      </a:accent1>
      <a:accent2>
        <a:srgbClr val="762EB1"/>
      </a:accent2>
      <a:accent3>
        <a:srgbClr val="6B51D6"/>
      </a:accent3>
      <a:accent4>
        <a:srgbClr val="4A2DBC"/>
      </a:accent4>
      <a:accent5>
        <a:srgbClr val="FFFF00"/>
      </a:accent5>
      <a:accent6>
        <a:srgbClr val="92D050"/>
      </a:accent6>
      <a:hlink>
        <a:srgbClr val="0070C0"/>
      </a:hlink>
      <a:folHlink>
        <a:srgbClr val="301D7D"/>
      </a:folHlink>
    </a:clrScheme>
    <a:fontScheme name="4_Fl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Flow 1">
        <a:dk1>
          <a:srgbClr val="04617B"/>
        </a:dk1>
        <a:lt1>
          <a:srgbClr val="FFFFFF"/>
        </a:lt1>
        <a:dk2>
          <a:srgbClr val="000000"/>
        </a:dk2>
        <a:lt2>
          <a:srgbClr val="DBF5F9"/>
        </a:lt2>
        <a:accent1>
          <a:srgbClr val="0F6FC6"/>
        </a:accent1>
        <a:accent2>
          <a:srgbClr val="009DD9"/>
        </a:accent2>
        <a:accent3>
          <a:srgbClr val="AAAAAA"/>
        </a:accent3>
        <a:accent4>
          <a:srgbClr val="DADADA"/>
        </a:accent4>
        <a:accent5>
          <a:srgbClr val="AABBDF"/>
        </a:accent5>
        <a:accent6>
          <a:srgbClr val="008EC4"/>
        </a:accent6>
        <a:hlink>
          <a:srgbClr val="E2D700"/>
        </a:hlink>
        <a:folHlink>
          <a:srgbClr val="85DFD0"/>
        </a:folHlink>
      </a:clrScheme>
      <a:clrMap bg1="dk2" tx1="lt1" bg2="dk1" tx2="lt2" accent1="accent1" accent2="accent2" accent3="accent3" accent4="accent4" accent5="accent5" accent6="accent6" hlink="hlink" folHlink="folHlink"/>
    </a:extraClrScheme>
    <a:extraClrScheme>
      <a:clrScheme name="4_Flow 2">
        <a:dk1>
          <a:srgbClr val="DBF5F9"/>
        </a:dk1>
        <a:lt1>
          <a:srgbClr val="FFFF99"/>
        </a:lt1>
        <a:dk2>
          <a:srgbClr val="0000CC"/>
        </a:dk2>
        <a:lt2>
          <a:srgbClr val="CCFF66"/>
        </a:lt2>
        <a:accent1>
          <a:srgbClr val="0F6FC6"/>
        </a:accent1>
        <a:accent2>
          <a:srgbClr val="009DD9"/>
        </a:accent2>
        <a:accent3>
          <a:srgbClr val="AAAAE2"/>
        </a:accent3>
        <a:accent4>
          <a:srgbClr val="DADA82"/>
        </a:accent4>
        <a:accent5>
          <a:srgbClr val="AABBDF"/>
        </a:accent5>
        <a:accent6>
          <a:srgbClr val="008EC4"/>
        </a:accent6>
        <a:hlink>
          <a:srgbClr val="E2D700"/>
        </a:hlink>
        <a:folHlink>
          <a:srgbClr val="85DFD0"/>
        </a:folHlink>
      </a:clrScheme>
      <a:clrMap bg1="dk2" tx1="lt1" bg2="dk1" tx2="lt2" accent1="accent1" accent2="accent2" accent3="accent3" accent4="accent4" accent5="accent5" accent6="accent6" hlink="hlink" folHlink="folHlink"/>
    </a:extraClrScheme>
    <a:extraClrScheme>
      <a:clrScheme name="4_Flow 3">
        <a:dk1>
          <a:srgbClr val="0000CC"/>
        </a:dk1>
        <a:lt1>
          <a:srgbClr val="FFFFFF"/>
        </a:lt1>
        <a:dk2>
          <a:srgbClr val="000099"/>
        </a:dk2>
        <a:lt2>
          <a:srgbClr val="DBF5F9"/>
        </a:lt2>
        <a:accent1>
          <a:srgbClr val="0F6FC6"/>
        </a:accent1>
        <a:accent2>
          <a:srgbClr val="009DD9"/>
        </a:accent2>
        <a:accent3>
          <a:srgbClr val="FFFFFF"/>
        </a:accent3>
        <a:accent4>
          <a:srgbClr val="0000AE"/>
        </a:accent4>
        <a:accent5>
          <a:srgbClr val="AABBDF"/>
        </a:accent5>
        <a:accent6>
          <a:srgbClr val="008EC4"/>
        </a:accent6>
        <a:hlink>
          <a:srgbClr val="E2D700"/>
        </a:hlink>
        <a:folHlink>
          <a:srgbClr val="85DFD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20216F6D10F284A8CEB2D7659B44F6B" ma:contentTypeVersion="8" ma:contentTypeDescription="Create a new document." ma:contentTypeScope="" ma:versionID="999d5574f015c02357380a7fd90a0a51">
  <xsd:schema xmlns:xsd="http://www.w3.org/2001/XMLSchema" xmlns:xs="http://www.w3.org/2001/XMLSchema" xmlns:p="http://schemas.microsoft.com/office/2006/metadata/properties" xmlns:ns3="60dc1ef0-456b-4b06-8e95-0582fc9bb6ca" targetNamespace="http://schemas.microsoft.com/office/2006/metadata/properties" ma:root="true" ma:fieldsID="86bad86fea6736e6ae211535b3ace4a8" ns3:_="">
    <xsd:import namespace="60dc1ef0-456b-4b06-8e95-0582fc9bb6c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dc1ef0-456b-4b06-8e95-0582fc9bb6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0AF745-0BBB-4E6B-A288-62A6CDDDFF2E}">
  <ds:schemaRefs>
    <ds:schemaRef ds:uri="http://www.w3.org/XML/1998/namespace"/>
    <ds:schemaRef ds:uri="http://purl.org/dc/dcmitype/"/>
    <ds:schemaRef ds:uri="http://schemas.microsoft.com/office/2006/documentManagement/types"/>
    <ds:schemaRef ds:uri="http://purl.org/dc/terms/"/>
    <ds:schemaRef ds:uri="http://schemas.microsoft.com/office/infopath/2007/PartnerControls"/>
    <ds:schemaRef ds:uri="http://schemas.microsoft.com/office/2006/metadata/properties"/>
    <ds:schemaRef ds:uri="http://purl.org/dc/elements/1.1/"/>
    <ds:schemaRef ds:uri="http://schemas.openxmlformats.org/package/2006/metadata/core-properties"/>
    <ds:schemaRef ds:uri="60dc1ef0-456b-4b06-8e95-0582fc9bb6ca"/>
  </ds:schemaRefs>
</ds:datastoreItem>
</file>

<file path=customXml/itemProps2.xml><?xml version="1.0" encoding="utf-8"?>
<ds:datastoreItem xmlns:ds="http://schemas.openxmlformats.org/officeDocument/2006/customXml" ds:itemID="{17E87EF4-27F8-4CF0-8509-C48688237CC6}">
  <ds:schemaRefs>
    <ds:schemaRef ds:uri="http://schemas.microsoft.com/sharepoint/v3/contenttype/forms"/>
  </ds:schemaRefs>
</ds:datastoreItem>
</file>

<file path=customXml/itemProps3.xml><?xml version="1.0" encoding="utf-8"?>
<ds:datastoreItem xmlns:ds="http://schemas.openxmlformats.org/officeDocument/2006/customXml" ds:itemID="{9CD573C2-D4CC-4C26-A2ED-EC0A0DBAD6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dc1ef0-456b-4b06-8e95-0582fc9bb6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2529</TotalTime>
  <Words>2691</Words>
  <Application>Microsoft Office PowerPoint</Application>
  <PresentationFormat>Widescreen</PresentationFormat>
  <Paragraphs>443</Paragraphs>
  <Slides>47</Slides>
  <Notes>17</Notes>
  <HiddenSlides>2</HiddenSlides>
  <MMClips>0</MMClips>
  <ScaleCrop>false</ScaleCrop>
  <HeadingPairs>
    <vt:vector size="8" baseType="variant">
      <vt:variant>
        <vt:lpstr>Fonts Used</vt:lpstr>
      </vt:variant>
      <vt:variant>
        <vt:i4>19</vt:i4>
      </vt:variant>
      <vt:variant>
        <vt:lpstr>Theme</vt:lpstr>
      </vt:variant>
      <vt:variant>
        <vt:i4>9</vt:i4>
      </vt:variant>
      <vt:variant>
        <vt:lpstr>Embedded OLE Servers</vt:lpstr>
      </vt:variant>
      <vt:variant>
        <vt:i4>1</vt:i4>
      </vt:variant>
      <vt:variant>
        <vt:lpstr>Slide Titles</vt:lpstr>
      </vt:variant>
      <vt:variant>
        <vt:i4>47</vt:i4>
      </vt:variant>
    </vt:vector>
  </HeadingPairs>
  <TitlesOfParts>
    <vt:vector size="76" baseType="lpstr">
      <vt:lpstr>Arial</vt:lpstr>
      <vt:lpstr>Avenir Book</vt:lpstr>
      <vt:lpstr>Avenir Heavy</vt:lpstr>
      <vt:lpstr>Calibri</vt:lpstr>
      <vt:lpstr>Calibri  </vt:lpstr>
      <vt:lpstr>Calibri Light</vt:lpstr>
      <vt:lpstr>Courier New</vt:lpstr>
      <vt:lpstr>Helvetica</vt:lpstr>
      <vt:lpstr>HelveticaNeueLT Std</vt:lpstr>
      <vt:lpstr>Hind</vt:lpstr>
      <vt:lpstr>Hind Bold</vt:lpstr>
      <vt:lpstr>Hind Regular</vt:lpstr>
      <vt:lpstr>Montserrat</vt:lpstr>
      <vt:lpstr>Montserrat SemiBold</vt:lpstr>
      <vt:lpstr>Tahoma</vt:lpstr>
      <vt:lpstr>Times New Roman</vt:lpstr>
      <vt:lpstr>Verdana</vt:lpstr>
      <vt:lpstr>Wingdings</vt:lpstr>
      <vt:lpstr>Wingdings 2</vt:lpstr>
      <vt:lpstr>Office Theme</vt:lpstr>
      <vt:lpstr>TCH LCD-Temp</vt:lpstr>
      <vt:lpstr>1_T1D Exchange Annual Meeting Template 2015</vt:lpstr>
      <vt:lpstr>2_T1D Exchange Annual Meeting Template 2015</vt:lpstr>
      <vt:lpstr>T1D Exchange</vt:lpstr>
      <vt:lpstr>3_T1D Exchange</vt:lpstr>
      <vt:lpstr>4_Flow</vt:lpstr>
      <vt:lpstr>1_Office Theme</vt:lpstr>
      <vt:lpstr>2_Office Theme</vt:lpstr>
      <vt:lpstr>Microsoft Excel Chart</vt:lpstr>
      <vt:lpstr>PowerPoint Presentation</vt:lpstr>
      <vt:lpstr>Webinar Agenda</vt:lpstr>
      <vt:lpstr>PowerPoint Presentation</vt:lpstr>
      <vt:lpstr>PowerPoint Presentation</vt:lpstr>
      <vt:lpstr>Coordinating Center Update</vt:lpstr>
      <vt:lpstr>COVID Study Updates</vt:lpstr>
      <vt:lpstr>Diabetes Technology Use for management of type 1 diabetes (T1D) is associated with fewer adverse COVID-19 outcomes   Data source: T1D Exchange COVID-19 Surveillance Registry</vt:lpstr>
      <vt:lpstr>Background</vt:lpstr>
      <vt:lpstr>Methods</vt:lpstr>
      <vt:lpstr>Results</vt:lpstr>
      <vt:lpstr>PowerPoint Presentation</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 Year Of Telemedicine:  Lessons Learned In The Time Of COVID</vt:lpstr>
      <vt:lpstr>How It All Started</vt:lpstr>
      <vt:lpstr>Moments of PANIC!</vt:lpstr>
      <vt:lpstr>PowerPoint Presentation</vt:lpstr>
      <vt:lpstr>The Challenge Starts!!</vt:lpstr>
      <vt:lpstr>PowerPoint Presentation</vt:lpstr>
      <vt:lpstr>PowerPoint Presentation</vt:lpstr>
      <vt:lpstr>NM Endocrinology Practice  Software Stats </vt:lpstr>
      <vt:lpstr>Trends in T1DM Visits Pre/During COVID (March-Feb)</vt:lpstr>
      <vt:lpstr>PowerPoint Presentation</vt:lpstr>
      <vt:lpstr>What  Contributed To The  Success Of Telemedicine At NM Endocrinology? 1</vt:lpstr>
      <vt:lpstr>PowerPoint Presentation</vt:lpstr>
      <vt:lpstr>Challenges/Barriers - 1</vt:lpstr>
      <vt:lpstr>PowerPoint Presentation</vt:lpstr>
      <vt:lpstr>Challenges/Barriers - 3</vt:lpstr>
      <vt:lpstr>What Have We Learned?</vt:lpstr>
      <vt:lpstr>T1DM COVID+ at NU/NM</vt:lpstr>
      <vt:lpstr>PowerPoint Presentation</vt:lpstr>
      <vt:lpstr>Conclusions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Osagie Ebekozien</dc:creator>
  <cp:lastModifiedBy>Osagie Ebekozien</cp:lastModifiedBy>
  <cp:revision>75</cp:revision>
  <dcterms:created xsi:type="dcterms:W3CDTF">2020-07-23T16:41:08Z</dcterms:created>
  <dcterms:modified xsi:type="dcterms:W3CDTF">2021-03-26T17:35:38Z</dcterms:modified>
</cp:coreProperties>
</file>