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meterco-Berggren, Carla MD" userId="2a08cfc0-c67a-4af1-80da-1b867a73ac9a" providerId="ADAL" clId="{2E48662B-DC9D-4752-8CA4-65BF907CF92A}"/>
    <pc:docChg chg="custSel modSld">
      <pc:chgData name="Demeterco-Berggren, Carla MD" userId="2a08cfc0-c67a-4af1-80da-1b867a73ac9a" providerId="ADAL" clId="{2E48662B-DC9D-4752-8CA4-65BF907CF92A}" dt="2023-09-25T20:07:28.097" v="73" actId="20577"/>
      <pc:docMkLst>
        <pc:docMk/>
      </pc:docMkLst>
      <pc:sldChg chg="modSp mod">
        <pc:chgData name="Demeterco-Berggren, Carla MD" userId="2a08cfc0-c67a-4af1-80da-1b867a73ac9a" providerId="ADAL" clId="{2E48662B-DC9D-4752-8CA4-65BF907CF92A}" dt="2023-09-25T20:07:28.097" v="73" actId="20577"/>
        <pc:sldMkLst>
          <pc:docMk/>
          <pc:sldMk cId="3882715827" sldId="259"/>
        </pc:sldMkLst>
        <pc:spChg chg="mod">
          <ac:chgData name="Demeterco-Berggren, Carla MD" userId="2a08cfc0-c67a-4af1-80da-1b867a73ac9a" providerId="ADAL" clId="{2E48662B-DC9D-4752-8CA4-65BF907CF92A}" dt="2023-09-25T18:37:30.306" v="7" actId="20577"/>
          <ac:spMkLst>
            <pc:docMk/>
            <pc:sldMk cId="3882715827" sldId="259"/>
            <ac:spMk id="7" creationId="{FF20306F-D5B7-DE9F-F984-715B198D82E0}"/>
          </ac:spMkLst>
        </pc:spChg>
        <pc:spChg chg="mod">
          <ac:chgData name="Demeterco-Berggren, Carla MD" userId="2a08cfc0-c67a-4af1-80da-1b867a73ac9a" providerId="ADAL" clId="{2E48662B-DC9D-4752-8CA4-65BF907CF92A}" dt="2023-09-25T18:40:23.930" v="25" actId="6549"/>
          <ac:spMkLst>
            <pc:docMk/>
            <pc:sldMk cId="3882715827" sldId="259"/>
            <ac:spMk id="17" creationId="{F8BFC00E-CAFA-EDA2-2736-8AB3B7576383}"/>
          </ac:spMkLst>
        </pc:spChg>
        <pc:spChg chg="mod">
          <ac:chgData name="Demeterco-Berggren, Carla MD" userId="2a08cfc0-c67a-4af1-80da-1b867a73ac9a" providerId="ADAL" clId="{2E48662B-DC9D-4752-8CA4-65BF907CF92A}" dt="2023-09-25T18:41:42.758" v="68" actId="20577"/>
          <ac:spMkLst>
            <pc:docMk/>
            <pc:sldMk cId="3882715827" sldId="259"/>
            <ac:spMk id="25" creationId="{F2DB94CA-C900-5086-57DF-D4A97CA41F2E}"/>
          </ac:spMkLst>
        </pc:spChg>
        <pc:spChg chg="mod">
          <ac:chgData name="Demeterco-Berggren, Carla MD" userId="2a08cfc0-c67a-4af1-80da-1b867a73ac9a" providerId="ADAL" clId="{2E48662B-DC9D-4752-8CA4-65BF907CF92A}" dt="2023-09-25T18:36:38.726" v="0" actId="14100"/>
          <ac:spMkLst>
            <pc:docMk/>
            <pc:sldMk cId="3882715827" sldId="259"/>
            <ac:spMk id="65" creationId="{722D7EBF-E5D4-4482-BABB-6C664FA0512B}"/>
          </ac:spMkLst>
        </pc:spChg>
        <pc:spChg chg="mod">
          <ac:chgData name="Demeterco-Berggren, Carla MD" userId="2a08cfc0-c67a-4af1-80da-1b867a73ac9a" providerId="ADAL" clId="{2E48662B-DC9D-4752-8CA4-65BF907CF92A}" dt="2023-09-25T20:07:28.097" v="73" actId="20577"/>
          <ac:spMkLst>
            <pc:docMk/>
            <pc:sldMk cId="3882715827" sldId="259"/>
            <ac:spMk id="71" creationId="{006C8B34-A2A1-4003-8378-A4D08649DA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36E-B276-4495-9ABF-4BD165F01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94809A-4C2D-43B5-B4B9-658784B13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3ED76-D9A6-4D2C-80F7-86F953CF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A6865-3F69-4780-81C2-6E96D5FB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351ED-830A-4B72-9E77-A36158BE1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93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4DA3E-4437-4C7D-B038-A0E3E9311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74BF8-F1BC-410A-BD48-3A127261A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5D0CC-0A36-47D9-A9DB-DAAAF198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B1A04-8B2E-4E8E-A528-426D13F4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F7303-8C0A-41EF-A408-E868059F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0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C4C42-ACFA-41E0-9C74-E9131780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5FEF-B70C-450A-B525-EE62E6614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9DED9-8B9E-48A1-8BC6-703D604C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82917-B143-4599-84EF-AD1FF318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C1AF3-6ED4-4F65-9AEC-3A25979C1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44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7C6B6-7606-4792-AFFD-DB2CCC23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71C18-FDD0-4B4C-A9E0-C0CF28D32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98802-DC6A-4DDB-9CCE-7C8736B2B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F1701-6627-4A63-8457-513D916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9C5A2-8849-4E56-99D9-D7B03A8A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819AC-6D7F-4D04-AD33-1769719B6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4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026AD-599B-48FE-9A95-3C8AEA72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17F0B-3AC7-48BD-954A-77B3FE355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10D80-D7CF-4440-9AC7-9CC841A9E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96CD7C-5044-4357-AF70-55C66C40F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277233-4BAB-4A9E-B139-1F66C2827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36F7C-51D9-4519-BE2A-ED7233744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4971A0-50DE-42E7-B379-5D620661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5D44B3-E205-4A15-B7C0-FD443DA19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75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DF13-268D-4D2C-8E4C-930477988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1B71F-4A5C-466B-8BC5-7E3FBBB5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79DA8-1B8D-430E-B83F-CECAEF9C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9F110-ECEE-48AC-8810-6B5724B4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4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F73272-BEFE-46D3-92D6-2C16A6E0F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CF2F15-50BF-400B-8857-81BAB7A76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29B93-2805-459C-B09F-DBB820A04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99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DA41-B8A6-4BDE-811F-995AF3A2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C0A21-7F5B-4205-933B-1CDB38EB7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134AC-D5D6-4F4E-8E1E-31F6746B1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3E171-D7F6-4750-8121-B0065CA28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EF4E2-1249-4EF2-A8E7-6C8538EF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2241A-4A10-4674-B7E5-E43CBEBA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0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CCEE8-BBEB-4563-A815-6DA27D6C9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BDEDF5-C261-4A51-9B93-B7C1747C4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A0358-9F71-4EBF-B282-6119D17E9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F75E7-14B3-4063-A2D6-DFB07392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D82D8-8AC7-4EF6-A06D-8B27360F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9BCED-3FA3-486B-A19A-B531C365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9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B7EB6-ACC0-4C76-A68E-2AAB3560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D1129-B8D7-4E4D-856E-8C27FDF74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8B82B-B55A-4582-A0CB-3E734A314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0678-BB0A-4EF2-A112-5700271C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8959A-15C6-4B1D-99D0-EBEBB9AF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76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1A3CE0-DBEC-4679-A502-945F8A405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78B5A8-7627-4AD8-A75E-A02E12C48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D829E-C552-4463-A5E6-8B1256B9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33D24-2998-4B8C-A4DD-183043EE5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71D87-0594-4126-B518-10EFC0FE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4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F736C-4B02-4DD7-8435-AF315969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EC35B-E9C4-4115-8F69-13A8A6154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51C50-93BD-4243-A688-662D6AA05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482EB-C79B-4D9B-B732-385D1EC99E6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F06B8-F9AD-4B64-92C7-509714DFF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7D93C-2482-4D86-951A-11A30D5AA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1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CE03EB-944E-4E22-9D1E-98D850667E1B}"/>
              </a:ext>
            </a:extLst>
          </p:cNvPr>
          <p:cNvSpPr txBox="1"/>
          <p:nvPr/>
        </p:nvSpPr>
        <p:spPr>
          <a:xfrm>
            <a:off x="444617" y="704675"/>
            <a:ext cx="855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7DF85C4-7D02-4ED0-81EC-E0AA10155BD5}"/>
              </a:ext>
            </a:extLst>
          </p:cNvPr>
          <p:cNvSpPr txBox="1"/>
          <p:nvPr/>
        </p:nvSpPr>
        <p:spPr>
          <a:xfrm>
            <a:off x="7657050" y="5891962"/>
            <a:ext cx="10695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55E15ED-4F94-45CA-B841-9A4D1525E60B}"/>
              </a:ext>
            </a:extLst>
          </p:cNvPr>
          <p:cNvSpPr/>
          <p:nvPr/>
        </p:nvSpPr>
        <p:spPr>
          <a:xfrm>
            <a:off x="5903240" y="2519228"/>
            <a:ext cx="1436121" cy="12204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Documentation: send message/referral to Educators if families decides to move forward with testing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102" name="Diamond 101">
            <a:extLst>
              <a:ext uri="{FF2B5EF4-FFF2-40B4-BE49-F238E27FC236}">
                <a16:creationId xmlns:a16="http://schemas.microsoft.com/office/drawing/2014/main" id="{5BFF14C6-AB13-469E-AE1E-9BD5BFB1BC91}"/>
              </a:ext>
            </a:extLst>
          </p:cNvPr>
          <p:cNvSpPr/>
          <p:nvPr/>
        </p:nvSpPr>
        <p:spPr>
          <a:xfrm>
            <a:off x="78788" y="1639958"/>
            <a:ext cx="2084548" cy="2660060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Providers to discuss with newly diagnosed patients newly diagnosed  </a:t>
            </a:r>
          </a:p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admitted in hospital</a:t>
            </a:r>
            <a:r>
              <a:rPr lang="en-US" sz="11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. 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DD9A2A-BF01-46A7-A838-9AAB7F74F699}"/>
              </a:ext>
            </a:extLst>
          </p:cNvPr>
          <p:cNvSpPr/>
          <p:nvPr/>
        </p:nvSpPr>
        <p:spPr>
          <a:xfrm>
            <a:off x="2267668" y="2570643"/>
            <a:ext cx="1419668" cy="11475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Patient given diabetes binder with information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C8785-AA78-4C51-9A41-5C753303199D}"/>
              </a:ext>
            </a:extLst>
          </p:cNvPr>
          <p:cNvSpPr/>
          <p:nvPr/>
        </p:nvSpPr>
        <p:spPr>
          <a:xfrm>
            <a:off x="10977912" y="4608615"/>
            <a:ext cx="1115740" cy="9541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follow up in 2 weeks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22D7EBF-E5D4-4482-BABB-6C664FA0512B}"/>
              </a:ext>
            </a:extLst>
          </p:cNvPr>
          <p:cNvSpPr/>
          <p:nvPr/>
        </p:nvSpPr>
        <p:spPr>
          <a:xfrm>
            <a:off x="7943247" y="2594795"/>
            <a:ext cx="1719283" cy="108700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Educators- Keep track of patients who receive info/handout/brochure via Excel spreadsheet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6AAA0B7-F168-4414-864D-0059E46C8188}"/>
              </a:ext>
            </a:extLst>
          </p:cNvPr>
          <p:cNvSpPr/>
          <p:nvPr/>
        </p:nvSpPr>
        <p:spPr>
          <a:xfrm>
            <a:off x="4131181" y="2507731"/>
            <a:ext cx="1219016" cy="12334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Follow up discussion at  post discharge visit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06C8B34-A2A1-4003-8378-A4D08649DAC5}"/>
              </a:ext>
            </a:extLst>
          </p:cNvPr>
          <p:cNvSpPr/>
          <p:nvPr/>
        </p:nvSpPr>
        <p:spPr>
          <a:xfrm>
            <a:off x="10236450" y="2594795"/>
            <a:ext cx="1115740" cy="11156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Follow up in 2 weeks to see if info was sent to trial net</a:t>
            </a:r>
          </a:p>
          <a:p>
            <a:pPr algn="ctr" defTabSz="457200">
              <a:defRPr/>
            </a:pPr>
            <a:r>
              <a:rPr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Calibri"/>
              </a:rPr>
              <a:t>lab?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93DB3FC-593D-45BC-A080-26453293BAF3}"/>
              </a:ext>
            </a:extLst>
          </p:cNvPr>
          <p:cNvSpPr/>
          <p:nvPr/>
        </p:nvSpPr>
        <p:spPr>
          <a:xfrm>
            <a:off x="9521207" y="4567541"/>
            <a:ext cx="1115740" cy="99488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Follow up in 6 weeks after submitted info to trial net for results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2DE1DE-ED74-7B77-8D00-7A6AE3A7ACBD}"/>
              </a:ext>
            </a:extLst>
          </p:cNvPr>
          <p:cNvSpPr txBox="1"/>
          <p:nvPr/>
        </p:nvSpPr>
        <p:spPr>
          <a:xfrm>
            <a:off x="11245430" y="4025050"/>
            <a:ext cx="86421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cs typeface="Calibri"/>
              </a:rPr>
              <a:t>No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E40F53-D50B-8AD2-384F-0F0BB3844FBD}"/>
              </a:ext>
            </a:extLst>
          </p:cNvPr>
          <p:cNvSpPr txBox="1"/>
          <p:nvPr/>
        </p:nvSpPr>
        <p:spPr>
          <a:xfrm>
            <a:off x="9840953" y="3977266"/>
            <a:ext cx="63190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cs typeface="Calibri"/>
              </a:rPr>
              <a:t>Yes </a:t>
            </a:r>
            <a:endParaRPr lang="en-US" sz="14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5469E42-9FBA-CA5D-915A-4B44B67A6996}"/>
              </a:ext>
            </a:extLst>
          </p:cNvPr>
          <p:cNvCxnSpPr/>
          <p:nvPr/>
        </p:nvCxnSpPr>
        <p:spPr>
          <a:xfrm flipV="1">
            <a:off x="1923454" y="3149852"/>
            <a:ext cx="366133" cy="5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1DE10B5-2A05-D64A-0BF5-A473AC3E987D}"/>
              </a:ext>
            </a:extLst>
          </p:cNvPr>
          <p:cNvCxnSpPr>
            <a:cxnSpLocks/>
          </p:cNvCxnSpPr>
          <p:nvPr/>
        </p:nvCxnSpPr>
        <p:spPr>
          <a:xfrm flipV="1">
            <a:off x="3687336" y="3161370"/>
            <a:ext cx="375425" cy="24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5E7E15-6CD5-3F09-DA95-BA72AB8B0BA9}"/>
              </a:ext>
            </a:extLst>
          </p:cNvPr>
          <p:cNvCxnSpPr>
            <a:cxnSpLocks/>
          </p:cNvCxnSpPr>
          <p:nvPr/>
        </p:nvCxnSpPr>
        <p:spPr>
          <a:xfrm>
            <a:off x="5443652" y="3176239"/>
            <a:ext cx="366133" cy="13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40AB615-3474-C38B-9C59-794AC56409F4}"/>
              </a:ext>
            </a:extLst>
          </p:cNvPr>
          <p:cNvCxnSpPr>
            <a:cxnSpLocks/>
          </p:cNvCxnSpPr>
          <p:nvPr/>
        </p:nvCxnSpPr>
        <p:spPr>
          <a:xfrm flipV="1">
            <a:off x="7339361" y="3133493"/>
            <a:ext cx="551985" cy="24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72DF075-E130-3620-AFFB-F4994B08673C}"/>
              </a:ext>
            </a:extLst>
          </p:cNvPr>
          <p:cNvCxnSpPr>
            <a:cxnSpLocks/>
          </p:cNvCxnSpPr>
          <p:nvPr/>
        </p:nvCxnSpPr>
        <p:spPr>
          <a:xfrm flipV="1">
            <a:off x="9662531" y="3217126"/>
            <a:ext cx="366133" cy="5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9DE286D-76E8-ABAB-503C-A37125F74A3A}"/>
              </a:ext>
            </a:extLst>
          </p:cNvPr>
          <p:cNvCxnSpPr>
            <a:cxnSpLocks/>
          </p:cNvCxnSpPr>
          <p:nvPr/>
        </p:nvCxnSpPr>
        <p:spPr>
          <a:xfrm flipH="1">
            <a:off x="10028666" y="3743094"/>
            <a:ext cx="637475" cy="840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DD50829-D6D1-8D96-AF4C-E9746E9BF242}"/>
              </a:ext>
            </a:extLst>
          </p:cNvPr>
          <p:cNvCxnSpPr>
            <a:cxnSpLocks/>
          </p:cNvCxnSpPr>
          <p:nvPr/>
        </p:nvCxnSpPr>
        <p:spPr>
          <a:xfrm>
            <a:off x="10851994" y="3808141"/>
            <a:ext cx="905107" cy="8307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97B1424-0549-F890-BC86-9820E1F03E30}"/>
              </a:ext>
            </a:extLst>
          </p:cNvPr>
          <p:cNvSpPr txBox="1"/>
          <p:nvPr/>
        </p:nvSpPr>
        <p:spPr>
          <a:xfrm>
            <a:off x="241609" y="306657"/>
            <a:ext cx="574174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RCHSD PROCESS MAP </a:t>
            </a:r>
          </a:p>
          <a:p>
            <a:r>
              <a:rPr lang="en-US" dirty="0">
                <a:cs typeface="Calibri"/>
              </a:rPr>
              <a:t>T1D Screening and Monitoring QI and Qualitative Study</a:t>
            </a:r>
            <a:endParaRPr lang="en-US" dirty="0"/>
          </a:p>
        </p:txBody>
      </p:sp>
      <p:sp>
        <p:nvSpPr>
          <p:cNvPr id="17" name="Diamond 16">
            <a:extLst>
              <a:ext uri="{FF2B5EF4-FFF2-40B4-BE49-F238E27FC236}">
                <a16:creationId xmlns:a16="http://schemas.microsoft.com/office/drawing/2014/main" id="{F8BFC00E-CAFA-EDA2-2736-8AB3B7576383}"/>
              </a:ext>
            </a:extLst>
          </p:cNvPr>
          <p:cNvSpPr/>
          <p:nvPr/>
        </p:nvSpPr>
        <p:spPr>
          <a:xfrm>
            <a:off x="4408295" y="4901622"/>
            <a:ext cx="1634093" cy="1682510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Refer to </a:t>
            </a:r>
            <a:r>
              <a:rPr lang="en-US" sz="1200" dirty="0" err="1">
                <a:solidFill>
                  <a:prstClr val="white"/>
                </a:solidFill>
                <a:latin typeface="Calibri" panose="020F0502020204030204"/>
                <a:cs typeface="Calibri"/>
              </a:rPr>
              <a:t>Tzield</a:t>
            </a: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 protocol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85B9A4D-2FB8-7341-EF7F-FE3BDB62E1A0}"/>
              </a:ext>
            </a:extLst>
          </p:cNvPr>
          <p:cNvCxnSpPr>
            <a:cxnSpLocks/>
          </p:cNvCxnSpPr>
          <p:nvPr/>
        </p:nvCxnSpPr>
        <p:spPr>
          <a:xfrm flipH="1" flipV="1">
            <a:off x="8884426" y="5831852"/>
            <a:ext cx="1078956" cy="219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27F7511-0ED2-FA82-DA0C-ABF1952C1D2B}"/>
              </a:ext>
            </a:extLst>
          </p:cNvPr>
          <p:cNvCxnSpPr/>
          <p:nvPr/>
        </p:nvCxnSpPr>
        <p:spPr>
          <a:xfrm>
            <a:off x="9948281" y="5617890"/>
            <a:ext cx="3719" cy="40330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7F1E549-C941-E40B-3594-C29EF3A4FFB8}"/>
              </a:ext>
            </a:extLst>
          </p:cNvPr>
          <p:cNvCxnSpPr/>
          <p:nvPr/>
        </p:nvCxnSpPr>
        <p:spPr>
          <a:xfrm>
            <a:off x="11457181" y="5565619"/>
            <a:ext cx="31596" cy="72854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93776C9-45EC-8ECA-542B-B1A98A236CF0}"/>
              </a:ext>
            </a:extLst>
          </p:cNvPr>
          <p:cNvCxnSpPr>
            <a:cxnSpLocks/>
          </p:cNvCxnSpPr>
          <p:nvPr/>
        </p:nvCxnSpPr>
        <p:spPr>
          <a:xfrm flipH="1" flipV="1">
            <a:off x="8920169" y="5936419"/>
            <a:ext cx="2559080" cy="348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015A171-1356-453A-B3B1-620E4DBBF9B8}"/>
              </a:ext>
            </a:extLst>
          </p:cNvPr>
          <p:cNvSpPr txBox="1"/>
          <p:nvPr/>
        </p:nvSpPr>
        <p:spPr>
          <a:xfrm>
            <a:off x="10156903" y="5742877"/>
            <a:ext cx="15890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cs typeface="Calibri"/>
              </a:rPr>
              <a:t>If test results positive</a:t>
            </a:r>
          </a:p>
        </p:txBody>
      </p:sp>
      <p:sp>
        <p:nvSpPr>
          <p:cNvPr id="2" name="Diamond 1">
            <a:extLst>
              <a:ext uri="{FF2B5EF4-FFF2-40B4-BE49-F238E27FC236}">
                <a16:creationId xmlns:a16="http://schemas.microsoft.com/office/drawing/2014/main" id="{8C21CF72-1945-DA62-5255-4D997657C392}"/>
              </a:ext>
            </a:extLst>
          </p:cNvPr>
          <p:cNvSpPr/>
          <p:nvPr/>
        </p:nvSpPr>
        <p:spPr>
          <a:xfrm>
            <a:off x="630608" y="4025050"/>
            <a:ext cx="2003528" cy="2654484"/>
          </a:xfrm>
          <a:prstGeom prst="diamond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Providers to discuss with all patients 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20306F-D5B7-DE9F-F984-715B198D82E0}"/>
              </a:ext>
            </a:extLst>
          </p:cNvPr>
          <p:cNvSpPr/>
          <p:nvPr/>
        </p:nvSpPr>
        <p:spPr>
          <a:xfrm>
            <a:off x="7743932" y="5324947"/>
            <a:ext cx="1115740" cy="9541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2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OGTT/ A1C at RCHSD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67C97AD-48DA-C92F-74D0-FBE554773C38}"/>
              </a:ext>
            </a:extLst>
          </p:cNvPr>
          <p:cNvCxnSpPr>
            <a:cxnSpLocks/>
          </p:cNvCxnSpPr>
          <p:nvPr/>
        </p:nvCxnSpPr>
        <p:spPr>
          <a:xfrm flipH="1">
            <a:off x="6122146" y="5747062"/>
            <a:ext cx="15349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2DB94CA-C900-5086-57DF-D4A97CA41F2E}"/>
              </a:ext>
            </a:extLst>
          </p:cNvPr>
          <p:cNvSpPr txBox="1"/>
          <p:nvPr/>
        </p:nvSpPr>
        <p:spPr>
          <a:xfrm>
            <a:off x="6276186" y="5742877"/>
            <a:ext cx="127844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cs typeface="Calibri"/>
              </a:rPr>
              <a:t>If person is eligible and interested</a:t>
            </a:r>
          </a:p>
        </p:txBody>
      </p:sp>
    </p:spTree>
    <p:extLst>
      <p:ext uri="{BB962C8B-B14F-4D97-AF65-F5344CB8AC3E}">
        <p14:creationId xmlns:p14="http://schemas.microsoft.com/office/powerpoint/2010/main" val="388271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132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Demeterco-Berggren, Carla MD</cp:lastModifiedBy>
  <cp:revision>235</cp:revision>
  <cp:lastPrinted>2023-09-25T19:53:23Z</cp:lastPrinted>
  <dcterms:created xsi:type="dcterms:W3CDTF">2023-09-22T17:37:38Z</dcterms:created>
  <dcterms:modified xsi:type="dcterms:W3CDTF">2023-09-25T20:07:30Z</dcterms:modified>
</cp:coreProperties>
</file>