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56" r:id="rId3"/>
    <p:sldId id="259" r:id="rId4"/>
    <p:sldId id="263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offitt, Taylor" initials="PT" lastIdx="2" clrIdx="0">
    <p:extLst>
      <p:ext uri="{19B8F6BF-5375-455C-9EA6-DF929625EA0E}">
        <p15:presenceInfo xmlns:p15="http://schemas.microsoft.com/office/powerpoint/2012/main" userId="S-1-5-21-1757981266-1417001333-60340875-46521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B8E7553-D967-BFB6-AF3A-113174FF5028}" v="34" dt="2023-04-04T16:28:00.540"/>
    <p1510:client id="{688F9B54-FEED-3446-6D66-B93E79CC0D14}" v="616" dt="2023-04-07T22:13:58.750"/>
    <p1510:client id="{7A8076B0-579C-0AE8-95BE-5C4F63234EDE}" v="1316" dt="2023-04-04T20:13:57.524"/>
    <p1510:client id="{90954D9A-1395-1348-5E74-69EB721BDC88}" v="117" dt="2023-04-04T16:26:12.625"/>
    <p1510:client id="{B5B87D91-68A7-169E-15D9-8B117484766E}" v="1444" dt="2023-04-04T19:17:09.972"/>
    <p1510:client id="{C8DD49B4-5448-81E6-E754-9CDEF1921ABF}" v="86" dt="2023-04-04T16:30:35.04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2" d="100"/>
          <a:sy n="62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395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5954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00772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958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5196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881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12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9891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78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3172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014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1A0F7B-1836-4408-A13A-CBDC4F00295D}" type="datetimeFigureOut">
              <a:rPr lang="en-US" smtClean="0"/>
              <a:t>4/10/2023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C2462B-3926-46F3-AE23-D0828B051A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24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E8B790-74BC-40CB-B43D-330BB7F7DA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9175" y="2990850"/>
            <a:ext cx="2266950" cy="137647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1400"/>
              <a:t>This shape represents a decision point</a:t>
            </a:r>
          </a:p>
          <a:p>
            <a:pPr marL="0" indent="0" algn="ctr">
              <a:buNone/>
            </a:pPr>
            <a:r>
              <a:rPr lang="en-US" sz="1400"/>
              <a:t>You must answer yes or No</a:t>
            </a:r>
          </a:p>
          <a:p>
            <a:pPr marL="0" indent="0" algn="ctr">
              <a:buNone/>
            </a:pPr>
            <a:endParaRPr lang="en-US" sz="1400"/>
          </a:p>
        </p:txBody>
      </p:sp>
      <p:sp>
        <p:nvSpPr>
          <p:cNvPr id="5" name="Explosion 1 63">
            <a:extLst>
              <a:ext uri="{FF2B5EF4-FFF2-40B4-BE49-F238E27FC236}">
                <a16:creationId xmlns:a16="http://schemas.microsoft.com/office/drawing/2014/main" id="{38537995-AEBB-448C-8F9D-F867BDC2FC1D}"/>
              </a:ext>
            </a:extLst>
          </p:cNvPr>
          <p:cNvSpPr/>
          <p:nvPr/>
        </p:nvSpPr>
        <p:spPr>
          <a:xfrm>
            <a:off x="767324" y="4554971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7020282-5C02-443B-A648-C046B8A13B26}"/>
              </a:ext>
            </a:extLst>
          </p:cNvPr>
          <p:cNvSpPr txBox="1"/>
          <p:nvPr/>
        </p:nvSpPr>
        <p:spPr>
          <a:xfrm>
            <a:off x="1136650" y="4433306"/>
            <a:ext cx="2495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Add this sign to process that are difficult or causing pain (Pain points)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E604F8EE-89FF-4767-A749-A081C8F2DF02}"/>
              </a:ext>
            </a:extLst>
          </p:cNvPr>
          <p:cNvSpPr/>
          <p:nvPr/>
        </p:nvSpPr>
        <p:spPr>
          <a:xfrm>
            <a:off x="1136650" y="5565196"/>
            <a:ext cx="1768475" cy="75622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/>
              <a:t>This shape represents a process 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456F03C7-8C6F-44D3-8188-972BE9234BE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14902"/>
            <a:ext cx="6477000" cy="1295400"/>
          </a:xfrm>
          <a:prstGeom prst="rect">
            <a:avLst/>
          </a:prstGeom>
        </p:spPr>
      </p:pic>
      <p:sp>
        <p:nvSpPr>
          <p:cNvPr id="10" name="Rounded Rectangle 8">
            <a:extLst>
              <a:ext uri="{FF2B5EF4-FFF2-40B4-BE49-F238E27FC236}">
                <a16:creationId xmlns:a16="http://schemas.microsoft.com/office/drawing/2014/main" id="{CA1C6B23-0AB1-4C69-86A9-64E21B431A9A}"/>
              </a:ext>
            </a:extLst>
          </p:cNvPr>
          <p:cNvSpPr/>
          <p:nvPr/>
        </p:nvSpPr>
        <p:spPr>
          <a:xfrm>
            <a:off x="1136650" y="1836879"/>
            <a:ext cx="1727200" cy="812800"/>
          </a:xfrm>
          <a:prstGeom prst="roundRect">
            <a:avLst/>
          </a:prstGeom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200"/>
              <a:t>Use this shape to start and end your process </a:t>
            </a:r>
          </a:p>
        </p:txBody>
      </p:sp>
    </p:spTree>
    <p:extLst>
      <p:ext uri="{BB962C8B-B14F-4D97-AF65-F5344CB8AC3E}">
        <p14:creationId xmlns:p14="http://schemas.microsoft.com/office/powerpoint/2010/main" val="34406327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153404" y="1388061"/>
            <a:ext cx="1853315" cy="48755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Provider/RN sends RX to local pharmacy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92179" y="1434526"/>
            <a:ext cx="1429835" cy="887141"/>
          </a:xfrm>
          <a:prstGeom prst="roundRect">
            <a:avLst/>
          </a:prstGeom>
          <a:solidFill>
            <a:srgbClr val="92D050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cs typeface="Calibri"/>
              </a:rPr>
              <a:t>Patient/ Provider recommends CGM in visit</a:t>
            </a:r>
            <a:r>
              <a:rPr lang="en-US" sz="1600" dirty="0">
                <a:solidFill>
                  <a:schemeClr val="tx1"/>
                </a:solidFill>
                <a:cs typeface="Calibri"/>
              </a:rPr>
              <a:t> </a:t>
            </a:r>
            <a:endParaRPr lang="en-US" sz="12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769718" y="673408"/>
            <a:ext cx="1950361" cy="7402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Patient picks up prescription from pharmacy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159006" y="113314"/>
            <a:ext cx="4292247" cy="52322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800" b="1" u="sng" dirty="0">
                <a:solidFill>
                  <a:srgbClr val="C00000"/>
                </a:solidFill>
                <a:cs typeface="Calibri"/>
              </a:rPr>
              <a:t>RCHSD CGM PROCESS</a:t>
            </a:r>
          </a:p>
        </p:txBody>
      </p:sp>
      <p:sp>
        <p:nvSpPr>
          <p:cNvPr id="65" name="Explosion 1 64"/>
          <p:cNvSpPr/>
          <p:nvPr/>
        </p:nvSpPr>
        <p:spPr>
          <a:xfrm>
            <a:off x="585023" y="714738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6" name="TextBox 65"/>
          <p:cNvSpPr txBox="1"/>
          <p:nvPr/>
        </p:nvSpPr>
        <p:spPr>
          <a:xfrm>
            <a:off x="957205" y="692290"/>
            <a:ext cx="1401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= pain point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2BEE9BBA-CAC6-9278-C4F5-D0AB39259A9A}"/>
              </a:ext>
            </a:extLst>
          </p:cNvPr>
          <p:cNvSpPr/>
          <p:nvPr/>
        </p:nvSpPr>
        <p:spPr>
          <a:xfrm>
            <a:off x="9769100" y="3111541"/>
            <a:ext cx="1599050" cy="6032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MyChart message sent to family re: approval</a:t>
            </a:r>
          </a:p>
        </p:txBody>
      </p:sp>
      <p:sp>
        <p:nvSpPr>
          <p:cNvPr id="12" name="Rounded Rectangle 8">
            <a:extLst>
              <a:ext uri="{FF2B5EF4-FFF2-40B4-BE49-F238E27FC236}">
                <a16:creationId xmlns:a16="http://schemas.microsoft.com/office/drawing/2014/main" id="{A4699803-C7AD-CE81-9C03-2B08ABB99318}"/>
              </a:ext>
            </a:extLst>
          </p:cNvPr>
          <p:cNvSpPr/>
          <p:nvPr/>
        </p:nvSpPr>
        <p:spPr>
          <a:xfrm>
            <a:off x="55008" y="2531063"/>
            <a:ext cx="1950224" cy="803507"/>
          </a:xfrm>
          <a:prstGeom prst="roundRect">
            <a:avLst/>
          </a:prstGeom>
          <a:solidFill>
            <a:srgbClr val="92D050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Provider places CGM when patient diagnosed in hospital</a:t>
            </a:r>
          </a:p>
        </p:txBody>
      </p:sp>
      <p:sp>
        <p:nvSpPr>
          <p:cNvPr id="18" name="Content Placeholder 3">
            <a:extLst>
              <a:ext uri="{FF2B5EF4-FFF2-40B4-BE49-F238E27FC236}">
                <a16:creationId xmlns:a16="http://schemas.microsoft.com/office/drawing/2014/main" id="{4F0DFFE7-69BB-1297-B98E-3DAB74D85C94}"/>
              </a:ext>
            </a:extLst>
          </p:cNvPr>
          <p:cNvSpPr txBox="1">
            <a:spLocks/>
          </p:cNvSpPr>
          <p:nvPr/>
        </p:nvSpPr>
        <p:spPr>
          <a:xfrm>
            <a:off x="4178688" y="472531"/>
            <a:ext cx="1793023" cy="116274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cs typeface="Calibri"/>
              </a:rPr>
              <a:t>Did RX get approved</a:t>
            </a: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A54444AF-D324-3E6A-C063-514312E3BA22}"/>
              </a:ext>
            </a:extLst>
          </p:cNvPr>
          <p:cNvCxnSpPr/>
          <p:nvPr/>
        </p:nvCxnSpPr>
        <p:spPr>
          <a:xfrm flipV="1">
            <a:off x="1828799" y="2074129"/>
            <a:ext cx="356840" cy="37728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A8A0A5A7-6CAD-DA05-C1A2-4098FA73F117}"/>
              </a:ext>
            </a:extLst>
          </p:cNvPr>
          <p:cNvCxnSpPr/>
          <p:nvPr/>
        </p:nvCxnSpPr>
        <p:spPr>
          <a:xfrm flipV="1">
            <a:off x="1674310" y="1715199"/>
            <a:ext cx="394009" cy="9850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2C2DA2B7-65AD-63AD-5344-B02881B4FA8E}"/>
              </a:ext>
            </a:extLst>
          </p:cNvPr>
          <p:cNvCxnSpPr/>
          <p:nvPr/>
        </p:nvCxnSpPr>
        <p:spPr>
          <a:xfrm>
            <a:off x="3889452" y="1203866"/>
            <a:ext cx="226742" cy="371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>
            <a:extLst>
              <a:ext uri="{FF2B5EF4-FFF2-40B4-BE49-F238E27FC236}">
                <a16:creationId xmlns:a16="http://schemas.microsoft.com/office/drawing/2014/main" id="{1D1B65A6-9602-252F-F4C5-4E9D691D5E15}"/>
              </a:ext>
            </a:extLst>
          </p:cNvPr>
          <p:cNvSpPr txBox="1"/>
          <p:nvPr/>
        </p:nvSpPr>
        <p:spPr>
          <a:xfrm>
            <a:off x="5965902" y="2592658"/>
            <a:ext cx="381000" cy="167268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9D6B3925-62B5-05BF-94E3-CEB913610B7F}"/>
              </a:ext>
            </a:extLst>
          </p:cNvPr>
          <p:cNvSpPr txBox="1"/>
          <p:nvPr/>
        </p:nvSpPr>
        <p:spPr>
          <a:xfrm>
            <a:off x="6096000" y="2694878"/>
            <a:ext cx="399584" cy="2137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85DB0D85-1202-B391-59F8-82156A64EF52}"/>
              </a:ext>
            </a:extLst>
          </p:cNvPr>
          <p:cNvSpPr txBox="1"/>
          <p:nvPr/>
        </p:nvSpPr>
        <p:spPr>
          <a:xfrm>
            <a:off x="6161048" y="947853"/>
            <a:ext cx="48321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>
                <a:cs typeface="Calibri"/>
              </a:rPr>
              <a:t>YES</a:t>
            </a:r>
            <a:endParaRPr lang="en-US" sz="1400" dirty="0"/>
          </a:p>
        </p:txBody>
      </p: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2D5EAE4-575B-7EEC-7A49-A4F6A2A4C46F}"/>
              </a:ext>
            </a:extLst>
          </p:cNvPr>
          <p:cNvCxnSpPr>
            <a:cxnSpLocks/>
          </p:cNvCxnSpPr>
          <p:nvPr/>
        </p:nvCxnSpPr>
        <p:spPr>
          <a:xfrm flipH="1">
            <a:off x="1751205" y="5678295"/>
            <a:ext cx="42747" cy="1988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40E7DBC4-F890-35DF-9E07-B4914B3A5686}"/>
              </a:ext>
            </a:extLst>
          </p:cNvPr>
          <p:cNvCxnSpPr>
            <a:cxnSpLocks/>
          </p:cNvCxnSpPr>
          <p:nvPr/>
        </p:nvCxnSpPr>
        <p:spPr>
          <a:xfrm flipH="1">
            <a:off x="4418203" y="1951928"/>
            <a:ext cx="61333" cy="189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Explosion 1 64">
            <a:extLst>
              <a:ext uri="{FF2B5EF4-FFF2-40B4-BE49-F238E27FC236}">
                <a16:creationId xmlns:a16="http://schemas.microsoft.com/office/drawing/2014/main" id="{D1DE1496-ED99-52B1-290F-76BA66434037}"/>
              </a:ext>
            </a:extLst>
          </p:cNvPr>
          <p:cNvSpPr/>
          <p:nvPr/>
        </p:nvSpPr>
        <p:spPr>
          <a:xfrm>
            <a:off x="9524584" y="36372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A8CCD76E-6B7A-77C1-8858-FC72288F4910}"/>
              </a:ext>
            </a:extLst>
          </p:cNvPr>
          <p:cNvSpPr/>
          <p:nvPr/>
        </p:nvSpPr>
        <p:spPr>
          <a:xfrm>
            <a:off x="9897125" y="215513"/>
            <a:ext cx="2174045" cy="11117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cs typeface="Calibri"/>
              </a:rPr>
              <a:t>Understanding of supplies and components</a:t>
            </a:r>
          </a:p>
          <a:p>
            <a:r>
              <a:rPr lang="en-US" sz="1200" dirty="0">
                <a:cs typeface="Calibri"/>
              </a:rPr>
              <a:t>Not understanding how to refill and what to ask for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E81F73FF-E0ED-39B8-0028-0A919FC73258}"/>
              </a:ext>
            </a:extLst>
          </p:cNvPr>
          <p:cNvSpPr/>
          <p:nvPr/>
        </p:nvSpPr>
        <p:spPr>
          <a:xfrm>
            <a:off x="5459449" y="2968700"/>
            <a:ext cx="1950361" cy="7402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Prior authorization is submitted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BB03C429-6601-A2EE-8073-F66BC237896C}"/>
              </a:ext>
            </a:extLst>
          </p:cNvPr>
          <p:cNvSpPr/>
          <p:nvPr/>
        </p:nvSpPr>
        <p:spPr>
          <a:xfrm>
            <a:off x="5550222" y="2228737"/>
            <a:ext cx="1599050" cy="6032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Pharmacy Benefit</a:t>
            </a: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BEE53425-A14B-29F2-DF58-9687DE1914D4}"/>
              </a:ext>
            </a:extLst>
          </p:cNvPr>
          <p:cNvSpPr/>
          <p:nvPr/>
        </p:nvSpPr>
        <p:spPr>
          <a:xfrm>
            <a:off x="3134124" y="2228736"/>
            <a:ext cx="1599050" cy="6032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DME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D5C9171-18B0-5F1B-9999-B5B6756E30F8}"/>
              </a:ext>
            </a:extLst>
          </p:cNvPr>
          <p:cNvSpPr/>
          <p:nvPr/>
        </p:nvSpPr>
        <p:spPr>
          <a:xfrm>
            <a:off x="2334953" y="3037201"/>
            <a:ext cx="1599050" cy="6032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Look at medical group and contracted vendor</a:t>
            </a: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1893981-8F33-98FC-7F36-7EF1A9BD5F87}"/>
              </a:ext>
            </a:extLst>
          </p:cNvPr>
          <p:cNvSpPr/>
          <p:nvPr/>
        </p:nvSpPr>
        <p:spPr>
          <a:xfrm>
            <a:off x="1424271" y="3836371"/>
            <a:ext cx="1682684" cy="71474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Notify patient to contact vendor to enroll and provide consent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769814FF-6FE7-A410-8B64-D2EAC9B92B56}"/>
              </a:ext>
            </a:extLst>
          </p:cNvPr>
          <p:cNvSpPr/>
          <p:nvPr/>
        </p:nvSpPr>
        <p:spPr>
          <a:xfrm>
            <a:off x="532172" y="4784225"/>
            <a:ext cx="1599050" cy="7797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Enter RX into parachute and submit auth if our responsibility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A23B47B1-281B-1CEB-75C6-8508F03A83D6}"/>
              </a:ext>
            </a:extLst>
          </p:cNvPr>
          <p:cNvSpPr/>
          <p:nvPr/>
        </p:nvSpPr>
        <p:spPr>
          <a:xfrm>
            <a:off x="4500148" y="4932907"/>
            <a:ext cx="1599050" cy="6032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Provider appeal</a:t>
            </a:r>
          </a:p>
        </p:txBody>
      </p:sp>
      <p:sp>
        <p:nvSpPr>
          <p:cNvPr id="45" name="Content Placeholder 3">
            <a:extLst>
              <a:ext uri="{FF2B5EF4-FFF2-40B4-BE49-F238E27FC236}">
                <a16:creationId xmlns:a16="http://schemas.microsoft.com/office/drawing/2014/main" id="{54271A15-0F5F-9197-2FB9-D09F5D9E9853}"/>
              </a:ext>
            </a:extLst>
          </p:cNvPr>
          <p:cNvSpPr txBox="1">
            <a:spLocks/>
          </p:cNvSpPr>
          <p:nvPr/>
        </p:nvSpPr>
        <p:spPr>
          <a:xfrm>
            <a:off x="7774955" y="3000142"/>
            <a:ext cx="1644341" cy="71669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cs typeface="Calibri"/>
            </a:endParaRPr>
          </a:p>
          <a:p>
            <a:r>
              <a:rPr lang="en-US" sz="1200" dirty="0">
                <a:cs typeface="Calibri"/>
              </a:rPr>
              <a:t>Approval?</a:t>
            </a:r>
            <a:endParaRPr lang="en-US" sz="1200" dirty="0"/>
          </a:p>
          <a:p>
            <a:endParaRPr lang="en-US" sz="1400"/>
          </a:p>
        </p:txBody>
      </p:sp>
      <p:sp>
        <p:nvSpPr>
          <p:cNvPr id="53" name="Content Placeholder 3">
            <a:extLst>
              <a:ext uri="{FF2B5EF4-FFF2-40B4-BE49-F238E27FC236}">
                <a16:creationId xmlns:a16="http://schemas.microsoft.com/office/drawing/2014/main" id="{FA268E5E-CF94-4253-0429-806A7261CE87}"/>
              </a:ext>
            </a:extLst>
          </p:cNvPr>
          <p:cNvSpPr txBox="1">
            <a:spLocks/>
          </p:cNvSpPr>
          <p:nvPr/>
        </p:nvSpPr>
        <p:spPr>
          <a:xfrm>
            <a:off x="331516" y="5732191"/>
            <a:ext cx="1644341" cy="71669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cs typeface="Calibri"/>
            </a:endParaRPr>
          </a:p>
          <a:p>
            <a:r>
              <a:rPr lang="en-US" sz="1200" dirty="0">
                <a:cs typeface="Calibri"/>
              </a:rPr>
              <a:t>Approval?</a:t>
            </a:r>
            <a:endParaRPr lang="en-US" sz="1200" dirty="0"/>
          </a:p>
          <a:p>
            <a:endParaRPr lang="en-US" sz="1400"/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DF88F735-684B-3E39-C8DF-6CF469512A09}"/>
              </a:ext>
            </a:extLst>
          </p:cNvPr>
          <p:cNvSpPr txBox="1"/>
          <p:nvPr/>
        </p:nvSpPr>
        <p:spPr>
          <a:xfrm>
            <a:off x="4832194" y="1635511"/>
            <a:ext cx="483219" cy="30777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>
                <a:cs typeface="Calibri"/>
              </a:rPr>
              <a:t>NO</a:t>
            </a:r>
            <a:endParaRPr lang="en-US" sz="1400" dirty="0"/>
          </a:p>
        </p:txBody>
      </p:sp>
      <p:cxnSp>
        <p:nvCxnSpPr>
          <p:cNvPr id="57" name="Straight Arrow Connector 56">
            <a:extLst>
              <a:ext uri="{FF2B5EF4-FFF2-40B4-BE49-F238E27FC236}">
                <a16:creationId xmlns:a16="http://schemas.microsoft.com/office/drawing/2014/main" id="{84E934A5-2BFC-236A-4E9A-04CA97E4B43E}"/>
              </a:ext>
            </a:extLst>
          </p:cNvPr>
          <p:cNvCxnSpPr>
            <a:cxnSpLocks/>
          </p:cNvCxnSpPr>
          <p:nvPr/>
        </p:nvCxnSpPr>
        <p:spPr>
          <a:xfrm flipH="1">
            <a:off x="3765396" y="2850994"/>
            <a:ext cx="79916" cy="170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>
            <a:extLst>
              <a:ext uri="{FF2B5EF4-FFF2-40B4-BE49-F238E27FC236}">
                <a16:creationId xmlns:a16="http://schemas.microsoft.com/office/drawing/2014/main" id="{2E7FBBF2-7F53-6A92-2389-A23B1E45E996}"/>
              </a:ext>
            </a:extLst>
          </p:cNvPr>
          <p:cNvCxnSpPr>
            <a:cxnSpLocks/>
          </p:cNvCxnSpPr>
          <p:nvPr/>
        </p:nvCxnSpPr>
        <p:spPr>
          <a:xfrm flipH="1">
            <a:off x="3012688" y="3650165"/>
            <a:ext cx="79916" cy="170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593F2D69-4C31-0571-9184-1648416DA08B}"/>
              </a:ext>
            </a:extLst>
          </p:cNvPr>
          <p:cNvCxnSpPr>
            <a:cxnSpLocks/>
          </p:cNvCxnSpPr>
          <p:nvPr/>
        </p:nvCxnSpPr>
        <p:spPr>
          <a:xfrm flipH="1">
            <a:off x="2092712" y="4607310"/>
            <a:ext cx="79916" cy="17098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>
            <a:extLst>
              <a:ext uri="{FF2B5EF4-FFF2-40B4-BE49-F238E27FC236}">
                <a16:creationId xmlns:a16="http://schemas.microsoft.com/office/drawing/2014/main" id="{BE154E6C-512C-26C7-E930-65A902A2672B}"/>
              </a:ext>
            </a:extLst>
          </p:cNvPr>
          <p:cNvCxnSpPr>
            <a:cxnSpLocks/>
          </p:cNvCxnSpPr>
          <p:nvPr/>
        </p:nvCxnSpPr>
        <p:spPr>
          <a:xfrm flipH="1">
            <a:off x="5707566" y="4523676"/>
            <a:ext cx="284355" cy="32896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>
            <a:extLst>
              <a:ext uri="{FF2B5EF4-FFF2-40B4-BE49-F238E27FC236}">
                <a16:creationId xmlns:a16="http://schemas.microsoft.com/office/drawing/2014/main" id="{7F089428-DBAA-03F8-76C0-076D03C91558}"/>
              </a:ext>
            </a:extLst>
          </p:cNvPr>
          <p:cNvCxnSpPr>
            <a:cxnSpLocks/>
          </p:cNvCxnSpPr>
          <p:nvPr/>
        </p:nvCxnSpPr>
        <p:spPr>
          <a:xfrm>
            <a:off x="6298579" y="2823115"/>
            <a:ext cx="3716" cy="17098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>
            <a:extLst>
              <a:ext uri="{FF2B5EF4-FFF2-40B4-BE49-F238E27FC236}">
                <a16:creationId xmlns:a16="http://schemas.microsoft.com/office/drawing/2014/main" id="{A2C1C9BD-7770-B540-6E60-F1A3BCE2852B}"/>
              </a:ext>
            </a:extLst>
          </p:cNvPr>
          <p:cNvCxnSpPr>
            <a:cxnSpLocks/>
          </p:cNvCxnSpPr>
          <p:nvPr/>
        </p:nvCxnSpPr>
        <p:spPr>
          <a:xfrm flipH="1">
            <a:off x="6878442" y="3715213"/>
            <a:ext cx="14869" cy="18957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Rectangle 69">
            <a:extLst>
              <a:ext uri="{FF2B5EF4-FFF2-40B4-BE49-F238E27FC236}">
                <a16:creationId xmlns:a16="http://schemas.microsoft.com/office/drawing/2014/main" id="{50148710-7864-32CC-A707-E912FB7E18A3}"/>
              </a:ext>
            </a:extLst>
          </p:cNvPr>
          <p:cNvSpPr/>
          <p:nvPr/>
        </p:nvSpPr>
        <p:spPr>
          <a:xfrm>
            <a:off x="2084051" y="6150248"/>
            <a:ext cx="1599050" cy="6032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MyChart message sent to family re: approval</a:t>
            </a:r>
          </a:p>
        </p:txBody>
      </p:sp>
      <p:sp>
        <p:nvSpPr>
          <p:cNvPr id="72" name="Content Placeholder 3">
            <a:extLst>
              <a:ext uri="{FF2B5EF4-FFF2-40B4-BE49-F238E27FC236}">
                <a16:creationId xmlns:a16="http://schemas.microsoft.com/office/drawing/2014/main" id="{2D7F4802-0F5B-A543-BE63-5FF8879039BE}"/>
              </a:ext>
            </a:extLst>
          </p:cNvPr>
          <p:cNvSpPr txBox="1">
            <a:spLocks/>
          </p:cNvSpPr>
          <p:nvPr/>
        </p:nvSpPr>
        <p:spPr>
          <a:xfrm>
            <a:off x="2431662" y="4849385"/>
            <a:ext cx="1644341" cy="71669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cs typeface="Calibri"/>
            </a:endParaRPr>
          </a:p>
          <a:p>
            <a:r>
              <a:rPr lang="en-US" sz="1200" dirty="0">
                <a:cs typeface="Calibri"/>
              </a:rPr>
              <a:t>Denied?</a:t>
            </a:r>
            <a:endParaRPr lang="en-US" sz="1200" dirty="0"/>
          </a:p>
          <a:p>
            <a:endParaRPr lang="en-US" sz="1400"/>
          </a:p>
        </p:txBody>
      </p:sp>
      <p:sp>
        <p:nvSpPr>
          <p:cNvPr id="73" name="Content Placeholder 3">
            <a:extLst>
              <a:ext uri="{FF2B5EF4-FFF2-40B4-BE49-F238E27FC236}">
                <a16:creationId xmlns:a16="http://schemas.microsoft.com/office/drawing/2014/main" id="{D8C3BEAE-E66F-27E8-2AA8-76410E8F3875}"/>
              </a:ext>
            </a:extLst>
          </p:cNvPr>
          <p:cNvSpPr txBox="1">
            <a:spLocks/>
          </p:cNvSpPr>
          <p:nvPr/>
        </p:nvSpPr>
        <p:spPr>
          <a:xfrm>
            <a:off x="5674808" y="3920116"/>
            <a:ext cx="1644341" cy="71669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cs typeface="Calibri"/>
            </a:endParaRPr>
          </a:p>
          <a:p>
            <a:r>
              <a:rPr lang="en-US" sz="1200" dirty="0">
                <a:cs typeface="Calibri"/>
              </a:rPr>
              <a:t>Denied?</a:t>
            </a:r>
            <a:endParaRPr lang="en-US" sz="1200" dirty="0"/>
          </a:p>
          <a:p>
            <a:endParaRPr lang="en-US" sz="1400"/>
          </a:p>
        </p:txBody>
      </p:sp>
      <p:cxnSp>
        <p:nvCxnSpPr>
          <p:cNvPr id="74" name="Straight Arrow Connector 73">
            <a:extLst>
              <a:ext uri="{FF2B5EF4-FFF2-40B4-BE49-F238E27FC236}">
                <a16:creationId xmlns:a16="http://schemas.microsoft.com/office/drawing/2014/main" id="{2BD53828-21EB-5A2D-5B6C-1016FA616411}"/>
              </a:ext>
            </a:extLst>
          </p:cNvPr>
          <p:cNvCxnSpPr>
            <a:cxnSpLocks/>
          </p:cNvCxnSpPr>
          <p:nvPr/>
        </p:nvCxnSpPr>
        <p:spPr>
          <a:xfrm flipV="1">
            <a:off x="1568603" y="6497444"/>
            <a:ext cx="403303" cy="557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>
            <a:extLst>
              <a:ext uri="{FF2B5EF4-FFF2-40B4-BE49-F238E27FC236}">
                <a16:creationId xmlns:a16="http://schemas.microsoft.com/office/drawing/2014/main" id="{3F0600CA-16C4-AA3B-E14C-52820D38291E}"/>
              </a:ext>
            </a:extLst>
          </p:cNvPr>
          <p:cNvCxnSpPr>
            <a:cxnSpLocks/>
          </p:cNvCxnSpPr>
          <p:nvPr/>
        </p:nvCxnSpPr>
        <p:spPr>
          <a:xfrm>
            <a:off x="4077627" y="5322846"/>
            <a:ext cx="291792" cy="13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>
            <a:extLst>
              <a:ext uri="{FF2B5EF4-FFF2-40B4-BE49-F238E27FC236}">
                <a16:creationId xmlns:a16="http://schemas.microsoft.com/office/drawing/2014/main" id="{4A97B3E6-D117-9A45-B493-B2565D5F1845}"/>
              </a:ext>
            </a:extLst>
          </p:cNvPr>
          <p:cNvCxnSpPr>
            <a:cxnSpLocks/>
          </p:cNvCxnSpPr>
          <p:nvPr/>
        </p:nvCxnSpPr>
        <p:spPr>
          <a:xfrm>
            <a:off x="2135457" y="5183455"/>
            <a:ext cx="198865" cy="130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B1B381D0-CA8A-666A-A016-156A44CCC33E}"/>
              </a:ext>
            </a:extLst>
          </p:cNvPr>
          <p:cNvCxnSpPr>
            <a:cxnSpLocks/>
          </p:cNvCxnSpPr>
          <p:nvPr/>
        </p:nvCxnSpPr>
        <p:spPr>
          <a:xfrm>
            <a:off x="7562383" y="3157650"/>
            <a:ext cx="431181" cy="7806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AC01F22F-2CA9-03E6-3D6D-2C58EF7ECADF}"/>
              </a:ext>
            </a:extLst>
          </p:cNvPr>
          <p:cNvCxnSpPr>
            <a:cxnSpLocks/>
          </p:cNvCxnSpPr>
          <p:nvPr/>
        </p:nvCxnSpPr>
        <p:spPr>
          <a:xfrm flipV="1">
            <a:off x="9430214" y="3477322"/>
            <a:ext cx="226742" cy="3345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>
            <a:extLst>
              <a:ext uri="{FF2B5EF4-FFF2-40B4-BE49-F238E27FC236}">
                <a16:creationId xmlns:a16="http://schemas.microsoft.com/office/drawing/2014/main" id="{6950BE1A-75C1-B8A4-B702-AEFC817B397A}"/>
              </a:ext>
            </a:extLst>
          </p:cNvPr>
          <p:cNvCxnSpPr>
            <a:cxnSpLocks/>
          </p:cNvCxnSpPr>
          <p:nvPr/>
        </p:nvCxnSpPr>
        <p:spPr>
          <a:xfrm flipH="1">
            <a:off x="4007003" y="6270700"/>
            <a:ext cx="330820" cy="19886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Arrow Connector 79">
            <a:extLst>
              <a:ext uri="{FF2B5EF4-FFF2-40B4-BE49-F238E27FC236}">
                <a16:creationId xmlns:a16="http://schemas.microsoft.com/office/drawing/2014/main" id="{528F3A91-937C-CC4C-9C4E-F31B22234993}"/>
              </a:ext>
            </a:extLst>
          </p:cNvPr>
          <p:cNvCxnSpPr>
            <a:cxnSpLocks/>
          </p:cNvCxnSpPr>
          <p:nvPr/>
        </p:nvCxnSpPr>
        <p:spPr>
          <a:xfrm>
            <a:off x="5492439" y="1886880"/>
            <a:ext cx="226739" cy="23603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ontent Placeholder 3">
            <a:extLst>
              <a:ext uri="{FF2B5EF4-FFF2-40B4-BE49-F238E27FC236}">
                <a16:creationId xmlns:a16="http://schemas.microsoft.com/office/drawing/2014/main" id="{984332EE-AAA5-71E6-0030-091F6A5C253B}"/>
              </a:ext>
            </a:extLst>
          </p:cNvPr>
          <p:cNvSpPr txBox="1">
            <a:spLocks/>
          </p:cNvSpPr>
          <p:nvPr/>
        </p:nvSpPr>
        <p:spPr>
          <a:xfrm>
            <a:off x="4411004" y="5834411"/>
            <a:ext cx="1644341" cy="71669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cs typeface="Calibri"/>
            </a:endParaRPr>
          </a:p>
          <a:p>
            <a:r>
              <a:rPr lang="en-US" sz="1200" dirty="0">
                <a:cs typeface="Calibri"/>
              </a:rPr>
              <a:t>Approval?</a:t>
            </a:r>
            <a:endParaRPr lang="en-US" sz="1200" dirty="0"/>
          </a:p>
          <a:p>
            <a:endParaRPr lang="en-US" sz="1400"/>
          </a:p>
        </p:txBody>
      </p:sp>
      <p:sp>
        <p:nvSpPr>
          <p:cNvPr id="82" name="Content Placeholder 3">
            <a:extLst>
              <a:ext uri="{FF2B5EF4-FFF2-40B4-BE49-F238E27FC236}">
                <a16:creationId xmlns:a16="http://schemas.microsoft.com/office/drawing/2014/main" id="{F26B6EDC-0390-371A-9747-E9D65E7E2018}"/>
              </a:ext>
            </a:extLst>
          </p:cNvPr>
          <p:cNvSpPr txBox="1">
            <a:spLocks/>
          </p:cNvSpPr>
          <p:nvPr/>
        </p:nvSpPr>
        <p:spPr>
          <a:xfrm>
            <a:off x="6492564" y="4970189"/>
            <a:ext cx="1644341" cy="71669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 anchor="ctr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1100" dirty="0">
              <a:cs typeface="Calibri"/>
            </a:endParaRPr>
          </a:p>
          <a:p>
            <a:r>
              <a:rPr lang="en-US" sz="1200" dirty="0">
                <a:cs typeface="Calibri"/>
              </a:rPr>
              <a:t>Denied?</a:t>
            </a:r>
            <a:endParaRPr lang="en-US" sz="1200" dirty="0"/>
          </a:p>
          <a:p>
            <a:endParaRPr lang="en-US" sz="1400"/>
          </a:p>
        </p:txBody>
      </p:sp>
      <p:sp>
        <p:nvSpPr>
          <p:cNvPr id="83" name="Rectangle 82">
            <a:extLst>
              <a:ext uri="{FF2B5EF4-FFF2-40B4-BE49-F238E27FC236}">
                <a16:creationId xmlns:a16="http://schemas.microsoft.com/office/drawing/2014/main" id="{6A652CE2-CBA1-5AA1-2066-8CD6E1C981F7}"/>
              </a:ext>
            </a:extLst>
          </p:cNvPr>
          <p:cNvSpPr/>
          <p:nvPr/>
        </p:nvSpPr>
        <p:spPr>
          <a:xfrm>
            <a:off x="8598222" y="5063004"/>
            <a:ext cx="1599050" cy="6032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MyChart family to notify &amp; work on reason for denial</a:t>
            </a:r>
          </a:p>
        </p:txBody>
      </p:sp>
      <p:cxnSp>
        <p:nvCxnSpPr>
          <p:cNvPr id="84" name="Straight Arrow Connector 83">
            <a:extLst>
              <a:ext uri="{FF2B5EF4-FFF2-40B4-BE49-F238E27FC236}">
                <a16:creationId xmlns:a16="http://schemas.microsoft.com/office/drawing/2014/main" id="{A32A1CCB-54A9-B5CA-380D-C11A477F2F69}"/>
              </a:ext>
            </a:extLst>
          </p:cNvPr>
          <p:cNvCxnSpPr>
            <a:cxnSpLocks/>
          </p:cNvCxnSpPr>
          <p:nvPr/>
        </p:nvCxnSpPr>
        <p:spPr>
          <a:xfrm flipV="1">
            <a:off x="6214944" y="5503128"/>
            <a:ext cx="431180" cy="2415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>
            <a:extLst>
              <a:ext uri="{FF2B5EF4-FFF2-40B4-BE49-F238E27FC236}">
                <a16:creationId xmlns:a16="http://schemas.microsoft.com/office/drawing/2014/main" id="{B54C0343-51D0-DCF0-8EA1-A5BC24CDCE9E}"/>
              </a:ext>
            </a:extLst>
          </p:cNvPr>
          <p:cNvCxnSpPr>
            <a:cxnSpLocks/>
          </p:cNvCxnSpPr>
          <p:nvPr/>
        </p:nvCxnSpPr>
        <p:spPr>
          <a:xfrm>
            <a:off x="8203578" y="5229919"/>
            <a:ext cx="366131" cy="3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6" name="Explosion 1 64">
            <a:extLst>
              <a:ext uri="{FF2B5EF4-FFF2-40B4-BE49-F238E27FC236}">
                <a16:creationId xmlns:a16="http://schemas.microsoft.com/office/drawing/2014/main" id="{87474E29-FF7C-5F6E-8BD5-2BD9E189BD46}"/>
              </a:ext>
            </a:extLst>
          </p:cNvPr>
          <p:cNvSpPr/>
          <p:nvPr/>
        </p:nvSpPr>
        <p:spPr>
          <a:xfrm>
            <a:off x="1049657" y="3781323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7" name="Explosion 1 64">
            <a:extLst>
              <a:ext uri="{FF2B5EF4-FFF2-40B4-BE49-F238E27FC236}">
                <a16:creationId xmlns:a16="http://schemas.microsoft.com/office/drawing/2014/main" id="{1065ECCF-DC1C-77C5-E1DA-BBB6AB2BA4C4}"/>
              </a:ext>
            </a:extLst>
          </p:cNvPr>
          <p:cNvSpPr/>
          <p:nvPr/>
        </p:nvSpPr>
        <p:spPr>
          <a:xfrm>
            <a:off x="8381584" y="4794225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7069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492226" y="3732191"/>
            <a:ext cx="1586229" cy="780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cs typeface="Calibri"/>
              </a:rPr>
              <a:t>RN in clinic gives pump class info and class dates</a:t>
            </a:r>
          </a:p>
        </p:txBody>
      </p:sp>
      <p:sp>
        <p:nvSpPr>
          <p:cNvPr id="8" name="Rectangle 7"/>
          <p:cNvSpPr/>
          <p:nvPr/>
        </p:nvSpPr>
        <p:spPr>
          <a:xfrm>
            <a:off x="4829115" y="4486032"/>
            <a:ext cx="1645921" cy="780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Patient leaves and calls back or sends </a:t>
            </a:r>
            <a:r>
              <a:rPr lang="en-US" sz="1200" dirty="0" err="1">
                <a:cs typeface="Calibri"/>
              </a:rPr>
              <a:t>mychart</a:t>
            </a:r>
            <a:r>
              <a:rPr lang="en-US" sz="1200" dirty="0">
                <a:cs typeface="Calibri"/>
              </a:rPr>
              <a:t> message to schedule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22276" y="2716400"/>
            <a:ext cx="1801541" cy="952190"/>
          </a:xfrm>
          <a:prstGeom prst="roundRect">
            <a:avLst/>
          </a:prstGeom>
          <a:solidFill>
            <a:srgbClr val="92D050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dirty="0">
                <a:cs typeface="Calibri"/>
              </a:rPr>
              <a:t>Provider recommends and refers to insulin pump class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598897" y="1737033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Patient completes pump test and sends us message with pump choice and TDD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652420" y="2971298"/>
            <a:ext cx="1626028" cy="13031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RX for OP5 intro kit and refills sent to local pharmacy</a:t>
            </a:r>
          </a:p>
          <a:p>
            <a:pPr algn="ctr"/>
            <a:r>
              <a:rPr lang="en-US" sz="1200" dirty="0">
                <a:cs typeface="Calibri"/>
              </a:rPr>
              <a:t>Family sent message with instructions when they receive kit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61225" y="104021"/>
            <a:ext cx="586918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  <a:cs typeface="Calibri"/>
              </a:rPr>
              <a:t>RCHSD INSULIN PUMP PROCESS OP5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631827" y="248567"/>
            <a:ext cx="1866409" cy="11258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MyChart message sent to patient with pump knowledge assessment test attached and instructions for next steps once test completed</a:t>
            </a:r>
          </a:p>
        </p:txBody>
      </p:sp>
      <p:sp>
        <p:nvSpPr>
          <p:cNvPr id="22" name="Snip Diagonal Corner Rectangle 21"/>
          <p:cNvSpPr/>
          <p:nvPr/>
        </p:nvSpPr>
        <p:spPr>
          <a:xfrm>
            <a:off x="4870061" y="3312579"/>
            <a:ext cx="1458889" cy="660312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chemeClr val="tx1"/>
                </a:solidFill>
                <a:ea typeface="+mn-lt"/>
                <a:cs typeface="+mn-lt"/>
              </a:rPr>
              <a:t>Pt schedules with front desk – new process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38" name="Rectangle 37"/>
          <p:cNvSpPr/>
          <p:nvPr/>
        </p:nvSpPr>
        <p:spPr>
          <a:xfrm>
            <a:off x="4781169" y="1263676"/>
            <a:ext cx="1586229" cy="144551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350" dirty="0">
                <a:solidFill>
                  <a:schemeClr val="tx1"/>
                </a:solidFill>
                <a:cs typeface="Calibri"/>
              </a:rPr>
              <a:t>RN sends message to educator to schedule pump class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6826866" y="3047214"/>
            <a:ext cx="1499362" cy="7749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cs typeface="Calibri"/>
              </a:rPr>
              <a:t>Patient/family attends pump class via Zoom</a:t>
            </a:r>
          </a:p>
        </p:txBody>
      </p:sp>
      <p:sp>
        <p:nvSpPr>
          <p:cNvPr id="77" name="Rectangle 76"/>
          <p:cNvSpPr/>
          <p:nvPr/>
        </p:nvSpPr>
        <p:spPr>
          <a:xfrm>
            <a:off x="8656455" y="4605914"/>
            <a:ext cx="1865762" cy="9270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cs typeface="Calibri"/>
              </a:rPr>
              <a:t>Patient receives training </a:t>
            </a:r>
            <a:r>
              <a:rPr lang="en-US" sz="1200">
                <a:cs typeface="Calibri"/>
              </a:rPr>
              <a:t>with Omnipod CPT'S</a:t>
            </a:r>
            <a:endParaRPr lang="en-US" sz="1200" dirty="0">
              <a:cs typeface="Calibri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381316" y="1836557"/>
            <a:ext cx="1800565" cy="98474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400" dirty="0">
                <a:solidFill>
                  <a:schemeClr val="tx1"/>
                </a:solidFill>
                <a:cs typeface="Calibri"/>
              </a:rPr>
              <a:t>Provider tells them to call and schedule pump class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FC49C586-042D-C122-5A7D-C9309224C140}"/>
              </a:ext>
            </a:extLst>
          </p:cNvPr>
          <p:cNvSpPr/>
          <p:nvPr/>
        </p:nvSpPr>
        <p:spPr>
          <a:xfrm>
            <a:off x="8684334" y="5786084"/>
            <a:ext cx="1865762" cy="9270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cs typeface="Calibri"/>
              </a:rPr>
              <a:t>Follow up with Nurse Practitioner 2 weeks after pump start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F93D657-6A16-DE90-2FC6-7BA68D6353E9}"/>
              </a:ext>
            </a:extLst>
          </p:cNvPr>
          <p:cNvSpPr/>
          <p:nvPr/>
        </p:nvSpPr>
        <p:spPr>
          <a:xfrm>
            <a:off x="10775185" y="2933230"/>
            <a:ext cx="1419714" cy="12802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cs typeface="Calibri"/>
              </a:rPr>
              <a:t>Prior authorization completed if requested – MyChart msg to family once approved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5F7479C6-C75D-8D3E-3C1B-429A249D3E3C}"/>
              </a:ext>
            </a:extLst>
          </p:cNvPr>
          <p:cNvCxnSpPr/>
          <p:nvPr/>
        </p:nvCxnSpPr>
        <p:spPr>
          <a:xfrm>
            <a:off x="3241289" y="3046141"/>
            <a:ext cx="3717" cy="52410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A5BCC351-4C13-1758-3F33-BC5574E86FE6}"/>
              </a:ext>
            </a:extLst>
          </p:cNvPr>
          <p:cNvCxnSpPr>
            <a:cxnSpLocks/>
          </p:cNvCxnSpPr>
          <p:nvPr/>
        </p:nvCxnSpPr>
        <p:spPr>
          <a:xfrm flipV="1">
            <a:off x="2051825" y="2891884"/>
            <a:ext cx="356838" cy="1635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0BBA0A0B-61AE-E1BC-DC37-4FC452E60435}"/>
              </a:ext>
            </a:extLst>
          </p:cNvPr>
          <p:cNvCxnSpPr>
            <a:cxnSpLocks/>
          </p:cNvCxnSpPr>
          <p:nvPr/>
        </p:nvCxnSpPr>
        <p:spPr>
          <a:xfrm>
            <a:off x="4142678" y="4551555"/>
            <a:ext cx="617033" cy="3754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1DD149B0-581E-0D13-B3FD-BD52CC5C68F5}"/>
              </a:ext>
            </a:extLst>
          </p:cNvPr>
          <p:cNvCxnSpPr>
            <a:cxnSpLocks/>
          </p:cNvCxnSpPr>
          <p:nvPr/>
        </p:nvCxnSpPr>
        <p:spPr>
          <a:xfrm flipV="1">
            <a:off x="3891775" y="2687444"/>
            <a:ext cx="812180" cy="100918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5E9EEEA8-FB84-9A6D-4EF0-5843EC7A506A}"/>
              </a:ext>
            </a:extLst>
          </p:cNvPr>
          <p:cNvCxnSpPr>
            <a:cxnSpLocks/>
          </p:cNvCxnSpPr>
          <p:nvPr/>
        </p:nvCxnSpPr>
        <p:spPr>
          <a:xfrm>
            <a:off x="4151971" y="2934628"/>
            <a:ext cx="598447" cy="65420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5C32579F-6FA7-7D15-EB5C-3E011121998C}"/>
              </a:ext>
            </a:extLst>
          </p:cNvPr>
          <p:cNvSpPr txBox="1"/>
          <p:nvPr/>
        </p:nvSpPr>
        <p:spPr>
          <a:xfrm>
            <a:off x="4525535" y="2601951"/>
            <a:ext cx="427463" cy="25090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endParaRPr lang="en-US"/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6FBC0155-869D-1AD3-AE92-11F5DBCA4280}"/>
              </a:ext>
            </a:extLst>
          </p:cNvPr>
          <p:cNvCxnSpPr>
            <a:cxnSpLocks/>
          </p:cNvCxnSpPr>
          <p:nvPr/>
        </p:nvCxnSpPr>
        <p:spPr>
          <a:xfrm flipV="1">
            <a:off x="4105508" y="3830442"/>
            <a:ext cx="709959" cy="35869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CD65C0C8-9ECF-F702-741E-E3983C20C395}"/>
              </a:ext>
            </a:extLst>
          </p:cNvPr>
          <p:cNvCxnSpPr>
            <a:cxnSpLocks/>
          </p:cNvCxnSpPr>
          <p:nvPr/>
        </p:nvCxnSpPr>
        <p:spPr>
          <a:xfrm>
            <a:off x="6437970" y="2358482"/>
            <a:ext cx="533399" cy="51481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1450768D-C34A-56AE-2985-06E91DFCA4A3}"/>
              </a:ext>
            </a:extLst>
          </p:cNvPr>
          <p:cNvCxnSpPr>
            <a:cxnSpLocks/>
          </p:cNvCxnSpPr>
          <p:nvPr/>
        </p:nvCxnSpPr>
        <p:spPr>
          <a:xfrm flipV="1">
            <a:off x="6512312" y="3969833"/>
            <a:ext cx="644910" cy="758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87796B30-C3F5-6EFD-E0A5-8149DE39DE7F}"/>
              </a:ext>
            </a:extLst>
          </p:cNvPr>
          <p:cNvCxnSpPr>
            <a:cxnSpLocks/>
          </p:cNvCxnSpPr>
          <p:nvPr/>
        </p:nvCxnSpPr>
        <p:spPr>
          <a:xfrm flipV="1">
            <a:off x="6475140" y="3505199"/>
            <a:ext cx="291789" cy="1486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DF20C81D-6456-39AA-CDB6-621A435D56D3}"/>
              </a:ext>
            </a:extLst>
          </p:cNvPr>
          <p:cNvCxnSpPr>
            <a:cxnSpLocks/>
          </p:cNvCxnSpPr>
          <p:nvPr/>
        </p:nvCxnSpPr>
        <p:spPr>
          <a:xfrm flipV="1">
            <a:off x="7813288" y="1451517"/>
            <a:ext cx="747130" cy="126937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6F66D4C9-2A9A-2F7D-F8AD-605FD63C5EB5}"/>
              </a:ext>
            </a:extLst>
          </p:cNvPr>
          <p:cNvCxnSpPr>
            <a:cxnSpLocks/>
          </p:cNvCxnSpPr>
          <p:nvPr/>
        </p:nvCxnSpPr>
        <p:spPr>
          <a:xfrm>
            <a:off x="9508241" y="1428581"/>
            <a:ext cx="3717" cy="28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B405662B-F49E-1BAC-ACA8-0426F940FD78}"/>
              </a:ext>
            </a:extLst>
          </p:cNvPr>
          <p:cNvCxnSpPr>
            <a:cxnSpLocks/>
          </p:cNvCxnSpPr>
          <p:nvPr/>
        </p:nvCxnSpPr>
        <p:spPr>
          <a:xfrm>
            <a:off x="9461777" y="2655215"/>
            <a:ext cx="3717" cy="28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1DC230D8-7621-CB86-988F-AF570DD9F70D}"/>
              </a:ext>
            </a:extLst>
          </p:cNvPr>
          <p:cNvCxnSpPr>
            <a:cxnSpLocks/>
          </p:cNvCxnSpPr>
          <p:nvPr/>
        </p:nvCxnSpPr>
        <p:spPr>
          <a:xfrm>
            <a:off x="9359558" y="4300020"/>
            <a:ext cx="3717" cy="28249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03562111-0847-CFCA-1000-DB44D4ACC6FA}"/>
              </a:ext>
            </a:extLst>
          </p:cNvPr>
          <p:cNvCxnSpPr>
            <a:cxnSpLocks/>
          </p:cNvCxnSpPr>
          <p:nvPr/>
        </p:nvCxnSpPr>
        <p:spPr>
          <a:xfrm>
            <a:off x="9461777" y="5526653"/>
            <a:ext cx="3717" cy="20815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46D1F6D0-D1E2-AFB0-A45A-09A59796552D}"/>
              </a:ext>
            </a:extLst>
          </p:cNvPr>
          <p:cNvCxnSpPr>
            <a:cxnSpLocks/>
          </p:cNvCxnSpPr>
          <p:nvPr/>
        </p:nvCxnSpPr>
        <p:spPr>
          <a:xfrm flipV="1">
            <a:off x="10400337" y="3467395"/>
            <a:ext cx="301083" cy="557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>
            <a:extLst>
              <a:ext uri="{FF2B5EF4-FFF2-40B4-BE49-F238E27FC236}">
                <a16:creationId xmlns:a16="http://schemas.microsoft.com/office/drawing/2014/main" id="{C1BE5564-C360-C05C-06F1-CB07911AC5C1}"/>
              </a:ext>
            </a:extLst>
          </p:cNvPr>
          <p:cNvCxnSpPr>
            <a:cxnSpLocks/>
          </p:cNvCxnSpPr>
          <p:nvPr/>
        </p:nvCxnSpPr>
        <p:spPr>
          <a:xfrm flipH="1">
            <a:off x="10608495" y="4300020"/>
            <a:ext cx="395868" cy="55198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Snip Diagonal Corner Rectangle 21">
            <a:extLst>
              <a:ext uri="{FF2B5EF4-FFF2-40B4-BE49-F238E27FC236}">
                <a16:creationId xmlns:a16="http://schemas.microsoft.com/office/drawing/2014/main" id="{2D108727-663D-A8AF-6300-6EFD690131E8}"/>
              </a:ext>
            </a:extLst>
          </p:cNvPr>
          <p:cNvSpPr/>
          <p:nvPr/>
        </p:nvSpPr>
        <p:spPr>
          <a:xfrm>
            <a:off x="325939" y="664165"/>
            <a:ext cx="1142938" cy="316483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chemeClr val="tx1"/>
                </a:solidFill>
                <a:cs typeface="Calibri"/>
              </a:rPr>
              <a:t>New process</a:t>
            </a:r>
          </a:p>
        </p:txBody>
      </p:sp>
      <p:sp>
        <p:nvSpPr>
          <p:cNvPr id="37" name="Explosion 1 64">
            <a:extLst>
              <a:ext uri="{FF2B5EF4-FFF2-40B4-BE49-F238E27FC236}">
                <a16:creationId xmlns:a16="http://schemas.microsoft.com/office/drawing/2014/main" id="{40B7F65D-F7F8-CBF0-B1D4-4290A286AA45}"/>
              </a:ext>
            </a:extLst>
          </p:cNvPr>
          <p:cNvSpPr/>
          <p:nvPr/>
        </p:nvSpPr>
        <p:spPr>
          <a:xfrm>
            <a:off x="389877" y="1207250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0EA438CC-81CF-4BC0-98E2-1CB5A0B4FF22}"/>
              </a:ext>
            </a:extLst>
          </p:cNvPr>
          <p:cNvSpPr txBox="1"/>
          <p:nvPr/>
        </p:nvSpPr>
        <p:spPr>
          <a:xfrm>
            <a:off x="827107" y="1203388"/>
            <a:ext cx="1401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= pain point</a:t>
            </a:r>
          </a:p>
        </p:txBody>
      </p:sp>
      <p:sp>
        <p:nvSpPr>
          <p:cNvPr id="41" name="Explosion 1 64">
            <a:extLst>
              <a:ext uri="{FF2B5EF4-FFF2-40B4-BE49-F238E27FC236}">
                <a16:creationId xmlns:a16="http://schemas.microsoft.com/office/drawing/2014/main" id="{31B2728B-9B73-8983-FCFC-BC02CEF046FE}"/>
              </a:ext>
            </a:extLst>
          </p:cNvPr>
          <p:cNvSpPr/>
          <p:nvPr/>
        </p:nvSpPr>
        <p:spPr>
          <a:xfrm>
            <a:off x="5389340" y="2879933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Explosion 1 64">
            <a:extLst>
              <a:ext uri="{FF2B5EF4-FFF2-40B4-BE49-F238E27FC236}">
                <a16:creationId xmlns:a16="http://schemas.microsoft.com/office/drawing/2014/main" id="{84F75D0A-755F-E4C2-13F2-90EDF8A93BBE}"/>
              </a:ext>
            </a:extLst>
          </p:cNvPr>
          <p:cNvSpPr/>
          <p:nvPr/>
        </p:nvSpPr>
        <p:spPr>
          <a:xfrm>
            <a:off x="10704755" y="593932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5757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ounded Rectangle 8">
            <a:extLst>
              <a:ext uri="{FF2B5EF4-FFF2-40B4-BE49-F238E27FC236}">
                <a16:creationId xmlns:a16="http://schemas.microsoft.com/office/drawing/2014/main" id="{E21886BE-1F1B-D4CD-3765-A73EA874902E}"/>
              </a:ext>
            </a:extLst>
          </p:cNvPr>
          <p:cNvSpPr/>
          <p:nvPr/>
        </p:nvSpPr>
        <p:spPr>
          <a:xfrm>
            <a:off x="222276" y="2716400"/>
            <a:ext cx="1801541" cy="952190"/>
          </a:xfrm>
          <a:prstGeom prst="roundRect">
            <a:avLst/>
          </a:prstGeom>
          <a:solidFill>
            <a:srgbClr val="92D050"/>
          </a:solidFill>
          <a:ln w="381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600" dirty="0">
                <a:cs typeface="Calibri"/>
              </a:rPr>
              <a:t>Provider recommends and refers to insulin pump class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755EAF5-A1D9-F1A7-5D5A-D22C95261708}"/>
              </a:ext>
            </a:extLst>
          </p:cNvPr>
          <p:cNvSpPr/>
          <p:nvPr/>
        </p:nvSpPr>
        <p:spPr>
          <a:xfrm>
            <a:off x="2353439" y="1994532"/>
            <a:ext cx="1800565" cy="7431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cs typeface="Calibri"/>
              </a:rPr>
              <a:t>Provider tells them to call and schedule pump class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AB499D2-202A-4D75-8658-6735BCC55ADF}"/>
              </a:ext>
            </a:extLst>
          </p:cNvPr>
          <p:cNvSpPr/>
          <p:nvPr/>
        </p:nvSpPr>
        <p:spPr>
          <a:xfrm>
            <a:off x="2399299" y="3527752"/>
            <a:ext cx="1586229" cy="61291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RN in clinic gives pump class info and class dates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72CBF61-15E0-B8D5-4F52-D47EDE2898AF}"/>
              </a:ext>
            </a:extLst>
          </p:cNvPr>
          <p:cNvSpPr/>
          <p:nvPr/>
        </p:nvSpPr>
        <p:spPr>
          <a:xfrm>
            <a:off x="4372291" y="1347310"/>
            <a:ext cx="1586229" cy="7764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cs typeface="Calibri"/>
              </a:rPr>
              <a:t>RN sends message to educator to schedule pump class</a:t>
            </a:r>
          </a:p>
        </p:txBody>
      </p:sp>
      <p:sp>
        <p:nvSpPr>
          <p:cNvPr id="13" name="Snip Diagonal Corner Rectangle 21">
            <a:extLst>
              <a:ext uri="{FF2B5EF4-FFF2-40B4-BE49-F238E27FC236}">
                <a16:creationId xmlns:a16="http://schemas.microsoft.com/office/drawing/2014/main" id="{ACBAAC06-4814-6D95-22DF-4C97417E98DD}"/>
              </a:ext>
            </a:extLst>
          </p:cNvPr>
          <p:cNvSpPr/>
          <p:nvPr/>
        </p:nvSpPr>
        <p:spPr>
          <a:xfrm>
            <a:off x="4433305" y="2857238"/>
            <a:ext cx="1458889" cy="660312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chemeClr val="tx1"/>
                </a:solidFill>
                <a:ea typeface="+mn-lt"/>
                <a:cs typeface="+mn-lt"/>
              </a:rPr>
              <a:t>Pt schedules with front desk – new process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90D2350B-8E81-090C-2408-733F08F4B823}"/>
              </a:ext>
            </a:extLst>
          </p:cNvPr>
          <p:cNvSpPr/>
          <p:nvPr/>
        </p:nvSpPr>
        <p:spPr>
          <a:xfrm>
            <a:off x="4318018" y="4105032"/>
            <a:ext cx="1645921" cy="78018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Patient leaves and calls back or sends </a:t>
            </a:r>
            <a:r>
              <a:rPr lang="en-US" sz="1200" dirty="0" err="1">
                <a:cs typeface="Calibri"/>
              </a:rPr>
              <a:t>mychart</a:t>
            </a:r>
            <a:r>
              <a:rPr lang="en-US" sz="1200" dirty="0">
                <a:cs typeface="Calibri"/>
              </a:rPr>
              <a:t> message to schedule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7D8E3A28-48E4-912D-15DF-E6ABD813DCBB}"/>
              </a:ext>
            </a:extLst>
          </p:cNvPr>
          <p:cNvSpPr/>
          <p:nvPr/>
        </p:nvSpPr>
        <p:spPr>
          <a:xfrm>
            <a:off x="6297183" y="2759141"/>
            <a:ext cx="1499362" cy="77497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chemeClr val="tx1"/>
                </a:solidFill>
                <a:cs typeface="Calibri"/>
              </a:rPr>
              <a:t>Patient/family attends pump class via Zoom</a:t>
            </a: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CFB16945-E6F5-F672-94FA-10E4B80858C1}"/>
              </a:ext>
            </a:extLst>
          </p:cNvPr>
          <p:cNvSpPr/>
          <p:nvPr/>
        </p:nvSpPr>
        <p:spPr>
          <a:xfrm>
            <a:off x="8371632" y="183518"/>
            <a:ext cx="1866409" cy="112586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MyChart message sent to patient with pump knowledge assessment test attached and instructions for next steps once test completed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75A19EF-F4D5-705B-C23F-CF60A1FBA339}"/>
              </a:ext>
            </a:extLst>
          </p:cNvPr>
          <p:cNvSpPr/>
          <p:nvPr/>
        </p:nvSpPr>
        <p:spPr>
          <a:xfrm>
            <a:off x="8375873" y="1532594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Patient completes pump test and sends us message with pump choice and TDD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46C16CA-86B7-408D-1167-6983B6861C1E}"/>
              </a:ext>
            </a:extLst>
          </p:cNvPr>
          <p:cNvSpPr txBox="1"/>
          <p:nvPr/>
        </p:nvSpPr>
        <p:spPr>
          <a:xfrm>
            <a:off x="270518" y="141191"/>
            <a:ext cx="5869182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2400" b="1" u="sng" dirty="0">
                <a:solidFill>
                  <a:srgbClr val="C00000"/>
                </a:solidFill>
                <a:cs typeface="Calibri"/>
              </a:rPr>
              <a:t>RCHSD INSULIN PUMP PROCESS Tandem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CE1B9BB-E21E-6C60-926C-80989517D060}"/>
              </a:ext>
            </a:extLst>
          </p:cNvPr>
          <p:cNvSpPr/>
          <p:nvPr/>
        </p:nvSpPr>
        <p:spPr>
          <a:xfrm>
            <a:off x="8375872" y="2619838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Patient information sent to Tandem rep and pharm tech</a:t>
            </a:r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341F9612-223B-2D4C-AEB4-6D93E616246D}"/>
              </a:ext>
            </a:extLst>
          </p:cNvPr>
          <p:cNvSpPr/>
          <p:nvPr/>
        </p:nvSpPr>
        <p:spPr>
          <a:xfrm>
            <a:off x="8338701" y="4822203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Pharm tech enters signs CMN, pump start orders, chart notes and BG logs into Parachute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A0981C1-E03C-7445-9169-73CB96D4E40B}"/>
              </a:ext>
            </a:extLst>
          </p:cNvPr>
          <p:cNvSpPr/>
          <p:nvPr/>
        </p:nvSpPr>
        <p:spPr>
          <a:xfrm>
            <a:off x="8338702" y="5890861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Tandem will  notify pharm tech if PA is required or they do their own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7E08DC4-C83B-06F3-C6D8-0CD07531BC64}"/>
              </a:ext>
            </a:extLst>
          </p:cNvPr>
          <p:cNvSpPr/>
          <p:nvPr/>
        </p:nvSpPr>
        <p:spPr>
          <a:xfrm>
            <a:off x="6006238" y="5890862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Tandem updates family on vendor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866F61ED-6CA8-990D-BCB9-C3D1ECC925A4}"/>
              </a:ext>
            </a:extLst>
          </p:cNvPr>
          <p:cNvSpPr/>
          <p:nvPr/>
        </p:nvSpPr>
        <p:spPr>
          <a:xfrm>
            <a:off x="3757409" y="5890862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Tandem trains family on pump – saline and insulin when patient receives pump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65185495-28AB-C51B-21B1-977D42E26C7D}"/>
              </a:ext>
            </a:extLst>
          </p:cNvPr>
          <p:cNvSpPr/>
          <p:nvPr/>
        </p:nvSpPr>
        <p:spPr>
          <a:xfrm>
            <a:off x="10615408" y="3530520"/>
            <a:ext cx="1445145" cy="12055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Pump start orders need</a:t>
            </a:r>
            <a:endParaRPr lang="en-US" dirty="0"/>
          </a:p>
          <a:p>
            <a:pPr algn="ctr"/>
            <a:r>
              <a:rPr lang="en-US" sz="1200" dirty="0">
                <a:cs typeface="Calibri"/>
              </a:rPr>
              <a:t>to be faxed to Tandem in addition to being entered into parachute</a:t>
            </a:r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A192F91-85E6-4F72-958D-0D56F711EE52}"/>
              </a:ext>
            </a:extLst>
          </p:cNvPr>
          <p:cNvSpPr/>
          <p:nvPr/>
        </p:nvSpPr>
        <p:spPr>
          <a:xfrm>
            <a:off x="1424945" y="5844398"/>
            <a:ext cx="1937657" cy="9174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cs typeface="Calibri"/>
              </a:rPr>
              <a:t>Follow up with NP 2 weeks after pump start</a:t>
            </a:r>
          </a:p>
        </p:txBody>
      </p:sp>
      <p:sp>
        <p:nvSpPr>
          <p:cNvPr id="33" name="Snip Diagonal Corner Rectangle 21">
            <a:extLst>
              <a:ext uri="{FF2B5EF4-FFF2-40B4-BE49-F238E27FC236}">
                <a16:creationId xmlns:a16="http://schemas.microsoft.com/office/drawing/2014/main" id="{BE7B0CCA-6EC3-C33C-F5F0-4875866CABE4}"/>
              </a:ext>
            </a:extLst>
          </p:cNvPr>
          <p:cNvSpPr/>
          <p:nvPr/>
        </p:nvSpPr>
        <p:spPr>
          <a:xfrm>
            <a:off x="8336231" y="3665701"/>
            <a:ext cx="2081498" cy="948385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latin typeface="Calibri"/>
              </a:rPr>
              <a:t>Educator initiates pump start orders/provider signs/ pump, infusion set, cartridge orders entered in EPIC</a:t>
            </a:r>
            <a:endParaRPr lang="en-US" sz="120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34" name="Snip Diagonal Corner Rectangle 21">
            <a:extLst>
              <a:ext uri="{FF2B5EF4-FFF2-40B4-BE49-F238E27FC236}">
                <a16:creationId xmlns:a16="http://schemas.microsoft.com/office/drawing/2014/main" id="{8A701134-7476-659C-4033-79D9B314D845}"/>
              </a:ext>
            </a:extLst>
          </p:cNvPr>
          <p:cNvSpPr/>
          <p:nvPr/>
        </p:nvSpPr>
        <p:spPr>
          <a:xfrm>
            <a:off x="325939" y="664165"/>
            <a:ext cx="1142938" cy="316483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chemeClr val="tx1"/>
                </a:solidFill>
                <a:cs typeface="Calibri"/>
              </a:rPr>
              <a:t>New process</a:t>
            </a:r>
          </a:p>
        </p:txBody>
      </p:sp>
      <p:cxnSp>
        <p:nvCxnSpPr>
          <p:cNvPr id="36" name="Straight Arrow Connector 35">
            <a:extLst>
              <a:ext uri="{FF2B5EF4-FFF2-40B4-BE49-F238E27FC236}">
                <a16:creationId xmlns:a16="http://schemas.microsoft.com/office/drawing/2014/main" id="{D211637A-8987-F25B-6552-28366E8875B7}"/>
              </a:ext>
            </a:extLst>
          </p:cNvPr>
          <p:cNvCxnSpPr>
            <a:cxnSpLocks/>
          </p:cNvCxnSpPr>
          <p:nvPr/>
        </p:nvCxnSpPr>
        <p:spPr>
          <a:xfrm flipV="1">
            <a:off x="2133456" y="2576921"/>
            <a:ext cx="170986" cy="23789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>
            <a:extLst>
              <a:ext uri="{FF2B5EF4-FFF2-40B4-BE49-F238E27FC236}">
                <a16:creationId xmlns:a16="http://schemas.microsoft.com/office/drawing/2014/main" id="{4033AAF0-76E1-0F9B-DBB6-4EF4A6975D82}"/>
              </a:ext>
            </a:extLst>
          </p:cNvPr>
          <p:cNvCxnSpPr>
            <a:cxnSpLocks/>
          </p:cNvCxnSpPr>
          <p:nvPr/>
        </p:nvCxnSpPr>
        <p:spPr>
          <a:xfrm>
            <a:off x="3211407" y="2861277"/>
            <a:ext cx="3718" cy="33825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 flipV="1">
            <a:off x="4215017" y="2270263"/>
            <a:ext cx="208156" cy="9850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>
            <a:off x="4060526" y="3914834"/>
            <a:ext cx="198864" cy="10593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 flipV="1">
            <a:off x="4073304" y="3429525"/>
            <a:ext cx="263912" cy="2564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>
            <a:off x="4234763" y="2592950"/>
            <a:ext cx="328962" cy="21744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 flipV="1">
            <a:off x="3792199" y="2330665"/>
            <a:ext cx="877230" cy="1055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 flipV="1">
            <a:off x="6007343" y="3142613"/>
            <a:ext cx="217450" cy="55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>
            <a:off x="6001535" y="1934331"/>
            <a:ext cx="310376" cy="54269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 flipV="1">
            <a:off x="6135117" y="3753606"/>
            <a:ext cx="394010" cy="65606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 flipV="1">
            <a:off x="7839164" y="1285238"/>
            <a:ext cx="412595" cy="17804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>
            <a:off x="9255136" y="1312882"/>
            <a:ext cx="13011" cy="208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 flipH="1">
            <a:off x="7989241" y="6353001"/>
            <a:ext cx="284355" cy="371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 flipH="1">
            <a:off x="5753189" y="6347194"/>
            <a:ext cx="182136" cy="130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>
            <a:extLst>
              <a:ext uri="{FF2B5EF4-FFF2-40B4-BE49-F238E27FC236}">
                <a16:creationId xmlns:a16="http://schemas.microsoft.com/office/drawing/2014/main" id="{C38B8ADD-11C8-A1E2-1133-9846A6A7A3F1}"/>
              </a:ext>
            </a:extLst>
          </p:cNvPr>
          <p:cNvCxnSpPr/>
          <p:nvPr/>
        </p:nvCxnSpPr>
        <p:spPr>
          <a:xfrm flipH="1" flipV="1">
            <a:off x="3479966" y="6270763"/>
            <a:ext cx="182136" cy="2416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>
            <a:extLst>
              <a:ext uri="{FF2B5EF4-FFF2-40B4-BE49-F238E27FC236}">
                <a16:creationId xmlns:a16="http://schemas.microsoft.com/office/drawing/2014/main" id="{429D68E5-459B-E440-A5BE-F7D0F0546CB4}"/>
              </a:ext>
            </a:extLst>
          </p:cNvPr>
          <p:cNvCxnSpPr>
            <a:cxnSpLocks/>
          </p:cNvCxnSpPr>
          <p:nvPr/>
        </p:nvCxnSpPr>
        <p:spPr>
          <a:xfrm>
            <a:off x="9292306" y="2418711"/>
            <a:ext cx="13011" cy="208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>
            <a:extLst>
              <a:ext uri="{FF2B5EF4-FFF2-40B4-BE49-F238E27FC236}">
                <a16:creationId xmlns:a16="http://schemas.microsoft.com/office/drawing/2014/main" id="{D729E67F-94EB-8C14-B043-BF6AFC8C322B}"/>
              </a:ext>
            </a:extLst>
          </p:cNvPr>
          <p:cNvCxnSpPr>
            <a:cxnSpLocks/>
          </p:cNvCxnSpPr>
          <p:nvPr/>
        </p:nvCxnSpPr>
        <p:spPr>
          <a:xfrm>
            <a:off x="9375940" y="3422321"/>
            <a:ext cx="13011" cy="208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>
            <a:extLst>
              <a:ext uri="{FF2B5EF4-FFF2-40B4-BE49-F238E27FC236}">
                <a16:creationId xmlns:a16="http://schemas.microsoft.com/office/drawing/2014/main" id="{F20A0236-9329-C3BE-163D-11B174EABA1F}"/>
              </a:ext>
            </a:extLst>
          </p:cNvPr>
          <p:cNvCxnSpPr>
            <a:cxnSpLocks/>
          </p:cNvCxnSpPr>
          <p:nvPr/>
        </p:nvCxnSpPr>
        <p:spPr>
          <a:xfrm>
            <a:off x="9357355" y="4630369"/>
            <a:ext cx="13011" cy="208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>
            <a:extLst>
              <a:ext uri="{FF2B5EF4-FFF2-40B4-BE49-F238E27FC236}">
                <a16:creationId xmlns:a16="http://schemas.microsoft.com/office/drawing/2014/main" id="{14AC66E7-D3E0-32D6-0044-3204DD3B334A}"/>
              </a:ext>
            </a:extLst>
          </p:cNvPr>
          <p:cNvCxnSpPr>
            <a:cxnSpLocks/>
          </p:cNvCxnSpPr>
          <p:nvPr/>
        </p:nvCxnSpPr>
        <p:spPr>
          <a:xfrm>
            <a:off x="9506038" y="5736199"/>
            <a:ext cx="13011" cy="208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Snip Diagonal Corner Rectangle 21">
            <a:extLst>
              <a:ext uri="{FF2B5EF4-FFF2-40B4-BE49-F238E27FC236}">
                <a16:creationId xmlns:a16="http://schemas.microsoft.com/office/drawing/2014/main" id="{03107EB5-EAFC-C668-B5F1-FA8B0ACAD138}"/>
              </a:ext>
            </a:extLst>
          </p:cNvPr>
          <p:cNvSpPr/>
          <p:nvPr/>
        </p:nvSpPr>
        <p:spPr>
          <a:xfrm>
            <a:off x="10612939" y="5031726"/>
            <a:ext cx="1449597" cy="1199287"/>
          </a:xfrm>
          <a:prstGeom prst="snip2DiagRect">
            <a:avLst/>
          </a:prstGeom>
          <a:ln w="3810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chemeClr val="tx1"/>
                </a:solidFill>
                <a:cs typeface="Calibri"/>
              </a:rPr>
              <a:t>Pump start orders not entered in parachute- will send to pump company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F179C6D8-2CE8-9068-C1F7-ECE0E6E5D3F3}"/>
              </a:ext>
            </a:extLst>
          </p:cNvPr>
          <p:cNvSpPr txBox="1"/>
          <p:nvPr/>
        </p:nvSpPr>
        <p:spPr>
          <a:xfrm>
            <a:off x="817815" y="1156924"/>
            <a:ext cx="14019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= pain point</a:t>
            </a:r>
          </a:p>
        </p:txBody>
      </p:sp>
      <p:sp>
        <p:nvSpPr>
          <p:cNvPr id="60" name="Explosion 1 64">
            <a:extLst>
              <a:ext uri="{FF2B5EF4-FFF2-40B4-BE49-F238E27FC236}">
                <a16:creationId xmlns:a16="http://schemas.microsoft.com/office/drawing/2014/main" id="{C035B2F4-F310-699B-AADF-1C6D2ACC557A}"/>
              </a:ext>
            </a:extLst>
          </p:cNvPr>
          <p:cNvSpPr/>
          <p:nvPr/>
        </p:nvSpPr>
        <p:spPr>
          <a:xfrm>
            <a:off x="389877" y="1207250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Explosion 1 64">
            <a:extLst>
              <a:ext uri="{FF2B5EF4-FFF2-40B4-BE49-F238E27FC236}">
                <a16:creationId xmlns:a16="http://schemas.microsoft.com/office/drawing/2014/main" id="{98CEFD1A-7E09-8313-3A81-0BE2C7CBDA13}"/>
              </a:ext>
            </a:extLst>
          </p:cNvPr>
          <p:cNvSpPr/>
          <p:nvPr/>
        </p:nvSpPr>
        <p:spPr>
          <a:xfrm>
            <a:off x="4952584" y="3669811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Explosion 1 64">
            <a:extLst>
              <a:ext uri="{FF2B5EF4-FFF2-40B4-BE49-F238E27FC236}">
                <a16:creationId xmlns:a16="http://schemas.microsoft.com/office/drawing/2014/main" id="{0808A05B-C6B8-B288-EFB7-0759858A818A}"/>
              </a:ext>
            </a:extLst>
          </p:cNvPr>
          <p:cNvSpPr/>
          <p:nvPr/>
        </p:nvSpPr>
        <p:spPr>
          <a:xfrm>
            <a:off x="4952584" y="2406006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Explosion 1 64">
            <a:extLst>
              <a:ext uri="{FF2B5EF4-FFF2-40B4-BE49-F238E27FC236}">
                <a16:creationId xmlns:a16="http://schemas.microsoft.com/office/drawing/2014/main" id="{CFB63143-4B23-271E-F7F3-436E75C2A406}"/>
              </a:ext>
            </a:extLst>
          </p:cNvPr>
          <p:cNvSpPr/>
          <p:nvPr/>
        </p:nvSpPr>
        <p:spPr>
          <a:xfrm>
            <a:off x="10463145" y="937761"/>
            <a:ext cx="369326" cy="331912"/>
          </a:xfrm>
          <a:prstGeom prst="irregularSeal1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3181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543</Words>
  <Application>Microsoft Office PowerPoint</Application>
  <PresentationFormat>Widescreen</PresentationFormat>
  <Paragraphs>77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Penn Medicine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Gallagher, Kathryn (ENDO)</dc:creator>
  <cp:lastModifiedBy>Trevon Wright</cp:lastModifiedBy>
  <cp:revision>794</cp:revision>
  <dcterms:created xsi:type="dcterms:W3CDTF">2020-05-06T15:25:45Z</dcterms:created>
  <dcterms:modified xsi:type="dcterms:W3CDTF">2023-04-10T14:05:14Z</dcterms:modified>
</cp:coreProperties>
</file>