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6" r:id="rId2"/>
    <p:sldId id="3011" r:id="rId3"/>
    <p:sldId id="264" r:id="rId4"/>
    <p:sldId id="3013" r:id="rId5"/>
    <p:sldId id="263" r:id="rId6"/>
    <p:sldId id="262" r:id="rId7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offitt, Taylor" initials="PT" lastIdx="2" clrIdx="0">
    <p:extLst>
      <p:ext uri="{19B8F6BF-5375-455C-9EA6-DF929625EA0E}">
        <p15:presenceInfo xmlns:p15="http://schemas.microsoft.com/office/powerpoint/2012/main" userId="S-1-5-21-1757981266-1417001333-60340875-4652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792666-E6A0-4C77-9822-B36E7664ACC9}" v="23" dt="2023-05-05T18:17:19.2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36515-418C-4B77-9DC6-9F50D18373B0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5000"/>
            <a:ext cx="5559425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1FC012-5307-43E3-ADA7-3909B61DD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722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9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5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77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95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1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81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24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89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78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72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1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A0F7B-1836-4408-A13A-CBDC4F00295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24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3E698BF-35ED-3218-3393-82426769E557}"/>
              </a:ext>
            </a:extLst>
          </p:cNvPr>
          <p:cNvSpPr txBox="1"/>
          <p:nvPr/>
        </p:nvSpPr>
        <p:spPr>
          <a:xfrm>
            <a:off x="1838960" y="250699"/>
            <a:ext cx="7753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University of Miami - Adult clinic</a:t>
            </a:r>
          </a:p>
        </p:txBody>
      </p:sp>
      <p:pic>
        <p:nvPicPr>
          <p:cNvPr id="4" name="Picture 6" descr="University of Miami Health System - Home | Facebook">
            <a:extLst>
              <a:ext uri="{FF2B5EF4-FFF2-40B4-BE49-F238E27FC236}">
                <a16:creationId xmlns:a16="http://schemas.microsoft.com/office/drawing/2014/main" id="{1529EF86-798E-207A-134F-C95682A7DB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27" r="-1601" b="28701"/>
          <a:stretch/>
        </p:blipFill>
        <p:spPr bwMode="auto">
          <a:xfrm>
            <a:off x="10100016" y="5652423"/>
            <a:ext cx="1767780" cy="725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34DCAED-C45D-B1AF-CA55-928B4DAD1B3A}"/>
              </a:ext>
            </a:extLst>
          </p:cNvPr>
          <p:cNvSpPr txBox="1"/>
          <p:nvPr/>
        </p:nvSpPr>
        <p:spPr>
          <a:xfrm>
            <a:off x="834066" y="1356056"/>
            <a:ext cx="1093121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202124"/>
                </a:solidFill>
                <a:effectLst/>
                <a:latin typeface="Google Sans"/>
              </a:rPr>
              <a:t>The largest Miami-Dade County racial/ethnic groups are: </a:t>
            </a:r>
          </a:p>
          <a:p>
            <a:r>
              <a:rPr lang="en-US" sz="2800" b="0" i="0" dirty="0">
                <a:solidFill>
                  <a:srgbClr val="040C28"/>
                </a:solidFill>
                <a:effectLst/>
                <a:latin typeface="Google Sans"/>
              </a:rPr>
              <a:t>	Hispanic (68.5%) </a:t>
            </a:r>
          </a:p>
          <a:p>
            <a:r>
              <a:rPr lang="en-US" sz="2800" b="0" i="0" dirty="0">
                <a:solidFill>
                  <a:srgbClr val="040C28"/>
                </a:solidFill>
                <a:effectLst/>
                <a:latin typeface="Google Sans"/>
              </a:rPr>
              <a:t>	Black (15.2%) </a:t>
            </a:r>
          </a:p>
          <a:p>
            <a:r>
              <a:rPr lang="en-US" sz="2800" b="0" i="0" dirty="0">
                <a:solidFill>
                  <a:srgbClr val="040C28"/>
                </a:solidFill>
                <a:effectLst/>
                <a:latin typeface="Google Sans"/>
              </a:rPr>
              <a:t>	White (13.3%)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40C28"/>
              </a:solidFill>
              <a:latin typeface="Google Sa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40C28"/>
                </a:solidFill>
                <a:latin typeface="Google Sans"/>
              </a:rPr>
              <a:t>14 Diabetes providers</a:t>
            </a:r>
          </a:p>
          <a:p>
            <a:r>
              <a:rPr lang="en-US" sz="2800" dirty="0">
                <a:solidFill>
                  <a:srgbClr val="040C28"/>
                </a:solidFill>
                <a:latin typeface="Google Sans"/>
              </a:rPr>
              <a:t>	&gt;70% providers are bilingual</a:t>
            </a:r>
          </a:p>
          <a:p>
            <a:endParaRPr lang="en-US" sz="2800" dirty="0">
              <a:solidFill>
                <a:srgbClr val="040C28"/>
              </a:solidFill>
              <a:latin typeface="Google Sa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40C28"/>
                </a:solidFill>
                <a:latin typeface="Google Sans"/>
              </a:rPr>
              <a:t>Presented flow charts are representative of a sample of 6/14 (42%) providers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93421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8">
            <a:extLst>
              <a:ext uri="{FF2B5EF4-FFF2-40B4-BE49-F238E27FC236}">
                <a16:creationId xmlns:a16="http://schemas.microsoft.com/office/drawing/2014/main" id="{350CABF7-528E-A380-A71D-1E8F6B465E6C}"/>
              </a:ext>
            </a:extLst>
          </p:cNvPr>
          <p:cNvSpPr/>
          <p:nvPr/>
        </p:nvSpPr>
        <p:spPr>
          <a:xfrm>
            <a:off x="3630085" y="244447"/>
            <a:ext cx="2421776" cy="529898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Patient has in-person/ tele-visit  appt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E69A1EB-551C-4F8C-7D58-9D57C1E0C5C8}"/>
              </a:ext>
            </a:extLst>
          </p:cNvPr>
          <p:cNvSpPr/>
          <p:nvPr/>
        </p:nvSpPr>
        <p:spPr>
          <a:xfrm>
            <a:off x="3058813" y="2606435"/>
            <a:ext cx="1068305" cy="90968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Rx Omnipod</a:t>
            </a:r>
          </a:p>
          <a:p>
            <a:pPr algn="ctr"/>
            <a:r>
              <a:rPr lang="en-US" sz="1400" dirty="0">
                <a:cs typeface="Calibri"/>
              </a:rPr>
              <a:t>sent to pharmacy 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0B34BC-05BB-1029-35DA-269F0D651EE6}"/>
              </a:ext>
            </a:extLst>
          </p:cNvPr>
          <p:cNvSpPr/>
          <p:nvPr/>
        </p:nvSpPr>
        <p:spPr>
          <a:xfrm>
            <a:off x="3332555" y="1145821"/>
            <a:ext cx="3016836" cy="108978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cs typeface="Calibri"/>
              </a:rPr>
              <a:t>Provider presents insulin pump options if indicated/Patient asks for insulin pump therapy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0483FD9-0A17-58A4-39DE-BEEA249D5929}"/>
              </a:ext>
            </a:extLst>
          </p:cNvPr>
          <p:cNvCxnSpPr>
            <a:cxnSpLocks/>
          </p:cNvCxnSpPr>
          <p:nvPr/>
        </p:nvCxnSpPr>
        <p:spPr>
          <a:xfrm>
            <a:off x="3592965" y="2246385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53A77C6-8C8D-96AA-3AC6-B2432DBD6815}"/>
              </a:ext>
            </a:extLst>
          </p:cNvPr>
          <p:cNvCxnSpPr>
            <a:cxnSpLocks/>
          </p:cNvCxnSpPr>
          <p:nvPr/>
        </p:nvCxnSpPr>
        <p:spPr>
          <a:xfrm>
            <a:off x="4840973" y="784350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B0DAFB0-E81D-127C-BD1D-6A4A1B21CE6C}"/>
              </a:ext>
            </a:extLst>
          </p:cNvPr>
          <p:cNvCxnSpPr>
            <a:cxnSpLocks/>
          </p:cNvCxnSpPr>
          <p:nvPr/>
        </p:nvCxnSpPr>
        <p:spPr>
          <a:xfrm>
            <a:off x="3608920" y="3524080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A0025F6C-9754-28D6-B3ED-9FB94862058C}"/>
              </a:ext>
            </a:extLst>
          </p:cNvPr>
          <p:cNvSpPr/>
          <p:nvPr/>
        </p:nvSpPr>
        <p:spPr>
          <a:xfrm>
            <a:off x="5501048" y="2606435"/>
            <a:ext cx="1068305" cy="90968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Contact Tandem Rep</a:t>
            </a:r>
            <a:endParaRPr lang="en-US" dirty="0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9963995-1F77-CE7B-E9D5-2BA731ABAC74}"/>
              </a:ext>
            </a:extLst>
          </p:cNvPr>
          <p:cNvCxnSpPr>
            <a:cxnSpLocks/>
          </p:cNvCxnSpPr>
          <p:nvPr/>
        </p:nvCxnSpPr>
        <p:spPr>
          <a:xfrm>
            <a:off x="6035200" y="2231461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53A4350E-2EB9-BB33-A59F-DF1C9B9B74E3}"/>
              </a:ext>
            </a:extLst>
          </p:cNvPr>
          <p:cNvSpPr/>
          <p:nvPr/>
        </p:nvSpPr>
        <p:spPr>
          <a:xfrm>
            <a:off x="7718142" y="1229995"/>
            <a:ext cx="2175092" cy="92143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cs typeface="Calibri"/>
              </a:rPr>
              <a:t>Patient referred to educators for overview or/and further education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6CF9D133-3DCE-58B6-D496-D3E62348D637}"/>
              </a:ext>
            </a:extLst>
          </p:cNvPr>
          <p:cNvCxnSpPr>
            <a:cxnSpLocks/>
          </p:cNvCxnSpPr>
          <p:nvPr/>
        </p:nvCxnSpPr>
        <p:spPr>
          <a:xfrm>
            <a:off x="6349391" y="1584047"/>
            <a:ext cx="1275907" cy="824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219BB328-35E1-5B7B-7E87-3E7F885F465F}"/>
              </a:ext>
            </a:extLst>
          </p:cNvPr>
          <p:cNvSpPr/>
          <p:nvPr/>
        </p:nvSpPr>
        <p:spPr>
          <a:xfrm>
            <a:off x="8259801" y="2694603"/>
            <a:ext cx="912206" cy="109024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Insulin pump options are discussed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98AF4B6B-4566-C46D-660D-EF93D8104E70}"/>
              </a:ext>
            </a:extLst>
          </p:cNvPr>
          <p:cNvSpPr txBox="1"/>
          <p:nvPr/>
        </p:nvSpPr>
        <p:spPr>
          <a:xfrm>
            <a:off x="201147" y="46320"/>
            <a:ext cx="5869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C00000"/>
                </a:solidFill>
              </a:rPr>
              <a:t>PUMP Start</a:t>
            </a:r>
          </a:p>
        </p:txBody>
      </p:sp>
      <p:sp>
        <p:nvSpPr>
          <p:cNvPr id="3" name="Rounded Rectangle 8">
            <a:extLst>
              <a:ext uri="{FF2B5EF4-FFF2-40B4-BE49-F238E27FC236}">
                <a16:creationId xmlns:a16="http://schemas.microsoft.com/office/drawing/2014/main" id="{3E952C86-98FD-0600-68C9-4AFF3A093ECB}"/>
              </a:ext>
            </a:extLst>
          </p:cNvPr>
          <p:cNvSpPr/>
          <p:nvPr/>
        </p:nvSpPr>
        <p:spPr>
          <a:xfrm>
            <a:off x="5071345" y="6214329"/>
            <a:ext cx="1961032" cy="42357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cs typeface="Calibri"/>
              </a:rPr>
              <a:t>Patient starts pump 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AB6122-126D-213A-C596-1CBC43CA90C8}"/>
              </a:ext>
            </a:extLst>
          </p:cNvPr>
          <p:cNvSpPr/>
          <p:nvPr/>
        </p:nvSpPr>
        <p:spPr>
          <a:xfrm>
            <a:off x="3074767" y="3880157"/>
            <a:ext cx="1068305" cy="90968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Rx for Omnipod</a:t>
            </a:r>
          </a:p>
          <a:p>
            <a:pPr algn="ctr"/>
            <a:r>
              <a:rPr lang="en-US" sz="1400" dirty="0">
                <a:cs typeface="Calibri"/>
              </a:rPr>
              <a:t>sent to pharmacy 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B10A69B-A6D0-7E8E-7E8B-67CE2E8D741C}"/>
              </a:ext>
            </a:extLst>
          </p:cNvPr>
          <p:cNvCxnSpPr>
            <a:cxnSpLocks/>
          </p:cNvCxnSpPr>
          <p:nvPr/>
        </p:nvCxnSpPr>
        <p:spPr>
          <a:xfrm>
            <a:off x="8715904" y="2261491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amond 11">
            <a:extLst>
              <a:ext uri="{FF2B5EF4-FFF2-40B4-BE49-F238E27FC236}">
                <a16:creationId xmlns:a16="http://schemas.microsoft.com/office/drawing/2014/main" id="{918703E7-4E83-467C-BFBA-81654795934A}"/>
              </a:ext>
            </a:extLst>
          </p:cNvPr>
          <p:cNvSpPr>
            <a:spLocks noChangeAspect="1"/>
          </p:cNvSpPr>
          <p:nvPr/>
        </p:nvSpPr>
        <p:spPr>
          <a:xfrm>
            <a:off x="5332420" y="4404318"/>
            <a:ext cx="1465097" cy="1465097"/>
          </a:xfrm>
          <a:prstGeom prst="diamond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97AF0BC-17EB-4E9E-C930-01ABE3FF48E8}"/>
              </a:ext>
            </a:extLst>
          </p:cNvPr>
          <p:cNvCxnSpPr/>
          <p:nvPr/>
        </p:nvCxnSpPr>
        <p:spPr>
          <a:xfrm>
            <a:off x="3619755" y="4789843"/>
            <a:ext cx="0" cy="3449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DAC3AC6-CF51-B16E-AB57-3CDE03D6CB7D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3630085" y="5134787"/>
            <a:ext cx="1702335" cy="20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2166795-FA75-793E-9E23-CCA5FE66E55F}"/>
              </a:ext>
            </a:extLst>
          </p:cNvPr>
          <p:cNvCxnSpPr>
            <a:cxnSpLocks/>
          </p:cNvCxnSpPr>
          <p:nvPr/>
        </p:nvCxnSpPr>
        <p:spPr>
          <a:xfrm>
            <a:off x="6051861" y="3519933"/>
            <a:ext cx="0" cy="89469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879E1359-E278-D7E5-44B7-CA4962832F11}"/>
              </a:ext>
            </a:extLst>
          </p:cNvPr>
          <p:cNvSpPr txBox="1"/>
          <p:nvPr/>
        </p:nvSpPr>
        <p:spPr>
          <a:xfrm>
            <a:off x="5413263" y="4833884"/>
            <a:ext cx="1388633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Insurance </a:t>
            </a:r>
          </a:p>
          <a:p>
            <a:pPr algn="ctr"/>
            <a:r>
              <a:rPr lang="en-US" sz="1400" dirty="0"/>
              <a:t>Approval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FE46038-4836-FDB1-AAD3-315347DF2A59}"/>
              </a:ext>
            </a:extLst>
          </p:cNvPr>
          <p:cNvSpPr txBox="1"/>
          <p:nvPr/>
        </p:nvSpPr>
        <p:spPr>
          <a:xfrm>
            <a:off x="6706956" y="4851987"/>
            <a:ext cx="572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597E91F-2598-03B6-B3F5-A03EAA200198}"/>
              </a:ext>
            </a:extLst>
          </p:cNvPr>
          <p:cNvSpPr txBox="1"/>
          <p:nvPr/>
        </p:nvSpPr>
        <p:spPr>
          <a:xfrm>
            <a:off x="7159870" y="4994065"/>
            <a:ext cx="16205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Starts PA if possible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1F41EF3-5F3A-E324-0493-27ADC24EA376}"/>
              </a:ext>
            </a:extLst>
          </p:cNvPr>
          <p:cNvSpPr/>
          <p:nvPr/>
        </p:nvSpPr>
        <p:spPr>
          <a:xfrm>
            <a:off x="7134586" y="4887152"/>
            <a:ext cx="1645818" cy="509199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ABC8761-478C-3645-2813-128E36D87793}"/>
              </a:ext>
            </a:extLst>
          </p:cNvPr>
          <p:cNvCxnSpPr>
            <a:cxnSpLocks/>
          </p:cNvCxnSpPr>
          <p:nvPr/>
        </p:nvCxnSpPr>
        <p:spPr>
          <a:xfrm>
            <a:off x="6051861" y="5869385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1DA43ED2-FDBC-EC4B-4193-F82CF4D863F8}"/>
              </a:ext>
            </a:extLst>
          </p:cNvPr>
          <p:cNvSpPr txBox="1"/>
          <p:nvPr/>
        </p:nvSpPr>
        <p:spPr>
          <a:xfrm>
            <a:off x="6093330" y="5809912"/>
            <a:ext cx="4962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YES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C98C17C-E375-705A-81B5-229D7808ACD3}"/>
              </a:ext>
            </a:extLst>
          </p:cNvPr>
          <p:cNvCxnSpPr>
            <a:cxnSpLocks/>
          </p:cNvCxnSpPr>
          <p:nvPr/>
        </p:nvCxnSpPr>
        <p:spPr>
          <a:xfrm rot="5400000" flipV="1">
            <a:off x="6956631" y="4962315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Explosion 1 63">
            <a:extLst>
              <a:ext uri="{FF2B5EF4-FFF2-40B4-BE49-F238E27FC236}">
                <a16:creationId xmlns:a16="http://schemas.microsoft.com/office/drawing/2014/main" id="{E9195BD8-A394-7805-3501-50C66C7B3FA5}"/>
              </a:ext>
            </a:extLst>
          </p:cNvPr>
          <p:cNvSpPr/>
          <p:nvPr/>
        </p:nvSpPr>
        <p:spPr>
          <a:xfrm>
            <a:off x="6209920" y="4527423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884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112542" y="196948"/>
            <a:ext cx="5869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C00000"/>
                </a:solidFill>
              </a:rPr>
              <a:t>CGM Start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6F80DF1-EFD4-2B25-9BAC-2D791325666C}"/>
              </a:ext>
            </a:extLst>
          </p:cNvPr>
          <p:cNvSpPr/>
          <p:nvPr/>
        </p:nvSpPr>
        <p:spPr>
          <a:xfrm>
            <a:off x="8980688" y="2462805"/>
            <a:ext cx="1068305" cy="90968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Rx sent to pharmacy (any)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9DBD40D0-FD45-A1BB-8B8B-93224814F8A7}"/>
              </a:ext>
            </a:extLst>
          </p:cNvPr>
          <p:cNvCxnSpPr>
            <a:cxnSpLocks/>
          </p:cNvCxnSpPr>
          <p:nvPr/>
        </p:nvCxnSpPr>
        <p:spPr>
          <a:xfrm>
            <a:off x="3503327" y="757526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F6C73599-4B38-110B-5A26-8809FB6780E0}"/>
              </a:ext>
            </a:extLst>
          </p:cNvPr>
          <p:cNvCxnSpPr>
            <a:cxnSpLocks/>
          </p:cNvCxnSpPr>
          <p:nvPr/>
        </p:nvCxnSpPr>
        <p:spPr>
          <a:xfrm>
            <a:off x="12192000" y="3581842"/>
            <a:ext cx="0" cy="4500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85E072C7-C190-15DD-77EC-6DC1C77B02A2}"/>
              </a:ext>
            </a:extLst>
          </p:cNvPr>
          <p:cNvSpPr txBox="1"/>
          <p:nvPr/>
        </p:nvSpPr>
        <p:spPr>
          <a:xfrm>
            <a:off x="3284881" y="6116904"/>
            <a:ext cx="572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 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3F8FF25-5E15-04D6-60A3-81CE8F21AA97}"/>
              </a:ext>
            </a:extLst>
          </p:cNvPr>
          <p:cNvSpPr txBox="1"/>
          <p:nvPr/>
        </p:nvSpPr>
        <p:spPr>
          <a:xfrm>
            <a:off x="2514047" y="6091712"/>
            <a:ext cx="4962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A3913A-B40F-CC1C-209D-9CBFAD4BB6B3}"/>
              </a:ext>
            </a:extLst>
          </p:cNvPr>
          <p:cNvSpPr txBox="1"/>
          <p:nvPr/>
        </p:nvSpPr>
        <p:spPr>
          <a:xfrm>
            <a:off x="7007125" y="868180"/>
            <a:ext cx="65659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Libre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CB593B-D8BA-906D-73A8-A1EB6D0AE07D}"/>
              </a:ext>
            </a:extLst>
          </p:cNvPr>
          <p:cNvSpPr/>
          <p:nvPr/>
        </p:nvSpPr>
        <p:spPr>
          <a:xfrm>
            <a:off x="8050725" y="1056362"/>
            <a:ext cx="2928231" cy="1036624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Benefit of using Libre and co-pay amount if the device is not covered by the insurance are discussed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11E177D-94EF-16FE-E7B9-14D112737EC1}"/>
              </a:ext>
            </a:extLst>
          </p:cNvPr>
          <p:cNvSpPr txBox="1"/>
          <p:nvPr/>
        </p:nvSpPr>
        <p:spPr>
          <a:xfrm>
            <a:off x="374689" y="868180"/>
            <a:ext cx="94884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Dexcom</a:t>
            </a:r>
          </a:p>
        </p:txBody>
      </p:sp>
      <p:sp>
        <p:nvSpPr>
          <p:cNvPr id="12" name="Rounded Rectangle 8">
            <a:extLst>
              <a:ext uri="{FF2B5EF4-FFF2-40B4-BE49-F238E27FC236}">
                <a16:creationId xmlns:a16="http://schemas.microsoft.com/office/drawing/2014/main" id="{F67BFE1E-E4AF-4A9D-6F50-59530A4C6D8C}"/>
              </a:ext>
            </a:extLst>
          </p:cNvPr>
          <p:cNvSpPr/>
          <p:nvPr/>
        </p:nvSpPr>
        <p:spPr>
          <a:xfrm>
            <a:off x="2360019" y="197329"/>
            <a:ext cx="2421776" cy="529898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Patient has in-person/ tele-visit  appt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F4D8F38-3440-B863-461C-DDBD8865FB62}"/>
              </a:ext>
            </a:extLst>
          </p:cNvPr>
          <p:cNvSpPr txBox="1"/>
          <p:nvPr/>
        </p:nvSpPr>
        <p:spPr>
          <a:xfrm>
            <a:off x="1109993" y="1477770"/>
            <a:ext cx="13886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anose="020B0604020202020204" pitchFamily="34" charset="0"/>
              <a:buChar char="•"/>
              <a:tabLst>
                <a:tab pos="571500" algn="l"/>
                <a:tab pos="857250" algn="l"/>
              </a:tabLst>
            </a:pPr>
            <a:r>
              <a:rPr lang="en-US" sz="1400" dirty="0"/>
              <a:t>Local</a:t>
            </a:r>
          </a:p>
          <a:p>
            <a:pPr algn="ctr">
              <a:buFont typeface="Arial" panose="020B0604020202020204" pitchFamily="34" charset="0"/>
              <a:buChar char="•"/>
              <a:tabLst>
                <a:tab pos="571500" algn="l"/>
                <a:tab pos="857250" algn="l"/>
              </a:tabLst>
            </a:pPr>
            <a:r>
              <a:rPr lang="en-US" sz="1400" dirty="0"/>
              <a:t>Home </a:t>
            </a:r>
          </a:p>
          <a:p>
            <a:pPr algn="ctr">
              <a:tabLst>
                <a:tab pos="571500" algn="l"/>
                <a:tab pos="857250" algn="l"/>
              </a:tabLst>
            </a:pPr>
            <a:r>
              <a:rPr lang="en-US" sz="1400" dirty="0"/>
              <a:t>      delivery </a:t>
            </a:r>
          </a:p>
        </p:txBody>
      </p:sp>
      <p:sp>
        <p:nvSpPr>
          <p:cNvPr id="27" name="Parallelogram 26">
            <a:extLst>
              <a:ext uri="{FF2B5EF4-FFF2-40B4-BE49-F238E27FC236}">
                <a16:creationId xmlns:a16="http://schemas.microsoft.com/office/drawing/2014/main" id="{EC49A18A-34B4-A119-5B7B-E4E5AA90EE96}"/>
              </a:ext>
            </a:extLst>
          </p:cNvPr>
          <p:cNvSpPr>
            <a:spLocks noChangeAspect="1"/>
          </p:cNvSpPr>
          <p:nvPr/>
        </p:nvSpPr>
        <p:spPr>
          <a:xfrm>
            <a:off x="1346729" y="1392416"/>
            <a:ext cx="1209463" cy="909371"/>
          </a:xfrm>
          <a:prstGeom prst="parallelogram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Parallelogram 27">
            <a:extLst>
              <a:ext uri="{FF2B5EF4-FFF2-40B4-BE49-F238E27FC236}">
                <a16:creationId xmlns:a16="http://schemas.microsoft.com/office/drawing/2014/main" id="{D88C2774-9FB2-05C5-192D-DC0149B3988A}"/>
              </a:ext>
            </a:extLst>
          </p:cNvPr>
          <p:cNvSpPr>
            <a:spLocks noChangeAspect="1"/>
          </p:cNvSpPr>
          <p:nvPr/>
        </p:nvSpPr>
        <p:spPr>
          <a:xfrm>
            <a:off x="2827228" y="2909703"/>
            <a:ext cx="1209463" cy="909371"/>
          </a:xfrm>
          <a:prstGeom prst="parallelogram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ADF84A3-4F7D-EEC9-1998-C16F840855F7}"/>
              </a:ext>
            </a:extLst>
          </p:cNvPr>
          <p:cNvSpPr txBox="1"/>
          <p:nvPr/>
        </p:nvSpPr>
        <p:spPr>
          <a:xfrm>
            <a:off x="4841799" y="1658845"/>
            <a:ext cx="4641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CVS</a:t>
            </a:r>
          </a:p>
        </p:txBody>
      </p:sp>
      <p:sp>
        <p:nvSpPr>
          <p:cNvPr id="30" name="Parallelogram 29">
            <a:extLst>
              <a:ext uri="{FF2B5EF4-FFF2-40B4-BE49-F238E27FC236}">
                <a16:creationId xmlns:a16="http://schemas.microsoft.com/office/drawing/2014/main" id="{1346352E-CD09-8EFD-03BE-3A91822DEA25}"/>
              </a:ext>
            </a:extLst>
          </p:cNvPr>
          <p:cNvSpPr>
            <a:spLocks noChangeAspect="1"/>
          </p:cNvSpPr>
          <p:nvPr/>
        </p:nvSpPr>
        <p:spPr>
          <a:xfrm>
            <a:off x="4496855" y="1369538"/>
            <a:ext cx="1209463" cy="909371"/>
          </a:xfrm>
          <a:prstGeom prst="parallelogram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A6214A7-CAB8-2CA8-5F85-80F11DFB8AE2}"/>
              </a:ext>
            </a:extLst>
          </p:cNvPr>
          <p:cNvCxnSpPr>
            <a:cxnSpLocks/>
          </p:cNvCxnSpPr>
          <p:nvPr/>
        </p:nvCxnSpPr>
        <p:spPr>
          <a:xfrm rot="16200000">
            <a:off x="4409936" y="1660044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2DE6DAE-EDDC-F48D-A802-C7CC33E1F969}"/>
              </a:ext>
            </a:extLst>
          </p:cNvPr>
          <p:cNvCxnSpPr>
            <a:cxnSpLocks/>
          </p:cNvCxnSpPr>
          <p:nvPr/>
        </p:nvCxnSpPr>
        <p:spPr>
          <a:xfrm rot="5400000" flipH="1">
            <a:off x="2593683" y="1660044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EFC9F320-F294-6058-57E5-70C5B0ED46B0}"/>
              </a:ext>
            </a:extLst>
          </p:cNvPr>
          <p:cNvSpPr txBox="1"/>
          <p:nvPr/>
        </p:nvSpPr>
        <p:spPr>
          <a:xfrm>
            <a:off x="3199762" y="3236355"/>
            <a:ext cx="5373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DME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5CE84B5-2F62-A4B4-4622-063646524FCA}"/>
              </a:ext>
            </a:extLst>
          </p:cNvPr>
          <p:cNvCxnSpPr>
            <a:cxnSpLocks/>
          </p:cNvCxnSpPr>
          <p:nvPr/>
        </p:nvCxnSpPr>
        <p:spPr>
          <a:xfrm>
            <a:off x="3504103" y="3819074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221BDC45-7670-C96E-8729-034F755CF72F}"/>
              </a:ext>
            </a:extLst>
          </p:cNvPr>
          <p:cNvSpPr txBox="1"/>
          <p:nvPr/>
        </p:nvSpPr>
        <p:spPr>
          <a:xfrm>
            <a:off x="3969597" y="6108745"/>
            <a:ext cx="5294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PA*</a:t>
            </a:r>
          </a:p>
        </p:txBody>
      </p:sp>
      <p:sp>
        <p:nvSpPr>
          <p:cNvPr id="51" name="Diamond 50">
            <a:extLst>
              <a:ext uri="{FF2B5EF4-FFF2-40B4-BE49-F238E27FC236}">
                <a16:creationId xmlns:a16="http://schemas.microsoft.com/office/drawing/2014/main" id="{6A27F8F1-9230-0130-3E3B-CA2EB298C926}"/>
              </a:ext>
            </a:extLst>
          </p:cNvPr>
          <p:cNvSpPr>
            <a:spLocks noChangeAspect="1"/>
          </p:cNvSpPr>
          <p:nvPr/>
        </p:nvSpPr>
        <p:spPr>
          <a:xfrm>
            <a:off x="2769226" y="4232109"/>
            <a:ext cx="1384629" cy="1384629"/>
          </a:xfrm>
          <a:prstGeom prst="diamond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E7E8FCD-C397-4058-FEC1-631B0451C070}"/>
              </a:ext>
            </a:extLst>
          </p:cNvPr>
          <p:cNvSpPr txBox="1"/>
          <p:nvPr/>
        </p:nvSpPr>
        <p:spPr>
          <a:xfrm>
            <a:off x="2785511" y="4638992"/>
            <a:ext cx="1388633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Insurance </a:t>
            </a:r>
          </a:p>
          <a:p>
            <a:pPr algn="ctr"/>
            <a:r>
              <a:rPr lang="en-US" sz="1400" dirty="0"/>
              <a:t>Approval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BF4300B9-527B-A608-E20E-6D14DDC536A0}"/>
              </a:ext>
            </a:extLst>
          </p:cNvPr>
          <p:cNvCxnSpPr>
            <a:cxnSpLocks/>
          </p:cNvCxnSpPr>
          <p:nvPr/>
        </p:nvCxnSpPr>
        <p:spPr>
          <a:xfrm>
            <a:off x="2750778" y="4914624"/>
            <a:ext cx="4004" cy="108649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89904E94-EA1D-841A-7829-9C1867E15515}"/>
              </a:ext>
            </a:extLst>
          </p:cNvPr>
          <p:cNvCxnSpPr>
            <a:cxnSpLocks/>
          </p:cNvCxnSpPr>
          <p:nvPr/>
        </p:nvCxnSpPr>
        <p:spPr>
          <a:xfrm>
            <a:off x="3504103" y="5616738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F0C3EC78-581F-C6F6-F997-A4517399C475}"/>
              </a:ext>
            </a:extLst>
          </p:cNvPr>
          <p:cNvCxnSpPr>
            <a:cxnSpLocks/>
          </p:cNvCxnSpPr>
          <p:nvPr/>
        </p:nvCxnSpPr>
        <p:spPr>
          <a:xfrm>
            <a:off x="4157129" y="4905490"/>
            <a:ext cx="4004" cy="108649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ounded Rectangle 8">
            <a:extLst>
              <a:ext uri="{FF2B5EF4-FFF2-40B4-BE49-F238E27FC236}">
                <a16:creationId xmlns:a16="http://schemas.microsoft.com/office/drawing/2014/main" id="{2950B694-C6D3-12AD-CE43-D7263E41FD32}"/>
              </a:ext>
            </a:extLst>
          </p:cNvPr>
          <p:cNvSpPr/>
          <p:nvPr/>
        </p:nvSpPr>
        <p:spPr>
          <a:xfrm>
            <a:off x="8303952" y="180220"/>
            <a:ext cx="2421776" cy="529898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Patient has in-person/ tele-visit  appt</a:t>
            </a:r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7DAB3F01-308D-7558-AA2B-705CF38DBF9A}"/>
              </a:ext>
            </a:extLst>
          </p:cNvPr>
          <p:cNvCxnSpPr>
            <a:cxnSpLocks/>
          </p:cNvCxnSpPr>
          <p:nvPr/>
        </p:nvCxnSpPr>
        <p:spPr>
          <a:xfrm>
            <a:off x="5031915" y="2278909"/>
            <a:ext cx="0" cy="186991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62A97F81-F1B3-2848-73AF-3A4793BA1CB3}"/>
              </a:ext>
            </a:extLst>
          </p:cNvPr>
          <p:cNvCxnSpPr>
            <a:cxnSpLocks/>
          </p:cNvCxnSpPr>
          <p:nvPr/>
        </p:nvCxnSpPr>
        <p:spPr>
          <a:xfrm flipH="1">
            <a:off x="3509494" y="4148823"/>
            <a:ext cx="1522421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E544C1A7-A027-E7D7-8569-3654836A4B5C}"/>
              </a:ext>
            </a:extLst>
          </p:cNvPr>
          <p:cNvCxnSpPr>
            <a:cxnSpLocks/>
          </p:cNvCxnSpPr>
          <p:nvPr/>
        </p:nvCxnSpPr>
        <p:spPr>
          <a:xfrm>
            <a:off x="9514840" y="710118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A1FCBCBB-849A-A614-8C96-9F7EF77F91FD}"/>
              </a:ext>
            </a:extLst>
          </p:cNvPr>
          <p:cNvCxnSpPr>
            <a:cxnSpLocks/>
          </p:cNvCxnSpPr>
          <p:nvPr/>
        </p:nvCxnSpPr>
        <p:spPr>
          <a:xfrm>
            <a:off x="9514840" y="2115421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>
            <a:extLst>
              <a:ext uri="{FF2B5EF4-FFF2-40B4-BE49-F238E27FC236}">
                <a16:creationId xmlns:a16="http://schemas.microsoft.com/office/drawing/2014/main" id="{5FB8849C-11BC-4F9A-4C25-17D1B1BC621A}"/>
              </a:ext>
            </a:extLst>
          </p:cNvPr>
          <p:cNvSpPr/>
          <p:nvPr/>
        </p:nvSpPr>
        <p:spPr>
          <a:xfrm>
            <a:off x="2776322" y="1113139"/>
            <a:ext cx="1443422" cy="1414817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Rx sent to</a:t>
            </a:r>
          </a:p>
          <a:p>
            <a:pPr algn="ctr"/>
            <a:r>
              <a:rPr lang="en-US" sz="1400" dirty="0"/>
              <a:t>different pharmacies </a:t>
            </a:r>
          </a:p>
        </p:txBody>
      </p: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DB54594E-D9DF-F56B-F9A9-9FE56132E080}"/>
              </a:ext>
            </a:extLst>
          </p:cNvPr>
          <p:cNvCxnSpPr>
            <a:cxnSpLocks/>
          </p:cNvCxnSpPr>
          <p:nvPr/>
        </p:nvCxnSpPr>
        <p:spPr>
          <a:xfrm>
            <a:off x="3504103" y="2564759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: Rounded Corners 106">
            <a:extLst>
              <a:ext uri="{FF2B5EF4-FFF2-40B4-BE49-F238E27FC236}">
                <a16:creationId xmlns:a16="http://schemas.microsoft.com/office/drawing/2014/main" id="{8CEBFD5A-B0A4-4A59-1A85-15D8C2711602}"/>
              </a:ext>
            </a:extLst>
          </p:cNvPr>
          <p:cNvSpPr/>
          <p:nvPr/>
        </p:nvSpPr>
        <p:spPr>
          <a:xfrm>
            <a:off x="1887749" y="6024034"/>
            <a:ext cx="3213837" cy="509199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5BF3A92-0EFD-58E0-BE6D-C4C176A67A51}"/>
              </a:ext>
            </a:extLst>
          </p:cNvPr>
          <p:cNvSpPr txBox="1"/>
          <p:nvPr/>
        </p:nvSpPr>
        <p:spPr>
          <a:xfrm>
            <a:off x="9305052" y="5698023"/>
            <a:ext cx="572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 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A2A01CD4-61E0-106C-ED1B-58A2D47E60AF}"/>
              </a:ext>
            </a:extLst>
          </p:cNvPr>
          <p:cNvSpPr txBox="1"/>
          <p:nvPr/>
        </p:nvSpPr>
        <p:spPr>
          <a:xfrm>
            <a:off x="8518797" y="5689864"/>
            <a:ext cx="4962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YES</a:t>
            </a:r>
          </a:p>
        </p:txBody>
      </p:sp>
      <p:sp>
        <p:nvSpPr>
          <p:cNvPr id="111" name="Diamond 110">
            <a:extLst>
              <a:ext uri="{FF2B5EF4-FFF2-40B4-BE49-F238E27FC236}">
                <a16:creationId xmlns:a16="http://schemas.microsoft.com/office/drawing/2014/main" id="{EDABF72F-82C0-75D0-119A-98A7BEC78D52}"/>
              </a:ext>
            </a:extLst>
          </p:cNvPr>
          <p:cNvSpPr>
            <a:spLocks noChangeAspect="1"/>
          </p:cNvSpPr>
          <p:nvPr/>
        </p:nvSpPr>
        <p:spPr>
          <a:xfrm>
            <a:off x="8782291" y="3742310"/>
            <a:ext cx="1465097" cy="1465097"/>
          </a:xfrm>
          <a:prstGeom prst="diamond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07D56599-E1E0-C051-2233-0CB01392398E}"/>
              </a:ext>
            </a:extLst>
          </p:cNvPr>
          <p:cNvSpPr txBox="1"/>
          <p:nvPr/>
        </p:nvSpPr>
        <p:spPr>
          <a:xfrm>
            <a:off x="8844209" y="4176873"/>
            <a:ext cx="1388633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Insurance </a:t>
            </a:r>
          </a:p>
          <a:p>
            <a:pPr algn="ctr"/>
            <a:r>
              <a:rPr lang="en-US" sz="1400" dirty="0"/>
              <a:t>Approval</a:t>
            </a:r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55548E42-300C-0B03-2751-830002CD052E}"/>
              </a:ext>
            </a:extLst>
          </p:cNvPr>
          <p:cNvCxnSpPr>
            <a:cxnSpLocks/>
          </p:cNvCxnSpPr>
          <p:nvPr/>
        </p:nvCxnSpPr>
        <p:spPr>
          <a:xfrm>
            <a:off x="8788713" y="4508893"/>
            <a:ext cx="4004" cy="108649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6B5A1481-97BC-9505-2B49-4B5BEF6C145F}"/>
              </a:ext>
            </a:extLst>
          </p:cNvPr>
          <p:cNvCxnSpPr>
            <a:cxnSpLocks/>
          </p:cNvCxnSpPr>
          <p:nvPr/>
        </p:nvCxnSpPr>
        <p:spPr>
          <a:xfrm>
            <a:off x="9514839" y="5207407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6F40E826-906B-D28B-2758-B64D2F66FDF2}"/>
              </a:ext>
            </a:extLst>
          </p:cNvPr>
          <p:cNvCxnSpPr>
            <a:cxnSpLocks/>
          </p:cNvCxnSpPr>
          <p:nvPr/>
        </p:nvCxnSpPr>
        <p:spPr>
          <a:xfrm>
            <a:off x="10251808" y="4490734"/>
            <a:ext cx="4004" cy="108649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: Rounded Corners 117">
            <a:extLst>
              <a:ext uri="{FF2B5EF4-FFF2-40B4-BE49-F238E27FC236}">
                <a16:creationId xmlns:a16="http://schemas.microsoft.com/office/drawing/2014/main" id="{2606E085-B397-4BBA-31AF-C6D278A37035}"/>
              </a:ext>
            </a:extLst>
          </p:cNvPr>
          <p:cNvSpPr/>
          <p:nvPr/>
        </p:nvSpPr>
        <p:spPr>
          <a:xfrm>
            <a:off x="7907920" y="5605153"/>
            <a:ext cx="3213837" cy="509199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28AE82A-FAB1-6677-C6D7-0510F2096FE0}"/>
              </a:ext>
            </a:extLst>
          </p:cNvPr>
          <p:cNvCxnSpPr>
            <a:cxnSpLocks/>
          </p:cNvCxnSpPr>
          <p:nvPr/>
        </p:nvCxnSpPr>
        <p:spPr>
          <a:xfrm>
            <a:off x="9514840" y="3371660"/>
            <a:ext cx="0" cy="34494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Explosion 1 63">
            <a:extLst>
              <a:ext uri="{FF2B5EF4-FFF2-40B4-BE49-F238E27FC236}">
                <a16:creationId xmlns:a16="http://schemas.microsoft.com/office/drawing/2014/main" id="{D1DF5148-7F29-289A-A3D1-7395E310914F}"/>
              </a:ext>
            </a:extLst>
          </p:cNvPr>
          <p:cNvSpPr/>
          <p:nvPr/>
        </p:nvSpPr>
        <p:spPr>
          <a:xfrm>
            <a:off x="2616062" y="1680406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Explosion 1 63">
            <a:extLst>
              <a:ext uri="{FF2B5EF4-FFF2-40B4-BE49-F238E27FC236}">
                <a16:creationId xmlns:a16="http://schemas.microsoft.com/office/drawing/2014/main" id="{6A5B09D4-18B8-83E0-E104-C53A55982397}"/>
              </a:ext>
            </a:extLst>
          </p:cNvPr>
          <p:cNvSpPr/>
          <p:nvPr/>
        </p:nvSpPr>
        <p:spPr>
          <a:xfrm>
            <a:off x="3303798" y="2377630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2" name="Explosion 1 63">
            <a:extLst>
              <a:ext uri="{FF2B5EF4-FFF2-40B4-BE49-F238E27FC236}">
                <a16:creationId xmlns:a16="http://schemas.microsoft.com/office/drawing/2014/main" id="{5CF3DE4E-A167-565D-A194-11126FA493F3}"/>
              </a:ext>
            </a:extLst>
          </p:cNvPr>
          <p:cNvSpPr/>
          <p:nvPr/>
        </p:nvSpPr>
        <p:spPr>
          <a:xfrm>
            <a:off x="4008976" y="1671941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B7256C4-C7AA-0507-A172-84C30B4FFE12}"/>
              </a:ext>
            </a:extLst>
          </p:cNvPr>
          <p:cNvSpPr txBox="1"/>
          <p:nvPr/>
        </p:nvSpPr>
        <p:spPr>
          <a:xfrm>
            <a:off x="9968116" y="5681005"/>
            <a:ext cx="5294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PA*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4B7F5EE6-BD1B-9AF2-6585-DB342AC24314}"/>
              </a:ext>
            </a:extLst>
          </p:cNvPr>
          <p:cNvSpPr txBox="1"/>
          <p:nvPr/>
        </p:nvSpPr>
        <p:spPr>
          <a:xfrm>
            <a:off x="10232841" y="6548954"/>
            <a:ext cx="1920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*PA, prior authorization</a:t>
            </a:r>
          </a:p>
        </p:txBody>
      </p:sp>
      <p:sp>
        <p:nvSpPr>
          <p:cNvPr id="125" name="Explosion 1 63">
            <a:extLst>
              <a:ext uri="{FF2B5EF4-FFF2-40B4-BE49-F238E27FC236}">
                <a16:creationId xmlns:a16="http://schemas.microsoft.com/office/drawing/2014/main" id="{6004D7F7-2E81-0997-4F24-CBB2FBF83910}"/>
              </a:ext>
            </a:extLst>
          </p:cNvPr>
          <p:cNvSpPr/>
          <p:nvPr/>
        </p:nvSpPr>
        <p:spPr>
          <a:xfrm>
            <a:off x="4049659" y="6367498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Explosion 1 63">
            <a:extLst>
              <a:ext uri="{FF2B5EF4-FFF2-40B4-BE49-F238E27FC236}">
                <a16:creationId xmlns:a16="http://schemas.microsoft.com/office/drawing/2014/main" id="{C76C47C0-1590-15BB-4015-1C578C36FAC6}"/>
              </a:ext>
            </a:extLst>
          </p:cNvPr>
          <p:cNvSpPr/>
          <p:nvPr/>
        </p:nvSpPr>
        <p:spPr>
          <a:xfrm>
            <a:off x="10048993" y="5999741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0BC44BBA-D942-D870-55DA-A51D4EAE37DB}"/>
              </a:ext>
            </a:extLst>
          </p:cNvPr>
          <p:cNvCxnSpPr>
            <a:cxnSpLocks/>
          </p:cNvCxnSpPr>
          <p:nvPr/>
        </p:nvCxnSpPr>
        <p:spPr>
          <a:xfrm flipH="1">
            <a:off x="1887749" y="2306959"/>
            <a:ext cx="8709" cy="18388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00BEC8D0-16BE-8A2A-C4FD-190F64CA4F7E}"/>
              </a:ext>
            </a:extLst>
          </p:cNvPr>
          <p:cNvCxnSpPr>
            <a:cxnSpLocks/>
          </p:cNvCxnSpPr>
          <p:nvPr/>
        </p:nvCxnSpPr>
        <p:spPr>
          <a:xfrm>
            <a:off x="1896458" y="4145790"/>
            <a:ext cx="1606869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6424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73D567C-B75D-1020-9CE9-84C0486CD308}"/>
              </a:ext>
            </a:extLst>
          </p:cNvPr>
          <p:cNvSpPr/>
          <p:nvPr/>
        </p:nvSpPr>
        <p:spPr>
          <a:xfrm>
            <a:off x="4383294" y="1563235"/>
            <a:ext cx="1231495" cy="90968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Rx sent to general pharmacy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A3D0D3-E786-C32C-6816-27387C07D8E8}"/>
              </a:ext>
            </a:extLst>
          </p:cNvPr>
          <p:cNvSpPr txBox="1"/>
          <p:nvPr/>
        </p:nvSpPr>
        <p:spPr>
          <a:xfrm>
            <a:off x="606325" y="710427"/>
            <a:ext cx="72757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err="1"/>
              <a:t>InPen</a:t>
            </a:r>
            <a:endParaRPr lang="en-US" b="1" dirty="0"/>
          </a:p>
        </p:txBody>
      </p:sp>
      <p:sp>
        <p:nvSpPr>
          <p:cNvPr id="3" name="Rounded Rectangle 8">
            <a:extLst>
              <a:ext uri="{FF2B5EF4-FFF2-40B4-BE49-F238E27FC236}">
                <a16:creationId xmlns:a16="http://schemas.microsoft.com/office/drawing/2014/main" id="{B0CE9E83-0511-0FE2-BF39-CC6FCDF8F7A1}"/>
              </a:ext>
            </a:extLst>
          </p:cNvPr>
          <p:cNvSpPr/>
          <p:nvPr/>
        </p:nvSpPr>
        <p:spPr>
          <a:xfrm>
            <a:off x="4816573" y="201715"/>
            <a:ext cx="2421776" cy="529898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Patient has in-person/ tele-visit  appt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88DD9B7-8061-5859-A507-69BA715357A3}"/>
              </a:ext>
            </a:extLst>
          </p:cNvPr>
          <p:cNvSpPr/>
          <p:nvPr/>
        </p:nvSpPr>
        <p:spPr>
          <a:xfrm>
            <a:off x="6458019" y="1571912"/>
            <a:ext cx="2148520" cy="90968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Rx sent to specific pharmacy trained for PA</a:t>
            </a:r>
          </a:p>
        </p:txBody>
      </p:sp>
      <p:sp>
        <p:nvSpPr>
          <p:cNvPr id="37" name="Diamond 36">
            <a:extLst>
              <a:ext uri="{FF2B5EF4-FFF2-40B4-BE49-F238E27FC236}">
                <a16:creationId xmlns:a16="http://schemas.microsoft.com/office/drawing/2014/main" id="{3BB19539-4DBE-1DAF-5ACF-4D21786699C2}"/>
              </a:ext>
            </a:extLst>
          </p:cNvPr>
          <p:cNvSpPr>
            <a:spLocks noChangeAspect="1"/>
          </p:cNvSpPr>
          <p:nvPr/>
        </p:nvSpPr>
        <p:spPr>
          <a:xfrm>
            <a:off x="5363451" y="3249652"/>
            <a:ext cx="1465097" cy="1465097"/>
          </a:xfrm>
          <a:prstGeom prst="diamond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0A992EE-15CB-3340-FB08-B12192F0662F}"/>
              </a:ext>
            </a:extLst>
          </p:cNvPr>
          <p:cNvSpPr txBox="1"/>
          <p:nvPr/>
        </p:nvSpPr>
        <p:spPr>
          <a:xfrm>
            <a:off x="5356185" y="3725629"/>
            <a:ext cx="1388633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Insurance </a:t>
            </a:r>
          </a:p>
          <a:p>
            <a:pPr algn="ctr"/>
            <a:r>
              <a:rPr lang="en-US" sz="1400" dirty="0"/>
              <a:t>Approval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1899815-A594-65A3-C4C6-94C03D9AD379}"/>
              </a:ext>
            </a:extLst>
          </p:cNvPr>
          <p:cNvSpPr txBox="1"/>
          <p:nvPr/>
        </p:nvSpPr>
        <p:spPr>
          <a:xfrm>
            <a:off x="6075805" y="4886540"/>
            <a:ext cx="572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93C3168-DB87-8474-8134-D7C2815D4AEF}"/>
              </a:ext>
            </a:extLst>
          </p:cNvPr>
          <p:cNvSpPr txBox="1"/>
          <p:nvPr/>
        </p:nvSpPr>
        <p:spPr>
          <a:xfrm>
            <a:off x="4793905" y="3652079"/>
            <a:ext cx="4962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YES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86D29D82-46E4-2641-0214-AE83070ECD65}"/>
              </a:ext>
            </a:extLst>
          </p:cNvPr>
          <p:cNvCxnSpPr>
            <a:cxnSpLocks/>
          </p:cNvCxnSpPr>
          <p:nvPr/>
        </p:nvCxnSpPr>
        <p:spPr>
          <a:xfrm>
            <a:off x="5356185" y="749875"/>
            <a:ext cx="0" cy="81336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D0B3FE2-1906-7945-804A-41FAE5ADEF26}"/>
              </a:ext>
            </a:extLst>
          </p:cNvPr>
          <p:cNvCxnSpPr>
            <a:cxnSpLocks/>
          </p:cNvCxnSpPr>
          <p:nvPr/>
        </p:nvCxnSpPr>
        <p:spPr>
          <a:xfrm>
            <a:off x="6838701" y="749875"/>
            <a:ext cx="0" cy="81336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D6F31D1B-EE6E-2E32-0875-4E57F6B4C03B}"/>
              </a:ext>
            </a:extLst>
          </p:cNvPr>
          <p:cNvCxnSpPr>
            <a:cxnSpLocks/>
          </p:cNvCxnSpPr>
          <p:nvPr/>
        </p:nvCxnSpPr>
        <p:spPr>
          <a:xfrm flipH="1">
            <a:off x="5356184" y="2489383"/>
            <a:ext cx="7267" cy="7477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F967F91-5296-5704-07D6-C7E5D8E120F5}"/>
              </a:ext>
            </a:extLst>
          </p:cNvPr>
          <p:cNvCxnSpPr>
            <a:cxnSpLocks/>
          </p:cNvCxnSpPr>
          <p:nvPr/>
        </p:nvCxnSpPr>
        <p:spPr>
          <a:xfrm>
            <a:off x="6847225" y="2489383"/>
            <a:ext cx="0" cy="72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9C8E10E3-26D9-FF92-F752-B7C5E332B2CC}"/>
              </a:ext>
            </a:extLst>
          </p:cNvPr>
          <p:cNvCxnSpPr>
            <a:cxnSpLocks/>
          </p:cNvCxnSpPr>
          <p:nvPr/>
        </p:nvCxnSpPr>
        <p:spPr>
          <a:xfrm flipH="1">
            <a:off x="6095999" y="3225345"/>
            <a:ext cx="742702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149BCD82-7CD9-4184-B5E5-782B76E16D45}"/>
              </a:ext>
            </a:extLst>
          </p:cNvPr>
          <p:cNvCxnSpPr>
            <a:cxnSpLocks/>
          </p:cNvCxnSpPr>
          <p:nvPr/>
        </p:nvCxnSpPr>
        <p:spPr>
          <a:xfrm>
            <a:off x="5353297" y="3225090"/>
            <a:ext cx="742702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7D7E6B7A-BFF4-9C63-A758-9C3614534C56}"/>
              </a:ext>
            </a:extLst>
          </p:cNvPr>
          <p:cNvCxnSpPr>
            <a:cxnSpLocks/>
          </p:cNvCxnSpPr>
          <p:nvPr/>
        </p:nvCxnSpPr>
        <p:spPr>
          <a:xfrm>
            <a:off x="6105508" y="4693075"/>
            <a:ext cx="0" cy="81336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Explosion 1 63">
            <a:extLst>
              <a:ext uri="{FF2B5EF4-FFF2-40B4-BE49-F238E27FC236}">
                <a16:creationId xmlns:a16="http://schemas.microsoft.com/office/drawing/2014/main" id="{A1689908-B0AB-B946-2F2C-5892D827B405}"/>
              </a:ext>
            </a:extLst>
          </p:cNvPr>
          <p:cNvSpPr/>
          <p:nvPr/>
        </p:nvSpPr>
        <p:spPr>
          <a:xfrm>
            <a:off x="5920845" y="4469481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F5577595-8D0B-151A-E110-D6D780CD0428}"/>
              </a:ext>
            </a:extLst>
          </p:cNvPr>
          <p:cNvSpPr/>
          <p:nvPr/>
        </p:nvSpPr>
        <p:spPr>
          <a:xfrm>
            <a:off x="3163122" y="3620064"/>
            <a:ext cx="1459620" cy="758749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Patient start using </a:t>
            </a:r>
            <a:r>
              <a:rPr lang="en-US" sz="1400" dirty="0" err="1">
                <a:solidFill>
                  <a:schemeClr val="tx1"/>
                </a:solidFill>
              </a:rPr>
              <a:t>InPen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8056F76F-7114-A187-1551-1C9B3FB18C88}"/>
              </a:ext>
            </a:extLst>
          </p:cNvPr>
          <p:cNvCxnSpPr>
            <a:cxnSpLocks/>
          </p:cNvCxnSpPr>
          <p:nvPr/>
        </p:nvCxnSpPr>
        <p:spPr>
          <a:xfrm flipH="1">
            <a:off x="4627690" y="3982200"/>
            <a:ext cx="742702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1D20BB2C-E8CE-27EF-BACE-655FAA393D28}"/>
              </a:ext>
            </a:extLst>
          </p:cNvPr>
          <p:cNvSpPr/>
          <p:nvPr/>
        </p:nvSpPr>
        <p:spPr>
          <a:xfrm>
            <a:off x="5170241" y="5506435"/>
            <a:ext cx="1870534" cy="91440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Send denial to local </a:t>
            </a:r>
            <a:r>
              <a:rPr lang="en-US" sz="1400" dirty="0" err="1">
                <a:solidFill>
                  <a:schemeClr val="tx1"/>
                </a:solidFill>
              </a:rPr>
              <a:t>Metronic</a:t>
            </a:r>
            <a:r>
              <a:rPr lang="en-US" sz="1400" dirty="0">
                <a:solidFill>
                  <a:schemeClr val="tx1"/>
                </a:solidFill>
              </a:rPr>
              <a:t> REP, cost covered by company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13481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72303" y="1178783"/>
            <a:ext cx="1321858" cy="13434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Patient </a:t>
            </a:r>
          </a:p>
          <a:p>
            <a:pPr algn="ctr"/>
            <a:r>
              <a:rPr lang="en-US" sz="1200" dirty="0"/>
              <a:t>schedule</a:t>
            </a:r>
          </a:p>
          <a:p>
            <a:pPr algn="ctr"/>
            <a:r>
              <a:rPr lang="en-US" sz="1200" dirty="0"/>
              <a:t>Basal Bolus Class</a:t>
            </a:r>
          </a:p>
          <a:p>
            <a:pPr algn="ctr"/>
            <a:r>
              <a:rPr lang="en-US" sz="1200" dirty="0"/>
              <a:t>*class available in </a:t>
            </a:r>
          </a:p>
          <a:p>
            <a:pPr algn="ctr"/>
            <a:r>
              <a:rPr lang="en-US" sz="1200" b="1" dirty="0"/>
              <a:t>ENG or SPA 1x/month</a:t>
            </a:r>
            <a:endParaRPr lang="en-US" sz="1200" dirty="0"/>
          </a:p>
        </p:txBody>
      </p:sp>
      <p:sp>
        <p:nvSpPr>
          <p:cNvPr id="9" name="Rounded Rectangle 8"/>
          <p:cNvSpPr/>
          <p:nvPr/>
        </p:nvSpPr>
        <p:spPr>
          <a:xfrm>
            <a:off x="209152" y="1255329"/>
            <a:ext cx="1189212" cy="989582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Referral for pump start 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12542" y="196948"/>
            <a:ext cx="5869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C00000"/>
                </a:solidFill>
              </a:rPr>
              <a:t>PUMP Start</a:t>
            </a:r>
          </a:p>
        </p:txBody>
      </p:sp>
      <p:cxnSp>
        <p:nvCxnSpPr>
          <p:cNvPr id="39" name="Straight Arrow Connector 38"/>
          <p:cNvCxnSpPr>
            <a:cxnSpLocks/>
          </p:cNvCxnSpPr>
          <p:nvPr/>
        </p:nvCxnSpPr>
        <p:spPr>
          <a:xfrm>
            <a:off x="1398364" y="1778093"/>
            <a:ext cx="3250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cxnSpLocks/>
          </p:cNvCxnSpPr>
          <p:nvPr/>
        </p:nvCxnSpPr>
        <p:spPr>
          <a:xfrm>
            <a:off x="3094161" y="1802426"/>
            <a:ext cx="3747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cxnSpLocks/>
          </p:cNvCxnSpPr>
          <p:nvPr/>
        </p:nvCxnSpPr>
        <p:spPr>
          <a:xfrm>
            <a:off x="5514263" y="2303575"/>
            <a:ext cx="0" cy="251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Diamond 25"/>
          <p:cNvSpPr/>
          <p:nvPr/>
        </p:nvSpPr>
        <p:spPr>
          <a:xfrm>
            <a:off x="6606056" y="1222111"/>
            <a:ext cx="1323885" cy="1226156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Is patient ready for pump start?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297367" y="122216"/>
            <a:ext cx="2021361" cy="7749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Provide more education class or 1-1 visit </a:t>
            </a:r>
            <a:endParaRPr lang="en-US" sz="1400" dirty="0">
              <a:solidFill>
                <a:schemeClr val="tx1"/>
              </a:solidFill>
              <a:cs typeface="Calibri"/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7267264" y="939716"/>
            <a:ext cx="1467" cy="272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172924" y="1849985"/>
            <a:ext cx="4962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YES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361246" y="902582"/>
            <a:ext cx="572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</a:t>
            </a:r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71A88204-95CE-FFC3-28DA-F5D60D5C0F1F}"/>
              </a:ext>
            </a:extLst>
          </p:cNvPr>
          <p:cNvSpPr/>
          <p:nvPr/>
        </p:nvSpPr>
        <p:spPr>
          <a:xfrm>
            <a:off x="4910843" y="1275088"/>
            <a:ext cx="1206841" cy="1006009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Is patient on a CGM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0D2F800-2F10-6762-FD24-3E6C5A04D80F}"/>
              </a:ext>
            </a:extLst>
          </p:cNvPr>
          <p:cNvSpPr txBox="1"/>
          <p:nvPr/>
        </p:nvSpPr>
        <p:spPr>
          <a:xfrm>
            <a:off x="5544784" y="2292415"/>
            <a:ext cx="3854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25AB1AA-B433-56C2-B65F-77A5285639BD}"/>
              </a:ext>
            </a:extLst>
          </p:cNvPr>
          <p:cNvSpPr/>
          <p:nvPr/>
        </p:nvSpPr>
        <p:spPr>
          <a:xfrm>
            <a:off x="5001377" y="2591892"/>
            <a:ext cx="1086814" cy="8865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Send prescription for CGM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9A451F2F-A13E-ECB6-65F0-514CDEF08C62}"/>
              </a:ext>
            </a:extLst>
          </p:cNvPr>
          <p:cNvCxnSpPr>
            <a:cxnSpLocks/>
          </p:cNvCxnSpPr>
          <p:nvPr/>
        </p:nvCxnSpPr>
        <p:spPr>
          <a:xfrm>
            <a:off x="4484411" y="1817463"/>
            <a:ext cx="33940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8A78A5F0-A58A-E158-4B38-66AD814AA60D}"/>
              </a:ext>
            </a:extLst>
          </p:cNvPr>
          <p:cNvCxnSpPr>
            <a:cxnSpLocks/>
          </p:cNvCxnSpPr>
          <p:nvPr/>
        </p:nvCxnSpPr>
        <p:spPr>
          <a:xfrm>
            <a:off x="6222894" y="1778092"/>
            <a:ext cx="2988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A2F18B31-72A4-10AA-DA72-2EA9DA5CF1AE}"/>
              </a:ext>
            </a:extLst>
          </p:cNvPr>
          <p:cNvSpPr/>
          <p:nvPr/>
        </p:nvSpPr>
        <p:spPr>
          <a:xfrm>
            <a:off x="8211268" y="1511597"/>
            <a:ext cx="1042557" cy="7333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Send prescription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35A6E6E9-52F9-B642-0694-D5D69EEDDC65}"/>
              </a:ext>
            </a:extLst>
          </p:cNvPr>
          <p:cNvSpPr/>
          <p:nvPr/>
        </p:nvSpPr>
        <p:spPr>
          <a:xfrm>
            <a:off x="10955884" y="2450111"/>
            <a:ext cx="762631" cy="7552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Schedule patient for class 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01709C9B-5CA5-37FE-B3C0-55BAA1822B2D}"/>
              </a:ext>
            </a:extLst>
          </p:cNvPr>
          <p:cNvSpPr/>
          <p:nvPr/>
        </p:nvSpPr>
        <p:spPr>
          <a:xfrm>
            <a:off x="10791546" y="3686267"/>
            <a:ext cx="1106427" cy="9839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/>
              <a:t>Call patient to remind of pump class and to create profile </a:t>
            </a:r>
          </a:p>
        </p:txBody>
      </p: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B9BD64DC-4832-116F-DEDD-2D1F423F260B}"/>
              </a:ext>
            </a:extLst>
          </p:cNvPr>
          <p:cNvCxnSpPr>
            <a:cxnSpLocks/>
          </p:cNvCxnSpPr>
          <p:nvPr/>
        </p:nvCxnSpPr>
        <p:spPr>
          <a:xfrm>
            <a:off x="9296059" y="1849985"/>
            <a:ext cx="3259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676A78CB-EC96-20AD-B80B-BD8B9262547F}"/>
              </a:ext>
            </a:extLst>
          </p:cNvPr>
          <p:cNvCxnSpPr>
            <a:cxnSpLocks/>
          </p:cNvCxnSpPr>
          <p:nvPr/>
        </p:nvCxnSpPr>
        <p:spPr>
          <a:xfrm>
            <a:off x="11338795" y="3277562"/>
            <a:ext cx="0" cy="302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2D7FD430-1A18-C7DB-C2E4-8BF4A3F06795}"/>
              </a:ext>
            </a:extLst>
          </p:cNvPr>
          <p:cNvCxnSpPr>
            <a:cxnSpLocks/>
          </p:cNvCxnSpPr>
          <p:nvPr/>
        </p:nvCxnSpPr>
        <p:spPr>
          <a:xfrm>
            <a:off x="11344759" y="4716253"/>
            <a:ext cx="0" cy="2271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FA4B3255-0F8A-E9CC-45F0-C53014DAB79E}"/>
              </a:ext>
            </a:extLst>
          </p:cNvPr>
          <p:cNvCxnSpPr>
            <a:cxnSpLocks/>
          </p:cNvCxnSpPr>
          <p:nvPr/>
        </p:nvCxnSpPr>
        <p:spPr>
          <a:xfrm flipH="1">
            <a:off x="9756595" y="2150406"/>
            <a:ext cx="175904" cy="2273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4B8DD953-3A6A-40FD-6D49-EFE542C9FED2}"/>
              </a:ext>
            </a:extLst>
          </p:cNvPr>
          <p:cNvSpPr txBox="1"/>
          <p:nvPr/>
        </p:nvSpPr>
        <p:spPr>
          <a:xfrm>
            <a:off x="10955884" y="2090949"/>
            <a:ext cx="6211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YES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A001AEDC-4417-1195-BB16-0DB56F2FD9E4}"/>
              </a:ext>
            </a:extLst>
          </p:cNvPr>
          <p:cNvSpPr txBox="1"/>
          <p:nvPr/>
        </p:nvSpPr>
        <p:spPr>
          <a:xfrm>
            <a:off x="9822110" y="2245951"/>
            <a:ext cx="4699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</a:t>
            </a: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37BB3D30-E944-7F54-BD25-88F68500F3AA}"/>
              </a:ext>
            </a:extLst>
          </p:cNvPr>
          <p:cNvSpPr/>
          <p:nvPr/>
        </p:nvSpPr>
        <p:spPr>
          <a:xfrm>
            <a:off x="8776877" y="2525242"/>
            <a:ext cx="1386618" cy="9513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Reach out to REP</a:t>
            </a:r>
          </a:p>
          <a:p>
            <a:pPr algn="ctr"/>
            <a:r>
              <a:rPr lang="en-US" sz="1200" dirty="0"/>
              <a:t>Try alternative source – other brand,  </a:t>
            </a:r>
            <a:r>
              <a:rPr lang="en-US" sz="1200" dirty="0" err="1"/>
              <a:t>Goodrx</a:t>
            </a:r>
            <a:r>
              <a:rPr lang="en-US" sz="1200" dirty="0"/>
              <a:t>, Costco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44FEE7-54BE-2B36-C2DA-3E2480C87AED}"/>
              </a:ext>
            </a:extLst>
          </p:cNvPr>
          <p:cNvSpPr txBox="1"/>
          <p:nvPr/>
        </p:nvSpPr>
        <p:spPr>
          <a:xfrm>
            <a:off x="7791021" y="1861839"/>
            <a:ext cx="572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YES 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2B6C818B-E20F-BA82-B55F-7FE6CBBBB536}"/>
              </a:ext>
            </a:extLst>
          </p:cNvPr>
          <p:cNvCxnSpPr>
            <a:cxnSpLocks/>
          </p:cNvCxnSpPr>
          <p:nvPr/>
        </p:nvCxnSpPr>
        <p:spPr>
          <a:xfrm>
            <a:off x="7929941" y="1819308"/>
            <a:ext cx="2304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xplosion 1 63">
            <a:extLst>
              <a:ext uri="{FF2B5EF4-FFF2-40B4-BE49-F238E27FC236}">
                <a16:creationId xmlns:a16="http://schemas.microsoft.com/office/drawing/2014/main" id="{143A83A0-16EC-71CF-FF1A-FC170DF82BA4}"/>
              </a:ext>
            </a:extLst>
          </p:cNvPr>
          <p:cNvSpPr/>
          <p:nvPr/>
        </p:nvSpPr>
        <p:spPr>
          <a:xfrm>
            <a:off x="5583653" y="1198014"/>
            <a:ext cx="313681" cy="28182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ounded Rectangle 8">
            <a:extLst>
              <a:ext uri="{FF2B5EF4-FFF2-40B4-BE49-F238E27FC236}">
                <a16:creationId xmlns:a16="http://schemas.microsoft.com/office/drawing/2014/main" id="{2C83BB82-5F5B-8B38-9238-B92A93B7E3DB}"/>
              </a:ext>
            </a:extLst>
          </p:cNvPr>
          <p:cNvSpPr/>
          <p:nvPr/>
        </p:nvSpPr>
        <p:spPr>
          <a:xfrm>
            <a:off x="10163495" y="5112196"/>
            <a:ext cx="1961032" cy="423573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cs typeface="Calibri"/>
              </a:rPr>
              <a:t>Patient starts pump 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8F7D8A1-585F-1140-AB76-5343EEB3396B}"/>
              </a:ext>
            </a:extLst>
          </p:cNvPr>
          <p:cNvSpPr/>
          <p:nvPr/>
        </p:nvSpPr>
        <p:spPr>
          <a:xfrm>
            <a:off x="3512528" y="1174185"/>
            <a:ext cx="947919" cy="14191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Patient attends Basal/Bolus class</a:t>
            </a:r>
          </a:p>
        </p:txBody>
      </p:sp>
      <p:sp>
        <p:nvSpPr>
          <p:cNvPr id="37" name="Diamond 36">
            <a:extLst>
              <a:ext uri="{FF2B5EF4-FFF2-40B4-BE49-F238E27FC236}">
                <a16:creationId xmlns:a16="http://schemas.microsoft.com/office/drawing/2014/main" id="{B2FFF857-005A-3647-A990-106D1D37A5F2}"/>
              </a:ext>
            </a:extLst>
          </p:cNvPr>
          <p:cNvSpPr/>
          <p:nvPr/>
        </p:nvSpPr>
        <p:spPr>
          <a:xfrm>
            <a:off x="9632000" y="1322231"/>
            <a:ext cx="1600215" cy="1055508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Insurance approves?</a:t>
            </a:r>
          </a:p>
        </p:txBody>
      </p:sp>
      <p:sp>
        <p:nvSpPr>
          <p:cNvPr id="7" name="Explosion 1 63">
            <a:extLst>
              <a:ext uri="{FF2B5EF4-FFF2-40B4-BE49-F238E27FC236}">
                <a16:creationId xmlns:a16="http://schemas.microsoft.com/office/drawing/2014/main" id="{00A83B37-4E40-2F52-526B-DDEE61D3A354}"/>
              </a:ext>
            </a:extLst>
          </p:cNvPr>
          <p:cNvSpPr/>
          <p:nvPr/>
        </p:nvSpPr>
        <p:spPr>
          <a:xfrm>
            <a:off x="10631186" y="1275088"/>
            <a:ext cx="324698" cy="283639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Explosion 1 63">
            <a:extLst>
              <a:ext uri="{FF2B5EF4-FFF2-40B4-BE49-F238E27FC236}">
                <a16:creationId xmlns:a16="http://schemas.microsoft.com/office/drawing/2014/main" id="{3206E452-4F9A-464B-AC99-37D383515F52}"/>
              </a:ext>
            </a:extLst>
          </p:cNvPr>
          <p:cNvSpPr/>
          <p:nvPr/>
        </p:nvSpPr>
        <p:spPr>
          <a:xfrm>
            <a:off x="8170885" y="180867"/>
            <a:ext cx="324698" cy="283639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D22A46E-B5FA-0643-8E00-60287BB4F32B}"/>
              </a:ext>
            </a:extLst>
          </p:cNvPr>
          <p:cNvCxnSpPr>
            <a:cxnSpLocks/>
          </p:cNvCxnSpPr>
          <p:nvPr/>
        </p:nvCxnSpPr>
        <p:spPr>
          <a:xfrm>
            <a:off x="10852088" y="2138838"/>
            <a:ext cx="173254" cy="2389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81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466451" y="3142822"/>
            <a:ext cx="1586229" cy="7801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Patient is interested in CGM</a:t>
            </a:r>
          </a:p>
        </p:txBody>
      </p:sp>
      <p:sp>
        <p:nvSpPr>
          <p:cNvPr id="8" name="Rectangle 7"/>
          <p:cNvSpPr/>
          <p:nvPr/>
        </p:nvSpPr>
        <p:spPr>
          <a:xfrm>
            <a:off x="4607732" y="2979279"/>
            <a:ext cx="1742942" cy="9041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dirty="0"/>
              <a:t>APRN, CDCES </a:t>
            </a:r>
            <a:r>
              <a:rPr lang="en-US" sz="1600" dirty="0" err="1"/>
              <a:t>rx</a:t>
            </a:r>
            <a:r>
              <a:rPr lang="en-US" sz="1600" dirty="0"/>
              <a:t> for CGM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37252" y="3056026"/>
            <a:ext cx="1692402" cy="904134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Patient educated on CGM </a:t>
            </a:r>
          </a:p>
        </p:txBody>
      </p:sp>
      <p:sp>
        <p:nvSpPr>
          <p:cNvPr id="13" name="Diamond 12"/>
          <p:cNvSpPr/>
          <p:nvPr/>
        </p:nvSpPr>
        <p:spPr>
          <a:xfrm>
            <a:off x="6846363" y="2711866"/>
            <a:ext cx="2003776" cy="1455058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Insurance approves?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921650" y="356937"/>
            <a:ext cx="1751009" cy="8278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Try alternative source – </a:t>
            </a:r>
            <a:r>
              <a:rPr lang="en-US" sz="1400" dirty="0" err="1"/>
              <a:t>Goodrx</a:t>
            </a:r>
            <a:r>
              <a:rPr lang="en-US" sz="1400" dirty="0"/>
              <a:t>, Costco, contact REP?</a:t>
            </a:r>
          </a:p>
        </p:txBody>
      </p:sp>
      <p:cxnSp>
        <p:nvCxnSpPr>
          <p:cNvPr id="45" name="Straight Arrow Connector 44"/>
          <p:cNvCxnSpPr>
            <a:cxnSpLocks/>
          </p:cNvCxnSpPr>
          <p:nvPr/>
        </p:nvCxnSpPr>
        <p:spPr>
          <a:xfrm>
            <a:off x="9405191" y="2092724"/>
            <a:ext cx="718893" cy="7225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12542" y="196948"/>
            <a:ext cx="5869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C00000"/>
                </a:solidFill>
              </a:rPr>
              <a:t>CGM start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9558777" y="2904724"/>
            <a:ext cx="2003776" cy="9786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500" dirty="0"/>
              <a:t>Set up appt for placement and further education on usage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1973524" y="3495202"/>
            <a:ext cx="401747" cy="22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8966669" y="3419821"/>
            <a:ext cx="401747" cy="22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4171417" y="3436742"/>
            <a:ext cx="368603" cy="1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2294016" y="2059018"/>
            <a:ext cx="1931097" cy="6371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No CGM prescription, re-discuss in the future 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3319368" y="2775305"/>
            <a:ext cx="1467" cy="272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51238" y="3159743"/>
            <a:ext cx="4962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YES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327042" y="2779224"/>
            <a:ext cx="572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6414217" y="3430236"/>
            <a:ext cx="368603" cy="1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6996454" y="1723970"/>
            <a:ext cx="1601399" cy="467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Try different brand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V="1">
            <a:off x="7609512" y="2344453"/>
            <a:ext cx="467599" cy="1429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729A7BB-855A-1B3E-03C4-F699D1A5BB58}"/>
              </a:ext>
            </a:extLst>
          </p:cNvPr>
          <p:cNvSpPr txBox="1"/>
          <p:nvPr/>
        </p:nvSpPr>
        <p:spPr>
          <a:xfrm>
            <a:off x="7873014" y="2340169"/>
            <a:ext cx="572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4089E0-0FC2-A574-3F97-9B9A22BB1C56}"/>
              </a:ext>
            </a:extLst>
          </p:cNvPr>
          <p:cNvSpPr txBox="1"/>
          <p:nvPr/>
        </p:nvSpPr>
        <p:spPr>
          <a:xfrm>
            <a:off x="8919438" y="3142822"/>
            <a:ext cx="4962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30EC63E-B810-C316-6A15-119DD6EC3E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V="1">
            <a:off x="7577532" y="1347436"/>
            <a:ext cx="452615" cy="13834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997529D-8A8D-D78E-8C3D-8BE0D969A360}"/>
              </a:ext>
            </a:extLst>
          </p:cNvPr>
          <p:cNvSpPr txBox="1"/>
          <p:nvPr/>
        </p:nvSpPr>
        <p:spPr>
          <a:xfrm>
            <a:off x="7892287" y="1419511"/>
            <a:ext cx="572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EFECF39-502F-262B-E0C4-0649D179184B}"/>
              </a:ext>
            </a:extLst>
          </p:cNvPr>
          <p:cNvCxnSpPr/>
          <p:nvPr/>
        </p:nvCxnSpPr>
        <p:spPr>
          <a:xfrm flipV="1">
            <a:off x="8895735" y="2075132"/>
            <a:ext cx="401747" cy="22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C88A37E-3020-16AA-543D-07FC385D537A}"/>
              </a:ext>
            </a:extLst>
          </p:cNvPr>
          <p:cNvSpPr txBox="1"/>
          <p:nvPr/>
        </p:nvSpPr>
        <p:spPr>
          <a:xfrm>
            <a:off x="8848504" y="1798133"/>
            <a:ext cx="4962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YES</a:t>
            </a:r>
          </a:p>
        </p:txBody>
      </p:sp>
      <p:sp>
        <p:nvSpPr>
          <p:cNvPr id="4" name="Explosion 1 63">
            <a:extLst>
              <a:ext uri="{FF2B5EF4-FFF2-40B4-BE49-F238E27FC236}">
                <a16:creationId xmlns:a16="http://schemas.microsoft.com/office/drawing/2014/main" id="{17D1C9DB-3644-A467-D15F-A2A2DD032894}"/>
              </a:ext>
            </a:extLst>
          </p:cNvPr>
          <p:cNvSpPr/>
          <p:nvPr/>
        </p:nvSpPr>
        <p:spPr>
          <a:xfrm>
            <a:off x="8127101" y="2848016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821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3949</TotalTime>
  <Words>377</Words>
  <Application>Microsoft Office PowerPoint</Application>
  <PresentationFormat>Widescreen</PresentationFormat>
  <Paragraphs>101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Google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Penn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Gallagher, Kathryn (ENDO)</dc:creator>
  <cp:lastModifiedBy>Trevon Wright</cp:lastModifiedBy>
  <cp:revision>188</cp:revision>
  <cp:lastPrinted>2023-04-05T17:23:59Z</cp:lastPrinted>
  <dcterms:created xsi:type="dcterms:W3CDTF">2020-05-06T15:25:45Z</dcterms:created>
  <dcterms:modified xsi:type="dcterms:W3CDTF">2023-05-31T16:03:00Z</dcterms:modified>
</cp:coreProperties>
</file>