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264" r:id="rId3"/>
    <p:sldId id="263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1DE21B-B9F6-A76D-AEEE-B07300F50B4F}" name="Davis, Georgia" initials="DG" userId="S::gmdavis@emory.edu::27269fc0-80d7-4059-87f5-934144d8166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fitt, Taylor" initials="PT" lastIdx="2" clrIdx="0">
    <p:extLst>
      <p:ext uri="{19B8F6BF-5375-455C-9EA6-DF929625EA0E}">
        <p15:presenceInfo xmlns:p15="http://schemas.microsoft.com/office/powerpoint/2012/main" userId="S-1-5-21-1757981266-1417001333-60340875-465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FF"/>
    <a:srgbClr val="5B9BD5"/>
    <a:srgbClr val="00DEFA"/>
    <a:srgbClr val="FF00FE"/>
    <a:srgbClr val="D28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7" autoAdjust="0"/>
    <p:restoredTop sz="85023" autoAdjust="0"/>
  </p:normalViewPr>
  <p:slideViewPr>
    <p:cSldViewPr snapToGrid="0">
      <p:cViewPr varScale="1">
        <p:scale>
          <a:sx n="54" d="100"/>
          <a:sy n="54" d="100"/>
        </p:scale>
        <p:origin x="11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i Odugbesan" userId="ab962fb3-5ec8-47ee-8a7c-0371901780ba" providerId="ADAL" clId="{5D74F071-1206-4C13-A06A-9BABDB110CBC}"/>
    <pc:docChg chg="modSld">
      <pc:chgData name="Ori Odugbesan" userId="ab962fb3-5ec8-47ee-8a7c-0371901780ba" providerId="ADAL" clId="{5D74F071-1206-4C13-A06A-9BABDB110CBC}" dt="2023-04-11T17:31:08.681" v="55" actId="20577"/>
      <pc:docMkLst>
        <pc:docMk/>
      </pc:docMkLst>
      <pc:sldChg chg="modSp mod">
        <pc:chgData name="Ori Odugbesan" userId="ab962fb3-5ec8-47ee-8a7c-0371901780ba" providerId="ADAL" clId="{5D74F071-1206-4C13-A06A-9BABDB110CBC}" dt="2023-04-11T17:31:08.681" v="55" actId="20577"/>
        <pc:sldMkLst>
          <pc:docMk/>
          <pc:sldMk cId="451293081" sldId="265"/>
        </pc:sldMkLst>
        <pc:spChg chg="mod">
          <ac:chgData name="Ori Odugbesan" userId="ab962fb3-5ec8-47ee-8a7c-0371901780ba" providerId="ADAL" clId="{5D74F071-1206-4C13-A06A-9BABDB110CBC}" dt="2023-04-11T17:29:17.936" v="4" actId="1076"/>
          <ac:spMkLst>
            <pc:docMk/>
            <pc:sldMk cId="451293081" sldId="265"/>
            <ac:spMk id="56" creationId="{96C2F8D8-3F65-E7B7-1ED8-E11D70846F17}"/>
          </ac:spMkLst>
        </pc:spChg>
        <pc:spChg chg="mod">
          <ac:chgData name="Ori Odugbesan" userId="ab962fb3-5ec8-47ee-8a7c-0371901780ba" providerId="ADAL" clId="{5D74F071-1206-4C13-A06A-9BABDB110CBC}" dt="2023-04-11T17:31:08.681" v="55" actId="20577"/>
          <ac:spMkLst>
            <pc:docMk/>
            <pc:sldMk cId="451293081" sldId="265"/>
            <ac:spMk id="83" creationId="{24D38CB2-E9A5-627C-90B5-DCC463CDF570}"/>
          </ac:spMkLst>
        </pc:spChg>
        <pc:spChg chg="mod">
          <ac:chgData name="Ori Odugbesan" userId="ab962fb3-5ec8-47ee-8a7c-0371901780ba" providerId="ADAL" clId="{5D74F071-1206-4C13-A06A-9BABDB110CBC}" dt="2023-04-11T17:30:38.071" v="13" actId="1076"/>
          <ac:spMkLst>
            <pc:docMk/>
            <pc:sldMk cId="451293081" sldId="265"/>
            <ac:spMk id="307" creationId="{DFCF389F-CB01-CB93-6E21-649DD2C32DCE}"/>
          </ac:spMkLst>
        </pc:spChg>
        <pc:cxnChg chg="mod">
          <ac:chgData name="Ori Odugbesan" userId="ab962fb3-5ec8-47ee-8a7c-0371901780ba" providerId="ADAL" clId="{5D74F071-1206-4C13-A06A-9BABDB110CBC}" dt="2023-04-11T17:29:17.936" v="4" actId="1076"/>
          <ac:cxnSpMkLst>
            <pc:docMk/>
            <pc:sldMk cId="451293081" sldId="265"/>
            <ac:cxnSpMk id="29" creationId="{00000000-0000-0000-0000-000000000000}"/>
          </ac:cxnSpMkLst>
        </pc:cxnChg>
        <pc:cxnChg chg="mod">
          <ac:chgData name="Ori Odugbesan" userId="ab962fb3-5ec8-47ee-8a7c-0371901780ba" providerId="ADAL" clId="{5D74F071-1206-4C13-A06A-9BABDB110CBC}" dt="2023-04-11T17:29:17.936" v="4" actId="1076"/>
          <ac:cxnSpMkLst>
            <pc:docMk/>
            <pc:sldMk cId="451293081" sldId="265"/>
            <ac:cxnSpMk id="287" creationId="{C52F72FC-63EE-1AA7-67F9-5B6FA8CEBD93}"/>
          </ac:cxnSpMkLst>
        </pc:cxnChg>
        <pc:cxnChg chg="mod">
          <ac:chgData name="Ori Odugbesan" userId="ab962fb3-5ec8-47ee-8a7c-0371901780ba" providerId="ADAL" clId="{5D74F071-1206-4C13-A06A-9BABDB110CBC}" dt="2023-04-11T17:30:04.207" v="10" actId="1076"/>
          <ac:cxnSpMkLst>
            <pc:docMk/>
            <pc:sldMk cId="451293081" sldId="265"/>
            <ac:cxnSpMk id="290" creationId="{A4A50EE7-4324-8CD5-9C0D-3414FE3FB2F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09FAC-C499-4AE6-8BFC-5469812CEA21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D048C-DE4B-452C-8307-F05F104FF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4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 out differences when it comes to health equity: privilege, insurance coverage, language </a:t>
            </a:r>
          </a:p>
          <a:p>
            <a:r>
              <a:rPr lang="en-US" dirty="0"/>
              <a:t>Support of health care system and support of providers for the infrastructure of what we need to run a successful clinic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048C-DE4B-452C-8307-F05F104FFB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51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048C-DE4B-452C-8307-F05F104FFB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23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048C-DE4B-452C-8307-F05F104FFB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5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D048C-DE4B-452C-8307-F05F104FFB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04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7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8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2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8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1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A0F7B-1836-4408-A13A-CBDC4F00295D}" type="datetimeFigureOut">
              <a:rPr lang="en-US" smtClean="0"/>
              <a:t>4/11/2023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mond 4"/>
          <p:cNvSpPr/>
          <p:nvPr/>
        </p:nvSpPr>
        <p:spPr>
          <a:xfrm>
            <a:off x="2000100" y="412543"/>
            <a:ext cx="1511200" cy="90497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On insulin?</a:t>
            </a:r>
          </a:p>
        </p:txBody>
      </p:sp>
      <p:sp>
        <p:nvSpPr>
          <p:cNvPr id="10" name="Diamond 9"/>
          <p:cNvSpPr/>
          <p:nvPr/>
        </p:nvSpPr>
        <p:spPr>
          <a:xfrm>
            <a:off x="5849944" y="214801"/>
            <a:ext cx="1819960" cy="129265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Will patient accept CGM?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47918" y="379667"/>
            <a:ext cx="1686722" cy="9398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Give info on </a:t>
            </a:r>
            <a:r>
              <a:rPr lang="en-US" sz="1400" dirty="0" err="1"/>
              <a:t>GoodRx</a:t>
            </a:r>
            <a:r>
              <a:rPr lang="en-US" sz="1400" dirty="0"/>
              <a:t>- Libre 2/3 &amp; out-of-pocket costs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859466" y="4968540"/>
            <a:ext cx="1342353" cy="1240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Provide Prescription. CDCES/Nurse provides education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8116" y="2720443"/>
            <a:ext cx="2691001" cy="809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Determine appropriate DME provider.  Initiate application on Parachute until Epic integration</a:t>
            </a:r>
          </a:p>
        </p:txBody>
      </p:sp>
      <p:cxnSp>
        <p:nvCxnSpPr>
          <p:cNvPr id="21" name="Straight Arrow Connector 20"/>
          <p:cNvCxnSpPr>
            <a:cxnSpLocks/>
            <a:stCxn id="2" idx="6"/>
          </p:cNvCxnSpPr>
          <p:nvPr/>
        </p:nvCxnSpPr>
        <p:spPr>
          <a:xfrm>
            <a:off x="1622225" y="839065"/>
            <a:ext cx="386828" cy="266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  <a:stCxn id="5" idx="3"/>
            <a:endCxn id="12" idx="1"/>
          </p:cNvCxnSpPr>
          <p:nvPr/>
        </p:nvCxnSpPr>
        <p:spPr>
          <a:xfrm flipV="1">
            <a:off x="3511300" y="863502"/>
            <a:ext cx="209533" cy="152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  <a:stCxn id="210" idx="2"/>
            <a:endCxn id="56" idx="0"/>
          </p:cNvCxnSpPr>
          <p:nvPr/>
        </p:nvCxnSpPr>
        <p:spPr>
          <a:xfrm flipH="1">
            <a:off x="6448100" y="5125358"/>
            <a:ext cx="1414" cy="18292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  <a:stCxn id="12" idx="3"/>
            <a:endCxn id="10" idx="1"/>
          </p:cNvCxnSpPr>
          <p:nvPr/>
        </p:nvCxnSpPr>
        <p:spPr>
          <a:xfrm flipV="1">
            <a:off x="5619880" y="861127"/>
            <a:ext cx="230064" cy="2375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cxnSpLocks/>
          </p:cNvCxnSpPr>
          <p:nvPr/>
        </p:nvCxnSpPr>
        <p:spPr>
          <a:xfrm flipV="1">
            <a:off x="8865324" y="960077"/>
            <a:ext cx="411461" cy="401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cxnSpLocks/>
            <a:stCxn id="104" idx="1"/>
            <a:endCxn id="16" idx="3"/>
          </p:cNvCxnSpPr>
          <p:nvPr/>
        </p:nvCxnSpPr>
        <p:spPr>
          <a:xfrm flipH="1">
            <a:off x="10201819" y="4994394"/>
            <a:ext cx="296616" cy="59447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/>
            <a:stCxn id="46" idx="3"/>
            <a:endCxn id="210" idx="1"/>
          </p:cNvCxnSpPr>
          <p:nvPr/>
        </p:nvCxnSpPr>
        <p:spPr>
          <a:xfrm>
            <a:off x="5086509" y="4505146"/>
            <a:ext cx="553223" cy="194733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18" idx="2"/>
            <a:endCxn id="140" idx="0"/>
          </p:cNvCxnSpPr>
          <p:nvPr/>
        </p:nvCxnSpPr>
        <p:spPr>
          <a:xfrm flipH="1">
            <a:off x="8031150" y="1481564"/>
            <a:ext cx="785660" cy="1161698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  <a:stCxn id="140" idx="1"/>
            <a:endCxn id="17" idx="3"/>
          </p:cNvCxnSpPr>
          <p:nvPr/>
        </p:nvCxnSpPr>
        <p:spPr>
          <a:xfrm flipH="1" flipV="1">
            <a:off x="5379117" y="3125303"/>
            <a:ext cx="1742053" cy="15425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8664394" y="960176"/>
            <a:ext cx="450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07157" y="-71845"/>
            <a:ext cx="4848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CGM Access Process 1</a:t>
            </a:r>
          </a:p>
        </p:txBody>
      </p:sp>
      <p:sp>
        <p:nvSpPr>
          <p:cNvPr id="63" name="Explosion 1 62"/>
          <p:cNvSpPr/>
          <p:nvPr/>
        </p:nvSpPr>
        <p:spPr>
          <a:xfrm>
            <a:off x="8625165" y="5338009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991238" y="4006163"/>
            <a:ext cx="2095271" cy="997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Follow-up with parachute application, make changes as requested</a:t>
            </a:r>
          </a:p>
        </p:txBody>
      </p:sp>
      <p:cxnSp>
        <p:nvCxnSpPr>
          <p:cNvPr id="55" name="Straight Arrow Connector 54"/>
          <p:cNvCxnSpPr>
            <a:cxnSpLocks/>
            <a:stCxn id="153" idx="1"/>
            <a:endCxn id="210" idx="3"/>
          </p:cNvCxnSpPr>
          <p:nvPr/>
        </p:nvCxnSpPr>
        <p:spPr>
          <a:xfrm flipH="1">
            <a:off x="7259295" y="4515953"/>
            <a:ext cx="1252716" cy="183926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amond 11">
            <a:extLst>
              <a:ext uri="{FF2B5EF4-FFF2-40B4-BE49-F238E27FC236}">
                <a16:creationId xmlns:a16="http://schemas.microsoft.com/office/drawing/2014/main" id="{C8BEED21-7179-906A-5379-108C6482E984}"/>
              </a:ext>
            </a:extLst>
          </p:cNvPr>
          <p:cNvSpPr/>
          <p:nvPr/>
        </p:nvSpPr>
        <p:spPr>
          <a:xfrm>
            <a:off x="3720833" y="224740"/>
            <a:ext cx="1899047" cy="1277524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Would CGM help patient?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36DE79D-824B-B583-0BD5-978DFB6DE6E1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4667436" y="1502264"/>
            <a:ext cx="2921" cy="176081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96C2F8D8-3F65-E7B7-1ED8-E11D70846F17}"/>
              </a:ext>
            </a:extLst>
          </p:cNvPr>
          <p:cNvSpPr/>
          <p:nvPr/>
        </p:nvSpPr>
        <p:spPr>
          <a:xfrm>
            <a:off x="5559047" y="5308287"/>
            <a:ext cx="1778105" cy="624114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/>
              <a:t>Confirm CGM delivered or picked up, CDE provides education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44EDA7B-1BF6-6099-8C8E-C1FC2E113F67}"/>
              </a:ext>
            </a:extLst>
          </p:cNvPr>
          <p:cNvSpPr/>
          <p:nvPr/>
        </p:nvSpPr>
        <p:spPr>
          <a:xfrm rot="10800000" flipV="1">
            <a:off x="55411" y="2440282"/>
            <a:ext cx="1550588" cy="8699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Give info on </a:t>
            </a:r>
            <a:r>
              <a:rPr lang="en-US" sz="1400" dirty="0" err="1"/>
              <a:t>GoodRx</a:t>
            </a:r>
            <a:r>
              <a:rPr lang="en-US" sz="1400" dirty="0"/>
              <a:t>- Libre 2/3 &amp; out-of-pocket costs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12A63F0-931C-50DD-C05C-39FFBE7EC672}"/>
              </a:ext>
            </a:extLst>
          </p:cNvPr>
          <p:cNvCxnSpPr>
            <a:cxnSpLocks/>
            <a:stCxn id="98" idx="1"/>
            <a:endCxn id="64" idx="0"/>
          </p:cNvCxnSpPr>
          <p:nvPr/>
        </p:nvCxnSpPr>
        <p:spPr>
          <a:xfrm>
            <a:off x="701374" y="1864631"/>
            <a:ext cx="129331" cy="575651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39E3FF7-1B4D-9964-24B7-2034AEBA001F}"/>
              </a:ext>
            </a:extLst>
          </p:cNvPr>
          <p:cNvCxnSpPr>
            <a:cxnSpLocks/>
            <a:stCxn id="272" idx="2"/>
          </p:cNvCxnSpPr>
          <p:nvPr/>
        </p:nvCxnSpPr>
        <p:spPr>
          <a:xfrm flipH="1">
            <a:off x="830705" y="4931081"/>
            <a:ext cx="23974" cy="738840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24D38CB2-E9A5-627C-90B5-DCC463CDF570}"/>
              </a:ext>
            </a:extLst>
          </p:cNvPr>
          <p:cNvSpPr/>
          <p:nvPr/>
        </p:nvSpPr>
        <p:spPr>
          <a:xfrm>
            <a:off x="5595095" y="6201674"/>
            <a:ext cx="1717272" cy="582753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/>
              <a:t>CGM </a:t>
            </a:r>
            <a:r>
              <a:rPr lang="en-US" sz="1000" dirty="0"/>
              <a:t>clinic process 2</a:t>
            </a:r>
          </a:p>
        </p:txBody>
      </p:sp>
      <p:sp>
        <p:nvSpPr>
          <p:cNvPr id="18" name="Diamond 17">
            <a:extLst>
              <a:ext uri="{FF2B5EF4-FFF2-40B4-BE49-F238E27FC236}">
                <a16:creationId xmlns:a16="http://schemas.microsoft.com/office/drawing/2014/main" id="{157D67F8-5D42-18AA-9E27-31B9F0FB88A2}"/>
              </a:ext>
            </a:extLst>
          </p:cNvPr>
          <p:cNvSpPr/>
          <p:nvPr/>
        </p:nvSpPr>
        <p:spPr>
          <a:xfrm>
            <a:off x="7865893" y="224740"/>
            <a:ext cx="1901834" cy="1256824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have CGM coverage?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C61C5A-DF4B-0C6E-2E20-ED627331757E}"/>
              </a:ext>
            </a:extLst>
          </p:cNvPr>
          <p:cNvSpPr txBox="1"/>
          <p:nvPr/>
        </p:nvSpPr>
        <p:spPr>
          <a:xfrm>
            <a:off x="2610831" y="102961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C6C1B02-E241-AAE6-0E60-BDFE6C382CF7}"/>
              </a:ext>
            </a:extLst>
          </p:cNvPr>
          <p:cNvSpPr txBox="1"/>
          <p:nvPr/>
        </p:nvSpPr>
        <p:spPr>
          <a:xfrm>
            <a:off x="3103218" y="721842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001471E-7D2A-55C3-3954-DE835A381A9F}"/>
              </a:ext>
            </a:extLst>
          </p:cNvPr>
          <p:cNvSpPr txBox="1"/>
          <p:nvPr/>
        </p:nvSpPr>
        <p:spPr>
          <a:xfrm>
            <a:off x="6618577" y="1218557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EAD0CC3-B3CC-9D94-7712-85CE6B058AFF}"/>
              </a:ext>
            </a:extLst>
          </p:cNvPr>
          <p:cNvSpPr txBox="1"/>
          <p:nvPr/>
        </p:nvSpPr>
        <p:spPr>
          <a:xfrm>
            <a:off x="4520315" y="120480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DB1A6A8-501A-F5C1-30FA-CF4977AF5C2A}"/>
              </a:ext>
            </a:extLst>
          </p:cNvPr>
          <p:cNvSpPr txBox="1"/>
          <p:nvPr/>
        </p:nvSpPr>
        <p:spPr>
          <a:xfrm>
            <a:off x="7305816" y="707238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8E8521D-74D9-C4B1-8184-00FF11BD946D}"/>
              </a:ext>
            </a:extLst>
          </p:cNvPr>
          <p:cNvSpPr txBox="1"/>
          <p:nvPr/>
        </p:nvSpPr>
        <p:spPr>
          <a:xfrm>
            <a:off x="5230333" y="707238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022ABADC-D201-34D4-17DB-D071A64FC3A6}"/>
              </a:ext>
            </a:extLst>
          </p:cNvPr>
          <p:cNvCxnSpPr>
            <a:cxnSpLocks/>
            <a:stCxn id="10" idx="2"/>
            <a:endCxn id="28" idx="6"/>
          </p:cNvCxnSpPr>
          <p:nvPr/>
        </p:nvCxnSpPr>
        <p:spPr>
          <a:xfrm rot="5400000">
            <a:off x="5765159" y="1114486"/>
            <a:ext cx="601798" cy="1387732"/>
          </a:xfrm>
          <a:prstGeom prst="bentConnector2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A3272FFB-3A4B-EB9E-2AEC-7C003E29182B}"/>
              </a:ext>
            </a:extLst>
          </p:cNvPr>
          <p:cNvCxnSpPr>
            <a:cxnSpLocks/>
            <a:stCxn id="10" idx="3"/>
            <a:endCxn id="18" idx="1"/>
          </p:cNvCxnSpPr>
          <p:nvPr/>
        </p:nvCxnSpPr>
        <p:spPr>
          <a:xfrm flipV="1">
            <a:off x="7669904" y="853152"/>
            <a:ext cx="195989" cy="7975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C107FDF7-ECFA-E0DB-258B-5B221A1AB106}"/>
              </a:ext>
            </a:extLst>
          </p:cNvPr>
          <p:cNvSpPr txBox="1"/>
          <p:nvPr/>
        </p:nvSpPr>
        <p:spPr>
          <a:xfrm>
            <a:off x="9371200" y="691502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69532799-B3B3-A119-FD6C-C4F120B4D221}"/>
              </a:ext>
            </a:extLst>
          </p:cNvPr>
          <p:cNvCxnSpPr>
            <a:cxnSpLocks/>
            <a:stCxn id="140" idx="3"/>
            <a:endCxn id="146" idx="1"/>
          </p:cNvCxnSpPr>
          <p:nvPr/>
        </p:nvCxnSpPr>
        <p:spPr>
          <a:xfrm flipV="1">
            <a:off x="8941130" y="3137611"/>
            <a:ext cx="579860" cy="311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630514DE-51B6-A650-42AC-B536BDC9647D}"/>
              </a:ext>
            </a:extLst>
          </p:cNvPr>
          <p:cNvCxnSpPr>
            <a:cxnSpLocks/>
            <a:stCxn id="18" idx="3"/>
            <a:endCxn id="14" idx="1"/>
          </p:cNvCxnSpPr>
          <p:nvPr/>
        </p:nvCxnSpPr>
        <p:spPr>
          <a:xfrm flipV="1">
            <a:off x="9767727" y="849568"/>
            <a:ext cx="680191" cy="3584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Diamond 103">
            <a:extLst>
              <a:ext uri="{FF2B5EF4-FFF2-40B4-BE49-F238E27FC236}">
                <a16:creationId xmlns:a16="http://schemas.microsoft.com/office/drawing/2014/main" id="{66CC2353-6C17-3357-3C82-F841CE3C55E2}"/>
              </a:ext>
            </a:extLst>
          </p:cNvPr>
          <p:cNvSpPr/>
          <p:nvPr/>
        </p:nvSpPr>
        <p:spPr>
          <a:xfrm>
            <a:off x="10498435" y="4393143"/>
            <a:ext cx="1636205" cy="120250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Will patient self pay?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58F9E49C-BA64-D547-5ACC-1900E53100E7}"/>
              </a:ext>
            </a:extLst>
          </p:cNvPr>
          <p:cNvCxnSpPr>
            <a:cxnSpLocks/>
          </p:cNvCxnSpPr>
          <p:nvPr/>
        </p:nvCxnSpPr>
        <p:spPr>
          <a:xfrm>
            <a:off x="11265905" y="890394"/>
            <a:ext cx="25374" cy="3498583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EC072C3A-D00B-F30F-A17F-C4E836B9C94C}"/>
              </a:ext>
            </a:extLst>
          </p:cNvPr>
          <p:cNvSpPr txBox="1"/>
          <p:nvPr/>
        </p:nvSpPr>
        <p:spPr>
          <a:xfrm>
            <a:off x="8679420" y="1176465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91F1CC0-8C24-5DFA-A5DE-00CCEC4E7036}"/>
              </a:ext>
            </a:extLst>
          </p:cNvPr>
          <p:cNvSpPr txBox="1"/>
          <p:nvPr/>
        </p:nvSpPr>
        <p:spPr>
          <a:xfrm>
            <a:off x="10584618" y="5285502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0F15C889-428B-DF6F-9EFD-61C6B245F8F8}"/>
              </a:ext>
            </a:extLst>
          </p:cNvPr>
          <p:cNvCxnSpPr>
            <a:cxnSpLocks/>
            <a:stCxn id="104" idx="2"/>
            <a:endCxn id="123" idx="2"/>
          </p:cNvCxnSpPr>
          <p:nvPr/>
        </p:nvCxnSpPr>
        <p:spPr>
          <a:xfrm flipH="1">
            <a:off x="11305786" y="5595644"/>
            <a:ext cx="10752" cy="388332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C066FCDF-23E1-CB4D-5D1C-6301C9B2A741}"/>
              </a:ext>
            </a:extLst>
          </p:cNvPr>
          <p:cNvSpPr txBox="1"/>
          <p:nvPr/>
        </p:nvSpPr>
        <p:spPr>
          <a:xfrm>
            <a:off x="11155745" y="567619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140" name="Diamond 139">
            <a:extLst>
              <a:ext uri="{FF2B5EF4-FFF2-40B4-BE49-F238E27FC236}">
                <a16:creationId xmlns:a16="http://schemas.microsoft.com/office/drawing/2014/main" id="{DF68A9D6-8FA8-0FAA-3A50-96853BFF185F}"/>
              </a:ext>
            </a:extLst>
          </p:cNvPr>
          <p:cNvSpPr/>
          <p:nvPr/>
        </p:nvSpPr>
        <p:spPr>
          <a:xfrm>
            <a:off x="7121170" y="2643262"/>
            <a:ext cx="1819960" cy="99493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Pharmacy benefit?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F5680C1-E9AF-4262-5B34-E2478EDA878C}"/>
              </a:ext>
            </a:extLst>
          </p:cNvPr>
          <p:cNvSpPr txBox="1"/>
          <p:nvPr/>
        </p:nvSpPr>
        <p:spPr>
          <a:xfrm>
            <a:off x="8547643" y="2887459"/>
            <a:ext cx="27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4E768ADC-489D-F734-9ABA-D2D12D0EC5FB}"/>
              </a:ext>
            </a:extLst>
          </p:cNvPr>
          <p:cNvSpPr txBox="1"/>
          <p:nvPr/>
        </p:nvSpPr>
        <p:spPr>
          <a:xfrm>
            <a:off x="7237720" y="2875266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284A238-76D2-BF48-AFCD-5042CC076327}"/>
              </a:ext>
            </a:extLst>
          </p:cNvPr>
          <p:cNvSpPr/>
          <p:nvPr/>
        </p:nvSpPr>
        <p:spPr>
          <a:xfrm>
            <a:off x="9520990" y="2861564"/>
            <a:ext cx="1708804" cy="552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Prescribe/Initiate Prior Authorization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9096E945-6504-9416-8670-B7BBBAA1C499}"/>
              </a:ext>
            </a:extLst>
          </p:cNvPr>
          <p:cNvSpPr/>
          <p:nvPr/>
        </p:nvSpPr>
        <p:spPr>
          <a:xfrm>
            <a:off x="8512011" y="4246772"/>
            <a:ext cx="2332710" cy="5383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Check status of Prior Authorization. Appeal PRN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29126AA4-E059-8471-402F-7071E425EEE8}"/>
              </a:ext>
            </a:extLst>
          </p:cNvPr>
          <p:cNvCxnSpPr>
            <a:cxnSpLocks/>
            <a:stCxn id="146" idx="2"/>
            <a:endCxn id="153" idx="0"/>
          </p:cNvCxnSpPr>
          <p:nvPr/>
        </p:nvCxnSpPr>
        <p:spPr>
          <a:xfrm flipH="1">
            <a:off x="9678366" y="3413658"/>
            <a:ext cx="697026" cy="833114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Diamond 209">
            <a:extLst>
              <a:ext uri="{FF2B5EF4-FFF2-40B4-BE49-F238E27FC236}">
                <a16:creationId xmlns:a16="http://schemas.microsoft.com/office/drawing/2014/main" id="{6277704A-3D0A-3859-5C2B-F342DEA60DE4}"/>
              </a:ext>
            </a:extLst>
          </p:cNvPr>
          <p:cNvSpPr/>
          <p:nvPr/>
        </p:nvSpPr>
        <p:spPr>
          <a:xfrm>
            <a:off x="5639732" y="4274400"/>
            <a:ext cx="1619563" cy="850958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Appeal denied?</a:t>
            </a:r>
          </a:p>
        </p:txBody>
      </p: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AC85496E-EC52-85C9-E743-5CE12C714D55}"/>
              </a:ext>
            </a:extLst>
          </p:cNvPr>
          <p:cNvCxnSpPr>
            <a:cxnSpLocks/>
            <a:stCxn id="210" idx="0"/>
          </p:cNvCxnSpPr>
          <p:nvPr/>
        </p:nvCxnSpPr>
        <p:spPr>
          <a:xfrm flipH="1" flipV="1">
            <a:off x="6439794" y="4124536"/>
            <a:ext cx="9720" cy="149864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B07F340-FD0A-581A-38B9-09FA2D600AA1}"/>
              </a:ext>
            </a:extLst>
          </p:cNvPr>
          <p:cNvSpPr txBox="1"/>
          <p:nvPr/>
        </p:nvSpPr>
        <p:spPr>
          <a:xfrm>
            <a:off x="6311099" y="4266378"/>
            <a:ext cx="270508" cy="24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cxnSp>
        <p:nvCxnSpPr>
          <p:cNvPr id="222" name="Straight Arrow Connector 221">
            <a:extLst>
              <a:ext uri="{FF2B5EF4-FFF2-40B4-BE49-F238E27FC236}">
                <a16:creationId xmlns:a16="http://schemas.microsoft.com/office/drawing/2014/main" id="{AAEFF287-F8B0-3337-EBC7-9ECF53EFA21D}"/>
              </a:ext>
            </a:extLst>
          </p:cNvPr>
          <p:cNvCxnSpPr>
            <a:cxnSpLocks/>
            <a:stCxn id="17" idx="2"/>
            <a:endCxn id="46" idx="0"/>
          </p:cNvCxnSpPr>
          <p:nvPr/>
        </p:nvCxnSpPr>
        <p:spPr>
          <a:xfrm>
            <a:off x="4033617" y="3530162"/>
            <a:ext cx="5257" cy="476001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0AF67FDE-D5A9-2D75-E8D4-1C4079C2FCF6}"/>
              </a:ext>
            </a:extLst>
          </p:cNvPr>
          <p:cNvSpPr txBox="1"/>
          <p:nvPr/>
        </p:nvSpPr>
        <p:spPr>
          <a:xfrm>
            <a:off x="6297590" y="4850097"/>
            <a:ext cx="297526" cy="24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1E9F8BEE-B6C9-A814-AFE9-57318C88CBF8}"/>
              </a:ext>
            </a:extLst>
          </p:cNvPr>
          <p:cNvSpPr/>
          <p:nvPr/>
        </p:nvSpPr>
        <p:spPr>
          <a:xfrm>
            <a:off x="1567386" y="5171007"/>
            <a:ext cx="1342353" cy="9173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Provide Prescription CDE provides education</a:t>
            </a:r>
          </a:p>
        </p:txBody>
      </p:sp>
      <p:sp>
        <p:nvSpPr>
          <p:cNvPr id="272" name="Diamond 271">
            <a:extLst>
              <a:ext uri="{FF2B5EF4-FFF2-40B4-BE49-F238E27FC236}">
                <a16:creationId xmlns:a16="http://schemas.microsoft.com/office/drawing/2014/main" id="{FE826969-605A-E4D3-B781-E598A073A201}"/>
              </a:ext>
            </a:extLst>
          </p:cNvPr>
          <p:cNvSpPr/>
          <p:nvPr/>
        </p:nvSpPr>
        <p:spPr>
          <a:xfrm>
            <a:off x="36576" y="3728580"/>
            <a:ext cx="1636205" cy="120250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Will patient self pay?</a:t>
            </a:r>
          </a:p>
        </p:txBody>
      </p:sp>
      <p:cxnSp>
        <p:nvCxnSpPr>
          <p:cNvPr id="275" name="Straight Arrow Connector 274">
            <a:extLst>
              <a:ext uri="{FF2B5EF4-FFF2-40B4-BE49-F238E27FC236}">
                <a16:creationId xmlns:a16="http://schemas.microsoft.com/office/drawing/2014/main" id="{118C178D-A2FB-D67D-6A47-245D7145C090}"/>
              </a:ext>
            </a:extLst>
          </p:cNvPr>
          <p:cNvCxnSpPr>
            <a:cxnSpLocks/>
            <a:stCxn id="64" idx="2"/>
            <a:endCxn id="272" idx="0"/>
          </p:cNvCxnSpPr>
          <p:nvPr/>
        </p:nvCxnSpPr>
        <p:spPr>
          <a:xfrm>
            <a:off x="830705" y="3310251"/>
            <a:ext cx="23974" cy="41832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D14C89BD-92F1-9C38-F32E-299A60A3322D}"/>
              </a:ext>
            </a:extLst>
          </p:cNvPr>
          <p:cNvSpPr txBox="1"/>
          <p:nvPr/>
        </p:nvSpPr>
        <p:spPr>
          <a:xfrm>
            <a:off x="1317045" y="4154069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C7EDB80-8352-137D-BB69-7D4BE86561E8}"/>
              </a:ext>
            </a:extLst>
          </p:cNvPr>
          <p:cNvSpPr txBox="1"/>
          <p:nvPr/>
        </p:nvSpPr>
        <p:spPr>
          <a:xfrm>
            <a:off x="704637" y="4621799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cxnSp>
        <p:nvCxnSpPr>
          <p:cNvPr id="284" name="Elbow Connector 283">
            <a:extLst>
              <a:ext uri="{FF2B5EF4-FFF2-40B4-BE49-F238E27FC236}">
                <a16:creationId xmlns:a16="http://schemas.microsoft.com/office/drawing/2014/main" id="{253D30E1-6DBE-8797-B039-289508725537}"/>
              </a:ext>
            </a:extLst>
          </p:cNvPr>
          <p:cNvCxnSpPr>
            <a:cxnSpLocks/>
            <a:stCxn id="272" idx="3"/>
            <a:endCxn id="271" idx="0"/>
          </p:cNvCxnSpPr>
          <p:nvPr/>
        </p:nvCxnSpPr>
        <p:spPr>
          <a:xfrm>
            <a:off x="1672781" y="4329831"/>
            <a:ext cx="565782" cy="841176"/>
          </a:xfrm>
          <a:prstGeom prst="bentConnector2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>
            <a:extLst>
              <a:ext uri="{FF2B5EF4-FFF2-40B4-BE49-F238E27FC236}">
                <a16:creationId xmlns:a16="http://schemas.microsoft.com/office/drawing/2014/main" id="{C52F72FC-63EE-1AA7-67F9-5B6FA8CEBD93}"/>
              </a:ext>
            </a:extLst>
          </p:cNvPr>
          <p:cNvCxnSpPr>
            <a:cxnSpLocks/>
            <a:endCxn id="56" idx="1"/>
          </p:cNvCxnSpPr>
          <p:nvPr/>
        </p:nvCxnSpPr>
        <p:spPr>
          <a:xfrm>
            <a:off x="1643929" y="4387917"/>
            <a:ext cx="3915118" cy="123242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Arrow Connector 289">
            <a:extLst>
              <a:ext uri="{FF2B5EF4-FFF2-40B4-BE49-F238E27FC236}">
                <a16:creationId xmlns:a16="http://schemas.microsoft.com/office/drawing/2014/main" id="{A4A50EE7-4324-8CD5-9C0D-3414FE3FB2FB}"/>
              </a:ext>
            </a:extLst>
          </p:cNvPr>
          <p:cNvCxnSpPr>
            <a:cxnSpLocks/>
            <a:stCxn id="56" idx="2"/>
            <a:endCxn id="83" idx="0"/>
          </p:cNvCxnSpPr>
          <p:nvPr/>
        </p:nvCxnSpPr>
        <p:spPr>
          <a:xfrm>
            <a:off x="6448100" y="5932401"/>
            <a:ext cx="5631" cy="269273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Explosion 1 296">
            <a:extLst>
              <a:ext uri="{FF2B5EF4-FFF2-40B4-BE49-F238E27FC236}">
                <a16:creationId xmlns:a16="http://schemas.microsoft.com/office/drawing/2014/main" id="{481C0732-51D4-20A6-CA8B-CF958FF9EF18}"/>
              </a:ext>
            </a:extLst>
          </p:cNvPr>
          <p:cNvSpPr/>
          <p:nvPr/>
        </p:nvSpPr>
        <p:spPr>
          <a:xfrm>
            <a:off x="3147879" y="2474953"/>
            <a:ext cx="749091" cy="437225"/>
          </a:xfrm>
          <a:prstGeom prst="irregularSeal1">
            <a:avLst/>
          </a:prstGeom>
          <a:solidFill>
            <a:srgbClr val="00DE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Info? </a:t>
            </a:r>
          </a:p>
        </p:txBody>
      </p:sp>
      <p:sp>
        <p:nvSpPr>
          <p:cNvPr id="305" name="Explosion 1 304">
            <a:extLst>
              <a:ext uri="{FF2B5EF4-FFF2-40B4-BE49-F238E27FC236}">
                <a16:creationId xmlns:a16="http://schemas.microsoft.com/office/drawing/2014/main" id="{6AB96828-BBDB-D104-53C6-C909A3C64F12}"/>
              </a:ext>
            </a:extLst>
          </p:cNvPr>
          <p:cNvSpPr/>
          <p:nvPr/>
        </p:nvSpPr>
        <p:spPr>
          <a:xfrm>
            <a:off x="2602023" y="3867020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06" name="Explosion 1 305">
            <a:extLst>
              <a:ext uri="{FF2B5EF4-FFF2-40B4-BE49-F238E27FC236}">
                <a16:creationId xmlns:a16="http://schemas.microsoft.com/office/drawing/2014/main" id="{0379055D-A88B-7E41-9B98-CB65A9F5BE14}"/>
              </a:ext>
            </a:extLst>
          </p:cNvPr>
          <p:cNvSpPr/>
          <p:nvPr/>
        </p:nvSpPr>
        <p:spPr>
          <a:xfrm>
            <a:off x="2417796" y="2450459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07" name="Explosion 1 306">
            <a:extLst>
              <a:ext uri="{FF2B5EF4-FFF2-40B4-BE49-F238E27FC236}">
                <a16:creationId xmlns:a16="http://schemas.microsoft.com/office/drawing/2014/main" id="{DFCF389F-CB01-CB93-6E21-649DD2C32DCE}"/>
              </a:ext>
            </a:extLst>
          </p:cNvPr>
          <p:cNvSpPr/>
          <p:nvPr/>
        </p:nvSpPr>
        <p:spPr>
          <a:xfrm>
            <a:off x="5191396" y="5038675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08" name="Explosion 1 307">
            <a:extLst>
              <a:ext uri="{FF2B5EF4-FFF2-40B4-BE49-F238E27FC236}">
                <a16:creationId xmlns:a16="http://schemas.microsoft.com/office/drawing/2014/main" id="{F72BFF1F-DB0C-E887-1FD3-B394F1640E52}"/>
              </a:ext>
            </a:extLst>
          </p:cNvPr>
          <p:cNvSpPr/>
          <p:nvPr/>
        </p:nvSpPr>
        <p:spPr>
          <a:xfrm>
            <a:off x="7162261" y="2392539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7AADB0FC-C23E-92B3-5BD3-A535D8380117}"/>
              </a:ext>
            </a:extLst>
          </p:cNvPr>
          <p:cNvGrpSpPr/>
          <p:nvPr/>
        </p:nvGrpSpPr>
        <p:grpSpPr>
          <a:xfrm>
            <a:off x="1821963" y="6122349"/>
            <a:ext cx="2756992" cy="712262"/>
            <a:chOff x="1869295" y="6155108"/>
            <a:chExt cx="2756992" cy="712262"/>
          </a:xfrm>
        </p:grpSpPr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4AEE305A-2BB3-E898-15E0-1A625168AFD0}"/>
                </a:ext>
              </a:extLst>
            </p:cNvPr>
            <p:cNvSpPr/>
            <p:nvPr/>
          </p:nvSpPr>
          <p:spPr>
            <a:xfrm>
              <a:off x="1869295" y="6182157"/>
              <a:ext cx="2756992" cy="685213"/>
            </a:xfrm>
            <a:prstGeom prst="rect">
              <a:avLst/>
            </a:prstGeom>
            <a:solidFill>
              <a:srgbClr val="5B9BD5">
                <a:alpha val="3686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Explosion 1 64"/>
            <p:cNvSpPr/>
            <p:nvPr/>
          </p:nvSpPr>
          <p:spPr>
            <a:xfrm>
              <a:off x="2128056" y="6485274"/>
              <a:ext cx="369326" cy="331912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09861" y="6155108"/>
              <a:ext cx="14019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Pain points</a:t>
              </a:r>
            </a:p>
          </p:txBody>
        </p:sp>
        <p:sp>
          <p:nvSpPr>
            <p:cNvPr id="303" name="Explosion 1 302">
              <a:extLst>
                <a:ext uri="{FF2B5EF4-FFF2-40B4-BE49-F238E27FC236}">
                  <a16:creationId xmlns:a16="http://schemas.microsoft.com/office/drawing/2014/main" id="{27F79040-6018-D285-69C2-48617E65FFC2}"/>
                </a:ext>
              </a:extLst>
            </p:cNvPr>
            <p:cNvSpPr/>
            <p:nvPr/>
          </p:nvSpPr>
          <p:spPr>
            <a:xfrm>
              <a:off x="2723572" y="6398407"/>
              <a:ext cx="751221" cy="437225"/>
            </a:xfrm>
            <a:prstGeom prst="irregularSeal1">
              <a:avLst/>
            </a:prstGeom>
            <a:solidFill>
              <a:srgbClr val="FF00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Who</a:t>
              </a:r>
            </a:p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when</a:t>
              </a:r>
            </a:p>
          </p:txBody>
        </p:sp>
        <p:sp>
          <p:nvSpPr>
            <p:cNvPr id="309" name="Explosion 1 308">
              <a:extLst>
                <a:ext uri="{FF2B5EF4-FFF2-40B4-BE49-F238E27FC236}">
                  <a16:creationId xmlns:a16="http://schemas.microsoft.com/office/drawing/2014/main" id="{822F53BC-8D3D-1D79-2791-85FE08813E14}"/>
                </a:ext>
              </a:extLst>
            </p:cNvPr>
            <p:cNvSpPr/>
            <p:nvPr/>
          </p:nvSpPr>
          <p:spPr>
            <a:xfrm>
              <a:off x="3595129" y="6382937"/>
              <a:ext cx="749091" cy="437225"/>
            </a:xfrm>
            <a:prstGeom prst="irregularSeal1">
              <a:avLst/>
            </a:prstGeom>
            <a:solidFill>
              <a:srgbClr val="00DE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Info? </a:t>
              </a:r>
            </a:p>
          </p:txBody>
        </p:sp>
      </p:grpSp>
      <p:sp>
        <p:nvSpPr>
          <p:cNvPr id="310" name="Explosion 1 309">
            <a:extLst>
              <a:ext uri="{FF2B5EF4-FFF2-40B4-BE49-F238E27FC236}">
                <a16:creationId xmlns:a16="http://schemas.microsoft.com/office/drawing/2014/main" id="{BE38D083-EF88-14D2-231F-47DBCBCE6E35}"/>
              </a:ext>
            </a:extLst>
          </p:cNvPr>
          <p:cNvSpPr/>
          <p:nvPr/>
        </p:nvSpPr>
        <p:spPr>
          <a:xfrm>
            <a:off x="8158666" y="2422242"/>
            <a:ext cx="749091" cy="437225"/>
          </a:xfrm>
          <a:prstGeom prst="irregularSeal1">
            <a:avLst/>
          </a:prstGeom>
          <a:solidFill>
            <a:srgbClr val="00DE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Info? </a:t>
            </a:r>
          </a:p>
        </p:txBody>
      </p:sp>
      <p:sp>
        <p:nvSpPr>
          <p:cNvPr id="311" name="Explosion 1 310">
            <a:extLst>
              <a:ext uri="{FF2B5EF4-FFF2-40B4-BE49-F238E27FC236}">
                <a16:creationId xmlns:a16="http://schemas.microsoft.com/office/drawing/2014/main" id="{43A8ACA1-728F-F6AE-4E6E-DE590302C1AC}"/>
              </a:ext>
            </a:extLst>
          </p:cNvPr>
          <p:cNvSpPr/>
          <p:nvPr/>
        </p:nvSpPr>
        <p:spPr>
          <a:xfrm>
            <a:off x="8191867" y="3935457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12" name="Explosion 1 311">
            <a:extLst>
              <a:ext uri="{FF2B5EF4-FFF2-40B4-BE49-F238E27FC236}">
                <a16:creationId xmlns:a16="http://schemas.microsoft.com/office/drawing/2014/main" id="{C5479E20-54C9-AE0E-57C9-1C0B4C6611E8}"/>
              </a:ext>
            </a:extLst>
          </p:cNvPr>
          <p:cNvSpPr/>
          <p:nvPr/>
        </p:nvSpPr>
        <p:spPr>
          <a:xfrm>
            <a:off x="7896669" y="284617"/>
            <a:ext cx="749091" cy="437225"/>
          </a:xfrm>
          <a:prstGeom prst="irregularSeal1">
            <a:avLst/>
          </a:prstGeom>
          <a:solidFill>
            <a:srgbClr val="00DE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Info? </a:t>
            </a:r>
          </a:p>
        </p:txBody>
      </p:sp>
      <p:sp>
        <p:nvSpPr>
          <p:cNvPr id="313" name="Explosion 1 312">
            <a:extLst>
              <a:ext uri="{FF2B5EF4-FFF2-40B4-BE49-F238E27FC236}">
                <a16:creationId xmlns:a16="http://schemas.microsoft.com/office/drawing/2014/main" id="{B20600B4-7415-B4DB-570E-F659A733960E}"/>
              </a:ext>
            </a:extLst>
          </p:cNvPr>
          <p:cNvSpPr/>
          <p:nvPr/>
        </p:nvSpPr>
        <p:spPr>
          <a:xfrm>
            <a:off x="10780134" y="2535387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98" name="Diamond 97"/>
          <p:cNvSpPr/>
          <p:nvPr/>
        </p:nvSpPr>
        <p:spPr>
          <a:xfrm>
            <a:off x="701374" y="1412143"/>
            <a:ext cx="1936285" cy="90497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interested in CGM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E12A63F0-931C-50DD-C05C-39FFBE7EC672}"/>
              </a:ext>
            </a:extLst>
          </p:cNvPr>
          <p:cNvCxnSpPr>
            <a:cxnSpLocks/>
            <a:stCxn id="53" idx="2"/>
            <a:endCxn id="98" idx="0"/>
          </p:cNvCxnSpPr>
          <p:nvPr/>
        </p:nvCxnSpPr>
        <p:spPr>
          <a:xfrm flipH="1">
            <a:off x="1669517" y="1337396"/>
            <a:ext cx="1091355" cy="7474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AC6C1B02-E241-AAE6-0E60-BDFE6C382CF7}"/>
              </a:ext>
            </a:extLst>
          </p:cNvPr>
          <p:cNvSpPr txBox="1"/>
          <p:nvPr/>
        </p:nvSpPr>
        <p:spPr>
          <a:xfrm>
            <a:off x="803531" y="1711967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7C61C5A-DF4B-0C6E-2E20-ED627331757E}"/>
              </a:ext>
            </a:extLst>
          </p:cNvPr>
          <p:cNvSpPr txBox="1"/>
          <p:nvPr/>
        </p:nvSpPr>
        <p:spPr>
          <a:xfrm>
            <a:off x="2166526" y="1721876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cxnSp>
        <p:nvCxnSpPr>
          <p:cNvPr id="110" name="Straight Arrow Connector 109"/>
          <p:cNvCxnSpPr>
            <a:cxnSpLocks/>
            <a:endCxn id="28" idx="2"/>
          </p:cNvCxnSpPr>
          <p:nvPr/>
        </p:nvCxnSpPr>
        <p:spPr>
          <a:xfrm>
            <a:off x="2646514" y="1864631"/>
            <a:ext cx="1360696" cy="244620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xplosion 1 41">
            <a:extLst>
              <a:ext uri="{FF2B5EF4-FFF2-40B4-BE49-F238E27FC236}">
                <a16:creationId xmlns:a16="http://schemas.microsoft.com/office/drawing/2014/main" id="{19C5E2D5-E7E9-8F93-AD4C-F2797F84DD80}"/>
              </a:ext>
            </a:extLst>
          </p:cNvPr>
          <p:cNvSpPr/>
          <p:nvPr/>
        </p:nvSpPr>
        <p:spPr>
          <a:xfrm>
            <a:off x="962613" y="1393054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D4CEDFF-B986-6273-705F-1BF0A39940AB}"/>
              </a:ext>
            </a:extLst>
          </p:cNvPr>
          <p:cNvSpPr/>
          <p:nvPr/>
        </p:nvSpPr>
        <p:spPr>
          <a:xfrm>
            <a:off x="98205" y="404080"/>
            <a:ext cx="1524020" cy="86997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Patient sees Provider in Diabetes Clinic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B830276-1070-7DAD-694D-2D8EF607BD34}"/>
              </a:ext>
            </a:extLst>
          </p:cNvPr>
          <p:cNvSpPr/>
          <p:nvPr/>
        </p:nvSpPr>
        <p:spPr>
          <a:xfrm>
            <a:off x="61818" y="5691025"/>
            <a:ext cx="1585719" cy="1039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No CGM prescribed.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Follow up SBGM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2ACF234-8555-B10C-2D8A-673BD90C2961}"/>
              </a:ext>
            </a:extLst>
          </p:cNvPr>
          <p:cNvSpPr/>
          <p:nvPr/>
        </p:nvSpPr>
        <p:spPr>
          <a:xfrm>
            <a:off x="10634046" y="5952894"/>
            <a:ext cx="1364982" cy="7945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No CGM prescribed.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Follow up SBGM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8B5C76A-DE3E-7222-6616-1B396CD8E828}"/>
              </a:ext>
            </a:extLst>
          </p:cNvPr>
          <p:cNvSpPr/>
          <p:nvPr/>
        </p:nvSpPr>
        <p:spPr>
          <a:xfrm>
            <a:off x="4007210" y="1711967"/>
            <a:ext cx="1364982" cy="7945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No CGM prescribed.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Follow up SBGM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551116E-DB19-8561-80A2-6E376C590691}"/>
              </a:ext>
            </a:extLst>
          </p:cNvPr>
          <p:cNvSpPr/>
          <p:nvPr/>
        </p:nvSpPr>
        <p:spPr>
          <a:xfrm>
            <a:off x="5817336" y="3273797"/>
            <a:ext cx="1364982" cy="7945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No CGM prescribed.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Follow up SBGM</a:t>
            </a:r>
          </a:p>
        </p:txBody>
      </p:sp>
    </p:spTree>
    <p:extLst>
      <p:ext uri="{BB962C8B-B14F-4D97-AF65-F5344CB8AC3E}">
        <p14:creationId xmlns:p14="http://schemas.microsoft.com/office/powerpoint/2010/main" val="45129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7485542" y="771451"/>
            <a:ext cx="2691001" cy="809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Provider to log in to appropriate platform to review data</a:t>
            </a:r>
          </a:p>
        </p:txBody>
      </p:sp>
      <p:cxnSp>
        <p:nvCxnSpPr>
          <p:cNvPr id="21" name="Straight Arrow Connector 20"/>
          <p:cNvCxnSpPr>
            <a:cxnSpLocks/>
            <a:stCxn id="2" idx="6"/>
            <a:endCxn id="5" idx="1"/>
          </p:cNvCxnSpPr>
          <p:nvPr/>
        </p:nvCxnSpPr>
        <p:spPr>
          <a:xfrm>
            <a:off x="1786726" y="1228050"/>
            <a:ext cx="590451" cy="0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  <a:stCxn id="5" idx="3"/>
            <a:endCxn id="17" idx="1"/>
          </p:cNvCxnSpPr>
          <p:nvPr/>
        </p:nvCxnSpPr>
        <p:spPr>
          <a:xfrm flipV="1">
            <a:off x="5334777" y="1176311"/>
            <a:ext cx="2150765" cy="5173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07157" y="-71845"/>
            <a:ext cx="4219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CGM Clinic Process 2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485542" y="2956238"/>
            <a:ext cx="2224380" cy="1202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Show patient how to connect data from phone app to practice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239E3FF7-1B4D-9964-24B7-2034AEBA001F}"/>
              </a:ext>
            </a:extLst>
          </p:cNvPr>
          <p:cNvCxnSpPr>
            <a:cxnSpLocks/>
            <a:stCxn id="272" idx="2"/>
            <a:endCxn id="271" idx="0"/>
          </p:cNvCxnSpPr>
          <p:nvPr/>
        </p:nvCxnSpPr>
        <p:spPr>
          <a:xfrm flipH="1">
            <a:off x="3865563" y="4158738"/>
            <a:ext cx="1" cy="1111440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2377177" y="568325"/>
            <a:ext cx="2957600" cy="1320622"/>
            <a:chOff x="2209821" y="354419"/>
            <a:chExt cx="2193473" cy="1320622"/>
          </a:xfrm>
        </p:grpSpPr>
        <p:sp>
          <p:nvSpPr>
            <p:cNvPr id="5" name="Diamond 4"/>
            <p:cNvSpPr/>
            <p:nvPr/>
          </p:nvSpPr>
          <p:spPr>
            <a:xfrm>
              <a:off x="2209821" y="354419"/>
              <a:ext cx="2193473" cy="131945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Patient attends appointment with data downloaded?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7C61C5A-DF4B-0C6E-2E20-ED627331757E}"/>
                </a:ext>
              </a:extLst>
            </p:cNvPr>
            <p:cNvSpPr txBox="1"/>
            <p:nvPr/>
          </p:nvSpPr>
          <p:spPr>
            <a:xfrm>
              <a:off x="3206561" y="1367264"/>
              <a:ext cx="300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C6C1B02-E241-AAE6-0E60-BDFE6C382CF7}"/>
                </a:ext>
              </a:extLst>
            </p:cNvPr>
            <p:cNvSpPr txBox="1"/>
            <p:nvPr/>
          </p:nvSpPr>
          <p:spPr>
            <a:xfrm>
              <a:off x="4076611" y="856905"/>
              <a:ext cx="2728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Y</a:t>
              </a:r>
            </a:p>
          </p:txBody>
        </p:sp>
      </p:grpSp>
      <p:cxnSp>
        <p:nvCxnSpPr>
          <p:cNvPr id="222" name="Straight Arrow Connector 221">
            <a:extLst>
              <a:ext uri="{FF2B5EF4-FFF2-40B4-BE49-F238E27FC236}">
                <a16:creationId xmlns:a16="http://schemas.microsoft.com/office/drawing/2014/main" id="{AAEFF287-F8B0-3337-EBC7-9ECF53EFA21D}"/>
              </a:ext>
            </a:extLst>
          </p:cNvPr>
          <p:cNvCxnSpPr>
            <a:cxnSpLocks/>
            <a:stCxn id="272" idx="3"/>
            <a:endCxn id="46" idx="1"/>
          </p:cNvCxnSpPr>
          <p:nvPr/>
        </p:nvCxnSpPr>
        <p:spPr>
          <a:xfrm>
            <a:off x="5103375" y="3557488"/>
            <a:ext cx="2382167" cy="0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>
            <a:extLst>
              <a:ext uri="{FF2B5EF4-FFF2-40B4-BE49-F238E27FC236}">
                <a16:creationId xmlns:a16="http://schemas.microsoft.com/office/drawing/2014/main" id="{1E9F8BEE-B6C9-A814-AFE9-57318C88CBF8}"/>
              </a:ext>
            </a:extLst>
          </p:cNvPr>
          <p:cNvSpPr/>
          <p:nvPr/>
        </p:nvSpPr>
        <p:spPr>
          <a:xfrm>
            <a:off x="2901624" y="5270178"/>
            <a:ext cx="1927878" cy="1350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CMA/CDCES to download data during triage from reader and send invite to download future data at home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2627752" y="2956237"/>
            <a:ext cx="2475623" cy="1204846"/>
            <a:chOff x="1083848" y="2312224"/>
            <a:chExt cx="1643957" cy="1204846"/>
          </a:xfrm>
        </p:grpSpPr>
        <p:sp>
          <p:nvSpPr>
            <p:cNvPr id="272" name="Diamond 271">
              <a:extLst>
                <a:ext uri="{FF2B5EF4-FFF2-40B4-BE49-F238E27FC236}">
                  <a16:creationId xmlns:a16="http://schemas.microsoft.com/office/drawing/2014/main" id="{FE826969-605A-E4D3-B781-E598A073A201}"/>
                </a:ext>
              </a:extLst>
            </p:cNvPr>
            <p:cNvSpPr/>
            <p:nvPr/>
          </p:nvSpPr>
          <p:spPr>
            <a:xfrm>
              <a:off x="1083848" y="2312224"/>
              <a:ext cx="1643957" cy="1202501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Patient using phone as reader?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14C89BD-92F1-9C38-F32E-299A60A3322D}"/>
                </a:ext>
              </a:extLst>
            </p:cNvPr>
            <p:cNvSpPr txBox="1"/>
            <p:nvPr/>
          </p:nvSpPr>
          <p:spPr>
            <a:xfrm>
              <a:off x="2403408" y="2752505"/>
              <a:ext cx="2728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Y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C7EDB80-8352-137D-BB69-7D4BE86561E8}"/>
                </a:ext>
              </a:extLst>
            </p:cNvPr>
            <p:cNvSpPr txBox="1"/>
            <p:nvPr/>
          </p:nvSpPr>
          <p:spPr>
            <a:xfrm>
              <a:off x="1750448" y="3209293"/>
              <a:ext cx="300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</a:t>
              </a:r>
            </a:p>
          </p:txBody>
        </p:sp>
      </p:grp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7AADB0FC-C23E-92B3-5BD3-A535D8380117}"/>
              </a:ext>
            </a:extLst>
          </p:cNvPr>
          <p:cNvGrpSpPr/>
          <p:nvPr/>
        </p:nvGrpSpPr>
        <p:grpSpPr>
          <a:xfrm>
            <a:off x="9435008" y="6134968"/>
            <a:ext cx="2756992" cy="712262"/>
            <a:chOff x="1869295" y="6155108"/>
            <a:chExt cx="2756992" cy="712262"/>
          </a:xfrm>
        </p:grpSpPr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4AEE305A-2BB3-E898-15E0-1A625168AFD0}"/>
                </a:ext>
              </a:extLst>
            </p:cNvPr>
            <p:cNvSpPr/>
            <p:nvPr/>
          </p:nvSpPr>
          <p:spPr>
            <a:xfrm>
              <a:off x="1869295" y="6182157"/>
              <a:ext cx="2756992" cy="685213"/>
            </a:xfrm>
            <a:prstGeom prst="rect">
              <a:avLst/>
            </a:prstGeom>
            <a:solidFill>
              <a:srgbClr val="5B9BD5">
                <a:alpha val="3686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Explosion 1 64"/>
            <p:cNvSpPr/>
            <p:nvPr/>
          </p:nvSpPr>
          <p:spPr>
            <a:xfrm>
              <a:off x="2128056" y="6485274"/>
              <a:ext cx="369326" cy="331912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09861" y="6155108"/>
              <a:ext cx="14019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Pain points</a:t>
              </a:r>
            </a:p>
          </p:txBody>
        </p:sp>
        <p:sp>
          <p:nvSpPr>
            <p:cNvPr id="303" name="Explosion 1 302">
              <a:extLst>
                <a:ext uri="{FF2B5EF4-FFF2-40B4-BE49-F238E27FC236}">
                  <a16:creationId xmlns:a16="http://schemas.microsoft.com/office/drawing/2014/main" id="{27F79040-6018-D285-69C2-48617E65FFC2}"/>
                </a:ext>
              </a:extLst>
            </p:cNvPr>
            <p:cNvSpPr/>
            <p:nvPr/>
          </p:nvSpPr>
          <p:spPr>
            <a:xfrm>
              <a:off x="2723572" y="6398407"/>
              <a:ext cx="751221" cy="437225"/>
            </a:xfrm>
            <a:prstGeom prst="irregularSeal1">
              <a:avLst/>
            </a:prstGeom>
            <a:solidFill>
              <a:srgbClr val="FF00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Who</a:t>
              </a:r>
            </a:p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when</a:t>
              </a:r>
            </a:p>
          </p:txBody>
        </p:sp>
        <p:sp>
          <p:nvSpPr>
            <p:cNvPr id="309" name="Explosion 1 308">
              <a:extLst>
                <a:ext uri="{FF2B5EF4-FFF2-40B4-BE49-F238E27FC236}">
                  <a16:creationId xmlns:a16="http://schemas.microsoft.com/office/drawing/2014/main" id="{822F53BC-8D3D-1D79-2791-85FE08813E14}"/>
                </a:ext>
              </a:extLst>
            </p:cNvPr>
            <p:cNvSpPr/>
            <p:nvPr/>
          </p:nvSpPr>
          <p:spPr>
            <a:xfrm>
              <a:off x="3595129" y="6382937"/>
              <a:ext cx="749091" cy="437225"/>
            </a:xfrm>
            <a:prstGeom prst="irregularSeal1">
              <a:avLst/>
            </a:prstGeom>
            <a:solidFill>
              <a:srgbClr val="00DE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Info? </a:t>
              </a:r>
            </a:p>
          </p:txBody>
        </p:sp>
      </p:grpSp>
      <p:sp>
        <p:nvSpPr>
          <p:cNvPr id="311" name="Explosion 1 310">
            <a:extLst>
              <a:ext uri="{FF2B5EF4-FFF2-40B4-BE49-F238E27FC236}">
                <a16:creationId xmlns:a16="http://schemas.microsoft.com/office/drawing/2014/main" id="{43A8ACA1-728F-F6AE-4E6E-DE590302C1AC}"/>
              </a:ext>
            </a:extLst>
          </p:cNvPr>
          <p:cNvSpPr/>
          <p:nvPr/>
        </p:nvSpPr>
        <p:spPr>
          <a:xfrm>
            <a:off x="2730144" y="5049220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cxnSp>
        <p:nvCxnSpPr>
          <p:cNvPr id="110" name="Straight Arrow Connector 109"/>
          <p:cNvCxnSpPr>
            <a:cxnSpLocks/>
            <a:stCxn id="5" idx="2"/>
            <a:endCxn id="272" idx="0"/>
          </p:cNvCxnSpPr>
          <p:nvPr/>
        </p:nvCxnSpPr>
        <p:spPr>
          <a:xfrm>
            <a:off x="3855977" y="1887775"/>
            <a:ext cx="9587" cy="1068462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A31B5B7-2AA8-D17C-524E-E305D6025E1B}"/>
              </a:ext>
            </a:extLst>
          </p:cNvPr>
          <p:cNvSpPr/>
          <p:nvPr/>
        </p:nvSpPr>
        <p:spPr>
          <a:xfrm>
            <a:off x="68653" y="823241"/>
            <a:ext cx="1718073" cy="80961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Patient with upcoming follow up visit</a:t>
            </a:r>
          </a:p>
        </p:txBody>
      </p:sp>
    </p:spTree>
    <p:extLst>
      <p:ext uri="{BB962C8B-B14F-4D97-AF65-F5344CB8AC3E}">
        <p14:creationId xmlns:p14="http://schemas.microsoft.com/office/powerpoint/2010/main" val="2239183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amond 9"/>
          <p:cNvSpPr/>
          <p:nvPr/>
        </p:nvSpPr>
        <p:spPr>
          <a:xfrm>
            <a:off x="6163393" y="-18598"/>
            <a:ext cx="2233858" cy="129265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Will patient accept insulin pump?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38287" y="3362653"/>
            <a:ext cx="2343976" cy="809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Determine appropriate DME provider.  Initiate application on Parachute until Epic integration</a:t>
            </a:r>
          </a:p>
        </p:txBody>
      </p:sp>
      <p:cxnSp>
        <p:nvCxnSpPr>
          <p:cNvPr id="21" name="Straight Arrow Connector 20"/>
          <p:cNvCxnSpPr>
            <a:cxnSpLocks/>
          </p:cNvCxnSpPr>
          <p:nvPr/>
        </p:nvCxnSpPr>
        <p:spPr>
          <a:xfrm>
            <a:off x="1045656" y="1249957"/>
            <a:ext cx="0" cy="457130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  <a:stCxn id="210" idx="2"/>
          </p:cNvCxnSpPr>
          <p:nvPr/>
        </p:nvCxnSpPr>
        <p:spPr>
          <a:xfrm flipH="1">
            <a:off x="5959685" y="4874189"/>
            <a:ext cx="17491" cy="19757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  <a:stCxn id="12" idx="3"/>
            <a:endCxn id="164" idx="1"/>
          </p:cNvCxnSpPr>
          <p:nvPr/>
        </p:nvCxnSpPr>
        <p:spPr>
          <a:xfrm flipH="1" flipV="1">
            <a:off x="3124782" y="1060761"/>
            <a:ext cx="20986" cy="84300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/>
            <a:stCxn id="8" idx="0"/>
            <a:endCxn id="210" idx="1"/>
          </p:cNvCxnSpPr>
          <p:nvPr/>
        </p:nvCxnSpPr>
        <p:spPr>
          <a:xfrm flipV="1">
            <a:off x="3120707" y="4376724"/>
            <a:ext cx="1946489" cy="1204904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cxnSpLocks/>
            <a:stCxn id="18" idx="1"/>
            <a:endCxn id="204" idx="3"/>
          </p:cNvCxnSpPr>
          <p:nvPr/>
        </p:nvCxnSpPr>
        <p:spPr>
          <a:xfrm flipH="1">
            <a:off x="6855388" y="1144728"/>
            <a:ext cx="1903425" cy="783672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cxnSpLocks/>
            <a:stCxn id="140" idx="1"/>
            <a:endCxn id="17" idx="3"/>
          </p:cNvCxnSpPr>
          <p:nvPr/>
        </p:nvCxnSpPr>
        <p:spPr>
          <a:xfrm flipH="1">
            <a:off x="4982263" y="3260675"/>
            <a:ext cx="1878171" cy="506838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07157" y="-71845"/>
            <a:ext cx="4741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Insulin Pump Access Process 1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5782" y="4132436"/>
            <a:ext cx="2095271" cy="9979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Follow-up with parachute application, make changes as requested</a:t>
            </a:r>
          </a:p>
        </p:txBody>
      </p:sp>
      <p:cxnSp>
        <p:nvCxnSpPr>
          <p:cNvPr id="55" name="Straight Arrow Connector 54"/>
          <p:cNvCxnSpPr>
            <a:cxnSpLocks/>
            <a:stCxn id="153" idx="1"/>
            <a:endCxn id="210" idx="3"/>
          </p:cNvCxnSpPr>
          <p:nvPr/>
        </p:nvCxnSpPr>
        <p:spPr>
          <a:xfrm flipH="1" flipV="1">
            <a:off x="6887156" y="4376724"/>
            <a:ext cx="1624855" cy="13922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36DE79D-824B-B583-0BD5-978DFB6DE6E1}"/>
              </a:ext>
            </a:extLst>
          </p:cNvPr>
          <p:cNvCxnSpPr>
            <a:cxnSpLocks/>
            <a:stCxn id="12" idx="2"/>
            <a:endCxn id="204" idx="1"/>
          </p:cNvCxnSpPr>
          <p:nvPr/>
        </p:nvCxnSpPr>
        <p:spPr>
          <a:xfrm flipV="1">
            <a:off x="1864144" y="1928400"/>
            <a:ext cx="3258061" cy="51021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iamond 17">
            <a:extLst>
              <a:ext uri="{FF2B5EF4-FFF2-40B4-BE49-F238E27FC236}">
                <a16:creationId xmlns:a16="http://schemas.microsoft.com/office/drawing/2014/main" id="{157D67F8-5D42-18AA-9E27-31B9F0FB88A2}"/>
              </a:ext>
            </a:extLst>
          </p:cNvPr>
          <p:cNvSpPr/>
          <p:nvPr/>
        </p:nvSpPr>
        <p:spPr>
          <a:xfrm>
            <a:off x="8758813" y="516316"/>
            <a:ext cx="2107923" cy="1256824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Patient have insulin pump coverage?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001471E-7D2A-55C3-3954-DE835A381A9F}"/>
              </a:ext>
            </a:extLst>
          </p:cNvPr>
          <p:cNvSpPr txBox="1"/>
          <p:nvPr/>
        </p:nvSpPr>
        <p:spPr>
          <a:xfrm>
            <a:off x="7148331" y="1008463"/>
            <a:ext cx="2442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DB1A6A8-501A-F5C1-30FA-CF4977AF5C2A}"/>
              </a:ext>
            </a:extLst>
          </p:cNvPr>
          <p:cNvSpPr txBox="1"/>
          <p:nvPr/>
        </p:nvSpPr>
        <p:spPr>
          <a:xfrm>
            <a:off x="8026190" y="488707"/>
            <a:ext cx="27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582519" y="1368918"/>
            <a:ext cx="2563249" cy="1080863"/>
            <a:chOff x="2285166" y="414176"/>
            <a:chExt cx="2563249" cy="1080863"/>
          </a:xfrm>
        </p:grpSpPr>
        <p:sp>
          <p:nvSpPr>
            <p:cNvPr id="12" name="Diamond 11">
              <a:extLst>
                <a:ext uri="{FF2B5EF4-FFF2-40B4-BE49-F238E27FC236}">
                  <a16:creationId xmlns:a16="http://schemas.microsoft.com/office/drawing/2014/main" id="{C8BEED21-7179-906A-5379-108C6482E984}"/>
                </a:ext>
              </a:extLst>
            </p:cNvPr>
            <p:cNvSpPr/>
            <p:nvPr/>
          </p:nvSpPr>
          <p:spPr>
            <a:xfrm>
              <a:off x="2285166" y="414176"/>
              <a:ext cx="2563249" cy="1069699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Would insulin pump help patient?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EAD0CC3-B3CC-9D94-7712-85CE6B058AFF}"/>
                </a:ext>
              </a:extLst>
            </p:cNvPr>
            <p:cNvSpPr txBox="1"/>
            <p:nvPr/>
          </p:nvSpPr>
          <p:spPr>
            <a:xfrm>
              <a:off x="3397756" y="1187262"/>
              <a:ext cx="3033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N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8E8521D-74D9-C4B1-8184-00FF11BD946D}"/>
                </a:ext>
              </a:extLst>
            </p:cNvPr>
            <p:cNvSpPr txBox="1"/>
            <p:nvPr/>
          </p:nvSpPr>
          <p:spPr>
            <a:xfrm flipH="1">
              <a:off x="4366650" y="792881"/>
              <a:ext cx="30218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Y</a:t>
              </a:r>
            </a:p>
          </p:txBody>
        </p:sp>
      </p:grp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A3272FFB-3A4B-EB9E-2AEC-7C003E29182B}"/>
              </a:ext>
            </a:extLst>
          </p:cNvPr>
          <p:cNvCxnSpPr>
            <a:cxnSpLocks/>
            <a:stCxn id="10" idx="3"/>
            <a:endCxn id="18" idx="0"/>
          </p:cNvCxnSpPr>
          <p:nvPr/>
        </p:nvCxnSpPr>
        <p:spPr>
          <a:xfrm flipV="1">
            <a:off x="8397251" y="516316"/>
            <a:ext cx="1415524" cy="111412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69532799-B3B3-A119-FD6C-C4F120B4D221}"/>
              </a:ext>
            </a:extLst>
          </p:cNvPr>
          <p:cNvCxnSpPr>
            <a:cxnSpLocks/>
            <a:stCxn id="140" idx="3"/>
            <a:endCxn id="146" idx="1"/>
          </p:cNvCxnSpPr>
          <p:nvPr/>
        </p:nvCxnSpPr>
        <p:spPr>
          <a:xfrm flipV="1">
            <a:off x="8680394" y="2590622"/>
            <a:ext cx="737984" cy="670053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630514DE-51B6-A650-42AC-B536BDC9647D}"/>
              </a:ext>
            </a:extLst>
          </p:cNvPr>
          <p:cNvCxnSpPr>
            <a:cxnSpLocks/>
            <a:stCxn id="18" idx="2"/>
            <a:endCxn id="140" idx="0"/>
          </p:cNvCxnSpPr>
          <p:nvPr/>
        </p:nvCxnSpPr>
        <p:spPr>
          <a:xfrm flipH="1">
            <a:off x="7770414" y="1773140"/>
            <a:ext cx="2042361" cy="99006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A0CC0998-5C85-8763-3209-A520526B1995}"/>
              </a:ext>
            </a:extLst>
          </p:cNvPr>
          <p:cNvCxnSpPr>
            <a:cxnSpLocks/>
            <a:stCxn id="155" idx="2"/>
            <a:endCxn id="153" idx="0"/>
          </p:cNvCxnSpPr>
          <p:nvPr/>
        </p:nvCxnSpPr>
        <p:spPr>
          <a:xfrm flipH="1">
            <a:off x="9678366" y="3879628"/>
            <a:ext cx="599634" cy="367144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EC072C3A-D00B-F30F-A17F-C4E836B9C94C}"/>
              </a:ext>
            </a:extLst>
          </p:cNvPr>
          <p:cNvSpPr txBox="1"/>
          <p:nvPr/>
        </p:nvSpPr>
        <p:spPr>
          <a:xfrm>
            <a:off x="9700984" y="1495046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40" name="Diamond 139">
            <a:extLst>
              <a:ext uri="{FF2B5EF4-FFF2-40B4-BE49-F238E27FC236}">
                <a16:creationId xmlns:a16="http://schemas.microsoft.com/office/drawing/2014/main" id="{DF68A9D6-8FA8-0FAA-3A50-96853BFF185F}"/>
              </a:ext>
            </a:extLst>
          </p:cNvPr>
          <p:cNvSpPr/>
          <p:nvPr/>
        </p:nvSpPr>
        <p:spPr>
          <a:xfrm>
            <a:off x="6860434" y="2763209"/>
            <a:ext cx="1819960" cy="99493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Pharmacy benefit?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F5680C1-E9AF-4262-5B34-E2478EDA878C}"/>
              </a:ext>
            </a:extLst>
          </p:cNvPr>
          <p:cNvSpPr txBox="1"/>
          <p:nvPr/>
        </p:nvSpPr>
        <p:spPr>
          <a:xfrm>
            <a:off x="8306485" y="3106784"/>
            <a:ext cx="27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4E768ADC-489D-F734-9ABA-D2D12D0EC5FB}"/>
              </a:ext>
            </a:extLst>
          </p:cNvPr>
          <p:cNvSpPr txBox="1"/>
          <p:nvPr/>
        </p:nvSpPr>
        <p:spPr>
          <a:xfrm>
            <a:off x="6976148" y="3106785"/>
            <a:ext cx="300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284A238-76D2-BF48-AFCD-5042CC076327}"/>
              </a:ext>
            </a:extLst>
          </p:cNvPr>
          <p:cNvSpPr/>
          <p:nvPr/>
        </p:nvSpPr>
        <p:spPr>
          <a:xfrm>
            <a:off x="9418378" y="2314575"/>
            <a:ext cx="1708804" cy="552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Prescribe/Initiate Prior Authorization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9096E945-6504-9416-8670-B7BBBAA1C499}"/>
              </a:ext>
            </a:extLst>
          </p:cNvPr>
          <p:cNvSpPr/>
          <p:nvPr/>
        </p:nvSpPr>
        <p:spPr>
          <a:xfrm>
            <a:off x="8512011" y="4246772"/>
            <a:ext cx="2332710" cy="5383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Check status of Prior Authorization. Appeal PRN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FAF831A8-7AA0-026F-CB24-5C5BC6DF9354}"/>
              </a:ext>
            </a:extLst>
          </p:cNvPr>
          <p:cNvSpPr/>
          <p:nvPr/>
        </p:nvSpPr>
        <p:spPr>
          <a:xfrm>
            <a:off x="9606823" y="3216978"/>
            <a:ext cx="1342353" cy="662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CDCES provides education</a:t>
            </a:r>
          </a:p>
        </p:txBody>
      </p:sp>
      <p:sp>
        <p:nvSpPr>
          <p:cNvPr id="156" name="Explosion 1 155">
            <a:extLst>
              <a:ext uri="{FF2B5EF4-FFF2-40B4-BE49-F238E27FC236}">
                <a16:creationId xmlns:a16="http://schemas.microsoft.com/office/drawing/2014/main" id="{ADF32A32-3235-2E6D-7E28-AEBDEC9EDDF9}"/>
              </a:ext>
            </a:extLst>
          </p:cNvPr>
          <p:cNvSpPr/>
          <p:nvPr/>
        </p:nvSpPr>
        <p:spPr>
          <a:xfrm>
            <a:off x="9454479" y="3049102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29126AA4-E059-8471-402F-7071E425EEE8}"/>
              </a:ext>
            </a:extLst>
          </p:cNvPr>
          <p:cNvCxnSpPr>
            <a:cxnSpLocks/>
            <a:stCxn id="146" idx="2"/>
            <a:endCxn id="155" idx="0"/>
          </p:cNvCxnSpPr>
          <p:nvPr/>
        </p:nvCxnSpPr>
        <p:spPr>
          <a:xfrm>
            <a:off x="10272780" y="2866669"/>
            <a:ext cx="5220" cy="35030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Rounded Rectangle 8">
            <a:extLst>
              <a:ext uri="{FF2B5EF4-FFF2-40B4-BE49-F238E27FC236}">
                <a16:creationId xmlns:a16="http://schemas.microsoft.com/office/drawing/2014/main" id="{9DC25C08-A545-F961-ADF1-D06E7D6074E6}"/>
              </a:ext>
            </a:extLst>
          </p:cNvPr>
          <p:cNvSpPr/>
          <p:nvPr/>
        </p:nvSpPr>
        <p:spPr>
          <a:xfrm>
            <a:off x="5122205" y="1600902"/>
            <a:ext cx="1733183" cy="654995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Continue  basal/bolus with ICR education</a:t>
            </a:r>
          </a:p>
        </p:txBody>
      </p:sp>
      <p:sp>
        <p:nvSpPr>
          <p:cNvPr id="210" name="Diamond 209">
            <a:extLst>
              <a:ext uri="{FF2B5EF4-FFF2-40B4-BE49-F238E27FC236}">
                <a16:creationId xmlns:a16="http://schemas.microsoft.com/office/drawing/2014/main" id="{6277704A-3D0A-3859-5C2B-F342DEA60DE4}"/>
              </a:ext>
            </a:extLst>
          </p:cNvPr>
          <p:cNvSpPr/>
          <p:nvPr/>
        </p:nvSpPr>
        <p:spPr>
          <a:xfrm>
            <a:off x="5067196" y="3879258"/>
            <a:ext cx="1819960" cy="99493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Appeal denied?</a:t>
            </a:r>
          </a:p>
        </p:txBody>
      </p:sp>
      <p:cxnSp>
        <p:nvCxnSpPr>
          <p:cNvPr id="214" name="Straight Arrow Connector 213">
            <a:extLst>
              <a:ext uri="{FF2B5EF4-FFF2-40B4-BE49-F238E27FC236}">
                <a16:creationId xmlns:a16="http://schemas.microsoft.com/office/drawing/2014/main" id="{AC85496E-EC52-85C9-E743-5CE12C714D55}"/>
              </a:ext>
            </a:extLst>
          </p:cNvPr>
          <p:cNvCxnSpPr>
            <a:cxnSpLocks/>
            <a:stCxn id="210" idx="0"/>
            <a:endCxn id="204" idx="2"/>
          </p:cNvCxnSpPr>
          <p:nvPr/>
        </p:nvCxnSpPr>
        <p:spPr>
          <a:xfrm flipV="1">
            <a:off x="5977176" y="2255897"/>
            <a:ext cx="11621" cy="1623361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B07F340-FD0A-581A-38B9-09FA2D600AA1}"/>
              </a:ext>
            </a:extLst>
          </p:cNvPr>
          <p:cNvSpPr txBox="1"/>
          <p:nvPr/>
        </p:nvSpPr>
        <p:spPr>
          <a:xfrm>
            <a:off x="6237574" y="4041663"/>
            <a:ext cx="270508" cy="24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cxnSp>
        <p:nvCxnSpPr>
          <p:cNvPr id="222" name="Straight Arrow Connector 221">
            <a:extLst>
              <a:ext uri="{FF2B5EF4-FFF2-40B4-BE49-F238E27FC236}">
                <a16:creationId xmlns:a16="http://schemas.microsoft.com/office/drawing/2014/main" id="{AAEFF287-F8B0-3337-EBC7-9ECF53EFA21D}"/>
              </a:ext>
            </a:extLst>
          </p:cNvPr>
          <p:cNvCxnSpPr>
            <a:cxnSpLocks/>
            <a:stCxn id="17" idx="1"/>
            <a:endCxn id="46" idx="0"/>
          </p:cNvCxnSpPr>
          <p:nvPr/>
        </p:nvCxnSpPr>
        <p:spPr>
          <a:xfrm flipH="1">
            <a:off x="1143418" y="3767513"/>
            <a:ext cx="1494869" cy="364923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0AF67FDE-D5A9-2D75-E8D4-1C4079C2FCF6}"/>
              </a:ext>
            </a:extLst>
          </p:cNvPr>
          <p:cNvSpPr txBox="1"/>
          <p:nvPr/>
        </p:nvSpPr>
        <p:spPr>
          <a:xfrm>
            <a:off x="6208776" y="4696668"/>
            <a:ext cx="297526" cy="24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cxnSp>
        <p:nvCxnSpPr>
          <p:cNvPr id="290" name="Straight Arrow Connector 289">
            <a:extLst>
              <a:ext uri="{FF2B5EF4-FFF2-40B4-BE49-F238E27FC236}">
                <a16:creationId xmlns:a16="http://schemas.microsoft.com/office/drawing/2014/main" id="{A4A50EE7-4324-8CD5-9C0D-3414FE3FB2FB}"/>
              </a:ext>
            </a:extLst>
          </p:cNvPr>
          <p:cNvCxnSpPr>
            <a:cxnSpLocks/>
            <a:stCxn id="24" idx="3"/>
            <a:endCxn id="52" idx="2"/>
          </p:cNvCxnSpPr>
          <p:nvPr/>
        </p:nvCxnSpPr>
        <p:spPr>
          <a:xfrm flipV="1">
            <a:off x="7157218" y="5500528"/>
            <a:ext cx="1116970" cy="1043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Explosion 1 296">
            <a:extLst>
              <a:ext uri="{FF2B5EF4-FFF2-40B4-BE49-F238E27FC236}">
                <a16:creationId xmlns:a16="http://schemas.microsoft.com/office/drawing/2014/main" id="{481C0732-51D4-20A6-CA8B-CF958FF9EF18}"/>
              </a:ext>
            </a:extLst>
          </p:cNvPr>
          <p:cNvSpPr/>
          <p:nvPr/>
        </p:nvSpPr>
        <p:spPr>
          <a:xfrm>
            <a:off x="2668319" y="2975623"/>
            <a:ext cx="749091" cy="437225"/>
          </a:xfrm>
          <a:prstGeom prst="irregularSeal1">
            <a:avLst/>
          </a:prstGeom>
          <a:solidFill>
            <a:srgbClr val="00DE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Info? </a:t>
            </a:r>
          </a:p>
        </p:txBody>
      </p:sp>
      <p:sp>
        <p:nvSpPr>
          <p:cNvPr id="305" name="Explosion 1 304">
            <a:extLst>
              <a:ext uri="{FF2B5EF4-FFF2-40B4-BE49-F238E27FC236}">
                <a16:creationId xmlns:a16="http://schemas.microsoft.com/office/drawing/2014/main" id="{6AB96828-BBDB-D104-53C6-C909A3C64F12}"/>
              </a:ext>
            </a:extLst>
          </p:cNvPr>
          <p:cNvSpPr/>
          <p:nvPr/>
        </p:nvSpPr>
        <p:spPr>
          <a:xfrm>
            <a:off x="1760679" y="4818050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06" name="Explosion 1 305">
            <a:extLst>
              <a:ext uri="{FF2B5EF4-FFF2-40B4-BE49-F238E27FC236}">
                <a16:creationId xmlns:a16="http://schemas.microsoft.com/office/drawing/2014/main" id="{0379055D-A88B-7E41-9B98-CB65A9F5BE14}"/>
              </a:ext>
            </a:extLst>
          </p:cNvPr>
          <p:cNvSpPr/>
          <p:nvPr/>
        </p:nvSpPr>
        <p:spPr>
          <a:xfrm>
            <a:off x="2211200" y="3035464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08" name="Explosion 1 307">
            <a:extLst>
              <a:ext uri="{FF2B5EF4-FFF2-40B4-BE49-F238E27FC236}">
                <a16:creationId xmlns:a16="http://schemas.microsoft.com/office/drawing/2014/main" id="{F72BFF1F-DB0C-E887-1FD3-B394F1640E52}"/>
              </a:ext>
            </a:extLst>
          </p:cNvPr>
          <p:cNvSpPr/>
          <p:nvPr/>
        </p:nvSpPr>
        <p:spPr>
          <a:xfrm>
            <a:off x="6761164" y="2728366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7AADB0FC-C23E-92B3-5BD3-A535D8380117}"/>
              </a:ext>
            </a:extLst>
          </p:cNvPr>
          <p:cNvGrpSpPr/>
          <p:nvPr/>
        </p:nvGrpSpPr>
        <p:grpSpPr>
          <a:xfrm>
            <a:off x="9418378" y="6145738"/>
            <a:ext cx="2756992" cy="712262"/>
            <a:chOff x="1869295" y="6155108"/>
            <a:chExt cx="2756992" cy="712262"/>
          </a:xfrm>
        </p:grpSpPr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4AEE305A-2BB3-E898-15E0-1A625168AFD0}"/>
                </a:ext>
              </a:extLst>
            </p:cNvPr>
            <p:cNvSpPr/>
            <p:nvPr/>
          </p:nvSpPr>
          <p:spPr>
            <a:xfrm>
              <a:off x="1869295" y="6182157"/>
              <a:ext cx="2756992" cy="685213"/>
            </a:xfrm>
            <a:prstGeom prst="rect">
              <a:avLst/>
            </a:prstGeom>
            <a:solidFill>
              <a:srgbClr val="5B9BD5">
                <a:alpha val="3686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Explosion 1 64"/>
            <p:cNvSpPr/>
            <p:nvPr/>
          </p:nvSpPr>
          <p:spPr>
            <a:xfrm>
              <a:off x="2128056" y="6485274"/>
              <a:ext cx="369326" cy="331912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09861" y="6155108"/>
              <a:ext cx="14019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Pain points</a:t>
              </a:r>
            </a:p>
          </p:txBody>
        </p:sp>
        <p:sp>
          <p:nvSpPr>
            <p:cNvPr id="303" name="Explosion 1 302">
              <a:extLst>
                <a:ext uri="{FF2B5EF4-FFF2-40B4-BE49-F238E27FC236}">
                  <a16:creationId xmlns:a16="http://schemas.microsoft.com/office/drawing/2014/main" id="{27F79040-6018-D285-69C2-48617E65FFC2}"/>
                </a:ext>
              </a:extLst>
            </p:cNvPr>
            <p:cNvSpPr/>
            <p:nvPr/>
          </p:nvSpPr>
          <p:spPr>
            <a:xfrm>
              <a:off x="2723572" y="6398407"/>
              <a:ext cx="751221" cy="437225"/>
            </a:xfrm>
            <a:prstGeom prst="irregularSeal1">
              <a:avLst/>
            </a:prstGeom>
            <a:solidFill>
              <a:srgbClr val="FF00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Who</a:t>
              </a:r>
            </a:p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when</a:t>
              </a:r>
            </a:p>
          </p:txBody>
        </p:sp>
        <p:sp>
          <p:nvSpPr>
            <p:cNvPr id="309" name="Explosion 1 308">
              <a:extLst>
                <a:ext uri="{FF2B5EF4-FFF2-40B4-BE49-F238E27FC236}">
                  <a16:creationId xmlns:a16="http://schemas.microsoft.com/office/drawing/2014/main" id="{822F53BC-8D3D-1D79-2791-85FE08813E14}"/>
                </a:ext>
              </a:extLst>
            </p:cNvPr>
            <p:cNvSpPr/>
            <p:nvPr/>
          </p:nvSpPr>
          <p:spPr>
            <a:xfrm>
              <a:off x="3595129" y="6382937"/>
              <a:ext cx="749091" cy="437225"/>
            </a:xfrm>
            <a:prstGeom prst="irregularSeal1">
              <a:avLst/>
            </a:prstGeom>
            <a:solidFill>
              <a:srgbClr val="00DE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Info? </a:t>
              </a:r>
            </a:p>
          </p:txBody>
        </p:sp>
      </p:grpSp>
      <p:sp>
        <p:nvSpPr>
          <p:cNvPr id="310" name="Explosion 1 309">
            <a:extLst>
              <a:ext uri="{FF2B5EF4-FFF2-40B4-BE49-F238E27FC236}">
                <a16:creationId xmlns:a16="http://schemas.microsoft.com/office/drawing/2014/main" id="{BE38D083-EF88-14D2-231F-47DBCBCE6E35}"/>
              </a:ext>
            </a:extLst>
          </p:cNvPr>
          <p:cNvSpPr/>
          <p:nvPr/>
        </p:nvSpPr>
        <p:spPr>
          <a:xfrm>
            <a:off x="7157218" y="2437893"/>
            <a:ext cx="749091" cy="437225"/>
          </a:xfrm>
          <a:prstGeom prst="irregularSeal1">
            <a:avLst/>
          </a:prstGeom>
          <a:solidFill>
            <a:srgbClr val="00DE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Info? </a:t>
            </a:r>
          </a:p>
        </p:txBody>
      </p:sp>
      <p:sp>
        <p:nvSpPr>
          <p:cNvPr id="311" name="Explosion 1 310">
            <a:extLst>
              <a:ext uri="{FF2B5EF4-FFF2-40B4-BE49-F238E27FC236}">
                <a16:creationId xmlns:a16="http://schemas.microsoft.com/office/drawing/2014/main" id="{43A8ACA1-728F-F6AE-4E6E-DE590302C1AC}"/>
              </a:ext>
            </a:extLst>
          </p:cNvPr>
          <p:cNvSpPr/>
          <p:nvPr/>
        </p:nvSpPr>
        <p:spPr>
          <a:xfrm>
            <a:off x="8191867" y="3935457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312" name="Explosion 1 311">
            <a:extLst>
              <a:ext uri="{FF2B5EF4-FFF2-40B4-BE49-F238E27FC236}">
                <a16:creationId xmlns:a16="http://schemas.microsoft.com/office/drawing/2014/main" id="{C5479E20-54C9-AE0E-57C9-1C0B4C6611E8}"/>
              </a:ext>
            </a:extLst>
          </p:cNvPr>
          <p:cNvSpPr/>
          <p:nvPr/>
        </p:nvSpPr>
        <p:spPr>
          <a:xfrm>
            <a:off x="8703003" y="207913"/>
            <a:ext cx="749091" cy="437225"/>
          </a:xfrm>
          <a:prstGeom prst="irregularSeal1">
            <a:avLst/>
          </a:prstGeom>
          <a:solidFill>
            <a:srgbClr val="00DE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Info? </a:t>
            </a:r>
          </a:p>
        </p:txBody>
      </p:sp>
      <p:sp>
        <p:nvSpPr>
          <p:cNvPr id="313" name="Explosion 1 312">
            <a:extLst>
              <a:ext uri="{FF2B5EF4-FFF2-40B4-BE49-F238E27FC236}">
                <a16:creationId xmlns:a16="http://schemas.microsoft.com/office/drawing/2014/main" id="{B20600B4-7415-B4DB-570E-F659A733960E}"/>
              </a:ext>
            </a:extLst>
          </p:cNvPr>
          <p:cNvSpPr/>
          <p:nvPr/>
        </p:nvSpPr>
        <p:spPr>
          <a:xfrm>
            <a:off x="9222595" y="2010950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164" name="Diamond 163"/>
          <p:cNvSpPr/>
          <p:nvPr/>
        </p:nvSpPr>
        <p:spPr>
          <a:xfrm>
            <a:off x="3124782" y="414435"/>
            <a:ext cx="2233858" cy="1292652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Is patient using CGM?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840726" y="999322"/>
            <a:ext cx="330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</a:t>
            </a:r>
            <a:endParaRPr lang="en-US" dirty="0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0001471E-7D2A-55C3-3954-DE835A381A9F}"/>
              </a:ext>
            </a:extLst>
          </p:cNvPr>
          <p:cNvSpPr txBox="1"/>
          <p:nvPr/>
        </p:nvSpPr>
        <p:spPr>
          <a:xfrm>
            <a:off x="4111651" y="1383638"/>
            <a:ext cx="2159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5DB1A6A8-501A-F5C1-30FA-CF4977AF5C2A}"/>
              </a:ext>
            </a:extLst>
          </p:cNvPr>
          <p:cNvSpPr txBox="1"/>
          <p:nvPr/>
        </p:nvSpPr>
        <p:spPr>
          <a:xfrm>
            <a:off x="5017721" y="923977"/>
            <a:ext cx="27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636DE79D-824B-B583-0BD5-978DFB6DE6E1}"/>
              </a:ext>
            </a:extLst>
          </p:cNvPr>
          <p:cNvCxnSpPr>
            <a:cxnSpLocks/>
            <a:stCxn id="164" idx="2"/>
          </p:cNvCxnSpPr>
          <p:nvPr/>
        </p:nvCxnSpPr>
        <p:spPr>
          <a:xfrm>
            <a:off x="4241711" y="1707087"/>
            <a:ext cx="62123" cy="49746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>
            <a:extLst>
              <a:ext uri="{FF2B5EF4-FFF2-40B4-BE49-F238E27FC236}">
                <a16:creationId xmlns:a16="http://schemas.microsoft.com/office/drawing/2014/main" id="{636DE79D-824B-B583-0BD5-978DFB6DE6E1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5357158" y="627728"/>
            <a:ext cx="806235" cy="44120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>
            <a:cxnSpLocks/>
            <a:stCxn id="74" idx="2"/>
            <a:endCxn id="204" idx="0"/>
          </p:cNvCxnSpPr>
          <p:nvPr/>
        </p:nvCxnSpPr>
        <p:spPr>
          <a:xfrm flipH="1">
            <a:off x="5988797" y="1316240"/>
            <a:ext cx="1281652" cy="284662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iamond 7">
            <a:extLst>
              <a:ext uri="{FF2B5EF4-FFF2-40B4-BE49-F238E27FC236}">
                <a16:creationId xmlns:a16="http://schemas.microsoft.com/office/drawing/2014/main" id="{3E6B78FC-9A50-60BB-AB78-83FF479117A3}"/>
              </a:ext>
            </a:extLst>
          </p:cNvPr>
          <p:cNvSpPr/>
          <p:nvPr/>
        </p:nvSpPr>
        <p:spPr>
          <a:xfrm>
            <a:off x="2163297" y="5581628"/>
            <a:ext cx="1914819" cy="994931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Order approved?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9D0BA4-C842-5580-AFA5-EEEA730E98CA}"/>
              </a:ext>
            </a:extLst>
          </p:cNvPr>
          <p:cNvSpPr txBox="1"/>
          <p:nvPr/>
        </p:nvSpPr>
        <p:spPr>
          <a:xfrm>
            <a:off x="3685232" y="5938928"/>
            <a:ext cx="270508" cy="24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966D22-582A-E302-AC08-A6B4330FC05A}"/>
              </a:ext>
            </a:extLst>
          </p:cNvPr>
          <p:cNvSpPr txBox="1"/>
          <p:nvPr/>
        </p:nvSpPr>
        <p:spPr>
          <a:xfrm>
            <a:off x="2986512" y="5617081"/>
            <a:ext cx="297526" cy="242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N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C5D1E8D-3561-D951-C35C-98DE525F8844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1378520" y="5159257"/>
            <a:ext cx="784777" cy="919837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FB5A48B-57FB-D6FE-6F38-0A489933BDAC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4078116" y="5510967"/>
            <a:ext cx="991482" cy="568126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0093557-DA5C-2E77-E888-83E5894163BF}"/>
              </a:ext>
            </a:extLst>
          </p:cNvPr>
          <p:cNvSpPr/>
          <p:nvPr/>
        </p:nvSpPr>
        <p:spPr>
          <a:xfrm>
            <a:off x="94729" y="424994"/>
            <a:ext cx="1700083" cy="99796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Patient sees Provider in Diabetes </a:t>
            </a:r>
            <a:r>
              <a:rPr lang="en-US" sz="1000" dirty="0">
                <a:solidFill>
                  <a:schemeClr val="tx1"/>
                </a:solidFill>
              </a:rPr>
              <a:t>Clinic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29D606B-00D0-2B6F-AF14-3CCBE02E2D19}"/>
              </a:ext>
            </a:extLst>
          </p:cNvPr>
          <p:cNvSpPr/>
          <p:nvPr/>
        </p:nvSpPr>
        <p:spPr>
          <a:xfrm>
            <a:off x="3624176" y="2200099"/>
            <a:ext cx="1366233" cy="7950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Use CGM Access Process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E956BE-C89D-314D-8730-244A2B04D7D5}"/>
              </a:ext>
            </a:extLst>
          </p:cNvPr>
          <p:cNvSpPr/>
          <p:nvPr/>
        </p:nvSpPr>
        <p:spPr>
          <a:xfrm>
            <a:off x="5069598" y="5087910"/>
            <a:ext cx="2087620" cy="8461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Confirm insulin pump delivered or picked up, comfortable with application/use</a:t>
            </a:r>
          </a:p>
        </p:txBody>
      </p:sp>
      <p:sp>
        <p:nvSpPr>
          <p:cNvPr id="48" name="Explosion 1 306">
            <a:extLst>
              <a:ext uri="{FF2B5EF4-FFF2-40B4-BE49-F238E27FC236}">
                <a16:creationId xmlns:a16="http://schemas.microsoft.com/office/drawing/2014/main" id="{C5A3DB59-08FA-A18A-7502-7F28E6CE0C7E}"/>
              </a:ext>
            </a:extLst>
          </p:cNvPr>
          <p:cNvSpPr/>
          <p:nvPr/>
        </p:nvSpPr>
        <p:spPr>
          <a:xfrm>
            <a:off x="4693192" y="4873453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C2C7CED-F7B5-0FBA-56F7-15F13C79F1B5}"/>
              </a:ext>
            </a:extLst>
          </p:cNvPr>
          <p:cNvSpPr/>
          <p:nvPr/>
        </p:nvSpPr>
        <p:spPr>
          <a:xfrm>
            <a:off x="8274188" y="5088619"/>
            <a:ext cx="1846838" cy="82381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Insulin Pump Clinic Process 2 </a:t>
            </a:r>
          </a:p>
        </p:txBody>
      </p:sp>
    </p:spTree>
    <p:extLst>
      <p:ext uri="{BB962C8B-B14F-4D97-AF65-F5344CB8AC3E}">
        <p14:creationId xmlns:p14="http://schemas.microsoft.com/office/powerpoint/2010/main" val="28287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8831042" y="673608"/>
            <a:ext cx="2691001" cy="8097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Provider to log in to appropriate platform to review data</a:t>
            </a:r>
          </a:p>
        </p:txBody>
      </p:sp>
      <p:cxnSp>
        <p:nvCxnSpPr>
          <p:cNvPr id="21" name="Straight Arrow Connector 20"/>
          <p:cNvCxnSpPr>
            <a:cxnSpLocks/>
            <a:stCxn id="2" idx="6"/>
          </p:cNvCxnSpPr>
          <p:nvPr/>
        </p:nvCxnSpPr>
        <p:spPr>
          <a:xfrm flipV="1">
            <a:off x="2227492" y="1122560"/>
            <a:ext cx="879181" cy="11146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  <a:stCxn id="5" idx="3"/>
            <a:endCxn id="17" idx="1"/>
          </p:cNvCxnSpPr>
          <p:nvPr/>
        </p:nvCxnSpPr>
        <p:spPr>
          <a:xfrm flipV="1">
            <a:off x="6064273" y="1078468"/>
            <a:ext cx="2766769" cy="51739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07157" y="-71845"/>
            <a:ext cx="4801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</a:rPr>
              <a:t>Insulin Pump Clinic Process 2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106673" y="470482"/>
            <a:ext cx="2957600" cy="1320622"/>
            <a:chOff x="2209821" y="354419"/>
            <a:chExt cx="2193473" cy="1320622"/>
          </a:xfrm>
        </p:grpSpPr>
        <p:sp>
          <p:nvSpPr>
            <p:cNvPr id="5" name="Diamond 4"/>
            <p:cNvSpPr/>
            <p:nvPr/>
          </p:nvSpPr>
          <p:spPr>
            <a:xfrm>
              <a:off x="2209821" y="354419"/>
              <a:ext cx="2193473" cy="1319450"/>
            </a:xfrm>
            <a:prstGeom prst="diamond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Patient attends appointment with data downloaded?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87C61C5A-DF4B-0C6E-2E20-ED627331757E}"/>
                </a:ext>
              </a:extLst>
            </p:cNvPr>
            <p:cNvSpPr txBox="1"/>
            <p:nvPr/>
          </p:nvSpPr>
          <p:spPr>
            <a:xfrm>
              <a:off x="3206561" y="1367264"/>
              <a:ext cx="300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N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C6C1B02-E241-AAE6-0E60-BDFE6C382CF7}"/>
                </a:ext>
              </a:extLst>
            </p:cNvPr>
            <p:cNvSpPr txBox="1"/>
            <p:nvPr/>
          </p:nvSpPr>
          <p:spPr>
            <a:xfrm>
              <a:off x="4076611" y="856905"/>
              <a:ext cx="2728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Y</a:t>
              </a:r>
            </a:p>
          </p:txBody>
        </p:sp>
      </p:grpSp>
      <p:sp>
        <p:nvSpPr>
          <p:cNvPr id="271" name="Rectangle 270">
            <a:extLst>
              <a:ext uri="{FF2B5EF4-FFF2-40B4-BE49-F238E27FC236}">
                <a16:creationId xmlns:a16="http://schemas.microsoft.com/office/drawing/2014/main" id="{1E9F8BEE-B6C9-A814-AFE9-57318C88CBF8}"/>
              </a:ext>
            </a:extLst>
          </p:cNvPr>
          <p:cNvSpPr/>
          <p:nvPr/>
        </p:nvSpPr>
        <p:spPr>
          <a:xfrm>
            <a:off x="3621534" y="3264883"/>
            <a:ext cx="1927878" cy="1350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CMA/CDCES to download data during triage onto appropriate platform</a:t>
            </a:r>
          </a:p>
        </p:txBody>
      </p: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7AADB0FC-C23E-92B3-5BD3-A535D8380117}"/>
              </a:ext>
            </a:extLst>
          </p:cNvPr>
          <p:cNvGrpSpPr/>
          <p:nvPr/>
        </p:nvGrpSpPr>
        <p:grpSpPr>
          <a:xfrm>
            <a:off x="9435008" y="6134968"/>
            <a:ext cx="2756992" cy="712262"/>
            <a:chOff x="1869295" y="6155108"/>
            <a:chExt cx="2756992" cy="712262"/>
          </a:xfrm>
        </p:grpSpPr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4AEE305A-2BB3-E898-15E0-1A625168AFD0}"/>
                </a:ext>
              </a:extLst>
            </p:cNvPr>
            <p:cNvSpPr/>
            <p:nvPr/>
          </p:nvSpPr>
          <p:spPr>
            <a:xfrm>
              <a:off x="1869295" y="6182157"/>
              <a:ext cx="2756992" cy="685213"/>
            </a:xfrm>
            <a:prstGeom prst="rect">
              <a:avLst/>
            </a:prstGeom>
            <a:solidFill>
              <a:srgbClr val="5B9BD5">
                <a:alpha val="36863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Explosion 1 64"/>
            <p:cNvSpPr/>
            <p:nvPr/>
          </p:nvSpPr>
          <p:spPr>
            <a:xfrm>
              <a:off x="2128056" y="6485274"/>
              <a:ext cx="369326" cy="331912"/>
            </a:xfrm>
            <a:prstGeom prst="irregularSeal1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09861" y="6155108"/>
              <a:ext cx="14019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Pain points</a:t>
              </a:r>
            </a:p>
          </p:txBody>
        </p:sp>
        <p:sp>
          <p:nvSpPr>
            <p:cNvPr id="303" name="Explosion 1 302">
              <a:extLst>
                <a:ext uri="{FF2B5EF4-FFF2-40B4-BE49-F238E27FC236}">
                  <a16:creationId xmlns:a16="http://schemas.microsoft.com/office/drawing/2014/main" id="{27F79040-6018-D285-69C2-48617E65FFC2}"/>
                </a:ext>
              </a:extLst>
            </p:cNvPr>
            <p:cNvSpPr/>
            <p:nvPr/>
          </p:nvSpPr>
          <p:spPr>
            <a:xfrm>
              <a:off x="2723572" y="6398407"/>
              <a:ext cx="751221" cy="437225"/>
            </a:xfrm>
            <a:prstGeom prst="irregularSeal1">
              <a:avLst/>
            </a:prstGeom>
            <a:solidFill>
              <a:srgbClr val="FF00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Who</a:t>
              </a:r>
            </a:p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when</a:t>
              </a:r>
            </a:p>
          </p:txBody>
        </p:sp>
        <p:sp>
          <p:nvSpPr>
            <p:cNvPr id="309" name="Explosion 1 308">
              <a:extLst>
                <a:ext uri="{FF2B5EF4-FFF2-40B4-BE49-F238E27FC236}">
                  <a16:creationId xmlns:a16="http://schemas.microsoft.com/office/drawing/2014/main" id="{822F53BC-8D3D-1D79-2791-85FE08813E14}"/>
                </a:ext>
              </a:extLst>
            </p:cNvPr>
            <p:cNvSpPr/>
            <p:nvPr/>
          </p:nvSpPr>
          <p:spPr>
            <a:xfrm>
              <a:off x="3595129" y="6382937"/>
              <a:ext cx="749091" cy="437225"/>
            </a:xfrm>
            <a:prstGeom prst="irregularSeal1">
              <a:avLst/>
            </a:prstGeom>
            <a:solidFill>
              <a:srgbClr val="00DEFA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Info? </a:t>
              </a:r>
            </a:p>
          </p:txBody>
        </p:sp>
      </p:grpSp>
      <p:sp>
        <p:nvSpPr>
          <p:cNvPr id="311" name="Explosion 1 310">
            <a:extLst>
              <a:ext uri="{FF2B5EF4-FFF2-40B4-BE49-F238E27FC236}">
                <a16:creationId xmlns:a16="http://schemas.microsoft.com/office/drawing/2014/main" id="{43A8ACA1-728F-F6AE-4E6E-DE590302C1AC}"/>
              </a:ext>
            </a:extLst>
          </p:cNvPr>
          <p:cNvSpPr/>
          <p:nvPr/>
        </p:nvSpPr>
        <p:spPr>
          <a:xfrm>
            <a:off x="3315465" y="3130834"/>
            <a:ext cx="751221" cy="437225"/>
          </a:xfrm>
          <a:prstGeom prst="irregularSeal1">
            <a:avLst/>
          </a:prstGeom>
          <a:solidFill>
            <a:srgbClr val="FF00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Who</a:t>
            </a:r>
          </a:p>
          <a:p>
            <a:pPr algn="ctr"/>
            <a:r>
              <a:rPr lang="en-US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when</a:t>
            </a:r>
          </a:p>
        </p:txBody>
      </p:sp>
      <p:cxnSp>
        <p:nvCxnSpPr>
          <p:cNvPr id="110" name="Straight Arrow Connector 109"/>
          <p:cNvCxnSpPr>
            <a:cxnSpLocks/>
            <a:stCxn id="5" idx="2"/>
            <a:endCxn id="271" idx="0"/>
          </p:cNvCxnSpPr>
          <p:nvPr/>
        </p:nvCxnSpPr>
        <p:spPr>
          <a:xfrm>
            <a:off x="4585473" y="1789932"/>
            <a:ext cx="0" cy="1474951"/>
          </a:xfrm>
          <a:prstGeom prst="straightConnector1">
            <a:avLst/>
          </a:prstGeom>
          <a:ln w="15875">
            <a:solidFill>
              <a:srgbClr val="007DFF"/>
            </a:solidFill>
            <a:headEnd w="med" len="lg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8ED8D2E7-A1C8-652F-DA7D-0571886F137C}"/>
              </a:ext>
            </a:extLst>
          </p:cNvPr>
          <p:cNvSpPr/>
          <p:nvPr/>
        </p:nvSpPr>
        <p:spPr>
          <a:xfrm>
            <a:off x="107157" y="576674"/>
            <a:ext cx="2120335" cy="11140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Patient with upcoming follow up visit</a:t>
            </a:r>
          </a:p>
        </p:txBody>
      </p:sp>
    </p:spTree>
    <p:extLst>
      <p:ext uri="{BB962C8B-B14F-4D97-AF65-F5344CB8AC3E}">
        <p14:creationId xmlns:p14="http://schemas.microsoft.com/office/powerpoint/2010/main" val="3135237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2997</TotalTime>
  <Words>513</Words>
  <Application>Microsoft Office PowerPoint</Application>
  <PresentationFormat>Widescreen</PresentationFormat>
  <Paragraphs>157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Penn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Kathryn (ENDO)</dc:creator>
  <cp:lastModifiedBy>Ori Odugbesan</cp:lastModifiedBy>
  <cp:revision>46</cp:revision>
  <dcterms:created xsi:type="dcterms:W3CDTF">2020-05-06T15:25:45Z</dcterms:created>
  <dcterms:modified xsi:type="dcterms:W3CDTF">2023-04-11T17:31:09Z</dcterms:modified>
</cp:coreProperties>
</file>