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1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20BBE-1F30-4D51-BD4B-9BF2FDEAB64A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FE542-AAA0-4C5B-B4E4-98DC2FAF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94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38676B-AA56-4D6C-B471-8F551A92C3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3998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D6A86-0AA7-26EE-AFF0-5289BB6669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0B13A2-56FB-7B84-B1B7-D0F44D7D5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C70AA-5AE4-9C70-8BB3-1A6F393B7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DCF15-9EE7-E035-4218-3F5C99CA8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FAC86-A23A-88BB-5BAB-17045B54F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64F5B-47DA-5AC0-4163-D672C08D6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30AD4A-9BE9-7011-4427-BEA293550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70C8F-E08D-FF11-838A-7ED884492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AC21C-E0A8-9D00-C7D4-E10AF4840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DD7B6-0508-7E69-2571-3D2391981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01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F9615F-31BC-2596-B103-F419763922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C70EAC-C6F9-836A-F179-9DF3D44DF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970AA-C8F6-E1E4-5AA7-5C2083B51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5933F-3E73-5968-7302-FD502AE24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802D5-F1F8-D888-EA10-67D042B3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6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1196A-3439-4C24-C72A-B67174B5C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0D9F8-68E8-C16A-F9BD-96C7EA929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16455-6BAB-16C0-1A0D-E4FBD71BF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36295-EB43-FA7E-FAFC-D5974FAFF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BB49F-404A-FFAC-C9A3-D1146DED3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22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E0EDB-7654-1161-7807-EFF035CD5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ED320-AA6C-C17A-B092-2F51CD78A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769F5-D899-D49D-5282-3D7171BA0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622A4-D4AB-0F5D-6A5C-DC126153D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FF415-7A6F-1467-11B3-020ED99BC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3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C0966-A70C-D1A1-8B24-5657D1165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18622-1813-7469-9FAB-CD7D84A301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FBA08E-25B6-41C7-BAE4-892D5986D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4445B-02FE-E20E-08CB-D6CC26AE7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901B8-04CB-2F60-91FB-1149F6C67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E0CA6-F3D4-0BD7-68E9-3D083FEA1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83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B39D-79A1-7067-A210-B6D6F7183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641BB-6E8A-FD83-3164-923F89C39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52AB-22EF-5A32-967C-B835DEAC67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36682-DB50-B31B-29BA-7E71D20F89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709E0-DEC3-7A9E-F476-6A8AFA2B83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C319AF-6FFF-4F04-229A-66D135EB9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6A5BE9-8189-5BE9-0A1C-0F004E992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308FD8-64D0-5FBA-8CC0-CB05BA95B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3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3D7D4-6E7E-AD25-3523-BB3C352C2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21655-9329-C26C-9F7C-981D1C46F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1A0889-F8E6-AD2D-0129-2825C696A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AD77EE-4193-78E2-6218-81AAFF560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3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68C38-31EA-B7D7-56F3-627C87CAC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3D6955-B498-D326-B24F-A1A199511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D1C3FF-BC9E-859D-BDB0-3F1CDA351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3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5F54-367E-FB3A-3E2D-596017769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CA19D-3C2A-DD21-81C7-9D6B1F144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EDA9C4-5B86-C720-8E3C-12A21A068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6D597-8715-39B7-2721-9D2490438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90B6A-C9F3-79F4-2258-5F0244F3C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6E720-9973-98F9-489C-BCA45D0E0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67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72C85-3B7A-99CA-BDF5-C58B9C971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7E8DC1-920E-9748-A2DB-491D7AF8AF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049BC-0EB4-B259-D631-74BF2F630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8AE94B-C6EB-85E4-0061-A65D08FD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466B6-E642-7AD3-03A0-3DA1DFB21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64675-73FE-FF6D-3D3F-2960AB02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3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78F158-DC6F-3D96-B416-9D7FAF7E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B1CE-61CA-9924-1853-3B4BFB77A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4FDCB-021B-D172-53A5-158634AB51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62DAB-48A8-4909-B784-2FAB52757AC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B0326-316F-FA6B-AF70-901926544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675E2-E4FC-AE7B-09F7-2AA8C5A37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254D2-F4BF-4632-AF3F-BAAF3E2F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5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830847" y="8645"/>
            <a:ext cx="10972800" cy="391621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Equity T2D Project (CGM)</a:t>
            </a:r>
          </a:p>
        </p:txBody>
      </p:sp>
      <p:sp>
        <p:nvSpPr>
          <p:cNvPr id="4" name="Rectangle 3"/>
          <p:cNvSpPr/>
          <p:nvPr/>
        </p:nvSpPr>
        <p:spPr>
          <a:xfrm>
            <a:off x="264338" y="1212245"/>
            <a:ext cx="1891244" cy="45514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Times New Roman" panose="02020603050405020304" pitchFamily="18" charset="0"/>
                <a:cs typeface="+mn-cs"/>
              </a:rPr>
              <a:t>Increase the utilization of continuous glucose monitors (CGM) by 10% for people with T2D by 10/31/24. Demonstrate reduction in CGM disparities by 3%</a:t>
            </a:r>
          </a:p>
        </p:txBody>
      </p:sp>
      <p:sp>
        <p:nvSpPr>
          <p:cNvPr id="5" name="Rectangle 4"/>
          <p:cNvSpPr/>
          <p:nvPr/>
        </p:nvSpPr>
        <p:spPr>
          <a:xfrm>
            <a:off x="2521591" y="1114603"/>
            <a:ext cx="1828800" cy="548640"/>
          </a:xfrm>
          <a:prstGeom prst="rect">
            <a:avLst/>
          </a:prstGeom>
          <a:solidFill>
            <a:srgbClr val="41F7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SemiBold" panose="00000700000000000000"/>
                <a:ea typeface="+mn-ea"/>
                <a:cs typeface="+mn-cs"/>
              </a:rPr>
              <a:t>Patient Education	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3054" y="682251"/>
            <a:ext cx="6611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Aim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6990" y="647897"/>
            <a:ext cx="19380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SemiBold" panose="00000700000000000000"/>
                <a:ea typeface="+mn-ea"/>
                <a:cs typeface="+mn-cs"/>
              </a:rPr>
              <a:t>Primary Drivers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20447" y="2139184"/>
            <a:ext cx="6949440" cy="904758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numCol="2" rtlCol="0" anchor="ctr"/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Train and educate clinical teams on CGM Use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Discuss CGM regularly at appointments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Follow up with Patients who express an interest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Run prescribing reports and provide directed outreach and education for providers.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39789" y="60845"/>
            <a:ext cx="2163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SemiBold" panose="00000700000000000000"/>
                <a:ea typeface="+mn-ea"/>
                <a:cs typeface="+mn-cs"/>
              </a:rPr>
              <a:t>Change Ideas</a:t>
            </a:r>
          </a:p>
        </p:txBody>
      </p:sp>
      <p:cxnSp>
        <p:nvCxnSpPr>
          <p:cNvPr id="19" name="Straight Connector 18"/>
          <p:cNvCxnSpPr>
            <a:cxnSpLocks/>
            <a:stCxn id="4" idx="3"/>
            <a:endCxn id="5" idx="1"/>
          </p:cNvCxnSpPr>
          <p:nvPr/>
        </p:nvCxnSpPr>
        <p:spPr>
          <a:xfrm flipV="1">
            <a:off x="2155582" y="1388923"/>
            <a:ext cx="366009" cy="2099024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cxnSpLocks/>
            <a:endCxn id="96" idx="3"/>
          </p:cNvCxnSpPr>
          <p:nvPr/>
        </p:nvCxnSpPr>
        <p:spPr>
          <a:xfrm flipH="1" flipV="1">
            <a:off x="4350391" y="2231825"/>
            <a:ext cx="448524" cy="206472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cxnSpLocks/>
            <a:stCxn id="104" idx="1"/>
            <a:endCxn id="44" idx="3"/>
          </p:cNvCxnSpPr>
          <p:nvPr/>
        </p:nvCxnSpPr>
        <p:spPr>
          <a:xfrm flipH="1" flipV="1">
            <a:off x="4321299" y="3089907"/>
            <a:ext cx="515303" cy="1554737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2560452" y="5291571"/>
            <a:ext cx="1828800" cy="872630"/>
          </a:xfrm>
          <a:prstGeom prst="rect">
            <a:avLst/>
          </a:prstGeom>
          <a:solidFill>
            <a:srgbClr val="41F7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SemiBold" panose="00000700000000000000"/>
                <a:ea typeface="+mn-ea"/>
                <a:cs typeface="+mn-cs"/>
              </a:rPr>
              <a:t>Partner with vendors and payors to support equitable device access</a:t>
            </a:r>
          </a:p>
        </p:txBody>
      </p:sp>
      <p:cxnSp>
        <p:nvCxnSpPr>
          <p:cNvPr id="180" name="Straight Connector 179"/>
          <p:cNvCxnSpPr>
            <a:cxnSpLocks/>
            <a:stCxn id="74" idx="1"/>
            <a:endCxn id="4" idx="3"/>
          </p:cNvCxnSpPr>
          <p:nvPr/>
        </p:nvCxnSpPr>
        <p:spPr>
          <a:xfrm flipH="1" flipV="1">
            <a:off x="2155582" y="3487947"/>
            <a:ext cx="404870" cy="2239939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D57442F8-364D-464C-9921-B7B72E3E16E2}"/>
              </a:ext>
            </a:extLst>
          </p:cNvPr>
          <p:cNvSpPr/>
          <p:nvPr/>
        </p:nvSpPr>
        <p:spPr>
          <a:xfrm>
            <a:off x="2492499" y="2758826"/>
            <a:ext cx="1828800" cy="662162"/>
          </a:xfrm>
          <a:prstGeom prst="rect">
            <a:avLst/>
          </a:prstGeom>
          <a:solidFill>
            <a:srgbClr val="41F7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SemiBold" panose="00000700000000000000"/>
                <a:ea typeface="+mn-ea"/>
                <a:cs typeface="+mn-cs"/>
              </a:rPr>
              <a:t>Improve Clinic process for CGM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207B1A8-3333-45FB-93CB-EEDF7606D9FD}"/>
              </a:ext>
            </a:extLst>
          </p:cNvPr>
          <p:cNvSpPr/>
          <p:nvPr/>
        </p:nvSpPr>
        <p:spPr>
          <a:xfrm>
            <a:off x="4836719" y="5208271"/>
            <a:ext cx="6949440" cy="1110755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numCol="2" rtlCol="0" anchor="ctr"/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Advocate with companies/reps about phone compatibility issues.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Annual DSMES session to address global self-management/ technology needs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CGM champions to navigate insurance barriers.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98A2942-6289-4360-9EF6-9A6D650B486B}"/>
              </a:ext>
            </a:extLst>
          </p:cNvPr>
          <p:cNvSpPr/>
          <p:nvPr/>
        </p:nvSpPr>
        <p:spPr>
          <a:xfrm>
            <a:off x="2521591" y="1843724"/>
            <a:ext cx="1828800" cy="776202"/>
          </a:xfrm>
          <a:prstGeom prst="rect">
            <a:avLst/>
          </a:prstGeom>
          <a:solidFill>
            <a:srgbClr val="41F7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SemiBold" panose="0000070000000000000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SemiBold" panose="00000700000000000000"/>
                <a:ea typeface="+mn-ea"/>
                <a:cs typeface="+mn-cs"/>
              </a:rPr>
              <a:t>Provider Education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SemiBold" panose="00000700000000000000"/>
              <a:ea typeface="+mn-ea"/>
              <a:cs typeface="+mn-cs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ECA05E60-FE08-4CE3-801E-92CC2EE92A61}"/>
              </a:ext>
            </a:extLst>
          </p:cNvPr>
          <p:cNvSpPr/>
          <p:nvPr/>
        </p:nvSpPr>
        <p:spPr>
          <a:xfrm>
            <a:off x="4844264" y="3084806"/>
            <a:ext cx="6917961" cy="967973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numCol="2" rtlCol="0" anchor="ctr"/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Address barriers to SDOH.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Provider and team bias training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Patient Barrier Assessment survey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Community outreach by staff to help families.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Translate materials in other languages.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Translators available in clinic/ virtual. </a:t>
            </a: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7EA5C2A1-F018-4204-AC91-20BEC4E0D6ED}"/>
              </a:ext>
            </a:extLst>
          </p:cNvPr>
          <p:cNvCxnSpPr>
            <a:cxnSpLocks/>
            <a:stCxn id="57" idx="1"/>
            <a:endCxn id="44" idx="3"/>
          </p:cNvCxnSpPr>
          <p:nvPr/>
        </p:nvCxnSpPr>
        <p:spPr>
          <a:xfrm flipH="1" flipV="1">
            <a:off x="4321299" y="3089907"/>
            <a:ext cx="515420" cy="2673742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A3FF03F2-93CB-4BDA-92F0-EF11EB8902F5}"/>
              </a:ext>
            </a:extLst>
          </p:cNvPr>
          <p:cNvCxnSpPr>
            <a:cxnSpLocks/>
            <a:stCxn id="114" idx="1"/>
            <a:endCxn id="74" idx="3"/>
          </p:cNvCxnSpPr>
          <p:nvPr/>
        </p:nvCxnSpPr>
        <p:spPr>
          <a:xfrm flipH="1">
            <a:off x="4389252" y="3568793"/>
            <a:ext cx="455012" cy="2159093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C8ACA817-5F0F-47AC-8F13-81BBD2ED22A0}"/>
              </a:ext>
            </a:extLst>
          </p:cNvPr>
          <p:cNvCxnSpPr>
            <a:cxnSpLocks/>
            <a:stCxn id="12" idx="1"/>
            <a:endCxn id="74" idx="3"/>
          </p:cNvCxnSpPr>
          <p:nvPr/>
        </p:nvCxnSpPr>
        <p:spPr>
          <a:xfrm flipH="1">
            <a:off x="4389252" y="2591563"/>
            <a:ext cx="431195" cy="3136323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69F43410-F089-453B-8562-D5DF63EB04EA}"/>
              </a:ext>
            </a:extLst>
          </p:cNvPr>
          <p:cNvCxnSpPr>
            <a:cxnSpLocks/>
            <a:stCxn id="96" idx="1"/>
            <a:endCxn id="4" idx="3"/>
          </p:cNvCxnSpPr>
          <p:nvPr/>
        </p:nvCxnSpPr>
        <p:spPr>
          <a:xfrm flipH="1">
            <a:off x="2155582" y="2231825"/>
            <a:ext cx="366009" cy="1256122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A5016972-E806-42BB-9604-A875BCDDB741}"/>
              </a:ext>
            </a:extLst>
          </p:cNvPr>
          <p:cNvCxnSpPr>
            <a:cxnSpLocks/>
            <a:stCxn id="44" idx="1"/>
            <a:endCxn id="4" idx="3"/>
          </p:cNvCxnSpPr>
          <p:nvPr/>
        </p:nvCxnSpPr>
        <p:spPr>
          <a:xfrm flipH="1">
            <a:off x="2155582" y="3089907"/>
            <a:ext cx="336917" cy="398040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3394FDCC-28B7-454E-ADF7-721571B93B40}"/>
              </a:ext>
            </a:extLst>
          </p:cNvPr>
          <p:cNvCxnSpPr>
            <a:cxnSpLocks/>
            <a:stCxn id="114" idx="1"/>
            <a:endCxn id="96" idx="3"/>
          </p:cNvCxnSpPr>
          <p:nvPr/>
        </p:nvCxnSpPr>
        <p:spPr>
          <a:xfrm flipH="1" flipV="1">
            <a:off x="4350391" y="2231825"/>
            <a:ext cx="493873" cy="1336968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2F300C46-79C6-4EB8-90B6-BD8FF97DA7FB}"/>
              </a:ext>
            </a:extLst>
          </p:cNvPr>
          <p:cNvCxnSpPr>
            <a:cxnSpLocks/>
            <a:endCxn id="3" idx="3"/>
          </p:cNvCxnSpPr>
          <p:nvPr/>
        </p:nvCxnSpPr>
        <p:spPr>
          <a:xfrm flipH="1" flipV="1">
            <a:off x="4350391" y="4789146"/>
            <a:ext cx="436169" cy="1494079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CF68740-621E-4284-9883-B3A8B50362AA}"/>
              </a:ext>
            </a:extLst>
          </p:cNvPr>
          <p:cNvSpPr/>
          <p:nvPr/>
        </p:nvSpPr>
        <p:spPr>
          <a:xfrm>
            <a:off x="2521591" y="4395380"/>
            <a:ext cx="1828800" cy="787532"/>
          </a:xfrm>
          <a:prstGeom prst="rect">
            <a:avLst/>
          </a:prstGeom>
          <a:solidFill>
            <a:srgbClr val="41F7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SemiBold" panose="00000700000000000000"/>
                <a:ea typeface="+mn-ea"/>
                <a:cs typeface="+mn-cs"/>
              </a:rPr>
              <a:t>CGM Technology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380C96E2-EC7F-4D15-96EC-E8032B0A92FD}"/>
              </a:ext>
            </a:extLst>
          </p:cNvPr>
          <p:cNvCxnSpPr>
            <a:cxnSpLocks/>
            <a:stCxn id="12" idx="1"/>
            <a:endCxn id="96" idx="3"/>
          </p:cNvCxnSpPr>
          <p:nvPr/>
        </p:nvCxnSpPr>
        <p:spPr>
          <a:xfrm flipH="1" flipV="1">
            <a:off x="4350391" y="2231825"/>
            <a:ext cx="470056" cy="359738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1F351B35-D96B-4332-AD7F-6B712ADF71A3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155582" y="3487947"/>
            <a:ext cx="366009" cy="1626695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568B5C0F-32CF-4375-9AEC-AB02FC2E4EAA}"/>
              </a:ext>
            </a:extLst>
          </p:cNvPr>
          <p:cNvCxnSpPr>
            <a:cxnSpLocks/>
            <a:stCxn id="3" idx="1"/>
            <a:endCxn id="4" idx="3"/>
          </p:cNvCxnSpPr>
          <p:nvPr/>
        </p:nvCxnSpPr>
        <p:spPr>
          <a:xfrm flipH="1" flipV="1">
            <a:off x="2155582" y="3487947"/>
            <a:ext cx="366009" cy="1301199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F6FEC3F-7857-4811-B110-B6D771310941}"/>
              </a:ext>
            </a:extLst>
          </p:cNvPr>
          <p:cNvSpPr/>
          <p:nvPr/>
        </p:nvSpPr>
        <p:spPr>
          <a:xfrm>
            <a:off x="2510176" y="3527877"/>
            <a:ext cx="1828800" cy="795010"/>
          </a:xfrm>
          <a:prstGeom prst="rect">
            <a:avLst/>
          </a:prstGeom>
          <a:solidFill>
            <a:srgbClr val="41F7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SemiBold" panose="00000700000000000000"/>
                <a:ea typeface="+mn-ea"/>
                <a:cs typeface="+mn-cs"/>
              </a:rPr>
              <a:t>Address Inequities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6CFA8A4-D3D7-4081-A0BA-C7990A85564C}"/>
              </a:ext>
            </a:extLst>
          </p:cNvPr>
          <p:cNvCxnSpPr>
            <a:cxnSpLocks/>
            <a:stCxn id="7" idx="1"/>
            <a:endCxn id="4" idx="3"/>
          </p:cNvCxnSpPr>
          <p:nvPr/>
        </p:nvCxnSpPr>
        <p:spPr>
          <a:xfrm flipH="1" flipV="1">
            <a:off x="2155582" y="3487947"/>
            <a:ext cx="354594" cy="437435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283CF7F-21F0-4B8D-82F4-3CA26CC54FFA}"/>
              </a:ext>
            </a:extLst>
          </p:cNvPr>
          <p:cNvCxnSpPr>
            <a:cxnSpLocks/>
            <a:stCxn id="74" idx="3"/>
          </p:cNvCxnSpPr>
          <p:nvPr/>
        </p:nvCxnSpPr>
        <p:spPr>
          <a:xfrm>
            <a:off x="4389252" y="5727886"/>
            <a:ext cx="447467" cy="555322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7C893D6-524C-4821-8C3C-26D6A1E99536}"/>
              </a:ext>
            </a:extLst>
          </p:cNvPr>
          <p:cNvCxnSpPr>
            <a:cxnSpLocks/>
            <a:stCxn id="7" idx="3"/>
            <a:endCxn id="104" idx="1"/>
          </p:cNvCxnSpPr>
          <p:nvPr/>
        </p:nvCxnSpPr>
        <p:spPr>
          <a:xfrm>
            <a:off x="4338976" y="3925382"/>
            <a:ext cx="497626" cy="719262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4EA4FAC-ED3E-4332-845B-39D6264364F7}"/>
              </a:ext>
            </a:extLst>
          </p:cNvPr>
          <p:cNvCxnSpPr>
            <a:cxnSpLocks/>
            <a:endCxn id="74" idx="3"/>
          </p:cNvCxnSpPr>
          <p:nvPr/>
        </p:nvCxnSpPr>
        <p:spPr>
          <a:xfrm flipH="1">
            <a:off x="4389252" y="4870008"/>
            <a:ext cx="409663" cy="857878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AB50D948-2115-49F3-A460-B12CE581D142}"/>
              </a:ext>
            </a:extLst>
          </p:cNvPr>
          <p:cNvSpPr/>
          <p:nvPr/>
        </p:nvSpPr>
        <p:spPr>
          <a:xfrm>
            <a:off x="4820447" y="904149"/>
            <a:ext cx="6949440" cy="1147807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numCol="2" rtlCol="0" anchor="ctr"/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FAQ sheet to help families understand CGM usage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Send educational materials via Mychart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Monthly diabetes group education sessions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Peer supporters discuss potential benefits and shortfalls with patients.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Advertise to patients the offerings for CGM trainings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Standardize offering of training appointments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Standardized videos with benefits of CGM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F5AA29C5-372C-4308-A1F4-F6D5221AC19D}"/>
              </a:ext>
            </a:extLst>
          </p:cNvPr>
          <p:cNvSpPr/>
          <p:nvPr/>
        </p:nvSpPr>
        <p:spPr>
          <a:xfrm>
            <a:off x="4836602" y="4114767"/>
            <a:ext cx="6949440" cy="105975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numCol="2" rtlCol="0" anchor="ctr"/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Follow-up phone call 4 weeks after initial referral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Coordinate with local PC practices to start CGM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Alternate contact options for families. (email, text,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etc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)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Create reminders in mychart or phone call to remind patients of need for refills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Posters throughout clinic that emphasizes benefits with QR Code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Discuss CGM regularly at appointments.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Translator available in the clinic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E3A802D0-CEAE-47D1-B177-830CEEDE5881}"/>
              </a:ext>
            </a:extLst>
          </p:cNvPr>
          <p:cNvCxnSpPr>
            <a:cxnSpLocks/>
          </p:cNvCxnSpPr>
          <p:nvPr/>
        </p:nvCxnSpPr>
        <p:spPr>
          <a:xfrm>
            <a:off x="4350391" y="5114642"/>
            <a:ext cx="486328" cy="1168566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7A6018B6-8B8E-4283-BB4E-C089C278045D}"/>
              </a:ext>
            </a:extLst>
          </p:cNvPr>
          <p:cNvCxnSpPr>
            <a:cxnSpLocks/>
            <a:stCxn id="104" idx="1"/>
            <a:endCxn id="96" idx="3"/>
          </p:cNvCxnSpPr>
          <p:nvPr/>
        </p:nvCxnSpPr>
        <p:spPr>
          <a:xfrm flipH="1" flipV="1">
            <a:off x="4350391" y="2231825"/>
            <a:ext cx="486211" cy="2412819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0A4E44E3-C6DC-4A52-B7A5-02A0910F58D3}"/>
              </a:ext>
            </a:extLst>
          </p:cNvPr>
          <p:cNvCxnSpPr>
            <a:cxnSpLocks/>
          </p:cNvCxnSpPr>
          <p:nvPr/>
        </p:nvCxnSpPr>
        <p:spPr>
          <a:xfrm flipH="1">
            <a:off x="4361009" y="986451"/>
            <a:ext cx="459438" cy="544991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953C8C28-FB4E-4F14-98B4-1464998689F1}"/>
              </a:ext>
            </a:extLst>
          </p:cNvPr>
          <p:cNvCxnSpPr>
            <a:cxnSpLocks/>
            <a:stCxn id="3" idx="3"/>
            <a:endCxn id="12" idx="1"/>
          </p:cNvCxnSpPr>
          <p:nvPr/>
        </p:nvCxnSpPr>
        <p:spPr>
          <a:xfrm flipV="1">
            <a:off x="4350391" y="2591563"/>
            <a:ext cx="470056" cy="2197583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026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  <p:bldP spid="74" grpId="0" animBg="1"/>
      <p:bldP spid="44" grpId="0" animBg="1"/>
      <p:bldP spid="57" grpId="0" animBg="1"/>
      <p:bldP spid="96" grpId="0" animBg="1"/>
      <p:bldP spid="114" grpId="0" animBg="1"/>
      <p:bldP spid="3" grpId="0" animBg="1"/>
      <p:bldP spid="7" grpId="0" animBg="1"/>
      <p:bldP spid="50" grpId="0" animBg="1"/>
      <p:bldP spid="10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271</Words>
  <Application>Microsoft Office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Calibri Light</vt:lpstr>
      <vt:lpstr>Montserrat SemiBold</vt:lpstr>
      <vt:lpstr>Office Theme</vt:lpstr>
      <vt:lpstr>Equity T2D Project (CGM)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Equity T2D Project (CGM)</dc:title>
  <dc:creator>Trevon Wright</dc:creator>
  <cp:lastModifiedBy>Ori Odugbesan</cp:lastModifiedBy>
  <cp:revision>2</cp:revision>
  <dcterms:created xsi:type="dcterms:W3CDTF">2023-06-15T15:02:41Z</dcterms:created>
  <dcterms:modified xsi:type="dcterms:W3CDTF">2023-07-17T04:57:20Z</dcterms:modified>
</cp:coreProperties>
</file>