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2DF54D-B6BA-495E-BB0E-BEB45B3FE540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85B837-7F89-41D6-AD9A-83007EE633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46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85B837-7F89-41D6-AD9A-83007EE6337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4570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85B837-7F89-41D6-AD9A-83007EE6337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1905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92A20B-56A9-3001-DBB0-2D31381A65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413785-D6FB-2BCC-3A50-2BAB936C33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2A4FA7-EA7E-D1FF-1BCE-B5DE2D1FE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02D5B-65EC-4C90-BFF3-BF58830200EA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88AD65-563F-1812-60E4-7835F3842A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B96220-5D80-5CE1-3C8B-9D0212295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4C345-1BE7-4D77-97F3-6D963EC46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318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592489-7142-8ABD-C556-61A7DCC0A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3A8A36-9BAF-EC9C-F649-9C5F6D9E5F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410B11-CA4A-4928-C070-00539DAD6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02D5B-65EC-4C90-BFF3-BF58830200EA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801BDA-2C07-3361-82EA-4F630A6BD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C8A649-290A-0D34-8232-38AED76B1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4C345-1BE7-4D77-97F3-6D963EC46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787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991EF33-2824-8C96-662D-65C7D18079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9AF348-A507-ED56-5F9F-983814A3E3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874098-CA8D-BDDC-DC4A-AEAF18D2A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02D5B-65EC-4C90-BFF3-BF58830200EA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C76924-DCE4-47E5-563F-A4214F3E9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49B14-87E3-C64B-7F60-94FBEFDF1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4C345-1BE7-4D77-97F3-6D963EC46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85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84325-BE19-BE22-8E56-37AB74185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432B5E-0ADB-7DC4-00BE-CFF91AF8BC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AE5437-546C-CB6C-2557-1210B4B3A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02D5B-65EC-4C90-BFF3-BF58830200EA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B2799F-7DDD-0737-FA66-8C6EB84C8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0C7809-A818-4885-ABEC-FE389B20A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4C345-1BE7-4D77-97F3-6D963EC46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597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A6775D-9483-8C6B-DA31-D1CC7A857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E82716-B3CD-6556-792C-C722E14BAF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ACBE4F-F392-C1C7-DD59-D9165D305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02D5B-65EC-4C90-BFF3-BF58830200EA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DB4288-A3F4-BA7D-AB84-DF45278F6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CC70FF-59A5-6572-FA36-2E1B129AD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4C345-1BE7-4D77-97F3-6D963EC46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856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101C8C-0E0E-0997-E09A-87725E56D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583DF5-A0E3-6FA3-86F4-37B1E94167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49EAC1-3F6D-3462-6AFD-F05880AE5E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99B8A4-A84C-AC86-8238-6F1A4E6CF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02D5B-65EC-4C90-BFF3-BF58830200EA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A837C5-FF2E-E931-FA3E-8BC4B5C42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10BF75-3D57-162B-32EB-F65EA9817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4C345-1BE7-4D77-97F3-6D963EC46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062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E97AF-4F4F-ACE0-B9E8-5A154EEF0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5F0C35-8013-765B-7583-9AEDCFF23A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481C2B-1D7C-F5F4-F9DD-B0ADFA741C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5FC59D-C690-8134-3EDE-3C3A1950BB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D20D9D-4217-E86F-7DEF-474C4C4378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B4DDB3-70EE-AD59-BC20-9BB355C25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02D5B-65EC-4C90-BFF3-BF58830200EA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CFE240-B7D8-2F8A-F659-9E9CC96E9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97FD04-3B54-0C96-6083-7D8BB6178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4C345-1BE7-4D77-97F3-6D963EC46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746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69D74-9274-B747-3FD9-94A0E5D86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70E448-CDAE-D24D-34F7-51E3DC621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02D5B-65EC-4C90-BFF3-BF58830200EA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2F129B-C7E8-0ED7-6494-F476F2D56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5C7B15-D809-E9BD-4E50-AAD2A9627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4C345-1BE7-4D77-97F3-6D963EC46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053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2CAB09-831D-6860-AEE0-9DBC9F998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02D5B-65EC-4C90-BFF3-BF58830200EA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1EA357D-91BD-32F7-4149-5DD6252C2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231B6D-A1FF-7DAE-C4EB-688018E6B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4C345-1BE7-4D77-97F3-6D963EC46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580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656C6-A2FA-4612-41F7-58DCAEDC8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1A9B95-C67A-F141-8F1B-E296C686BD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E3369E-3CA9-AD71-3B57-8F6A91E791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D13304-E28E-5674-BD23-AAF69E58F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02D5B-65EC-4C90-BFF3-BF58830200EA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B7DA75-0248-8903-75EA-878A26F14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F541D6-98E7-E604-D120-DFA18EABE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4C345-1BE7-4D77-97F3-6D963EC46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753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1E9DC-AB0A-3CC2-5791-5D205F58E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08902D5-9A0C-0717-CD5B-B678C0D45A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A85546-8BA2-7064-0ECD-B9C9B93708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2C31F6-EC06-56AA-1B40-797C566AD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02D5B-65EC-4C90-BFF3-BF58830200EA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E43A08-9DD3-68B1-185C-C4001895F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530F1C-6A91-BDB3-D92D-3A264D6FA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4C345-1BE7-4D77-97F3-6D963EC46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529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5DA89C-20E0-8DB4-92C0-944B8C9B1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51DE76-45A3-5DBA-BBC0-2420627CB4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42F2B6-F186-B3BC-EC65-1498DDD47E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102D5B-65EC-4C90-BFF3-BF58830200EA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78AB48-1ED3-6F04-9C14-AC94941CDC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FF7836-5736-5C35-7C0A-6EA12E514E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54C345-1BE7-4D77-97F3-6D963EC46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914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E0A41-1962-4D9D-8B5E-3FE95B351B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80763" y="191387"/>
            <a:ext cx="5430473" cy="236653"/>
          </a:xfrm>
        </p:spPr>
        <p:txBody>
          <a:bodyPr>
            <a:noAutofit/>
          </a:bodyPr>
          <a:lstStyle/>
          <a:p>
            <a:r>
              <a:rPr lang="en-US" sz="1800" dirty="0"/>
              <a:t>CGM Process Map – New Onsets</a:t>
            </a:r>
          </a:p>
        </p:txBody>
      </p:sp>
      <p:sp>
        <p:nvSpPr>
          <p:cNvPr id="4" name="Flowchart: Terminator 3">
            <a:extLst>
              <a:ext uri="{FF2B5EF4-FFF2-40B4-BE49-F238E27FC236}">
                <a16:creationId xmlns:a16="http://schemas.microsoft.com/office/drawing/2014/main" id="{679F5A7F-0143-94BE-AB59-590ED1C69C17}"/>
              </a:ext>
            </a:extLst>
          </p:cNvPr>
          <p:cNvSpPr/>
          <p:nvPr/>
        </p:nvSpPr>
        <p:spPr>
          <a:xfrm>
            <a:off x="2435727" y="275075"/>
            <a:ext cx="1211078" cy="335560"/>
          </a:xfrm>
          <a:prstGeom prst="flowChartTerminator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/>
              <a:t>Pt attends LAND 1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BA4226E-A0E7-D157-BFEE-7DA861156B54}"/>
              </a:ext>
            </a:extLst>
          </p:cNvPr>
          <p:cNvCxnSpPr>
            <a:cxnSpLocks/>
            <a:stCxn id="4" idx="2"/>
          </p:cNvCxnSpPr>
          <p:nvPr/>
        </p:nvCxnSpPr>
        <p:spPr>
          <a:xfrm flipH="1">
            <a:off x="3035668" y="610635"/>
            <a:ext cx="5598" cy="2097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lowchart: Decision 8">
            <a:extLst>
              <a:ext uri="{FF2B5EF4-FFF2-40B4-BE49-F238E27FC236}">
                <a16:creationId xmlns:a16="http://schemas.microsoft.com/office/drawing/2014/main" id="{703A61FC-2278-7782-BD23-3DB76CB978AC}"/>
              </a:ext>
            </a:extLst>
          </p:cNvPr>
          <p:cNvSpPr/>
          <p:nvPr/>
        </p:nvSpPr>
        <p:spPr>
          <a:xfrm>
            <a:off x="2275185" y="2640410"/>
            <a:ext cx="1551168" cy="685253"/>
          </a:xfrm>
          <a:prstGeom prst="flowChartDecision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bg1"/>
                </a:solidFill>
              </a:rPr>
              <a:t>Does provider feel CGM is appropriate at this time?</a:t>
            </a:r>
          </a:p>
        </p:txBody>
      </p:sp>
      <p:sp>
        <p:nvSpPr>
          <p:cNvPr id="10" name="Flowchart: Decision 9">
            <a:extLst>
              <a:ext uri="{FF2B5EF4-FFF2-40B4-BE49-F238E27FC236}">
                <a16:creationId xmlns:a16="http://schemas.microsoft.com/office/drawing/2014/main" id="{0CD4C3DB-BA6D-AB13-E3A3-BC08BA26A9AB}"/>
              </a:ext>
            </a:extLst>
          </p:cNvPr>
          <p:cNvSpPr/>
          <p:nvPr/>
        </p:nvSpPr>
        <p:spPr>
          <a:xfrm>
            <a:off x="2264377" y="820360"/>
            <a:ext cx="1539696" cy="660399"/>
          </a:xfrm>
          <a:prstGeom prst="flowChartDecisio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bg1"/>
                </a:solidFill>
              </a:rPr>
              <a:t>Does family express interest in CGM?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1898893-AA42-77EE-368B-1D2B252B8F2F}"/>
              </a:ext>
            </a:extLst>
          </p:cNvPr>
          <p:cNvCxnSpPr>
            <a:cxnSpLocks/>
            <a:stCxn id="38" idx="4"/>
          </p:cNvCxnSpPr>
          <p:nvPr/>
        </p:nvCxnSpPr>
        <p:spPr>
          <a:xfrm>
            <a:off x="3035668" y="2382779"/>
            <a:ext cx="5597" cy="2339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D237A765-CA81-7C5C-4D20-B168A62436E2}"/>
              </a:ext>
            </a:extLst>
          </p:cNvPr>
          <p:cNvSpPr/>
          <p:nvPr/>
        </p:nvSpPr>
        <p:spPr>
          <a:xfrm>
            <a:off x="4260248" y="2732533"/>
            <a:ext cx="931815" cy="498755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bg1"/>
                </a:solidFill>
              </a:rPr>
              <a:t>CGM Discussed again at a  later date (RPM call or LAND 2)</a:t>
            </a:r>
          </a:p>
        </p:txBody>
      </p:sp>
      <p:cxnSp>
        <p:nvCxnSpPr>
          <p:cNvPr id="20" name="Connector: Elbow 19">
            <a:extLst>
              <a:ext uri="{FF2B5EF4-FFF2-40B4-BE49-F238E27FC236}">
                <a16:creationId xmlns:a16="http://schemas.microsoft.com/office/drawing/2014/main" id="{2D597BC8-2C5A-1D25-5055-9607F1196257}"/>
              </a:ext>
            </a:extLst>
          </p:cNvPr>
          <p:cNvCxnSpPr>
            <a:cxnSpLocks/>
            <a:stCxn id="9" idx="3"/>
            <a:endCxn id="18" idx="1"/>
          </p:cNvCxnSpPr>
          <p:nvPr/>
        </p:nvCxnSpPr>
        <p:spPr>
          <a:xfrm flipV="1">
            <a:off x="3826353" y="2981911"/>
            <a:ext cx="433895" cy="112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41B1F811-997F-1EFB-7B49-E344A3902081}"/>
              </a:ext>
            </a:extLst>
          </p:cNvPr>
          <p:cNvSpPr txBox="1"/>
          <p:nvPr/>
        </p:nvSpPr>
        <p:spPr>
          <a:xfrm>
            <a:off x="1962391" y="2793035"/>
            <a:ext cx="40010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YES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FE1E36-1D03-0CED-7874-0504954D6CAB}"/>
              </a:ext>
            </a:extLst>
          </p:cNvPr>
          <p:cNvSpPr txBox="1"/>
          <p:nvPr/>
        </p:nvSpPr>
        <p:spPr>
          <a:xfrm>
            <a:off x="3852390" y="2774720"/>
            <a:ext cx="40010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NO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48BD7330-24D5-5973-E0E7-5F9A3268E041}"/>
              </a:ext>
            </a:extLst>
          </p:cNvPr>
          <p:cNvCxnSpPr>
            <a:cxnSpLocks/>
            <a:stCxn id="18" idx="3"/>
            <a:endCxn id="26" idx="1"/>
          </p:cNvCxnSpPr>
          <p:nvPr/>
        </p:nvCxnSpPr>
        <p:spPr>
          <a:xfrm>
            <a:off x="5192063" y="2981911"/>
            <a:ext cx="684943" cy="57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8A7DAC86-979A-6F73-DBB4-00A76AD98989}"/>
              </a:ext>
            </a:extLst>
          </p:cNvPr>
          <p:cNvSpPr/>
          <p:nvPr/>
        </p:nvSpPr>
        <p:spPr>
          <a:xfrm>
            <a:off x="5877006" y="2710781"/>
            <a:ext cx="879574" cy="55367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bg1"/>
                </a:solidFill>
              </a:rPr>
              <a:t>Family expresses interest in CGM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0A4B84A-6555-7200-18DF-DE1036592134}"/>
              </a:ext>
            </a:extLst>
          </p:cNvPr>
          <p:cNvSpPr txBox="1"/>
          <p:nvPr/>
        </p:nvSpPr>
        <p:spPr>
          <a:xfrm>
            <a:off x="5149607" y="2623758"/>
            <a:ext cx="7411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RPM Calls</a:t>
            </a:r>
          </a:p>
          <a:p>
            <a:pPr algn="ctr"/>
            <a:r>
              <a:rPr lang="en-US" sz="800" dirty="0"/>
              <a:t>~3d-10d later </a:t>
            </a:r>
          </a:p>
        </p:txBody>
      </p:sp>
      <p:sp>
        <p:nvSpPr>
          <p:cNvPr id="29" name="Flowchart: Terminator 28">
            <a:extLst>
              <a:ext uri="{FF2B5EF4-FFF2-40B4-BE49-F238E27FC236}">
                <a16:creationId xmlns:a16="http://schemas.microsoft.com/office/drawing/2014/main" id="{784BE5BC-0B50-C6CB-7D22-D772E238A2C4}"/>
              </a:ext>
            </a:extLst>
          </p:cNvPr>
          <p:cNvSpPr/>
          <p:nvPr/>
        </p:nvSpPr>
        <p:spPr>
          <a:xfrm>
            <a:off x="4120616" y="4459369"/>
            <a:ext cx="1211078" cy="335560"/>
          </a:xfrm>
          <a:prstGeom prst="flowChartTerminator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/>
              <a:t>Pt attends LAND 2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E1A3623A-DE1B-A10B-D24D-B21AFFEACCA5}"/>
              </a:ext>
            </a:extLst>
          </p:cNvPr>
          <p:cNvCxnSpPr>
            <a:cxnSpLocks/>
            <a:stCxn id="18" idx="2"/>
            <a:endCxn id="29" idx="0"/>
          </p:cNvCxnSpPr>
          <p:nvPr/>
        </p:nvCxnSpPr>
        <p:spPr>
          <a:xfrm flipH="1">
            <a:off x="4726155" y="3231288"/>
            <a:ext cx="1" cy="12280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4725DC01-57A2-9D20-D44C-0C29D6CF67DB}"/>
              </a:ext>
            </a:extLst>
          </p:cNvPr>
          <p:cNvCxnSpPr>
            <a:cxnSpLocks/>
            <a:endCxn id="64" idx="2"/>
          </p:cNvCxnSpPr>
          <p:nvPr/>
        </p:nvCxnSpPr>
        <p:spPr>
          <a:xfrm>
            <a:off x="6756580" y="2962312"/>
            <a:ext cx="478773" cy="71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Speech Bubble: Oval 37">
            <a:extLst>
              <a:ext uri="{FF2B5EF4-FFF2-40B4-BE49-F238E27FC236}">
                <a16:creationId xmlns:a16="http://schemas.microsoft.com/office/drawing/2014/main" id="{5F927BDD-8DF6-A718-A52D-E92489CED1BF}"/>
              </a:ext>
            </a:extLst>
          </p:cNvPr>
          <p:cNvSpPr/>
          <p:nvPr/>
        </p:nvSpPr>
        <p:spPr>
          <a:xfrm>
            <a:off x="2393479" y="1722380"/>
            <a:ext cx="1284377" cy="660399"/>
          </a:xfrm>
          <a:prstGeom prst="wedgeEllipseCallout">
            <a:avLst/>
          </a:prstGeom>
          <a:solidFill>
            <a:schemeClr val="accent2"/>
          </a:solidFill>
          <a:ln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bg1"/>
                </a:solidFill>
              </a:rPr>
              <a:t>CDE discuss CGM options/ordering process with family 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763D5B29-7CE4-83FA-9148-9C09A8A9043F}"/>
              </a:ext>
            </a:extLst>
          </p:cNvPr>
          <p:cNvCxnSpPr>
            <a:cxnSpLocks/>
            <a:endCxn id="38" idx="0"/>
          </p:cNvCxnSpPr>
          <p:nvPr/>
        </p:nvCxnSpPr>
        <p:spPr>
          <a:xfrm>
            <a:off x="3035667" y="1496363"/>
            <a:ext cx="1" cy="2260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A3B43FE8-809D-5702-4FFC-CEF987C6986E}"/>
              </a:ext>
            </a:extLst>
          </p:cNvPr>
          <p:cNvSpPr txBox="1"/>
          <p:nvPr/>
        </p:nvSpPr>
        <p:spPr>
          <a:xfrm>
            <a:off x="3978440" y="3586252"/>
            <a:ext cx="79099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~2 </a:t>
            </a:r>
            <a:r>
              <a:rPr lang="en-US" sz="800" dirty="0" err="1"/>
              <a:t>wks</a:t>
            </a:r>
            <a:r>
              <a:rPr lang="en-US" sz="800" dirty="0"/>
              <a:t> later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52DE4853-5D37-B431-46D8-9DCC7DD1F915}"/>
              </a:ext>
            </a:extLst>
          </p:cNvPr>
          <p:cNvSpPr txBox="1"/>
          <p:nvPr/>
        </p:nvSpPr>
        <p:spPr>
          <a:xfrm>
            <a:off x="2612216" y="1508444"/>
            <a:ext cx="40010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YES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6458D7F8-1F8D-02B9-8FF7-6684CFC71542}"/>
              </a:ext>
            </a:extLst>
          </p:cNvPr>
          <p:cNvSpPr txBox="1"/>
          <p:nvPr/>
        </p:nvSpPr>
        <p:spPr>
          <a:xfrm>
            <a:off x="3860146" y="935115"/>
            <a:ext cx="40010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NO</a:t>
            </a:r>
          </a:p>
        </p:txBody>
      </p: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0ABD627E-6FF6-B0E0-F979-9F4B5D028890}"/>
              </a:ext>
            </a:extLst>
          </p:cNvPr>
          <p:cNvCxnSpPr>
            <a:cxnSpLocks/>
            <a:stCxn id="67" idx="3"/>
            <a:endCxn id="33" idx="1"/>
          </p:cNvCxnSpPr>
          <p:nvPr/>
        </p:nvCxnSpPr>
        <p:spPr>
          <a:xfrm>
            <a:off x="10041980" y="3710705"/>
            <a:ext cx="759429" cy="3036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Rectangle: Rounded Corners 73">
            <a:extLst>
              <a:ext uri="{FF2B5EF4-FFF2-40B4-BE49-F238E27FC236}">
                <a16:creationId xmlns:a16="http://schemas.microsoft.com/office/drawing/2014/main" id="{F318B77D-321C-71C3-A8B2-B62A28EA4CDD}"/>
              </a:ext>
            </a:extLst>
          </p:cNvPr>
          <p:cNvSpPr/>
          <p:nvPr/>
        </p:nvSpPr>
        <p:spPr>
          <a:xfrm>
            <a:off x="4373939" y="5025484"/>
            <a:ext cx="704432" cy="33556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bg1"/>
                </a:solidFill>
              </a:rPr>
              <a:t>Does </a:t>
            </a:r>
            <a:r>
              <a:rPr lang="en-US" sz="800" b="1" dirty="0" err="1">
                <a:solidFill>
                  <a:schemeClr val="bg1"/>
                </a:solidFill>
              </a:rPr>
              <a:t>pt</a:t>
            </a:r>
            <a:r>
              <a:rPr lang="en-US" sz="800" b="1" dirty="0">
                <a:solidFill>
                  <a:schemeClr val="bg1"/>
                </a:solidFill>
              </a:rPr>
              <a:t> have CGM?</a:t>
            </a:r>
          </a:p>
        </p:txBody>
      </p:sp>
      <p:sp>
        <p:nvSpPr>
          <p:cNvPr id="75" name="Speech Bubble: Oval 74">
            <a:extLst>
              <a:ext uri="{FF2B5EF4-FFF2-40B4-BE49-F238E27FC236}">
                <a16:creationId xmlns:a16="http://schemas.microsoft.com/office/drawing/2014/main" id="{C1A834AA-6B8A-DC66-04A7-8ABD6BAE7C61}"/>
              </a:ext>
            </a:extLst>
          </p:cNvPr>
          <p:cNvSpPr/>
          <p:nvPr/>
        </p:nvSpPr>
        <p:spPr>
          <a:xfrm>
            <a:off x="5191205" y="5721152"/>
            <a:ext cx="1167650" cy="717289"/>
          </a:xfrm>
          <a:prstGeom prst="wedgeEllipseCallout">
            <a:avLst/>
          </a:prstGeom>
          <a:solidFill>
            <a:schemeClr val="accent2"/>
          </a:solidFill>
          <a:ln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bg1"/>
                </a:solidFill>
              </a:rPr>
              <a:t>Pt receives pump and CGM education  at LAND 2</a:t>
            </a:r>
          </a:p>
        </p:txBody>
      </p:sp>
      <p:cxnSp>
        <p:nvCxnSpPr>
          <p:cNvPr id="77" name="Connector: Elbow 76">
            <a:extLst>
              <a:ext uri="{FF2B5EF4-FFF2-40B4-BE49-F238E27FC236}">
                <a16:creationId xmlns:a16="http://schemas.microsoft.com/office/drawing/2014/main" id="{6BF9B8B8-8B69-67C7-0138-D7CD23466AF0}"/>
              </a:ext>
            </a:extLst>
          </p:cNvPr>
          <p:cNvCxnSpPr>
            <a:cxnSpLocks/>
            <a:stCxn id="74" idx="1"/>
          </p:cNvCxnSpPr>
          <p:nvPr/>
        </p:nvCxnSpPr>
        <p:spPr>
          <a:xfrm rot="10800000" flipV="1">
            <a:off x="3545317" y="5193263"/>
            <a:ext cx="828623" cy="52788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nector: Elbow 79">
            <a:extLst>
              <a:ext uri="{FF2B5EF4-FFF2-40B4-BE49-F238E27FC236}">
                <a16:creationId xmlns:a16="http://schemas.microsoft.com/office/drawing/2014/main" id="{DB346F1A-6578-6F6A-665B-C29D3FF13FC8}"/>
              </a:ext>
            </a:extLst>
          </p:cNvPr>
          <p:cNvCxnSpPr>
            <a:cxnSpLocks/>
            <a:stCxn id="74" idx="3"/>
          </p:cNvCxnSpPr>
          <p:nvPr/>
        </p:nvCxnSpPr>
        <p:spPr>
          <a:xfrm>
            <a:off x="5078371" y="5193264"/>
            <a:ext cx="663068" cy="52788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>
            <a:extLst>
              <a:ext uri="{FF2B5EF4-FFF2-40B4-BE49-F238E27FC236}">
                <a16:creationId xmlns:a16="http://schemas.microsoft.com/office/drawing/2014/main" id="{E23E4841-13AD-C099-D239-DFA2C736E0EE}"/>
              </a:ext>
            </a:extLst>
          </p:cNvPr>
          <p:cNvSpPr txBox="1"/>
          <p:nvPr/>
        </p:nvSpPr>
        <p:spPr>
          <a:xfrm>
            <a:off x="3919064" y="4991362"/>
            <a:ext cx="40010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YES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7522D77B-86D8-ECD6-4EB2-7D204E6AEA8C}"/>
              </a:ext>
            </a:extLst>
          </p:cNvPr>
          <p:cNvSpPr txBox="1"/>
          <p:nvPr/>
        </p:nvSpPr>
        <p:spPr>
          <a:xfrm>
            <a:off x="5191205" y="4977820"/>
            <a:ext cx="40010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NO</a:t>
            </a:r>
          </a:p>
        </p:txBody>
      </p: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B8798BBE-2AE3-2683-220B-321E077EF0B5}"/>
              </a:ext>
            </a:extLst>
          </p:cNvPr>
          <p:cNvCxnSpPr>
            <a:cxnSpLocks/>
            <a:stCxn id="29" idx="2"/>
            <a:endCxn id="74" idx="0"/>
          </p:cNvCxnSpPr>
          <p:nvPr/>
        </p:nvCxnSpPr>
        <p:spPr>
          <a:xfrm>
            <a:off x="4726155" y="4794929"/>
            <a:ext cx="0" cy="2305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Speech Bubble: Oval 32">
            <a:extLst>
              <a:ext uri="{FF2B5EF4-FFF2-40B4-BE49-F238E27FC236}">
                <a16:creationId xmlns:a16="http://schemas.microsoft.com/office/drawing/2014/main" id="{5BFBE0A8-5A40-91A3-C6F8-5874633483F8}"/>
              </a:ext>
            </a:extLst>
          </p:cNvPr>
          <p:cNvSpPr/>
          <p:nvPr/>
        </p:nvSpPr>
        <p:spPr>
          <a:xfrm>
            <a:off x="10594600" y="3923292"/>
            <a:ext cx="1412179" cy="621749"/>
          </a:xfrm>
          <a:prstGeom prst="wedgeEllipseCallou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bg1"/>
                </a:solidFill>
              </a:rPr>
              <a:t>Family provided CMH Dexcom information sheet  (if applicable) . </a:t>
            </a:r>
          </a:p>
        </p:txBody>
      </p:sp>
      <p:cxnSp>
        <p:nvCxnSpPr>
          <p:cNvPr id="51" name="Connector: Elbow 50">
            <a:extLst>
              <a:ext uri="{FF2B5EF4-FFF2-40B4-BE49-F238E27FC236}">
                <a16:creationId xmlns:a16="http://schemas.microsoft.com/office/drawing/2014/main" id="{5C243B51-27DC-3018-288F-AE06F19D101E}"/>
              </a:ext>
            </a:extLst>
          </p:cNvPr>
          <p:cNvCxnSpPr>
            <a:stCxn id="10" idx="3"/>
            <a:endCxn id="18" idx="0"/>
          </p:cNvCxnSpPr>
          <p:nvPr/>
        </p:nvCxnSpPr>
        <p:spPr>
          <a:xfrm>
            <a:off x="3804073" y="1150560"/>
            <a:ext cx="922083" cy="1581973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Speech Bubble: Oval 63">
            <a:extLst>
              <a:ext uri="{FF2B5EF4-FFF2-40B4-BE49-F238E27FC236}">
                <a16:creationId xmlns:a16="http://schemas.microsoft.com/office/drawing/2014/main" id="{A2E06682-E27C-33EA-398B-184B2BB2A37D}"/>
              </a:ext>
            </a:extLst>
          </p:cNvPr>
          <p:cNvSpPr/>
          <p:nvPr/>
        </p:nvSpPr>
        <p:spPr>
          <a:xfrm>
            <a:off x="7235353" y="2639284"/>
            <a:ext cx="1284377" cy="660399"/>
          </a:xfrm>
          <a:prstGeom prst="wedgeEllipseCallout">
            <a:avLst/>
          </a:prstGeom>
          <a:solidFill>
            <a:schemeClr val="accent2"/>
          </a:solidFill>
          <a:ln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bg1"/>
                </a:solidFill>
              </a:rPr>
              <a:t>CDE discuss CGM options/ordering process with family </a:t>
            </a:r>
          </a:p>
        </p:txBody>
      </p:sp>
      <p:sp>
        <p:nvSpPr>
          <p:cNvPr id="67" name="Flowchart: Decision 66">
            <a:extLst>
              <a:ext uri="{FF2B5EF4-FFF2-40B4-BE49-F238E27FC236}">
                <a16:creationId xmlns:a16="http://schemas.microsoft.com/office/drawing/2014/main" id="{F59783BE-603A-237B-E0F5-7C2E00343A08}"/>
              </a:ext>
            </a:extLst>
          </p:cNvPr>
          <p:cNvSpPr/>
          <p:nvPr/>
        </p:nvSpPr>
        <p:spPr>
          <a:xfrm>
            <a:off x="8522507" y="3368078"/>
            <a:ext cx="1519473" cy="685253"/>
          </a:xfrm>
          <a:prstGeom prst="flowChartDecisio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bg1"/>
                </a:solidFill>
              </a:rPr>
              <a:t>Has family made a decision and want CGM?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7F437A06-CAA6-A176-3040-1D9F0995BD68}"/>
              </a:ext>
            </a:extLst>
          </p:cNvPr>
          <p:cNvSpPr txBox="1"/>
          <p:nvPr/>
        </p:nvSpPr>
        <p:spPr>
          <a:xfrm>
            <a:off x="10390939" y="3644257"/>
            <a:ext cx="40010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YES</a:t>
            </a:r>
          </a:p>
        </p:txBody>
      </p: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54248F60-6334-A4EC-F7D7-CF3C2C1CC6CF}"/>
              </a:ext>
            </a:extLst>
          </p:cNvPr>
          <p:cNvCxnSpPr>
            <a:cxnSpLocks/>
            <a:stCxn id="33" idx="8"/>
            <a:endCxn id="122" idx="3"/>
          </p:cNvCxnSpPr>
          <p:nvPr/>
        </p:nvCxnSpPr>
        <p:spPr>
          <a:xfrm flipH="1">
            <a:off x="10460877" y="4622760"/>
            <a:ext cx="545613" cy="5566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3F83518F-C91E-F451-C365-AA56555961B4}"/>
              </a:ext>
            </a:extLst>
          </p:cNvPr>
          <p:cNvCxnSpPr>
            <a:cxnSpLocks/>
            <a:stCxn id="67" idx="1"/>
            <a:endCxn id="29" idx="3"/>
          </p:cNvCxnSpPr>
          <p:nvPr/>
        </p:nvCxnSpPr>
        <p:spPr>
          <a:xfrm flipH="1">
            <a:off x="5331694" y="3710705"/>
            <a:ext cx="3190813" cy="9164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Box 91">
            <a:extLst>
              <a:ext uri="{FF2B5EF4-FFF2-40B4-BE49-F238E27FC236}">
                <a16:creationId xmlns:a16="http://schemas.microsoft.com/office/drawing/2014/main" id="{89565EB8-B607-25A7-A95A-E5E46F70AB1A}"/>
              </a:ext>
            </a:extLst>
          </p:cNvPr>
          <p:cNvSpPr txBox="1"/>
          <p:nvPr/>
        </p:nvSpPr>
        <p:spPr>
          <a:xfrm>
            <a:off x="8029427" y="3564240"/>
            <a:ext cx="40010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NO</a:t>
            </a:r>
          </a:p>
        </p:txBody>
      </p:sp>
      <p:cxnSp>
        <p:nvCxnSpPr>
          <p:cNvPr id="101" name="Connector: Elbow 100">
            <a:extLst>
              <a:ext uri="{FF2B5EF4-FFF2-40B4-BE49-F238E27FC236}">
                <a16:creationId xmlns:a16="http://schemas.microsoft.com/office/drawing/2014/main" id="{53D2B6EF-015C-2C85-D705-ED1A3242AAB8}"/>
              </a:ext>
            </a:extLst>
          </p:cNvPr>
          <p:cNvCxnSpPr>
            <a:cxnSpLocks/>
            <a:stCxn id="64" idx="6"/>
            <a:endCxn id="67" idx="0"/>
          </p:cNvCxnSpPr>
          <p:nvPr/>
        </p:nvCxnSpPr>
        <p:spPr>
          <a:xfrm>
            <a:off x="8519730" y="2969484"/>
            <a:ext cx="762514" cy="39859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>
            <a:extLst>
              <a:ext uri="{FF2B5EF4-FFF2-40B4-BE49-F238E27FC236}">
                <a16:creationId xmlns:a16="http://schemas.microsoft.com/office/drawing/2014/main" id="{DB7FE3F6-091B-B493-F05E-27410B066A7D}"/>
              </a:ext>
            </a:extLst>
          </p:cNvPr>
          <p:cNvCxnSpPr>
            <a:cxnSpLocks/>
            <a:stCxn id="109" idx="3"/>
            <a:endCxn id="29" idx="1"/>
          </p:cNvCxnSpPr>
          <p:nvPr/>
        </p:nvCxnSpPr>
        <p:spPr>
          <a:xfrm>
            <a:off x="1910607" y="4053331"/>
            <a:ext cx="2210009" cy="5738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Rectangle: Rounded Corners 108">
            <a:extLst>
              <a:ext uri="{FF2B5EF4-FFF2-40B4-BE49-F238E27FC236}">
                <a16:creationId xmlns:a16="http://schemas.microsoft.com/office/drawing/2014/main" id="{5390508C-F9F2-920E-5BD6-C860D4D33E24}"/>
              </a:ext>
            </a:extLst>
          </p:cNvPr>
          <p:cNvSpPr/>
          <p:nvPr/>
        </p:nvSpPr>
        <p:spPr>
          <a:xfrm>
            <a:off x="891310" y="3790225"/>
            <a:ext cx="1019297" cy="526212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bg1"/>
                </a:solidFill>
              </a:rPr>
              <a:t>RX for CGM sent to appropriate distributor based on insurance</a:t>
            </a:r>
          </a:p>
        </p:txBody>
      </p:sp>
      <p:cxnSp>
        <p:nvCxnSpPr>
          <p:cNvPr id="112" name="Straight Arrow Connector 111">
            <a:extLst>
              <a:ext uri="{FF2B5EF4-FFF2-40B4-BE49-F238E27FC236}">
                <a16:creationId xmlns:a16="http://schemas.microsoft.com/office/drawing/2014/main" id="{C9C51153-C3F4-1A03-74F4-5C45D4C14C45}"/>
              </a:ext>
            </a:extLst>
          </p:cNvPr>
          <p:cNvCxnSpPr>
            <a:cxnSpLocks/>
            <a:stCxn id="9" idx="1"/>
          </p:cNvCxnSpPr>
          <p:nvPr/>
        </p:nvCxnSpPr>
        <p:spPr>
          <a:xfrm flipH="1">
            <a:off x="1929566" y="2983037"/>
            <a:ext cx="345619" cy="56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Rectangle: Rounded Corners 117">
            <a:extLst>
              <a:ext uri="{FF2B5EF4-FFF2-40B4-BE49-F238E27FC236}">
                <a16:creationId xmlns:a16="http://schemas.microsoft.com/office/drawing/2014/main" id="{07AD8DB9-B733-E612-40DC-ED362B23C4A6}"/>
              </a:ext>
            </a:extLst>
          </p:cNvPr>
          <p:cNvSpPr/>
          <p:nvPr/>
        </p:nvSpPr>
        <p:spPr>
          <a:xfrm>
            <a:off x="860854" y="2690858"/>
            <a:ext cx="1068712" cy="646905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bg1"/>
                </a:solidFill>
              </a:rPr>
              <a:t>Family provided CMH Dexcom information sheet  (if applicable) . </a:t>
            </a:r>
          </a:p>
        </p:txBody>
      </p: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F8DADA87-8811-FFD8-8B8F-9741764806D0}"/>
              </a:ext>
            </a:extLst>
          </p:cNvPr>
          <p:cNvCxnSpPr>
            <a:cxnSpLocks/>
            <a:endCxn id="109" idx="0"/>
          </p:cNvCxnSpPr>
          <p:nvPr/>
        </p:nvCxnSpPr>
        <p:spPr>
          <a:xfrm flipH="1">
            <a:off x="1400959" y="3345611"/>
            <a:ext cx="1310" cy="4446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Rectangle: Rounded Corners 121">
            <a:extLst>
              <a:ext uri="{FF2B5EF4-FFF2-40B4-BE49-F238E27FC236}">
                <a16:creationId xmlns:a16="http://schemas.microsoft.com/office/drawing/2014/main" id="{11759370-E1CB-E6B0-372D-6800F0B7F042}"/>
              </a:ext>
            </a:extLst>
          </p:cNvPr>
          <p:cNvSpPr/>
          <p:nvPr/>
        </p:nvSpPr>
        <p:spPr>
          <a:xfrm>
            <a:off x="9441580" y="4916265"/>
            <a:ext cx="1019297" cy="526212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bg1"/>
                </a:solidFill>
              </a:rPr>
              <a:t>RX for CGM sent to appropriate distributor based on insurance</a:t>
            </a:r>
          </a:p>
        </p:txBody>
      </p:sp>
      <p:cxnSp>
        <p:nvCxnSpPr>
          <p:cNvPr id="126" name="Straight Arrow Connector 125">
            <a:extLst>
              <a:ext uri="{FF2B5EF4-FFF2-40B4-BE49-F238E27FC236}">
                <a16:creationId xmlns:a16="http://schemas.microsoft.com/office/drawing/2014/main" id="{3D16C8DA-CD34-DFE1-2A55-F790BFA70B80}"/>
              </a:ext>
            </a:extLst>
          </p:cNvPr>
          <p:cNvCxnSpPr>
            <a:cxnSpLocks/>
            <a:stCxn id="122" idx="1"/>
            <a:endCxn id="29" idx="3"/>
          </p:cNvCxnSpPr>
          <p:nvPr/>
        </p:nvCxnSpPr>
        <p:spPr>
          <a:xfrm flipH="1" flipV="1">
            <a:off x="5331694" y="4627149"/>
            <a:ext cx="4109886" cy="5522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Flowchart: Terminator 129">
            <a:extLst>
              <a:ext uri="{FF2B5EF4-FFF2-40B4-BE49-F238E27FC236}">
                <a16:creationId xmlns:a16="http://schemas.microsoft.com/office/drawing/2014/main" id="{23DF5EFC-E858-F5C5-8855-2B2F8D56978F}"/>
              </a:ext>
            </a:extLst>
          </p:cNvPr>
          <p:cNvSpPr/>
          <p:nvPr/>
        </p:nvSpPr>
        <p:spPr>
          <a:xfrm>
            <a:off x="7616103" y="1075513"/>
            <a:ext cx="413324" cy="147384"/>
          </a:xfrm>
          <a:prstGeom prst="flowChartTerminator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b="1" dirty="0"/>
          </a:p>
        </p:txBody>
      </p:sp>
      <p:sp>
        <p:nvSpPr>
          <p:cNvPr id="131" name="Flowchart: Decision 130">
            <a:extLst>
              <a:ext uri="{FF2B5EF4-FFF2-40B4-BE49-F238E27FC236}">
                <a16:creationId xmlns:a16="http://schemas.microsoft.com/office/drawing/2014/main" id="{8BDD267A-8B43-514C-4CB2-F38847BAD581}"/>
              </a:ext>
            </a:extLst>
          </p:cNvPr>
          <p:cNvSpPr/>
          <p:nvPr/>
        </p:nvSpPr>
        <p:spPr>
          <a:xfrm>
            <a:off x="7627101" y="1301291"/>
            <a:ext cx="413324" cy="236653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b="1" dirty="0">
              <a:solidFill>
                <a:schemeClr val="bg1"/>
              </a:solidFill>
            </a:endParaRPr>
          </a:p>
        </p:txBody>
      </p:sp>
      <p:sp>
        <p:nvSpPr>
          <p:cNvPr id="132" name="Speech Bubble: Oval 131">
            <a:extLst>
              <a:ext uri="{FF2B5EF4-FFF2-40B4-BE49-F238E27FC236}">
                <a16:creationId xmlns:a16="http://schemas.microsoft.com/office/drawing/2014/main" id="{24C6033C-1A7B-3199-57A7-0FB38799965D}"/>
              </a:ext>
            </a:extLst>
          </p:cNvPr>
          <p:cNvSpPr/>
          <p:nvPr/>
        </p:nvSpPr>
        <p:spPr>
          <a:xfrm>
            <a:off x="7627101" y="1630747"/>
            <a:ext cx="413325" cy="204036"/>
          </a:xfrm>
          <a:prstGeom prst="wedgeEllipseCallout">
            <a:avLst/>
          </a:prstGeom>
          <a:noFill/>
          <a:ln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b="1" dirty="0">
              <a:solidFill>
                <a:schemeClr val="bg1"/>
              </a:solidFill>
            </a:endParaRPr>
          </a:p>
        </p:txBody>
      </p:sp>
      <p:sp>
        <p:nvSpPr>
          <p:cNvPr id="133" name="Rectangle: Rounded Corners 132">
            <a:extLst>
              <a:ext uri="{FF2B5EF4-FFF2-40B4-BE49-F238E27FC236}">
                <a16:creationId xmlns:a16="http://schemas.microsoft.com/office/drawing/2014/main" id="{6862AF90-3C7A-1D03-AC59-E10726848E52}"/>
              </a:ext>
            </a:extLst>
          </p:cNvPr>
          <p:cNvSpPr/>
          <p:nvPr/>
        </p:nvSpPr>
        <p:spPr>
          <a:xfrm>
            <a:off x="7682170" y="1936447"/>
            <a:ext cx="341756" cy="16345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b="1" dirty="0">
              <a:solidFill>
                <a:schemeClr val="bg1"/>
              </a:solidFill>
            </a:endParaRPr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E3738C33-18B1-3AF2-CA4C-35B51070B754}"/>
              </a:ext>
            </a:extLst>
          </p:cNvPr>
          <p:cNvSpPr/>
          <p:nvPr/>
        </p:nvSpPr>
        <p:spPr>
          <a:xfrm>
            <a:off x="7523910" y="435167"/>
            <a:ext cx="4353369" cy="181516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1D5E1460-34AF-E1E2-8FE8-40B6451D7EC9}"/>
              </a:ext>
            </a:extLst>
          </p:cNvPr>
          <p:cNvSpPr txBox="1"/>
          <p:nvPr/>
        </p:nvSpPr>
        <p:spPr>
          <a:xfrm>
            <a:off x="7523451" y="746248"/>
            <a:ext cx="43516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LAND – Learning about New Onset Diabetes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5B01D16A-484D-1A40-3853-4F809C98034B}"/>
              </a:ext>
            </a:extLst>
          </p:cNvPr>
          <p:cNvSpPr txBox="1"/>
          <p:nvPr/>
        </p:nvSpPr>
        <p:spPr>
          <a:xfrm>
            <a:off x="7534808" y="472630"/>
            <a:ext cx="41075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Key: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0C24F054-71BF-3FB9-F9FA-4F0520EF9C53}"/>
              </a:ext>
            </a:extLst>
          </p:cNvPr>
          <p:cNvSpPr txBox="1"/>
          <p:nvPr/>
        </p:nvSpPr>
        <p:spPr>
          <a:xfrm>
            <a:off x="8060885" y="1010805"/>
            <a:ext cx="16823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Process Start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0BFC0224-0852-8AC7-34B6-5DFD44939710}"/>
              </a:ext>
            </a:extLst>
          </p:cNvPr>
          <p:cNvSpPr txBox="1"/>
          <p:nvPr/>
        </p:nvSpPr>
        <p:spPr>
          <a:xfrm>
            <a:off x="8060616" y="1281252"/>
            <a:ext cx="16826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Decision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1601172C-D9CA-ABBE-B720-8A2B10E6CA7A}"/>
              </a:ext>
            </a:extLst>
          </p:cNvPr>
          <p:cNvSpPr txBox="1"/>
          <p:nvPr/>
        </p:nvSpPr>
        <p:spPr>
          <a:xfrm>
            <a:off x="8082272" y="1583552"/>
            <a:ext cx="16609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Education/Discussion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9BA634D6-4084-4AE5-20EA-0EF0813E0A00}"/>
              </a:ext>
            </a:extLst>
          </p:cNvPr>
          <p:cNvSpPr txBox="1"/>
          <p:nvPr/>
        </p:nvSpPr>
        <p:spPr>
          <a:xfrm>
            <a:off x="8076175" y="1879300"/>
            <a:ext cx="16609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Process</a:t>
            </a:r>
          </a:p>
        </p:txBody>
      </p:sp>
      <p:sp>
        <p:nvSpPr>
          <p:cNvPr id="154" name="Speech Bubble: Oval 153">
            <a:extLst>
              <a:ext uri="{FF2B5EF4-FFF2-40B4-BE49-F238E27FC236}">
                <a16:creationId xmlns:a16="http://schemas.microsoft.com/office/drawing/2014/main" id="{30219418-47E3-7FC1-4286-F878C5C71818}"/>
              </a:ext>
            </a:extLst>
          </p:cNvPr>
          <p:cNvSpPr/>
          <p:nvPr/>
        </p:nvSpPr>
        <p:spPr>
          <a:xfrm>
            <a:off x="2961491" y="5740256"/>
            <a:ext cx="1167650" cy="717289"/>
          </a:xfrm>
          <a:prstGeom prst="wedgeEllipseCallout">
            <a:avLst/>
          </a:prstGeom>
          <a:solidFill>
            <a:schemeClr val="accent2"/>
          </a:solidFill>
          <a:ln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bg1"/>
                </a:solidFill>
              </a:rPr>
              <a:t>Pt receives pump education  at LAND 2</a:t>
            </a:r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EC399C8A-423C-690C-3FB8-108B4FC4DE9B}"/>
              </a:ext>
            </a:extLst>
          </p:cNvPr>
          <p:cNvSpPr/>
          <p:nvPr/>
        </p:nvSpPr>
        <p:spPr>
          <a:xfrm>
            <a:off x="9825778" y="1087366"/>
            <a:ext cx="411061" cy="12497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0D159F08-1D37-F403-6BAE-BE68B7B24F1B}"/>
              </a:ext>
            </a:extLst>
          </p:cNvPr>
          <p:cNvSpPr/>
          <p:nvPr/>
        </p:nvSpPr>
        <p:spPr>
          <a:xfrm>
            <a:off x="9821582" y="1384106"/>
            <a:ext cx="411061" cy="12497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BA2A842F-CDB5-1291-1E7D-D4A32EE042C8}"/>
              </a:ext>
            </a:extLst>
          </p:cNvPr>
          <p:cNvSpPr txBox="1"/>
          <p:nvPr/>
        </p:nvSpPr>
        <p:spPr>
          <a:xfrm>
            <a:off x="10261776" y="1004253"/>
            <a:ext cx="16133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Pt focus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8D97EB71-9DF5-D90A-9BF6-E659C13AE9DE}"/>
              </a:ext>
            </a:extLst>
          </p:cNvPr>
          <p:cNvSpPr txBox="1"/>
          <p:nvPr/>
        </p:nvSpPr>
        <p:spPr>
          <a:xfrm>
            <a:off x="10283175" y="1315618"/>
            <a:ext cx="16133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CDE/Provider focus</a:t>
            </a: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76B7A67F-83F2-3E5A-6407-9B9B7E39BE11}"/>
              </a:ext>
            </a:extLst>
          </p:cNvPr>
          <p:cNvSpPr txBox="1"/>
          <p:nvPr/>
        </p:nvSpPr>
        <p:spPr>
          <a:xfrm>
            <a:off x="9493121" y="2303488"/>
            <a:ext cx="2381978" cy="70788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1000" b="1" dirty="0"/>
              <a:t>LAND 1 Timing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/>
              <a:t>w/in 24 </a:t>
            </a:r>
            <a:r>
              <a:rPr lang="en-US" sz="1000" b="1" dirty="0" err="1"/>
              <a:t>hrs</a:t>
            </a:r>
            <a:r>
              <a:rPr lang="en-US" sz="1000" b="1" dirty="0"/>
              <a:t> of diagnosis if not in DKA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/>
              <a:t> w/in 24 </a:t>
            </a:r>
            <a:r>
              <a:rPr lang="en-US" sz="1000" b="1" dirty="0" err="1"/>
              <a:t>hrs</a:t>
            </a:r>
            <a:r>
              <a:rPr lang="en-US" sz="1000" b="1" dirty="0"/>
              <a:t> of coming out of DKA if admitted at diagnosis</a:t>
            </a:r>
          </a:p>
        </p:txBody>
      </p:sp>
      <p:pic>
        <p:nvPicPr>
          <p:cNvPr id="1026" name="Picture 11">
            <a:extLst>
              <a:ext uri="{FF2B5EF4-FFF2-40B4-BE49-F238E27FC236}">
                <a16:creationId xmlns:a16="http://schemas.microsoft.com/office/drawing/2014/main" id="{74EC26CE-5D1F-9010-90C6-FE0E07E984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68598" y="6098900"/>
            <a:ext cx="219392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61697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E0A41-1962-4D9D-8B5E-3FE95B351B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80763" y="275075"/>
            <a:ext cx="5430473" cy="236653"/>
          </a:xfrm>
        </p:spPr>
        <p:txBody>
          <a:bodyPr>
            <a:noAutofit/>
          </a:bodyPr>
          <a:lstStyle/>
          <a:p>
            <a:r>
              <a:rPr lang="en-US" sz="1800" dirty="0"/>
              <a:t>Pump Process Map – New Onset</a:t>
            </a:r>
          </a:p>
        </p:txBody>
      </p:sp>
      <p:sp>
        <p:nvSpPr>
          <p:cNvPr id="4" name="Flowchart: Terminator 3">
            <a:extLst>
              <a:ext uri="{FF2B5EF4-FFF2-40B4-BE49-F238E27FC236}">
                <a16:creationId xmlns:a16="http://schemas.microsoft.com/office/drawing/2014/main" id="{679F5A7F-0143-94BE-AB59-590ED1C69C17}"/>
              </a:ext>
            </a:extLst>
          </p:cNvPr>
          <p:cNvSpPr/>
          <p:nvPr/>
        </p:nvSpPr>
        <p:spPr>
          <a:xfrm>
            <a:off x="111737" y="88944"/>
            <a:ext cx="995610" cy="262464"/>
          </a:xfrm>
          <a:prstGeom prst="flowChartTerminator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b="1" dirty="0"/>
              <a:t>Pt attends LAND 1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BA4226E-A0E7-D157-BFEE-7DA861156B54}"/>
              </a:ext>
            </a:extLst>
          </p:cNvPr>
          <p:cNvCxnSpPr>
            <a:cxnSpLocks/>
            <a:stCxn id="4" idx="2"/>
          </p:cNvCxnSpPr>
          <p:nvPr/>
        </p:nvCxnSpPr>
        <p:spPr>
          <a:xfrm>
            <a:off x="609542" y="351408"/>
            <a:ext cx="0" cy="2366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lowchart: Decision 9">
            <a:extLst>
              <a:ext uri="{FF2B5EF4-FFF2-40B4-BE49-F238E27FC236}">
                <a16:creationId xmlns:a16="http://schemas.microsoft.com/office/drawing/2014/main" id="{0CD4C3DB-BA6D-AB13-E3A3-BC08BA26A9AB}"/>
              </a:ext>
            </a:extLst>
          </p:cNvPr>
          <p:cNvSpPr/>
          <p:nvPr/>
        </p:nvSpPr>
        <p:spPr>
          <a:xfrm>
            <a:off x="63589" y="584413"/>
            <a:ext cx="1094781" cy="608344"/>
          </a:xfrm>
          <a:prstGeom prst="flowChartDecisio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b="1" dirty="0">
                <a:solidFill>
                  <a:schemeClr val="bg1"/>
                </a:solidFill>
              </a:rPr>
              <a:t>Family expresses interest in pump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D237A765-CA81-7C5C-4D20-B168A62436E2}"/>
              </a:ext>
            </a:extLst>
          </p:cNvPr>
          <p:cNvSpPr/>
          <p:nvPr/>
        </p:nvSpPr>
        <p:spPr>
          <a:xfrm>
            <a:off x="1789867" y="1681848"/>
            <a:ext cx="931815" cy="607531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b="1" dirty="0">
                <a:solidFill>
                  <a:schemeClr val="bg1"/>
                </a:solidFill>
              </a:rPr>
              <a:t>Pumps Discussed at a  later date (RPM call or LAND 2)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48BD7330-24D5-5973-E0E7-5F9A3268E041}"/>
              </a:ext>
            </a:extLst>
          </p:cNvPr>
          <p:cNvCxnSpPr>
            <a:cxnSpLocks/>
            <a:stCxn id="18" idx="3"/>
            <a:endCxn id="26" idx="1"/>
          </p:cNvCxnSpPr>
          <p:nvPr/>
        </p:nvCxnSpPr>
        <p:spPr>
          <a:xfrm>
            <a:off x="2721682" y="1985614"/>
            <a:ext cx="684943" cy="60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8A7DAC86-979A-6F73-DBB4-00A76AD98989}"/>
              </a:ext>
            </a:extLst>
          </p:cNvPr>
          <p:cNvSpPr/>
          <p:nvPr/>
        </p:nvSpPr>
        <p:spPr>
          <a:xfrm>
            <a:off x="3406625" y="1714783"/>
            <a:ext cx="879574" cy="55367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b="1" dirty="0">
                <a:solidFill>
                  <a:schemeClr val="bg1"/>
                </a:solidFill>
              </a:rPr>
              <a:t>Family expresses interest in Pump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0A4B84A-6555-7200-18DF-DE1036592134}"/>
              </a:ext>
            </a:extLst>
          </p:cNvPr>
          <p:cNvSpPr txBox="1"/>
          <p:nvPr/>
        </p:nvSpPr>
        <p:spPr>
          <a:xfrm>
            <a:off x="2679226" y="1681849"/>
            <a:ext cx="7411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dirty="0"/>
              <a:t>RPM Calls</a:t>
            </a:r>
          </a:p>
          <a:p>
            <a:pPr algn="ctr"/>
            <a:r>
              <a:rPr lang="en-US" sz="700" dirty="0"/>
              <a:t>~3d-10d later </a:t>
            </a:r>
          </a:p>
        </p:txBody>
      </p:sp>
      <p:sp>
        <p:nvSpPr>
          <p:cNvPr id="29" name="Flowchart: Terminator 28">
            <a:extLst>
              <a:ext uri="{FF2B5EF4-FFF2-40B4-BE49-F238E27FC236}">
                <a16:creationId xmlns:a16="http://schemas.microsoft.com/office/drawing/2014/main" id="{784BE5BC-0B50-C6CB-7D22-D772E238A2C4}"/>
              </a:ext>
            </a:extLst>
          </p:cNvPr>
          <p:cNvSpPr/>
          <p:nvPr/>
        </p:nvSpPr>
        <p:spPr>
          <a:xfrm>
            <a:off x="2818701" y="2797593"/>
            <a:ext cx="1211078" cy="335560"/>
          </a:xfrm>
          <a:prstGeom prst="flowChartTerminator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/>
              <a:t>Pt attends LAND 2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E1A3623A-DE1B-A10B-D24D-B21AFFEACCA5}"/>
              </a:ext>
            </a:extLst>
          </p:cNvPr>
          <p:cNvCxnSpPr>
            <a:cxnSpLocks/>
            <a:stCxn id="18" idx="2"/>
            <a:endCxn id="29" idx="0"/>
          </p:cNvCxnSpPr>
          <p:nvPr/>
        </p:nvCxnSpPr>
        <p:spPr>
          <a:xfrm>
            <a:off x="2255775" y="2289379"/>
            <a:ext cx="1168465" cy="5082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4725DC01-57A2-9D20-D44C-0C29D6CF67DB}"/>
              </a:ext>
            </a:extLst>
          </p:cNvPr>
          <p:cNvCxnSpPr>
            <a:cxnSpLocks/>
          </p:cNvCxnSpPr>
          <p:nvPr/>
        </p:nvCxnSpPr>
        <p:spPr>
          <a:xfrm>
            <a:off x="4286199" y="1966314"/>
            <a:ext cx="47877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Speech Bubble: Oval 35">
            <a:extLst>
              <a:ext uri="{FF2B5EF4-FFF2-40B4-BE49-F238E27FC236}">
                <a16:creationId xmlns:a16="http://schemas.microsoft.com/office/drawing/2014/main" id="{F16D9A65-4699-A0F3-1171-790B46B9E4CF}"/>
              </a:ext>
            </a:extLst>
          </p:cNvPr>
          <p:cNvSpPr/>
          <p:nvPr/>
        </p:nvSpPr>
        <p:spPr>
          <a:xfrm>
            <a:off x="5561433" y="4051578"/>
            <a:ext cx="1019297" cy="526212"/>
          </a:xfrm>
          <a:prstGeom prst="wedgeEllipseCallout">
            <a:avLst/>
          </a:prstGeom>
          <a:solidFill>
            <a:schemeClr val="accent2"/>
          </a:solidFill>
          <a:ln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bg1"/>
                </a:solidFill>
              </a:rPr>
              <a:t>Pt receives pump education at LAND 2</a:t>
            </a:r>
          </a:p>
        </p:txBody>
      </p:sp>
      <p:sp>
        <p:nvSpPr>
          <p:cNvPr id="38" name="Speech Bubble: Oval 37">
            <a:extLst>
              <a:ext uri="{FF2B5EF4-FFF2-40B4-BE49-F238E27FC236}">
                <a16:creationId xmlns:a16="http://schemas.microsoft.com/office/drawing/2014/main" id="{5F927BDD-8DF6-A718-A52D-E92489CED1BF}"/>
              </a:ext>
            </a:extLst>
          </p:cNvPr>
          <p:cNvSpPr/>
          <p:nvPr/>
        </p:nvSpPr>
        <p:spPr>
          <a:xfrm>
            <a:off x="46986" y="1474707"/>
            <a:ext cx="1125112" cy="1006459"/>
          </a:xfrm>
          <a:prstGeom prst="wedgeEllipseCallout">
            <a:avLst/>
          </a:prstGeom>
          <a:solidFill>
            <a:schemeClr val="accent2"/>
          </a:solidFill>
          <a:ln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b="1" dirty="0">
                <a:solidFill>
                  <a:schemeClr val="bg1"/>
                </a:solidFill>
              </a:rPr>
              <a:t>If time allows – Pondering pumps and packets provided to family in person or via email/portal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763D5B29-7CE4-83FA-9148-9C09A8A9043F}"/>
              </a:ext>
            </a:extLst>
          </p:cNvPr>
          <p:cNvCxnSpPr>
            <a:cxnSpLocks/>
            <a:stCxn id="10" idx="2"/>
            <a:endCxn id="38" idx="0"/>
          </p:cNvCxnSpPr>
          <p:nvPr/>
        </p:nvCxnSpPr>
        <p:spPr>
          <a:xfrm flipH="1">
            <a:off x="609542" y="1192757"/>
            <a:ext cx="1438" cy="2819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A3B43FE8-809D-5702-4FFC-CEF987C6986E}"/>
              </a:ext>
            </a:extLst>
          </p:cNvPr>
          <p:cNvSpPr txBox="1"/>
          <p:nvPr/>
        </p:nvSpPr>
        <p:spPr>
          <a:xfrm>
            <a:off x="2281964" y="2543486"/>
            <a:ext cx="79099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dirty="0"/>
              <a:t>~2 </a:t>
            </a:r>
            <a:r>
              <a:rPr lang="en-US" sz="700" dirty="0" err="1"/>
              <a:t>wks</a:t>
            </a:r>
            <a:r>
              <a:rPr lang="en-US" sz="700" dirty="0"/>
              <a:t> later</a:t>
            </a:r>
          </a:p>
        </p:txBody>
      </p:sp>
      <p:cxnSp>
        <p:nvCxnSpPr>
          <p:cNvPr id="52" name="Connector: Elbow 51">
            <a:extLst>
              <a:ext uri="{FF2B5EF4-FFF2-40B4-BE49-F238E27FC236}">
                <a16:creationId xmlns:a16="http://schemas.microsoft.com/office/drawing/2014/main" id="{C66B983E-4F01-331E-6926-32391D248685}"/>
              </a:ext>
            </a:extLst>
          </p:cNvPr>
          <p:cNvCxnSpPr>
            <a:cxnSpLocks/>
            <a:stCxn id="10" idx="3"/>
            <a:endCxn id="18" idx="0"/>
          </p:cNvCxnSpPr>
          <p:nvPr/>
        </p:nvCxnSpPr>
        <p:spPr>
          <a:xfrm>
            <a:off x="1158370" y="888585"/>
            <a:ext cx="1097405" cy="793263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52DE4853-5D37-B431-46D8-9DCC7DD1F915}"/>
              </a:ext>
            </a:extLst>
          </p:cNvPr>
          <p:cNvSpPr txBox="1"/>
          <p:nvPr/>
        </p:nvSpPr>
        <p:spPr>
          <a:xfrm>
            <a:off x="327506" y="1203597"/>
            <a:ext cx="40010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/>
              <a:t>YES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6458D7F8-1F8D-02B9-8FF7-6684CFC71542}"/>
              </a:ext>
            </a:extLst>
          </p:cNvPr>
          <p:cNvSpPr txBox="1"/>
          <p:nvPr/>
        </p:nvSpPr>
        <p:spPr>
          <a:xfrm>
            <a:off x="1531925" y="888267"/>
            <a:ext cx="40010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/>
              <a:t>NO</a:t>
            </a:r>
          </a:p>
        </p:txBody>
      </p:sp>
      <p:sp>
        <p:nvSpPr>
          <p:cNvPr id="74" name="Flowchart: Decision 73">
            <a:extLst>
              <a:ext uri="{FF2B5EF4-FFF2-40B4-BE49-F238E27FC236}">
                <a16:creationId xmlns:a16="http://schemas.microsoft.com/office/drawing/2014/main" id="{F318B77D-321C-71C3-A8B2-B62A28EA4CDD}"/>
              </a:ext>
            </a:extLst>
          </p:cNvPr>
          <p:cNvSpPr/>
          <p:nvPr/>
        </p:nvSpPr>
        <p:spPr>
          <a:xfrm>
            <a:off x="4115067" y="3333706"/>
            <a:ext cx="1636886" cy="737384"/>
          </a:xfrm>
          <a:prstGeom prst="flowChartDecisio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bg1"/>
                </a:solidFill>
              </a:rPr>
              <a:t>Has </a:t>
            </a:r>
            <a:r>
              <a:rPr lang="en-US" sz="800" b="1" dirty="0" err="1">
                <a:solidFill>
                  <a:schemeClr val="bg1"/>
                </a:solidFill>
              </a:rPr>
              <a:t>pt</a:t>
            </a:r>
            <a:r>
              <a:rPr lang="en-US" sz="800" b="1" dirty="0">
                <a:solidFill>
                  <a:schemeClr val="bg1"/>
                </a:solidFill>
              </a:rPr>
              <a:t> received pump education prior to LAND 2?</a:t>
            </a:r>
          </a:p>
        </p:txBody>
      </p:sp>
      <p:sp>
        <p:nvSpPr>
          <p:cNvPr id="75" name="Speech Bubble: Oval 74">
            <a:extLst>
              <a:ext uri="{FF2B5EF4-FFF2-40B4-BE49-F238E27FC236}">
                <a16:creationId xmlns:a16="http://schemas.microsoft.com/office/drawing/2014/main" id="{C1A834AA-6B8A-DC66-04A7-8ABD6BAE7C61}"/>
              </a:ext>
            </a:extLst>
          </p:cNvPr>
          <p:cNvSpPr/>
          <p:nvPr/>
        </p:nvSpPr>
        <p:spPr>
          <a:xfrm>
            <a:off x="3220169" y="3990387"/>
            <a:ext cx="1124987" cy="607531"/>
          </a:xfrm>
          <a:prstGeom prst="wedgeEllipseCallout">
            <a:avLst/>
          </a:prstGeom>
          <a:solidFill>
            <a:schemeClr val="accent2"/>
          </a:solidFill>
          <a:ln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bg1"/>
                </a:solidFill>
              </a:rPr>
              <a:t>Discuss process on next steps to order pump</a:t>
            </a:r>
          </a:p>
        </p:txBody>
      </p:sp>
      <p:cxnSp>
        <p:nvCxnSpPr>
          <p:cNvPr id="77" name="Connector: Elbow 76">
            <a:extLst>
              <a:ext uri="{FF2B5EF4-FFF2-40B4-BE49-F238E27FC236}">
                <a16:creationId xmlns:a16="http://schemas.microsoft.com/office/drawing/2014/main" id="{6BF9B8B8-8B69-67C7-0138-D7CD23466AF0}"/>
              </a:ext>
            </a:extLst>
          </p:cNvPr>
          <p:cNvCxnSpPr>
            <a:cxnSpLocks/>
            <a:stCxn id="74" idx="1"/>
            <a:endCxn id="75" idx="0"/>
          </p:cNvCxnSpPr>
          <p:nvPr/>
        </p:nvCxnSpPr>
        <p:spPr>
          <a:xfrm rot="10800000" flipV="1">
            <a:off x="3782663" y="3702397"/>
            <a:ext cx="332404" cy="28798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nector: Elbow 79">
            <a:extLst>
              <a:ext uri="{FF2B5EF4-FFF2-40B4-BE49-F238E27FC236}">
                <a16:creationId xmlns:a16="http://schemas.microsoft.com/office/drawing/2014/main" id="{DB346F1A-6578-6F6A-665B-C29D3FF13FC8}"/>
              </a:ext>
            </a:extLst>
          </p:cNvPr>
          <p:cNvCxnSpPr>
            <a:cxnSpLocks/>
            <a:stCxn id="74" idx="3"/>
            <a:endCxn id="36" idx="0"/>
          </p:cNvCxnSpPr>
          <p:nvPr/>
        </p:nvCxnSpPr>
        <p:spPr>
          <a:xfrm>
            <a:off x="5751953" y="3702398"/>
            <a:ext cx="319129" cy="34918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>
            <a:extLst>
              <a:ext uri="{FF2B5EF4-FFF2-40B4-BE49-F238E27FC236}">
                <a16:creationId xmlns:a16="http://schemas.microsoft.com/office/drawing/2014/main" id="{E23E4841-13AD-C099-D239-DFA2C736E0EE}"/>
              </a:ext>
            </a:extLst>
          </p:cNvPr>
          <p:cNvSpPr txBox="1"/>
          <p:nvPr/>
        </p:nvSpPr>
        <p:spPr>
          <a:xfrm>
            <a:off x="4011054" y="3377601"/>
            <a:ext cx="40010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YES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7522D77B-86D8-ECD6-4EB2-7D204E6AEA8C}"/>
              </a:ext>
            </a:extLst>
          </p:cNvPr>
          <p:cNvSpPr txBox="1"/>
          <p:nvPr/>
        </p:nvSpPr>
        <p:spPr>
          <a:xfrm>
            <a:off x="5409714" y="3401414"/>
            <a:ext cx="40010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NO</a:t>
            </a:r>
          </a:p>
        </p:txBody>
      </p:sp>
      <p:sp>
        <p:nvSpPr>
          <p:cNvPr id="50" name="Speech Bubble: Oval 49">
            <a:extLst>
              <a:ext uri="{FF2B5EF4-FFF2-40B4-BE49-F238E27FC236}">
                <a16:creationId xmlns:a16="http://schemas.microsoft.com/office/drawing/2014/main" id="{A53A6F48-3356-0925-E842-B4EA2A808872}"/>
              </a:ext>
            </a:extLst>
          </p:cNvPr>
          <p:cNvSpPr/>
          <p:nvPr/>
        </p:nvSpPr>
        <p:spPr>
          <a:xfrm>
            <a:off x="4743028" y="1675198"/>
            <a:ext cx="1063186" cy="648196"/>
          </a:xfrm>
          <a:prstGeom prst="wedgeEllipseCallout">
            <a:avLst/>
          </a:prstGeom>
          <a:solidFill>
            <a:schemeClr val="accent2"/>
          </a:solidFill>
          <a:ln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b="1" dirty="0">
                <a:solidFill>
                  <a:schemeClr val="bg1"/>
                </a:solidFill>
              </a:rPr>
              <a:t>Pondering pumps and packets provided to family</a:t>
            </a:r>
          </a:p>
        </p:txBody>
      </p:sp>
      <p:sp>
        <p:nvSpPr>
          <p:cNvPr id="59" name="Rectangle: Rounded Corners 58">
            <a:extLst>
              <a:ext uri="{FF2B5EF4-FFF2-40B4-BE49-F238E27FC236}">
                <a16:creationId xmlns:a16="http://schemas.microsoft.com/office/drawing/2014/main" id="{CB2B7DC1-FFC5-B9FC-32FC-EAE0F679A43C}"/>
              </a:ext>
            </a:extLst>
          </p:cNvPr>
          <p:cNvSpPr/>
          <p:nvPr/>
        </p:nvSpPr>
        <p:spPr>
          <a:xfrm>
            <a:off x="7481123" y="4211173"/>
            <a:ext cx="879574" cy="55367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b="1" dirty="0">
                <a:solidFill>
                  <a:schemeClr val="bg1"/>
                </a:solidFill>
              </a:rPr>
              <a:t>Family reaches out to pump company to start process</a:t>
            </a:r>
          </a:p>
        </p:txBody>
      </p:sp>
      <p:sp>
        <p:nvSpPr>
          <p:cNvPr id="63" name="Rectangle: Rounded Corners 62">
            <a:extLst>
              <a:ext uri="{FF2B5EF4-FFF2-40B4-BE49-F238E27FC236}">
                <a16:creationId xmlns:a16="http://schemas.microsoft.com/office/drawing/2014/main" id="{1D2CC657-2D70-14A9-808B-13D181BF2D9B}"/>
              </a:ext>
            </a:extLst>
          </p:cNvPr>
          <p:cNvSpPr/>
          <p:nvPr/>
        </p:nvSpPr>
        <p:spPr>
          <a:xfrm>
            <a:off x="7455003" y="6093588"/>
            <a:ext cx="931815" cy="553672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b="1" dirty="0">
                <a:solidFill>
                  <a:schemeClr val="bg1"/>
                </a:solidFill>
              </a:rPr>
              <a:t>Rx sent to pharmacy</a:t>
            </a:r>
          </a:p>
        </p:txBody>
      </p:sp>
      <p:cxnSp>
        <p:nvCxnSpPr>
          <p:cNvPr id="66" name="Connector: Elbow 65">
            <a:extLst>
              <a:ext uri="{FF2B5EF4-FFF2-40B4-BE49-F238E27FC236}">
                <a16:creationId xmlns:a16="http://schemas.microsoft.com/office/drawing/2014/main" id="{5E782C82-60C4-B830-C637-3ED5A05B032D}"/>
              </a:ext>
            </a:extLst>
          </p:cNvPr>
          <p:cNvCxnSpPr>
            <a:cxnSpLocks/>
            <a:stCxn id="69" idx="3"/>
            <a:endCxn id="59" idx="2"/>
          </p:cNvCxnSpPr>
          <p:nvPr/>
        </p:nvCxnSpPr>
        <p:spPr>
          <a:xfrm flipV="1">
            <a:off x="5583851" y="4764845"/>
            <a:ext cx="2337059" cy="62300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ctor: Elbow 69">
            <a:extLst>
              <a:ext uri="{FF2B5EF4-FFF2-40B4-BE49-F238E27FC236}">
                <a16:creationId xmlns:a16="http://schemas.microsoft.com/office/drawing/2014/main" id="{18620D5C-1DF8-5D9D-5F98-9934A4EC9276}"/>
              </a:ext>
            </a:extLst>
          </p:cNvPr>
          <p:cNvCxnSpPr>
            <a:cxnSpLocks/>
            <a:stCxn id="69" idx="3"/>
            <a:endCxn id="63" idx="0"/>
          </p:cNvCxnSpPr>
          <p:nvPr/>
        </p:nvCxnSpPr>
        <p:spPr>
          <a:xfrm>
            <a:off x="5583851" y="5387850"/>
            <a:ext cx="2337060" cy="70573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29403213-A736-E0A1-E7BB-E41FDED1EED1}"/>
              </a:ext>
            </a:extLst>
          </p:cNvPr>
          <p:cNvSpPr txBox="1"/>
          <p:nvPr/>
        </p:nvSpPr>
        <p:spPr>
          <a:xfrm>
            <a:off x="7307237" y="5737226"/>
            <a:ext cx="67741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err="1"/>
              <a:t>Omnipod</a:t>
            </a:r>
            <a:r>
              <a:rPr lang="en-US" sz="700" dirty="0"/>
              <a:t> 5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30C6C82E-C765-EC36-C73D-EBC46D7D9367}"/>
              </a:ext>
            </a:extLst>
          </p:cNvPr>
          <p:cNvSpPr txBox="1"/>
          <p:nvPr/>
        </p:nvSpPr>
        <p:spPr>
          <a:xfrm>
            <a:off x="6928997" y="4887792"/>
            <a:ext cx="10556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err="1"/>
              <a:t>Tslim</a:t>
            </a:r>
            <a:r>
              <a:rPr lang="en-US" sz="700" dirty="0"/>
              <a:t>/Medtronic</a:t>
            </a:r>
          </a:p>
          <a:p>
            <a:r>
              <a:rPr lang="en-US" sz="700" dirty="0" err="1"/>
              <a:t>Omnipod</a:t>
            </a:r>
            <a:r>
              <a:rPr lang="en-US" sz="700" dirty="0"/>
              <a:t> Eros/Dash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2CCE17BC-106E-D09F-51F0-7E90E6B5E9FE}"/>
              </a:ext>
            </a:extLst>
          </p:cNvPr>
          <p:cNvCxnSpPr>
            <a:cxnSpLocks/>
            <a:stCxn id="38" idx="6"/>
            <a:endCxn id="18" idx="1"/>
          </p:cNvCxnSpPr>
          <p:nvPr/>
        </p:nvCxnSpPr>
        <p:spPr>
          <a:xfrm>
            <a:off x="1172098" y="1977937"/>
            <a:ext cx="617769" cy="76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49A52D77-68D3-6BC8-FA87-F54947BEB72C}"/>
              </a:ext>
            </a:extLst>
          </p:cNvPr>
          <p:cNvCxnSpPr>
            <a:cxnSpLocks/>
            <a:stCxn id="50" idx="3"/>
            <a:endCxn id="29" idx="0"/>
          </p:cNvCxnSpPr>
          <p:nvPr/>
        </p:nvCxnSpPr>
        <p:spPr>
          <a:xfrm flipH="1">
            <a:off x="3424240" y="2228468"/>
            <a:ext cx="1474488" cy="5691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Flowchart: Decision 68">
            <a:extLst>
              <a:ext uri="{FF2B5EF4-FFF2-40B4-BE49-F238E27FC236}">
                <a16:creationId xmlns:a16="http://schemas.microsoft.com/office/drawing/2014/main" id="{E9510AB4-4F79-A3F4-5ABE-AD4B682FF4E5}"/>
              </a:ext>
            </a:extLst>
          </p:cNvPr>
          <p:cNvSpPr/>
          <p:nvPr/>
        </p:nvSpPr>
        <p:spPr>
          <a:xfrm>
            <a:off x="4211105" y="5111014"/>
            <a:ext cx="1372746" cy="553672"/>
          </a:xfrm>
          <a:prstGeom prst="flowChartDecisio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bg1"/>
                </a:solidFill>
              </a:rPr>
              <a:t>Has </a:t>
            </a:r>
            <a:r>
              <a:rPr lang="en-US" sz="800" b="1" dirty="0" err="1">
                <a:solidFill>
                  <a:schemeClr val="bg1"/>
                </a:solidFill>
              </a:rPr>
              <a:t>pt</a:t>
            </a:r>
            <a:r>
              <a:rPr lang="en-US" sz="800" b="1" dirty="0">
                <a:solidFill>
                  <a:schemeClr val="bg1"/>
                </a:solidFill>
              </a:rPr>
              <a:t> made decision on pump?</a:t>
            </a:r>
          </a:p>
        </p:txBody>
      </p: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496FB06F-7363-B325-1009-6D17C42E1D77}"/>
              </a:ext>
            </a:extLst>
          </p:cNvPr>
          <p:cNvCxnSpPr>
            <a:cxnSpLocks/>
            <a:stCxn id="75" idx="5"/>
          </p:cNvCxnSpPr>
          <p:nvPr/>
        </p:nvCxnSpPr>
        <p:spPr>
          <a:xfrm>
            <a:off x="4180405" y="4508947"/>
            <a:ext cx="727243" cy="5935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E8418DDA-6A7F-DD0F-58E6-3BB20E5ABAB7}"/>
              </a:ext>
            </a:extLst>
          </p:cNvPr>
          <p:cNvCxnSpPr>
            <a:cxnSpLocks/>
            <a:stCxn id="36" idx="3"/>
          </p:cNvCxnSpPr>
          <p:nvPr/>
        </p:nvCxnSpPr>
        <p:spPr>
          <a:xfrm flipH="1">
            <a:off x="4907648" y="4500728"/>
            <a:ext cx="803058" cy="6017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>
            <a:extLst>
              <a:ext uri="{FF2B5EF4-FFF2-40B4-BE49-F238E27FC236}">
                <a16:creationId xmlns:a16="http://schemas.microsoft.com/office/drawing/2014/main" id="{8FF88FDF-CA4F-AB11-1709-A01029505917}"/>
              </a:ext>
            </a:extLst>
          </p:cNvPr>
          <p:cNvSpPr txBox="1"/>
          <p:nvPr/>
        </p:nvSpPr>
        <p:spPr>
          <a:xfrm>
            <a:off x="5530802" y="5183335"/>
            <a:ext cx="40010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YES</a:t>
            </a:r>
          </a:p>
        </p:txBody>
      </p:sp>
      <p:cxnSp>
        <p:nvCxnSpPr>
          <p:cNvPr id="104" name="Straight Arrow Connector 103">
            <a:extLst>
              <a:ext uri="{FF2B5EF4-FFF2-40B4-BE49-F238E27FC236}">
                <a16:creationId xmlns:a16="http://schemas.microsoft.com/office/drawing/2014/main" id="{82235E41-4DC7-ADF3-1B75-BAA213C56947}"/>
              </a:ext>
            </a:extLst>
          </p:cNvPr>
          <p:cNvCxnSpPr>
            <a:cxnSpLocks/>
            <a:stCxn id="69" idx="2"/>
            <a:endCxn id="106" idx="0"/>
          </p:cNvCxnSpPr>
          <p:nvPr/>
        </p:nvCxnSpPr>
        <p:spPr>
          <a:xfrm flipH="1">
            <a:off x="4891240" y="5664686"/>
            <a:ext cx="6238" cy="3628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Speech Bubble: Oval 105">
            <a:extLst>
              <a:ext uri="{FF2B5EF4-FFF2-40B4-BE49-F238E27FC236}">
                <a16:creationId xmlns:a16="http://schemas.microsoft.com/office/drawing/2014/main" id="{B15502B5-1866-61EC-F35E-B0692F4DA451}"/>
              </a:ext>
            </a:extLst>
          </p:cNvPr>
          <p:cNvSpPr/>
          <p:nvPr/>
        </p:nvSpPr>
        <p:spPr>
          <a:xfrm>
            <a:off x="4115067" y="6027500"/>
            <a:ext cx="1552345" cy="697275"/>
          </a:xfrm>
          <a:prstGeom prst="wedgeEllipseCallout">
            <a:avLst/>
          </a:prstGeom>
          <a:solidFill>
            <a:schemeClr val="accent2"/>
          </a:solidFill>
          <a:ln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b="1" dirty="0">
                <a:solidFill>
                  <a:schemeClr val="bg1"/>
                </a:solidFill>
              </a:rPr>
              <a:t>CDE/Provider provide ongoing support/education to help family make pump decision.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11D2D923-5C82-5146-F329-CA0F9FE61E13}"/>
              </a:ext>
            </a:extLst>
          </p:cNvPr>
          <p:cNvSpPr txBox="1"/>
          <p:nvPr/>
        </p:nvSpPr>
        <p:spPr>
          <a:xfrm>
            <a:off x="4444735" y="5729531"/>
            <a:ext cx="35271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NO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61CA602E-986D-2404-3A00-BF6E4A6F78F5}"/>
              </a:ext>
            </a:extLst>
          </p:cNvPr>
          <p:cNvSpPr txBox="1"/>
          <p:nvPr/>
        </p:nvSpPr>
        <p:spPr>
          <a:xfrm>
            <a:off x="1372406" y="60693"/>
            <a:ext cx="28119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**Pts are rarely started on pump prior to LAND 2.  If family shows interest in technology discussions and education are provided, but the ordering process usually begins after LAND 2**</a:t>
            </a:r>
          </a:p>
        </p:txBody>
      </p:sp>
      <p:cxnSp>
        <p:nvCxnSpPr>
          <p:cNvPr id="115" name="Connector: Elbow 114">
            <a:extLst>
              <a:ext uri="{FF2B5EF4-FFF2-40B4-BE49-F238E27FC236}">
                <a16:creationId xmlns:a16="http://schemas.microsoft.com/office/drawing/2014/main" id="{9B98078B-6E95-547F-6767-3CDC9BED3E12}"/>
              </a:ext>
            </a:extLst>
          </p:cNvPr>
          <p:cNvCxnSpPr>
            <a:cxnSpLocks/>
            <a:stCxn id="29" idx="3"/>
          </p:cNvCxnSpPr>
          <p:nvPr/>
        </p:nvCxnSpPr>
        <p:spPr>
          <a:xfrm>
            <a:off x="4029779" y="2965373"/>
            <a:ext cx="910520" cy="34271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Flowchart: Terminator 133">
            <a:extLst>
              <a:ext uri="{FF2B5EF4-FFF2-40B4-BE49-F238E27FC236}">
                <a16:creationId xmlns:a16="http://schemas.microsoft.com/office/drawing/2014/main" id="{25E76DF4-2F83-9B06-B3A4-F1A2FB173BEC}"/>
              </a:ext>
            </a:extLst>
          </p:cNvPr>
          <p:cNvSpPr/>
          <p:nvPr/>
        </p:nvSpPr>
        <p:spPr>
          <a:xfrm>
            <a:off x="7616103" y="1075513"/>
            <a:ext cx="413324" cy="147384"/>
          </a:xfrm>
          <a:prstGeom prst="flowChartTerminator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b="1" dirty="0"/>
          </a:p>
        </p:txBody>
      </p:sp>
      <p:sp>
        <p:nvSpPr>
          <p:cNvPr id="135" name="Flowchart: Decision 134">
            <a:extLst>
              <a:ext uri="{FF2B5EF4-FFF2-40B4-BE49-F238E27FC236}">
                <a16:creationId xmlns:a16="http://schemas.microsoft.com/office/drawing/2014/main" id="{B95EE12C-4451-8C7A-5F7D-D22447BFBF6E}"/>
              </a:ext>
            </a:extLst>
          </p:cNvPr>
          <p:cNvSpPr/>
          <p:nvPr/>
        </p:nvSpPr>
        <p:spPr>
          <a:xfrm>
            <a:off x="7627101" y="1301291"/>
            <a:ext cx="413324" cy="236653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b="1" dirty="0">
              <a:solidFill>
                <a:schemeClr val="bg1"/>
              </a:solidFill>
            </a:endParaRPr>
          </a:p>
        </p:txBody>
      </p:sp>
      <p:sp>
        <p:nvSpPr>
          <p:cNvPr id="136" name="Speech Bubble: Oval 135">
            <a:extLst>
              <a:ext uri="{FF2B5EF4-FFF2-40B4-BE49-F238E27FC236}">
                <a16:creationId xmlns:a16="http://schemas.microsoft.com/office/drawing/2014/main" id="{D7FBCF9A-E737-C93B-5273-8AE423A808BE}"/>
              </a:ext>
            </a:extLst>
          </p:cNvPr>
          <p:cNvSpPr/>
          <p:nvPr/>
        </p:nvSpPr>
        <p:spPr>
          <a:xfrm>
            <a:off x="7627101" y="1630747"/>
            <a:ext cx="413325" cy="204036"/>
          </a:xfrm>
          <a:prstGeom prst="wedgeEllipseCallout">
            <a:avLst/>
          </a:prstGeom>
          <a:noFill/>
          <a:ln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b="1" dirty="0">
              <a:solidFill>
                <a:schemeClr val="bg1"/>
              </a:solidFill>
            </a:endParaRPr>
          </a:p>
        </p:txBody>
      </p:sp>
      <p:sp>
        <p:nvSpPr>
          <p:cNvPr id="137" name="Rectangle: Rounded Corners 136">
            <a:extLst>
              <a:ext uri="{FF2B5EF4-FFF2-40B4-BE49-F238E27FC236}">
                <a16:creationId xmlns:a16="http://schemas.microsoft.com/office/drawing/2014/main" id="{19A9061B-CC75-D2D1-76F9-5F581C042EB1}"/>
              </a:ext>
            </a:extLst>
          </p:cNvPr>
          <p:cNvSpPr/>
          <p:nvPr/>
        </p:nvSpPr>
        <p:spPr>
          <a:xfrm>
            <a:off x="7682170" y="1936447"/>
            <a:ext cx="341756" cy="16345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b="1" dirty="0">
              <a:solidFill>
                <a:schemeClr val="bg1"/>
              </a:solidFill>
            </a:endParaRP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A3D57425-06A6-07E1-9AE0-B6B179BB99D0}"/>
              </a:ext>
            </a:extLst>
          </p:cNvPr>
          <p:cNvSpPr/>
          <p:nvPr/>
        </p:nvSpPr>
        <p:spPr>
          <a:xfrm>
            <a:off x="7523910" y="435167"/>
            <a:ext cx="4353369" cy="181516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930AFB03-2BD6-2666-4D75-4703C3E2280B}"/>
              </a:ext>
            </a:extLst>
          </p:cNvPr>
          <p:cNvSpPr txBox="1"/>
          <p:nvPr/>
        </p:nvSpPr>
        <p:spPr>
          <a:xfrm>
            <a:off x="7523451" y="746248"/>
            <a:ext cx="43516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LAND – Learning about New Onset Diabetes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56662EAF-67A3-6CBC-7DEA-EB0ED6A7D752}"/>
              </a:ext>
            </a:extLst>
          </p:cNvPr>
          <p:cNvSpPr txBox="1"/>
          <p:nvPr/>
        </p:nvSpPr>
        <p:spPr>
          <a:xfrm>
            <a:off x="7534808" y="472630"/>
            <a:ext cx="41075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Key: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97EC2231-7AFF-A5A2-2EFF-AB4DB89E0963}"/>
              </a:ext>
            </a:extLst>
          </p:cNvPr>
          <p:cNvSpPr txBox="1"/>
          <p:nvPr/>
        </p:nvSpPr>
        <p:spPr>
          <a:xfrm>
            <a:off x="8060885" y="1010805"/>
            <a:ext cx="16823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Process Start</a:t>
            </a: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22812BB1-2C78-3679-0C61-C80C24BB265D}"/>
              </a:ext>
            </a:extLst>
          </p:cNvPr>
          <p:cNvSpPr txBox="1"/>
          <p:nvPr/>
        </p:nvSpPr>
        <p:spPr>
          <a:xfrm>
            <a:off x="8060616" y="1281252"/>
            <a:ext cx="16826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Decision</a:t>
            </a: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870FFCE1-97A6-64C9-05B1-9968DD9DE64D}"/>
              </a:ext>
            </a:extLst>
          </p:cNvPr>
          <p:cNvSpPr txBox="1"/>
          <p:nvPr/>
        </p:nvSpPr>
        <p:spPr>
          <a:xfrm>
            <a:off x="8082272" y="1583552"/>
            <a:ext cx="16609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Education/Discussion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CB0E3263-6882-8B61-570E-E6974B974563}"/>
              </a:ext>
            </a:extLst>
          </p:cNvPr>
          <p:cNvSpPr txBox="1"/>
          <p:nvPr/>
        </p:nvSpPr>
        <p:spPr>
          <a:xfrm>
            <a:off x="8076175" y="1879300"/>
            <a:ext cx="16609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Process</a:t>
            </a: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B151175D-C102-E464-ACBD-F0AC9518AA93}"/>
              </a:ext>
            </a:extLst>
          </p:cNvPr>
          <p:cNvSpPr/>
          <p:nvPr/>
        </p:nvSpPr>
        <p:spPr>
          <a:xfrm>
            <a:off x="9825778" y="1087366"/>
            <a:ext cx="411061" cy="12497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0D003E62-3403-5984-580D-412441822C6A}"/>
              </a:ext>
            </a:extLst>
          </p:cNvPr>
          <p:cNvSpPr/>
          <p:nvPr/>
        </p:nvSpPr>
        <p:spPr>
          <a:xfrm>
            <a:off x="9821582" y="1384106"/>
            <a:ext cx="411061" cy="12497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6DB0FCE4-F296-4F62-E59C-E91E03618A59}"/>
              </a:ext>
            </a:extLst>
          </p:cNvPr>
          <p:cNvSpPr txBox="1"/>
          <p:nvPr/>
        </p:nvSpPr>
        <p:spPr>
          <a:xfrm>
            <a:off x="10261776" y="1004253"/>
            <a:ext cx="16133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Pt focus</a:t>
            </a: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39E430C6-21EC-2C8C-70D7-1E3DCA18D286}"/>
              </a:ext>
            </a:extLst>
          </p:cNvPr>
          <p:cNvSpPr txBox="1"/>
          <p:nvPr/>
        </p:nvSpPr>
        <p:spPr>
          <a:xfrm>
            <a:off x="10283175" y="1315618"/>
            <a:ext cx="16133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CDE/Provider focus</a:t>
            </a:r>
          </a:p>
        </p:txBody>
      </p:sp>
      <p:pic>
        <p:nvPicPr>
          <p:cNvPr id="2050" name="Picture 11">
            <a:extLst>
              <a:ext uri="{FF2B5EF4-FFF2-40B4-BE49-F238E27FC236}">
                <a16:creationId xmlns:a16="http://schemas.microsoft.com/office/drawing/2014/main" id="{9825B951-8846-6387-8AC5-1C279247F9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1582" y="6153841"/>
            <a:ext cx="219392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32220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E0A41-1962-4D9D-8B5E-3FE95B351B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50945" y="211697"/>
            <a:ext cx="5430473" cy="236653"/>
          </a:xfrm>
        </p:spPr>
        <p:txBody>
          <a:bodyPr>
            <a:noAutofit/>
          </a:bodyPr>
          <a:lstStyle/>
          <a:p>
            <a:r>
              <a:rPr lang="en-US" sz="1800" dirty="0"/>
              <a:t>CGM/Pump Process Map – Current patient</a:t>
            </a:r>
          </a:p>
        </p:txBody>
      </p:sp>
      <p:sp>
        <p:nvSpPr>
          <p:cNvPr id="4" name="Flowchart: Terminator 3">
            <a:extLst>
              <a:ext uri="{FF2B5EF4-FFF2-40B4-BE49-F238E27FC236}">
                <a16:creationId xmlns:a16="http://schemas.microsoft.com/office/drawing/2014/main" id="{679F5A7F-0143-94BE-AB59-590ED1C69C17}"/>
              </a:ext>
            </a:extLst>
          </p:cNvPr>
          <p:cNvSpPr/>
          <p:nvPr/>
        </p:nvSpPr>
        <p:spPr>
          <a:xfrm>
            <a:off x="2848699" y="105068"/>
            <a:ext cx="1532311" cy="518461"/>
          </a:xfrm>
          <a:prstGeom prst="flowChartTerminator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/>
              <a:t>Pt attends clinic appointment/Phone call to clinic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BA4226E-A0E7-D157-BFEE-7DA861156B54}"/>
              </a:ext>
            </a:extLst>
          </p:cNvPr>
          <p:cNvCxnSpPr>
            <a:cxnSpLocks/>
            <a:stCxn id="4" idx="1"/>
            <a:endCxn id="10" idx="0"/>
          </p:cNvCxnSpPr>
          <p:nvPr/>
        </p:nvCxnSpPr>
        <p:spPr>
          <a:xfrm flipH="1">
            <a:off x="2211569" y="364299"/>
            <a:ext cx="637130" cy="4343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CD4C3DB-BA6D-AB13-E3A3-BC08BA26A9AB}"/>
              </a:ext>
            </a:extLst>
          </p:cNvPr>
          <p:cNvSpPr/>
          <p:nvPr/>
        </p:nvSpPr>
        <p:spPr>
          <a:xfrm>
            <a:off x="1771782" y="798677"/>
            <a:ext cx="879574" cy="55367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bg1"/>
                </a:solidFill>
              </a:rPr>
              <a:t>Family expresses interest in pump/CGM</a:t>
            </a:r>
          </a:p>
        </p:txBody>
      </p:sp>
      <p:sp>
        <p:nvSpPr>
          <p:cNvPr id="38" name="Speech Bubble: Oval 37">
            <a:extLst>
              <a:ext uri="{FF2B5EF4-FFF2-40B4-BE49-F238E27FC236}">
                <a16:creationId xmlns:a16="http://schemas.microsoft.com/office/drawing/2014/main" id="{5F927BDD-8DF6-A718-A52D-E92489CED1BF}"/>
              </a:ext>
            </a:extLst>
          </p:cNvPr>
          <p:cNvSpPr/>
          <p:nvPr/>
        </p:nvSpPr>
        <p:spPr>
          <a:xfrm>
            <a:off x="1308121" y="2974200"/>
            <a:ext cx="1375092" cy="791445"/>
          </a:xfrm>
          <a:prstGeom prst="wedgeEllipseCallout">
            <a:avLst/>
          </a:prstGeom>
          <a:solidFill>
            <a:schemeClr val="accent2"/>
          </a:solidFill>
          <a:ln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bg1"/>
                </a:solidFill>
              </a:rPr>
              <a:t>Pondering pumps education and packets provided to family in person or via email/portal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763D5B29-7CE4-83FA-9148-9C09A8A9043F}"/>
              </a:ext>
            </a:extLst>
          </p:cNvPr>
          <p:cNvCxnSpPr>
            <a:cxnSpLocks/>
            <a:stCxn id="10" idx="2"/>
            <a:endCxn id="47" idx="0"/>
          </p:cNvCxnSpPr>
          <p:nvPr/>
        </p:nvCxnSpPr>
        <p:spPr>
          <a:xfrm>
            <a:off x="2211569" y="1352349"/>
            <a:ext cx="1327982" cy="8039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484E1DAA-F5E6-CBFE-9122-22347C87CFF8}"/>
              </a:ext>
            </a:extLst>
          </p:cNvPr>
          <p:cNvSpPr/>
          <p:nvPr/>
        </p:nvSpPr>
        <p:spPr>
          <a:xfrm>
            <a:off x="4640366" y="712295"/>
            <a:ext cx="1012390" cy="562327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bg1"/>
                </a:solidFill>
              </a:rPr>
              <a:t>CDE/Provider ask family if they are interested in pump/CGM</a:t>
            </a:r>
          </a:p>
        </p:txBody>
      </p:sp>
      <p:sp>
        <p:nvSpPr>
          <p:cNvPr id="22" name="Flowchart: Terminator 21">
            <a:extLst>
              <a:ext uri="{FF2B5EF4-FFF2-40B4-BE49-F238E27FC236}">
                <a16:creationId xmlns:a16="http://schemas.microsoft.com/office/drawing/2014/main" id="{165A8965-A857-055A-DA2D-424FE163137F}"/>
              </a:ext>
            </a:extLst>
          </p:cNvPr>
          <p:cNvSpPr/>
          <p:nvPr/>
        </p:nvSpPr>
        <p:spPr>
          <a:xfrm>
            <a:off x="7616103" y="1075513"/>
            <a:ext cx="413324" cy="147384"/>
          </a:xfrm>
          <a:prstGeom prst="flowChartTerminator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b="1" dirty="0"/>
          </a:p>
        </p:txBody>
      </p:sp>
      <p:sp>
        <p:nvSpPr>
          <p:cNvPr id="23" name="Flowchart: Decision 22">
            <a:extLst>
              <a:ext uri="{FF2B5EF4-FFF2-40B4-BE49-F238E27FC236}">
                <a16:creationId xmlns:a16="http://schemas.microsoft.com/office/drawing/2014/main" id="{53B9F540-6323-F6ED-C31F-5B1FC286A113}"/>
              </a:ext>
            </a:extLst>
          </p:cNvPr>
          <p:cNvSpPr/>
          <p:nvPr/>
        </p:nvSpPr>
        <p:spPr>
          <a:xfrm>
            <a:off x="7627101" y="1301291"/>
            <a:ext cx="413324" cy="236653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b="1" dirty="0">
              <a:solidFill>
                <a:schemeClr val="bg1"/>
              </a:solidFill>
            </a:endParaRPr>
          </a:p>
        </p:txBody>
      </p:sp>
      <p:sp>
        <p:nvSpPr>
          <p:cNvPr id="25" name="Speech Bubble: Oval 24">
            <a:extLst>
              <a:ext uri="{FF2B5EF4-FFF2-40B4-BE49-F238E27FC236}">
                <a16:creationId xmlns:a16="http://schemas.microsoft.com/office/drawing/2014/main" id="{7D124E1F-2015-CB2E-D839-ECC41F2EA928}"/>
              </a:ext>
            </a:extLst>
          </p:cNvPr>
          <p:cNvSpPr/>
          <p:nvPr/>
        </p:nvSpPr>
        <p:spPr>
          <a:xfrm>
            <a:off x="7627101" y="1630747"/>
            <a:ext cx="413325" cy="204036"/>
          </a:xfrm>
          <a:prstGeom prst="wedgeEllipseCallout">
            <a:avLst/>
          </a:prstGeom>
          <a:noFill/>
          <a:ln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b="1" dirty="0">
              <a:solidFill>
                <a:schemeClr val="bg1"/>
              </a:solidFill>
            </a:endParaRP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7FBD8480-C9CB-9F67-3526-73E4BE0E7049}"/>
              </a:ext>
            </a:extLst>
          </p:cNvPr>
          <p:cNvSpPr/>
          <p:nvPr/>
        </p:nvSpPr>
        <p:spPr>
          <a:xfrm>
            <a:off x="7682170" y="1936447"/>
            <a:ext cx="341756" cy="16345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b="1" dirty="0">
              <a:solidFill>
                <a:schemeClr val="bg1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FA982EF-0E32-0D66-032A-3478CA019039}"/>
              </a:ext>
            </a:extLst>
          </p:cNvPr>
          <p:cNvSpPr/>
          <p:nvPr/>
        </p:nvSpPr>
        <p:spPr>
          <a:xfrm>
            <a:off x="7523910" y="435167"/>
            <a:ext cx="4353369" cy="181516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E3E3682-B60F-6C9F-61F8-08553B450D89}"/>
              </a:ext>
            </a:extLst>
          </p:cNvPr>
          <p:cNvSpPr txBox="1"/>
          <p:nvPr/>
        </p:nvSpPr>
        <p:spPr>
          <a:xfrm>
            <a:off x="7523451" y="746248"/>
            <a:ext cx="43516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LAND – Learning about New Onset Diabetes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360DCF3-4118-6600-2572-AA1A89117A0D}"/>
              </a:ext>
            </a:extLst>
          </p:cNvPr>
          <p:cNvSpPr txBox="1"/>
          <p:nvPr/>
        </p:nvSpPr>
        <p:spPr>
          <a:xfrm>
            <a:off x="7534808" y="472630"/>
            <a:ext cx="41075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Key: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EBC12BC-E277-6A7A-9F2D-ADF86A22871E}"/>
              </a:ext>
            </a:extLst>
          </p:cNvPr>
          <p:cNvSpPr txBox="1"/>
          <p:nvPr/>
        </p:nvSpPr>
        <p:spPr>
          <a:xfrm>
            <a:off x="8060885" y="1010805"/>
            <a:ext cx="16823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Process Start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4D92957-4FD4-8EEE-E579-51E6DFFD5401}"/>
              </a:ext>
            </a:extLst>
          </p:cNvPr>
          <p:cNvSpPr txBox="1"/>
          <p:nvPr/>
        </p:nvSpPr>
        <p:spPr>
          <a:xfrm>
            <a:off x="8060616" y="1281252"/>
            <a:ext cx="16826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Decision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26C98FB-234F-B2F4-0686-F1F0139A4886}"/>
              </a:ext>
            </a:extLst>
          </p:cNvPr>
          <p:cNvSpPr txBox="1"/>
          <p:nvPr/>
        </p:nvSpPr>
        <p:spPr>
          <a:xfrm>
            <a:off x="8082272" y="1583552"/>
            <a:ext cx="16609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Education/Discussion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FF4E0DFC-9FE0-611A-DF34-52ACE616BCF4}"/>
              </a:ext>
            </a:extLst>
          </p:cNvPr>
          <p:cNvSpPr txBox="1"/>
          <p:nvPr/>
        </p:nvSpPr>
        <p:spPr>
          <a:xfrm>
            <a:off x="8076175" y="1879300"/>
            <a:ext cx="16609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Process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6AE95F5-F710-2932-FBB8-547F16F64380}"/>
              </a:ext>
            </a:extLst>
          </p:cNvPr>
          <p:cNvSpPr/>
          <p:nvPr/>
        </p:nvSpPr>
        <p:spPr>
          <a:xfrm>
            <a:off x="9825778" y="1087366"/>
            <a:ext cx="411061" cy="12497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F48C6B67-C151-CD9C-C93E-9659B4B74355}"/>
              </a:ext>
            </a:extLst>
          </p:cNvPr>
          <p:cNvSpPr/>
          <p:nvPr/>
        </p:nvSpPr>
        <p:spPr>
          <a:xfrm>
            <a:off x="9821582" y="1384106"/>
            <a:ext cx="411061" cy="12497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89148583-3EB7-84D8-6A80-C6C8F8E17645}"/>
              </a:ext>
            </a:extLst>
          </p:cNvPr>
          <p:cNvSpPr txBox="1"/>
          <p:nvPr/>
        </p:nvSpPr>
        <p:spPr>
          <a:xfrm>
            <a:off x="10261776" y="1004253"/>
            <a:ext cx="16133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Pt focus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BF59C1AC-F331-990C-DBCF-39F87A014BCC}"/>
              </a:ext>
            </a:extLst>
          </p:cNvPr>
          <p:cNvSpPr txBox="1"/>
          <p:nvPr/>
        </p:nvSpPr>
        <p:spPr>
          <a:xfrm>
            <a:off x="10283175" y="1315618"/>
            <a:ext cx="16133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CDE/Provider focus</a:t>
            </a:r>
          </a:p>
        </p:txBody>
      </p:sp>
      <p:sp>
        <p:nvSpPr>
          <p:cNvPr id="47" name="Flowchart: Decision 46">
            <a:extLst>
              <a:ext uri="{FF2B5EF4-FFF2-40B4-BE49-F238E27FC236}">
                <a16:creationId xmlns:a16="http://schemas.microsoft.com/office/drawing/2014/main" id="{C0AF95B6-EB68-98E7-CC0E-2763C887C123}"/>
              </a:ext>
            </a:extLst>
          </p:cNvPr>
          <p:cNvSpPr/>
          <p:nvPr/>
        </p:nvSpPr>
        <p:spPr>
          <a:xfrm>
            <a:off x="2720160" y="2156299"/>
            <a:ext cx="1638782" cy="674237"/>
          </a:xfrm>
          <a:prstGeom prst="flowChartDecision">
            <a:avLst/>
          </a:prstGeom>
          <a:solidFill>
            <a:srgbClr val="00B05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/>
              <a:t>Has family received pump/CGM education?</a:t>
            </a:r>
          </a:p>
        </p:txBody>
      </p:sp>
      <p:sp>
        <p:nvSpPr>
          <p:cNvPr id="64" name="Flowchart: Decision 63">
            <a:extLst>
              <a:ext uri="{FF2B5EF4-FFF2-40B4-BE49-F238E27FC236}">
                <a16:creationId xmlns:a16="http://schemas.microsoft.com/office/drawing/2014/main" id="{CFFDA675-0017-36C6-A6D5-54EB61A5EEC6}"/>
              </a:ext>
            </a:extLst>
          </p:cNvPr>
          <p:cNvSpPr/>
          <p:nvPr/>
        </p:nvSpPr>
        <p:spPr>
          <a:xfrm>
            <a:off x="4153578" y="3038830"/>
            <a:ext cx="1452442" cy="891308"/>
          </a:xfrm>
          <a:prstGeom prst="flowChartDecision">
            <a:avLst/>
          </a:prstGeom>
          <a:solidFill>
            <a:srgbClr val="00B05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/>
              <a:t>Does family know which pump/CGM they would like?</a:t>
            </a:r>
          </a:p>
        </p:txBody>
      </p:sp>
      <p:cxnSp>
        <p:nvCxnSpPr>
          <p:cNvPr id="69" name="Connector: Elbow 68">
            <a:extLst>
              <a:ext uri="{FF2B5EF4-FFF2-40B4-BE49-F238E27FC236}">
                <a16:creationId xmlns:a16="http://schemas.microsoft.com/office/drawing/2014/main" id="{01E194C9-E7E1-19A2-D66F-B9BE5C632AED}"/>
              </a:ext>
            </a:extLst>
          </p:cNvPr>
          <p:cNvCxnSpPr>
            <a:cxnSpLocks/>
            <a:stCxn id="47" idx="3"/>
            <a:endCxn id="64" idx="0"/>
          </p:cNvCxnSpPr>
          <p:nvPr/>
        </p:nvCxnSpPr>
        <p:spPr>
          <a:xfrm>
            <a:off x="4358942" y="2493418"/>
            <a:ext cx="520857" cy="545412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nector: Elbow 80">
            <a:extLst>
              <a:ext uri="{FF2B5EF4-FFF2-40B4-BE49-F238E27FC236}">
                <a16:creationId xmlns:a16="http://schemas.microsoft.com/office/drawing/2014/main" id="{75CC0E2F-5AAF-6010-57B7-11D73E2EEE0D}"/>
              </a:ext>
            </a:extLst>
          </p:cNvPr>
          <p:cNvCxnSpPr>
            <a:cxnSpLocks/>
            <a:stCxn id="47" idx="1"/>
            <a:endCxn id="38" idx="0"/>
          </p:cNvCxnSpPr>
          <p:nvPr/>
        </p:nvCxnSpPr>
        <p:spPr>
          <a:xfrm rot="10800000" flipV="1">
            <a:off x="1995668" y="2493418"/>
            <a:ext cx="724493" cy="480782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>
            <a:extLst>
              <a:ext uri="{FF2B5EF4-FFF2-40B4-BE49-F238E27FC236}">
                <a16:creationId xmlns:a16="http://schemas.microsoft.com/office/drawing/2014/main" id="{208DF655-ECD8-32B5-B95F-0F0B3A073C40}"/>
              </a:ext>
            </a:extLst>
          </p:cNvPr>
          <p:cNvSpPr txBox="1"/>
          <p:nvPr/>
        </p:nvSpPr>
        <p:spPr>
          <a:xfrm>
            <a:off x="4444863" y="2309570"/>
            <a:ext cx="40010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YES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9DE3AC3E-3676-0081-A4B3-C8FB03DB3401}"/>
              </a:ext>
            </a:extLst>
          </p:cNvPr>
          <p:cNvSpPr txBox="1"/>
          <p:nvPr/>
        </p:nvSpPr>
        <p:spPr>
          <a:xfrm>
            <a:off x="2393202" y="2297317"/>
            <a:ext cx="40010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NO</a:t>
            </a:r>
          </a:p>
        </p:txBody>
      </p:sp>
      <p:sp>
        <p:nvSpPr>
          <p:cNvPr id="97" name="Speech Bubble: Oval 96">
            <a:extLst>
              <a:ext uri="{FF2B5EF4-FFF2-40B4-BE49-F238E27FC236}">
                <a16:creationId xmlns:a16="http://schemas.microsoft.com/office/drawing/2014/main" id="{12359FCC-4740-038E-EA95-8CC82B3AB552}"/>
              </a:ext>
            </a:extLst>
          </p:cNvPr>
          <p:cNvSpPr/>
          <p:nvPr/>
        </p:nvSpPr>
        <p:spPr>
          <a:xfrm>
            <a:off x="3169733" y="3930138"/>
            <a:ext cx="1226435" cy="697275"/>
          </a:xfrm>
          <a:prstGeom prst="wedgeEllipseCallout">
            <a:avLst/>
          </a:prstGeom>
          <a:solidFill>
            <a:schemeClr val="accent2"/>
          </a:solidFill>
          <a:ln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bg1"/>
                </a:solidFill>
              </a:rPr>
              <a:t>Discuss process on next steps to order pump/CGM</a:t>
            </a:r>
          </a:p>
        </p:txBody>
      </p:sp>
      <p:cxnSp>
        <p:nvCxnSpPr>
          <p:cNvPr id="100" name="Connector: Elbow 99">
            <a:extLst>
              <a:ext uri="{FF2B5EF4-FFF2-40B4-BE49-F238E27FC236}">
                <a16:creationId xmlns:a16="http://schemas.microsoft.com/office/drawing/2014/main" id="{67CA5E97-A224-22D1-0B68-F212D207F1A6}"/>
              </a:ext>
            </a:extLst>
          </p:cNvPr>
          <p:cNvCxnSpPr>
            <a:cxnSpLocks/>
            <a:stCxn id="64" idx="1"/>
            <a:endCxn id="97" idx="0"/>
          </p:cNvCxnSpPr>
          <p:nvPr/>
        </p:nvCxnSpPr>
        <p:spPr>
          <a:xfrm rot="10800000" flipV="1">
            <a:off x="3782952" y="3484484"/>
            <a:ext cx="370627" cy="44565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>
            <a:extLst>
              <a:ext uri="{FF2B5EF4-FFF2-40B4-BE49-F238E27FC236}">
                <a16:creationId xmlns:a16="http://schemas.microsoft.com/office/drawing/2014/main" id="{9408A995-7C96-4B11-B80A-12E445247B6D}"/>
              </a:ext>
            </a:extLst>
          </p:cNvPr>
          <p:cNvSpPr txBox="1"/>
          <p:nvPr/>
        </p:nvSpPr>
        <p:spPr>
          <a:xfrm>
            <a:off x="5611650" y="3262201"/>
            <a:ext cx="40010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NO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6A07EBAE-6C6F-07E9-9C8C-06D12E0BC084}"/>
              </a:ext>
            </a:extLst>
          </p:cNvPr>
          <p:cNvSpPr txBox="1"/>
          <p:nvPr/>
        </p:nvSpPr>
        <p:spPr>
          <a:xfrm>
            <a:off x="3828793" y="3275643"/>
            <a:ext cx="40010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YES</a:t>
            </a:r>
          </a:p>
        </p:txBody>
      </p:sp>
      <p:sp>
        <p:nvSpPr>
          <p:cNvPr id="105" name="Rectangle: Rounded Corners 104">
            <a:extLst>
              <a:ext uri="{FF2B5EF4-FFF2-40B4-BE49-F238E27FC236}">
                <a16:creationId xmlns:a16="http://schemas.microsoft.com/office/drawing/2014/main" id="{4E6EDB01-6D72-4BB0-5973-05CF857FA07B}"/>
              </a:ext>
            </a:extLst>
          </p:cNvPr>
          <p:cNvSpPr/>
          <p:nvPr/>
        </p:nvSpPr>
        <p:spPr>
          <a:xfrm>
            <a:off x="3290235" y="5242031"/>
            <a:ext cx="1019297" cy="526212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bg1"/>
                </a:solidFill>
              </a:rPr>
              <a:t>RX for CGM sent to appropriate distributor based on insurance</a:t>
            </a:r>
          </a:p>
        </p:txBody>
      </p:sp>
      <p:sp>
        <p:nvSpPr>
          <p:cNvPr id="106" name="Speech Bubble: Oval 105">
            <a:extLst>
              <a:ext uri="{FF2B5EF4-FFF2-40B4-BE49-F238E27FC236}">
                <a16:creationId xmlns:a16="http://schemas.microsoft.com/office/drawing/2014/main" id="{ABCFF66F-EDC4-765C-58D4-4E6831AEC0C7}"/>
              </a:ext>
            </a:extLst>
          </p:cNvPr>
          <p:cNvSpPr/>
          <p:nvPr/>
        </p:nvSpPr>
        <p:spPr>
          <a:xfrm>
            <a:off x="5181831" y="3930138"/>
            <a:ext cx="1552345" cy="697275"/>
          </a:xfrm>
          <a:prstGeom prst="wedgeEllipseCallout">
            <a:avLst/>
          </a:prstGeom>
          <a:solidFill>
            <a:schemeClr val="accent2"/>
          </a:solidFill>
          <a:ln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b="1" dirty="0">
                <a:solidFill>
                  <a:schemeClr val="bg1"/>
                </a:solidFill>
              </a:rPr>
              <a:t>CDE/Provider provide ongoing support/education to help family make pump decision.</a:t>
            </a:r>
          </a:p>
        </p:txBody>
      </p:sp>
      <p:cxnSp>
        <p:nvCxnSpPr>
          <p:cNvPr id="108" name="Connector: Elbow 107">
            <a:extLst>
              <a:ext uri="{FF2B5EF4-FFF2-40B4-BE49-F238E27FC236}">
                <a16:creationId xmlns:a16="http://schemas.microsoft.com/office/drawing/2014/main" id="{6DE01351-7609-C0A1-9952-63F7123AD5D1}"/>
              </a:ext>
            </a:extLst>
          </p:cNvPr>
          <p:cNvCxnSpPr>
            <a:cxnSpLocks/>
            <a:stCxn id="64" idx="3"/>
            <a:endCxn id="106" idx="0"/>
          </p:cNvCxnSpPr>
          <p:nvPr/>
        </p:nvCxnSpPr>
        <p:spPr>
          <a:xfrm>
            <a:off x="5606020" y="3484484"/>
            <a:ext cx="351984" cy="44565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Rectangle: Rounded Corners 109">
            <a:extLst>
              <a:ext uri="{FF2B5EF4-FFF2-40B4-BE49-F238E27FC236}">
                <a16:creationId xmlns:a16="http://schemas.microsoft.com/office/drawing/2014/main" id="{A3C850A1-8296-8744-6850-52BAAC048CA0}"/>
              </a:ext>
            </a:extLst>
          </p:cNvPr>
          <p:cNvSpPr/>
          <p:nvPr/>
        </p:nvSpPr>
        <p:spPr>
          <a:xfrm>
            <a:off x="2234495" y="5241885"/>
            <a:ext cx="879574" cy="55367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b="1" dirty="0">
                <a:solidFill>
                  <a:schemeClr val="bg1"/>
                </a:solidFill>
              </a:rPr>
              <a:t>Family reaches out to pump company to start process</a:t>
            </a:r>
          </a:p>
        </p:txBody>
      </p:sp>
      <p:sp>
        <p:nvSpPr>
          <p:cNvPr id="111" name="Rectangle: Rounded Corners 110">
            <a:extLst>
              <a:ext uri="{FF2B5EF4-FFF2-40B4-BE49-F238E27FC236}">
                <a16:creationId xmlns:a16="http://schemas.microsoft.com/office/drawing/2014/main" id="{0881FA86-C56B-E4B9-D261-F9876ABC543D}"/>
              </a:ext>
            </a:extLst>
          </p:cNvPr>
          <p:cNvSpPr/>
          <p:nvPr/>
        </p:nvSpPr>
        <p:spPr>
          <a:xfrm>
            <a:off x="4485698" y="5241885"/>
            <a:ext cx="931815" cy="553672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b="1" dirty="0">
                <a:solidFill>
                  <a:schemeClr val="bg1"/>
                </a:solidFill>
              </a:rPr>
              <a:t>Rx sent to pharmacy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23C5A150-E8BC-2144-7AFF-F805D77AF6A3}"/>
              </a:ext>
            </a:extLst>
          </p:cNvPr>
          <p:cNvSpPr txBox="1"/>
          <p:nvPr/>
        </p:nvSpPr>
        <p:spPr>
          <a:xfrm>
            <a:off x="4335181" y="4050608"/>
            <a:ext cx="67741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err="1"/>
              <a:t>Omnipod</a:t>
            </a:r>
            <a:r>
              <a:rPr lang="en-US" sz="700" dirty="0"/>
              <a:t> 5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04CC860E-5D79-3D7D-7034-F4957911C21A}"/>
              </a:ext>
            </a:extLst>
          </p:cNvPr>
          <p:cNvSpPr txBox="1"/>
          <p:nvPr/>
        </p:nvSpPr>
        <p:spPr>
          <a:xfrm>
            <a:off x="2320873" y="3960393"/>
            <a:ext cx="10556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err="1"/>
              <a:t>Tslim</a:t>
            </a:r>
            <a:r>
              <a:rPr lang="en-US" sz="700" dirty="0"/>
              <a:t>/Medtronic</a:t>
            </a:r>
          </a:p>
          <a:p>
            <a:r>
              <a:rPr lang="en-US" sz="700" dirty="0" err="1"/>
              <a:t>Omnipod</a:t>
            </a:r>
            <a:r>
              <a:rPr lang="en-US" sz="700" dirty="0"/>
              <a:t> Eros/Dash</a:t>
            </a:r>
          </a:p>
        </p:txBody>
      </p:sp>
      <p:cxnSp>
        <p:nvCxnSpPr>
          <p:cNvPr id="115" name="Connector: Elbow 114">
            <a:extLst>
              <a:ext uri="{FF2B5EF4-FFF2-40B4-BE49-F238E27FC236}">
                <a16:creationId xmlns:a16="http://schemas.microsoft.com/office/drawing/2014/main" id="{7083D8B9-442E-9596-8B5E-504358AD8B97}"/>
              </a:ext>
            </a:extLst>
          </p:cNvPr>
          <p:cNvCxnSpPr>
            <a:cxnSpLocks/>
            <a:stCxn id="97" idx="6"/>
            <a:endCxn id="111" idx="0"/>
          </p:cNvCxnSpPr>
          <p:nvPr/>
        </p:nvCxnSpPr>
        <p:spPr>
          <a:xfrm>
            <a:off x="4396168" y="4278776"/>
            <a:ext cx="555438" cy="96310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Connector: Elbow 119">
            <a:extLst>
              <a:ext uri="{FF2B5EF4-FFF2-40B4-BE49-F238E27FC236}">
                <a16:creationId xmlns:a16="http://schemas.microsoft.com/office/drawing/2014/main" id="{71EAD46D-A14B-ED23-FF61-5D643373FA57}"/>
              </a:ext>
            </a:extLst>
          </p:cNvPr>
          <p:cNvCxnSpPr>
            <a:cxnSpLocks/>
            <a:stCxn id="97" idx="2"/>
            <a:endCxn id="110" idx="0"/>
          </p:cNvCxnSpPr>
          <p:nvPr/>
        </p:nvCxnSpPr>
        <p:spPr>
          <a:xfrm rot="10800000" flipV="1">
            <a:off x="2674283" y="4278775"/>
            <a:ext cx="495451" cy="96310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>
            <a:extLst>
              <a:ext uri="{FF2B5EF4-FFF2-40B4-BE49-F238E27FC236}">
                <a16:creationId xmlns:a16="http://schemas.microsoft.com/office/drawing/2014/main" id="{47BAF712-3ACA-F8C4-CFFF-53ED3850BFEA}"/>
              </a:ext>
            </a:extLst>
          </p:cNvPr>
          <p:cNvCxnSpPr>
            <a:cxnSpLocks/>
            <a:stCxn id="97" idx="4"/>
            <a:endCxn id="105" idx="0"/>
          </p:cNvCxnSpPr>
          <p:nvPr/>
        </p:nvCxnSpPr>
        <p:spPr>
          <a:xfrm>
            <a:off x="3782951" y="4627413"/>
            <a:ext cx="16933" cy="6146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TextBox 127">
            <a:extLst>
              <a:ext uri="{FF2B5EF4-FFF2-40B4-BE49-F238E27FC236}">
                <a16:creationId xmlns:a16="http://schemas.microsoft.com/office/drawing/2014/main" id="{E9006F4F-1052-4896-4062-E693097E0396}"/>
              </a:ext>
            </a:extLst>
          </p:cNvPr>
          <p:cNvSpPr txBox="1"/>
          <p:nvPr/>
        </p:nvSpPr>
        <p:spPr>
          <a:xfrm>
            <a:off x="3389006" y="4814297"/>
            <a:ext cx="40010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CGM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1F3FA550-5792-3678-9766-4BC9DB76DD08}"/>
              </a:ext>
            </a:extLst>
          </p:cNvPr>
          <p:cNvSpPr txBox="1"/>
          <p:nvPr/>
        </p:nvSpPr>
        <p:spPr>
          <a:xfrm>
            <a:off x="3834592" y="1588674"/>
            <a:ext cx="40010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YES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6F9F0E76-07E8-DD37-CD6B-C194D858EB29}"/>
              </a:ext>
            </a:extLst>
          </p:cNvPr>
          <p:cNvSpPr txBox="1"/>
          <p:nvPr/>
        </p:nvSpPr>
        <p:spPr>
          <a:xfrm>
            <a:off x="5966092" y="1614329"/>
            <a:ext cx="40010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NO</a:t>
            </a:r>
          </a:p>
        </p:txBody>
      </p:sp>
      <p:sp>
        <p:nvSpPr>
          <p:cNvPr id="148" name="Speech Bubble: Oval 147">
            <a:extLst>
              <a:ext uri="{FF2B5EF4-FFF2-40B4-BE49-F238E27FC236}">
                <a16:creationId xmlns:a16="http://schemas.microsoft.com/office/drawing/2014/main" id="{D470FF8A-2D58-6E40-B798-1435830A5541}"/>
              </a:ext>
            </a:extLst>
          </p:cNvPr>
          <p:cNvSpPr/>
          <p:nvPr/>
        </p:nvSpPr>
        <p:spPr>
          <a:xfrm>
            <a:off x="5673334" y="2188659"/>
            <a:ext cx="1552345" cy="697275"/>
          </a:xfrm>
          <a:prstGeom prst="wedgeEllipseCallout">
            <a:avLst/>
          </a:prstGeom>
          <a:solidFill>
            <a:schemeClr val="accent2"/>
          </a:solidFill>
          <a:ln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b="1" dirty="0">
                <a:solidFill>
                  <a:schemeClr val="bg1"/>
                </a:solidFill>
              </a:rPr>
              <a:t>CDE/Provider provide ongoing support/education to help family make pump decision.</a:t>
            </a:r>
          </a:p>
        </p:txBody>
      </p:sp>
      <p:cxnSp>
        <p:nvCxnSpPr>
          <p:cNvPr id="149" name="Connector: Elbow 148">
            <a:extLst>
              <a:ext uri="{FF2B5EF4-FFF2-40B4-BE49-F238E27FC236}">
                <a16:creationId xmlns:a16="http://schemas.microsoft.com/office/drawing/2014/main" id="{9984D981-4353-F12F-CA3B-9ACC0A7C09C2}"/>
              </a:ext>
            </a:extLst>
          </p:cNvPr>
          <p:cNvCxnSpPr>
            <a:cxnSpLocks/>
            <a:stCxn id="167" idx="3"/>
            <a:endCxn id="148" idx="0"/>
          </p:cNvCxnSpPr>
          <p:nvPr/>
        </p:nvCxnSpPr>
        <p:spPr>
          <a:xfrm>
            <a:off x="5860180" y="1795754"/>
            <a:ext cx="589327" cy="39290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Connector: Elbow 159">
            <a:extLst>
              <a:ext uri="{FF2B5EF4-FFF2-40B4-BE49-F238E27FC236}">
                <a16:creationId xmlns:a16="http://schemas.microsoft.com/office/drawing/2014/main" id="{B1E065B2-4853-5181-CEEA-B2C48FC1B415}"/>
              </a:ext>
            </a:extLst>
          </p:cNvPr>
          <p:cNvCxnSpPr>
            <a:cxnSpLocks/>
            <a:stCxn id="167" idx="1"/>
            <a:endCxn id="47" idx="0"/>
          </p:cNvCxnSpPr>
          <p:nvPr/>
        </p:nvCxnSpPr>
        <p:spPr>
          <a:xfrm rot="10800000" flipV="1">
            <a:off x="3539552" y="1795753"/>
            <a:ext cx="681847" cy="36054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Flowchart: Decision 166">
            <a:extLst>
              <a:ext uri="{FF2B5EF4-FFF2-40B4-BE49-F238E27FC236}">
                <a16:creationId xmlns:a16="http://schemas.microsoft.com/office/drawing/2014/main" id="{128AE3C8-8E76-1EAA-FBE4-C5E6EA46F33F}"/>
              </a:ext>
            </a:extLst>
          </p:cNvPr>
          <p:cNvSpPr/>
          <p:nvPr/>
        </p:nvSpPr>
        <p:spPr>
          <a:xfrm>
            <a:off x="4221398" y="1458635"/>
            <a:ext cx="1638782" cy="674237"/>
          </a:xfrm>
          <a:prstGeom prst="flowChartDecision">
            <a:avLst/>
          </a:prstGeom>
          <a:solidFill>
            <a:srgbClr val="00B05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/>
              <a:t>Is family interested in pumps/CGMs?</a:t>
            </a:r>
          </a:p>
        </p:txBody>
      </p:sp>
      <p:cxnSp>
        <p:nvCxnSpPr>
          <p:cNvPr id="171" name="Straight Arrow Connector 170">
            <a:extLst>
              <a:ext uri="{FF2B5EF4-FFF2-40B4-BE49-F238E27FC236}">
                <a16:creationId xmlns:a16="http://schemas.microsoft.com/office/drawing/2014/main" id="{38C108AA-4285-68F8-01E9-B00E126D8CEC}"/>
              </a:ext>
            </a:extLst>
          </p:cNvPr>
          <p:cNvCxnSpPr>
            <a:cxnSpLocks/>
            <a:stCxn id="4" idx="3"/>
            <a:endCxn id="7" idx="0"/>
          </p:cNvCxnSpPr>
          <p:nvPr/>
        </p:nvCxnSpPr>
        <p:spPr>
          <a:xfrm>
            <a:off x="4381010" y="364299"/>
            <a:ext cx="765551" cy="3479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Arrow Connector 185">
            <a:extLst>
              <a:ext uri="{FF2B5EF4-FFF2-40B4-BE49-F238E27FC236}">
                <a16:creationId xmlns:a16="http://schemas.microsoft.com/office/drawing/2014/main" id="{F8366687-D98E-1CC8-1785-B9AAD523BB48}"/>
              </a:ext>
            </a:extLst>
          </p:cNvPr>
          <p:cNvCxnSpPr>
            <a:cxnSpLocks/>
            <a:stCxn id="7" idx="2"/>
            <a:endCxn id="167" idx="0"/>
          </p:cNvCxnSpPr>
          <p:nvPr/>
        </p:nvCxnSpPr>
        <p:spPr>
          <a:xfrm flipH="1">
            <a:off x="5040789" y="1274622"/>
            <a:ext cx="105772" cy="1840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Arrow Connector 189">
            <a:extLst>
              <a:ext uri="{FF2B5EF4-FFF2-40B4-BE49-F238E27FC236}">
                <a16:creationId xmlns:a16="http://schemas.microsoft.com/office/drawing/2014/main" id="{129E5836-5934-1B65-6B40-034803160283}"/>
              </a:ext>
            </a:extLst>
          </p:cNvPr>
          <p:cNvCxnSpPr>
            <a:cxnSpLocks/>
            <a:stCxn id="38" idx="6"/>
            <a:endCxn id="97" idx="0"/>
          </p:cNvCxnSpPr>
          <p:nvPr/>
        </p:nvCxnSpPr>
        <p:spPr>
          <a:xfrm>
            <a:off x="2683213" y="3369923"/>
            <a:ext cx="1099738" cy="5602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11">
            <a:extLst>
              <a:ext uri="{FF2B5EF4-FFF2-40B4-BE49-F238E27FC236}">
                <a16:creationId xmlns:a16="http://schemas.microsoft.com/office/drawing/2014/main" id="{03F31D39-7C98-81D7-6979-493FFDE4A5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1582" y="6080168"/>
            <a:ext cx="219392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3255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3595</TotalTime>
  <Words>592</Words>
  <Application>Microsoft Office PowerPoint</Application>
  <PresentationFormat>Widescreen</PresentationFormat>
  <Paragraphs>109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CGM Process Map – New Onsets</vt:lpstr>
      <vt:lpstr>Pump Process Map – New Onset</vt:lpstr>
      <vt:lpstr>CGM/Pump Process Map – Current patient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CGM Process Map – New Onsets</dc:title>
  <dc:creator>Noland, Katie, E</dc:creator>
  <cp:lastModifiedBy>Trevon Wright</cp:lastModifiedBy>
  <cp:revision>9</cp:revision>
  <dcterms:created xsi:type="dcterms:W3CDTF">2023-03-28T14:23:30Z</dcterms:created>
  <dcterms:modified xsi:type="dcterms:W3CDTF">2023-05-31T16:03:53Z</dcterms:modified>
</cp:coreProperties>
</file>