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3"/>
  </p:notesMasterIdLst>
  <p:sldIdLst>
    <p:sldId id="89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CED7"/>
    <a:srgbClr val="2683C6"/>
    <a:srgbClr val="516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4F81D9-EBA0-A049-A286-1FFDA83256AC}" v="1" dt="2024-12-06T16:03:47.1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72" autoAdjust="0"/>
    <p:restoredTop sz="95940" autoAdjust="0"/>
  </p:normalViewPr>
  <p:slideViewPr>
    <p:cSldViewPr snapToGrid="0">
      <p:cViewPr varScale="1">
        <p:scale>
          <a:sx n="113" d="100"/>
          <a:sy n="113" d="100"/>
        </p:scale>
        <p:origin x="678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7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AF8E80-B104-4884-B414-38CBFD82D231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ECBE7-2C81-406A-8DBA-9B2416B3CD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696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7B86A-6F3B-5532-FC71-46F451EE7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7BFF85-207C-10F4-6445-6987330A73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A25CB2-C330-60AB-842B-829FFDFC2D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06199-EB18-2BD6-FCF9-59C2437CB7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938676B-AA56-4D6C-B471-8F551A92C3A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535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548640" y="228600"/>
            <a:ext cx="10972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37F3FF-5884-4A1E-8629-AB45FB5A415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9275" y="877888"/>
            <a:ext cx="10972800" cy="5132387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styles. </a:t>
            </a:r>
          </a:p>
        </p:txBody>
      </p:sp>
    </p:spTree>
    <p:extLst>
      <p:ext uri="{BB962C8B-B14F-4D97-AF65-F5344CB8AC3E}">
        <p14:creationId xmlns:p14="http://schemas.microsoft.com/office/powerpoint/2010/main" val="92275278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ullets, 1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548640" y="228600"/>
            <a:ext cx="10972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49274" y="914400"/>
            <a:ext cx="10972166" cy="4876800"/>
          </a:xfrm>
        </p:spPr>
        <p:txBody>
          <a:bodyPr>
            <a:noAutofit/>
          </a:bodyPr>
          <a:lstStyle>
            <a:lvl1pPr marL="342900" indent="-342900">
              <a:buClr>
                <a:srgbClr val="52CAE0"/>
              </a:buClr>
              <a:buSzPct val="150000"/>
              <a:buFont typeface="Arial" panose="020B0604020202020204" pitchFamily="34" charset="0"/>
              <a:buChar char="•"/>
              <a:defRPr>
                <a:solidFill>
                  <a:schemeClr val="accent6">
                    <a:lumMod val="75000"/>
                  </a:schemeClr>
                </a:solidFill>
              </a:defRPr>
            </a:lvl1pPr>
            <a:lvl2pPr marL="685799" indent="-342900">
              <a:buClr>
                <a:srgbClr val="52CAE0"/>
              </a:buClr>
              <a:buSzPct val="90000"/>
              <a:buFont typeface="Courier New" panose="02070309020205020404" pitchFamily="49" charset="0"/>
              <a:buChar char="o"/>
              <a:defRPr>
                <a:solidFill>
                  <a:schemeClr val="accent6">
                    <a:lumMod val="75000"/>
                  </a:schemeClr>
                </a:solidFill>
              </a:defRPr>
            </a:lvl2pPr>
            <a:lvl3pPr marL="891538" indent="-205738">
              <a:buClr>
                <a:srgbClr val="52CAE0"/>
              </a:buClr>
              <a:buSzPct val="110000"/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3pPr>
            <a:lvl4pPr marL="1266092" indent="-237392">
              <a:buClr>
                <a:srgbClr val="52CAE0"/>
              </a:buClr>
              <a:buSzPct val="60000"/>
              <a:buFont typeface="Wingdings" panose="05000000000000000000" pitchFamily="2" charset="2"/>
              <a:buChar char="q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1608992" indent="-237392">
              <a:buClr>
                <a:srgbClr val="52CAE0"/>
              </a:buClr>
              <a:buSzPct val="80000"/>
              <a:buFont typeface="Wingdings" panose="05000000000000000000" pitchFamily="2" charset="2"/>
              <a:buChar char="Ø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1988817" indent="-274317">
              <a:buClr>
                <a:schemeClr val="tx1"/>
              </a:buClr>
              <a:buSzPct val="80000"/>
              <a:buFont typeface="Wingdings" panose="05000000000000000000" pitchFamily="2" charset="2"/>
              <a:buChar char="v"/>
              <a:defRPr>
                <a:solidFill>
                  <a:schemeClr val="tx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AA361F-9EAB-B64D-8795-E7A20B30FD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6485" y="5878285"/>
            <a:ext cx="1665515" cy="11103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C38F97F-BE0E-489D-A955-BE7D6E06FA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6485" y="5878285"/>
            <a:ext cx="1665515" cy="1110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08585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ullets,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548640" y="228600"/>
            <a:ext cx="10972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49274" y="914400"/>
            <a:ext cx="5257800" cy="4876800"/>
          </a:xfrm>
        </p:spPr>
        <p:txBody>
          <a:bodyPr>
            <a:noAutofit/>
          </a:bodyPr>
          <a:lstStyle>
            <a:lvl1pPr marL="342900" indent="-342900">
              <a:buClr>
                <a:srgbClr val="52CAE0"/>
              </a:buClr>
              <a:buSzPct val="150000"/>
              <a:buFont typeface="Arial" panose="020B0604020202020204" pitchFamily="34" charset="0"/>
              <a:buChar char="•"/>
              <a:defRPr>
                <a:solidFill>
                  <a:schemeClr val="accent6">
                    <a:lumMod val="75000"/>
                  </a:schemeClr>
                </a:solidFill>
              </a:defRPr>
            </a:lvl1pPr>
            <a:lvl2pPr marL="685799" indent="-342900">
              <a:buClr>
                <a:srgbClr val="52CAE0"/>
              </a:buClr>
              <a:buSzPct val="90000"/>
              <a:buFont typeface="Courier New" panose="02070309020205020404" pitchFamily="49" charset="0"/>
              <a:buChar char="o"/>
              <a:defRPr>
                <a:solidFill>
                  <a:schemeClr val="accent6">
                    <a:lumMod val="75000"/>
                  </a:schemeClr>
                </a:solidFill>
              </a:defRPr>
            </a:lvl2pPr>
            <a:lvl3pPr marL="891538" indent="-205738">
              <a:buClr>
                <a:srgbClr val="52CAE0"/>
              </a:buClr>
              <a:buSzPct val="110000"/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3pPr>
            <a:lvl4pPr marL="1266092" indent="-237392">
              <a:buClr>
                <a:srgbClr val="52CAE0"/>
              </a:buClr>
              <a:buSzPct val="60000"/>
              <a:buFont typeface="Wingdings" panose="05000000000000000000" pitchFamily="2" charset="2"/>
              <a:buChar char="q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1608992" indent="-237392">
              <a:buClr>
                <a:srgbClr val="52CAE0"/>
              </a:buClr>
              <a:buSzPct val="80000"/>
              <a:buFont typeface="Wingdings" panose="05000000000000000000" pitchFamily="2" charset="2"/>
              <a:buChar char="Ø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1988817" indent="-274317">
              <a:buClr>
                <a:schemeClr val="tx1"/>
              </a:buClr>
              <a:buSzPct val="80000"/>
              <a:buFont typeface="Wingdings" panose="05000000000000000000" pitchFamily="2" charset="2"/>
              <a:buChar char="v"/>
              <a:defRPr>
                <a:solidFill>
                  <a:schemeClr val="tx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1"/>
          </p:nvPr>
        </p:nvSpPr>
        <p:spPr>
          <a:xfrm>
            <a:off x="6263640" y="914400"/>
            <a:ext cx="5257800" cy="4876800"/>
          </a:xfrm>
        </p:spPr>
        <p:txBody>
          <a:bodyPr>
            <a:noAutofit/>
          </a:bodyPr>
          <a:lstStyle>
            <a:lvl1pPr marL="342900" indent="-342900">
              <a:buClr>
                <a:srgbClr val="52CAE0"/>
              </a:buClr>
              <a:buSzPct val="150000"/>
              <a:buFont typeface="Arial" panose="020B0604020202020204" pitchFamily="34" charset="0"/>
              <a:buChar char="•"/>
              <a:defRPr>
                <a:solidFill>
                  <a:schemeClr val="accent6">
                    <a:lumMod val="75000"/>
                  </a:schemeClr>
                </a:solidFill>
              </a:defRPr>
            </a:lvl1pPr>
            <a:lvl2pPr marL="685799" indent="-342900">
              <a:buClr>
                <a:srgbClr val="52CAE0"/>
              </a:buClr>
              <a:buSzPct val="90000"/>
              <a:buFont typeface="Courier New" panose="02070309020205020404" pitchFamily="49" charset="0"/>
              <a:buChar char="o"/>
              <a:defRPr>
                <a:solidFill>
                  <a:schemeClr val="accent6">
                    <a:lumMod val="75000"/>
                  </a:schemeClr>
                </a:solidFill>
              </a:defRPr>
            </a:lvl2pPr>
            <a:lvl3pPr marL="891538" indent="-205738">
              <a:buClr>
                <a:srgbClr val="52CAE0"/>
              </a:buClr>
              <a:buSzPct val="110000"/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3pPr>
            <a:lvl4pPr marL="1266092" indent="-237392">
              <a:buClr>
                <a:srgbClr val="52CAE0"/>
              </a:buClr>
              <a:buSzPct val="60000"/>
              <a:buFont typeface="Wingdings" panose="05000000000000000000" pitchFamily="2" charset="2"/>
              <a:buChar char="q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1608992" indent="-237392">
              <a:buClr>
                <a:srgbClr val="52CAE0"/>
              </a:buClr>
              <a:buSzPct val="80000"/>
              <a:buFont typeface="Wingdings" panose="05000000000000000000" pitchFamily="2" charset="2"/>
              <a:buChar char="Ø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1988817" indent="-274317">
              <a:buClr>
                <a:schemeClr val="tx1"/>
              </a:buClr>
              <a:buSzPct val="80000"/>
              <a:buFont typeface="Wingdings" panose="05000000000000000000" pitchFamily="2" charset="2"/>
              <a:buChar char="v"/>
              <a:defRPr>
                <a:solidFill>
                  <a:schemeClr val="tx1"/>
                </a:solidFill>
              </a:defRPr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AA361F-9EAB-B64D-8795-E7A20B30FD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6485" y="5878285"/>
            <a:ext cx="1665515" cy="11103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9C8CB91-F673-4733-AD84-53B0F748F2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6485" y="5878285"/>
            <a:ext cx="1665515" cy="1110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66994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"/>
          <p:cNvSpPr/>
          <p:nvPr/>
        </p:nvSpPr>
        <p:spPr>
          <a:xfrm>
            <a:off x="0" y="5962506"/>
            <a:ext cx="12192000" cy="908194"/>
          </a:xfrm>
          <a:prstGeom prst="rect">
            <a:avLst/>
          </a:prstGeom>
          <a:solidFill>
            <a:srgbClr val="3E4E8D"/>
          </a:solidFill>
          <a:ln w="12700">
            <a:miter lim="400000"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>
              <a:defRPr sz="1800">
                <a:solidFill>
                  <a:srgbClr val="1BA2AC"/>
                </a:solidFill>
                <a:latin typeface="Hind Regular"/>
                <a:ea typeface="Hind Regular"/>
                <a:cs typeface="Hind Regular"/>
                <a:sym typeface="Hind Regular"/>
              </a:defRPr>
            </a:pPr>
            <a:endParaRPr dirty="0">
              <a:latin typeface="Montserrat" panose="000005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BBAD7F-97A3-A549-8DD2-3F48709C6F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35EDA66-8AEA-0C45-845A-C94FE84991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271" y="781955"/>
            <a:ext cx="6433458" cy="428897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9B961E7-C6AD-42BC-A97E-F71724CD71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28B1C1D-F7D4-4C65-9FC6-203EE26DD1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271" y="781955"/>
            <a:ext cx="6433458" cy="428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41728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F02E-D0C2-458F-A9F9-4566478C3F2B}" type="datetimeFigureOut">
              <a:rPr lang="en-US" smtClean="0"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DD094-D65F-4AB7-80F7-0D53200E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570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548640" y="228600"/>
            <a:ext cx="10972800" cy="45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no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548640" y="101716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6FCCF0-8AC0-ED4C-8D03-7FA5EC43323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6485" y="5878285"/>
            <a:ext cx="1665515" cy="11103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88315DD-4F26-4103-BE4B-A385B4DC8FE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6485" y="5878285"/>
            <a:ext cx="1665515" cy="1110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08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9" r:id="rId4"/>
    <p:sldLayoutId id="2147483690" r:id="rId5"/>
  </p:sldLayoutIdLst>
  <p:transition spd="med"/>
  <p:txStyles>
    <p:titleStyle>
      <a:lvl1pPr marL="0" marR="0" indent="0" algn="l" defTabSz="3429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-45" baseline="0">
          <a:ln>
            <a:noFill/>
          </a:ln>
          <a:solidFill>
            <a:srgbClr val="3E4E8D"/>
          </a:solidFill>
          <a:uFillTx/>
          <a:latin typeface="Montserrat SemiBold" pitchFamily="2" charset="77"/>
          <a:ea typeface="Montserrat SemiBold" pitchFamily="2" charset="77"/>
          <a:cs typeface="Montserrat" panose="00000500000000000000" pitchFamily="2" charset="0"/>
          <a:sym typeface="Hind Bold"/>
        </a:defRPr>
      </a:lvl1pPr>
      <a:lvl2pPr marL="0" marR="0" indent="0" algn="l" defTabSz="3429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-45" baseline="0">
          <a:ln>
            <a:noFill/>
          </a:ln>
          <a:solidFill>
            <a:srgbClr val="1BA2AC"/>
          </a:solidFill>
          <a:uFillTx/>
          <a:latin typeface="Hind Bold"/>
          <a:ea typeface="Hind Bold"/>
          <a:cs typeface="Hind Bold"/>
          <a:sym typeface="Hind Bold"/>
        </a:defRPr>
      </a:lvl2pPr>
      <a:lvl3pPr marL="0" marR="0" indent="0" algn="l" defTabSz="3429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-45" baseline="0">
          <a:ln>
            <a:noFill/>
          </a:ln>
          <a:solidFill>
            <a:srgbClr val="1BA2AC"/>
          </a:solidFill>
          <a:uFillTx/>
          <a:latin typeface="Hind Bold"/>
          <a:ea typeface="Hind Bold"/>
          <a:cs typeface="Hind Bold"/>
          <a:sym typeface="Hind Bold"/>
        </a:defRPr>
      </a:lvl3pPr>
      <a:lvl4pPr marL="0" marR="0" indent="0" algn="l" defTabSz="3429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-45" baseline="0">
          <a:ln>
            <a:noFill/>
          </a:ln>
          <a:solidFill>
            <a:srgbClr val="1BA2AC"/>
          </a:solidFill>
          <a:uFillTx/>
          <a:latin typeface="Hind Bold"/>
          <a:ea typeface="Hind Bold"/>
          <a:cs typeface="Hind Bold"/>
          <a:sym typeface="Hind Bold"/>
        </a:defRPr>
      </a:lvl4pPr>
      <a:lvl5pPr marL="0" marR="0" indent="0" algn="l" defTabSz="3429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-45" baseline="0">
          <a:ln>
            <a:noFill/>
          </a:ln>
          <a:solidFill>
            <a:srgbClr val="1BA2AC"/>
          </a:solidFill>
          <a:uFillTx/>
          <a:latin typeface="Hind Bold"/>
          <a:ea typeface="Hind Bold"/>
          <a:cs typeface="Hind Bold"/>
          <a:sym typeface="Hind Bold"/>
        </a:defRPr>
      </a:lvl5pPr>
      <a:lvl6pPr marL="0" marR="0" indent="0" algn="l" defTabSz="3429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-45" baseline="0">
          <a:ln>
            <a:noFill/>
          </a:ln>
          <a:solidFill>
            <a:srgbClr val="1BA2AC"/>
          </a:solidFill>
          <a:uFillTx/>
          <a:latin typeface="Hind Bold"/>
          <a:ea typeface="Hind Bold"/>
          <a:cs typeface="Hind Bold"/>
          <a:sym typeface="Hind Bold"/>
        </a:defRPr>
      </a:lvl6pPr>
      <a:lvl7pPr marL="0" marR="0" indent="0" algn="l" defTabSz="3429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-45" baseline="0">
          <a:ln>
            <a:noFill/>
          </a:ln>
          <a:solidFill>
            <a:srgbClr val="1BA2AC"/>
          </a:solidFill>
          <a:uFillTx/>
          <a:latin typeface="Hind Bold"/>
          <a:ea typeface="Hind Bold"/>
          <a:cs typeface="Hind Bold"/>
          <a:sym typeface="Hind Bold"/>
        </a:defRPr>
      </a:lvl7pPr>
      <a:lvl8pPr marL="0" marR="0" indent="0" algn="l" defTabSz="3429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-45" baseline="0">
          <a:ln>
            <a:noFill/>
          </a:ln>
          <a:solidFill>
            <a:srgbClr val="1BA2AC"/>
          </a:solidFill>
          <a:uFillTx/>
          <a:latin typeface="Hind Bold"/>
          <a:ea typeface="Hind Bold"/>
          <a:cs typeface="Hind Bold"/>
          <a:sym typeface="Hind Bold"/>
        </a:defRPr>
      </a:lvl8pPr>
      <a:lvl9pPr marL="0" marR="0" indent="0" algn="l" defTabSz="3429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-45" baseline="0">
          <a:ln>
            <a:noFill/>
          </a:ln>
          <a:solidFill>
            <a:srgbClr val="1BA2AC"/>
          </a:solidFill>
          <a:uFillTx/>
          <a:latin typeface="Hind Bold"/>
          <a:ea typeface="Hind Bold"/>
          <a:cs typeface="Hind Bold"/>
          <a:sym typeface="Hind Bold"/>
        </a:defRPr>
      </a:lvl9pPr>
    </p:titleStyle>
    <p:bodyStyle>
      <a:lvl1pPr marL="0" marR="0" indent="0" algn="l" defTabSz="3429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52CAE0"/>
        </a:buClr>
        <a:buSzPct val="110000"/>
        <a:buFontTx/>
        <a:buNone/>
        <a:tabLst/>
        <a:defRPr sz="2000" b="0" i="0" u="none" strike="noStrike" cap="none" spc="0" baseline="0">
          <a:ln>
            <a:noFill/>
          </a:ln>
          <a:solidFill>
            <a:schemeClr val="accent6">
              <a:lumMod val="75000"/>
            </a:schemeClr>
          </a:solidFill>
          <a:uFillTx/>
          <a:latin typeface="Montserrat" pitchFamily="2" charset="77"/>
          <a:ea typeface="Montserrat" pitchFamily="2" charset="77"/>
          <a:cs typeface="Montserrat" panose="00000500000000000000" pitchFamily="2" charset="0"/>
          <a:sym typeface="Hind Regular"/>
        </a:defRPr>
      </a:lvl1pPr>
      <a:lvl2pPr marL="584000" marR="0" indent="-241101" algn="l" defTabSz="3429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52CAE0"/>
        </a:buClr>
        <a:buSzPct val="110000"/>
        <a:buFont typeface="Arial"/>
        <a:buChar char="•"/>
        <a:tabLst/>
        <a:defRPr sz="2000" b="0" i="0" u="none" strike="noStrike" cap="none" spc="0" baseline="0">
          <a:ln>
            <a:noFill/>
          </a:ln>
          <a:solidFill>
            <a:srgbClr val="777777"/>
          </a:solidFill>
          <a:uFillTx/>
          <a:latin typeface="Montserrat" pitchFamily="2" charset="77"/>
          <a:ea typeface="Montserrat" pitchFamily="2" charset="77"/>
          <a:cs typeface="Hind" panose="02000000000000000000" pitchFamily="2" charset="77"/>
          <a:sym typeface="Hind Regular"/>
        </a:defRPr>
      </a:lvl2pPr>
      <a:lvl3pPr marL="891538" marR="0" indent="-205738" algn="l" defTabSz="3429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52CAE0"/>
        </a:buClr>
        <a:buSzPct val="99000"/>
        <a:buFont typeface="Arial"/>
        <a:buChar char="•"/>
        <a:tabLst/>
        <a:defRPr sz="2000" b="0" i="0" u="none" strike="noStrike" cap="none" spc="0" baseline="0">
          <a:ln>
            <a:noFill/>
          </a:ln>
          <a:solidFill>
            <a:srgbClr val="777777"/>
          </a:solidFill>
          <a:uFillTx/>
          <a:latin typeface="Montserrat" pitchFamily="2" charset="77"/>
          <a:ea typeface="Montserrat" pitchFamily="2" charset="77"/>
          <a:cs typeface="Hind" panose="02000000000000000000" pitchFamily="2" charset="77"/>
          <a:sym typeface="Hind Regular"/>
        </a:defRPr>
      </a:lvl3pPr>
      <a:lvl4pPr marL="1266092" marR="0" indent="-237392" algn="l" defTabSz="3429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52CAE0"/>
        </a:buClr>
        <a:buSzPct val="99000"/>
        <a:buFont typeface="Arial"/>
        <a:buChar char="•"/>
        <a:tabLst/>
        <a:defRPr sz="2000" b="0" i="0" u="none" strike="noStrike" cap="none" spc="0" baseline="0">
          <a:ln>
            <a:noFill/>
          </a:ln>
          <a:solidFill>
            <a:srgbClr val="777777"/>
          </a:solidFill>
          <a:uFillTx/>
          <a:latin typeface="Montserrat" pitchFamily="2" charset="77"/>
          <a:ea typeface="Montserrat" pitchFamily="2" charset="77"/>
          <a:cs typeface="Hind" panose="02000000000000000000" pitchFamily="2" charset="77"/>
          <a:sym typeface="Hind Regular"/>
        </a:defRPr>
      </a:lvl4pPr>
      <a:lvl5pPr marL="1608992" marR="0" indent="-237392" algn="l" defTabSz="3429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52CAE0"/>
        </a:buClr>
        <a:buSzPct val="99000"/>
        <a:buFont typeface="Arial"/>
        <a:buChar char="•"/>
        <a:tabLst/>
        <a:defRPr sz="2000" b="0" i="0" u="none" strike="noStrike" cap="none" spc="0" baseline="0">
          <a:ln>
            <a:noFill/>
          </a:ln>
          <a:solidFill>
            <a:srgbClr val="777777"/>
          </a:solidFill>
          <a:uFillTx/>
          <a:latin typeface="Montserrat" pitchFamily="2" charset="77"/>
          <a:ea typeface="Montserrat" pitchFamily="2" charset="77"/>
          <a:cs typeface="Hind" panose="02000000000000000000" pitchFamily="2" charset="77"/>
          <a:sym typeface="Hind Regular"/>
        </a:defRPr>
      </a:lvl5pPr>
      <a:lvl6pPr marL="1988817" marR="0" indent="-274317" algn="l" defTabSz="3429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BCDD"/>
        </a:buClr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696F70"/>
          </a:solidFill>
          <a:uFillTx/>
          <a:latin typeface="Hind Regular"/>
          <a:ea typeface="Hind Regular"/>
          <a:cs typeface="Hind Regular"/>
          <a:sym typeface="Hind Regular"/>
        </a:defRPr>
      </a:lvl6pPr>
      <a:lvl7pPr marL="2331717" marR="0" indent="-274317" algn="l" defTabSz="3429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BCDD"/>
        </a:buClr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696F70"/>
          </a:solidFill>
          <a:uFillTx/>
          <a:latin typeface="Hind Regular"/>
          <a:ea typeface="Hind Regular"/>
          <a:cs typeface="Hind Regular"/>
          <a:sym typeface="Hind Regular"/>
        </a:defRPr>
      </a:lvl7pPr>
      <a:lvl8pPr marL="2674617" marR="0" indent="-274317" algn="l" defTabSz="3429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BCDD"/>
        </a:buClr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696F70"/>
          </a:solidFill>
          <a:uFillTx/>
          <a:latin typeface="Hind Regular"/>
          <a:ea typeface="Hind Regular"/>
          <a:cs typeface="Hind Regular"/>
          <a:sym typeface="Hind Regular"/>
        </a:defRPr>
      </a:lvl8pPr>
      <a:lvl9pPr marL="3017517" marR="0" indent="-274317" algn="l" defTabSz="342900" rtl="0" eaLnBrk="1" latinLnBrk="0" hangingPunct="1">
        <a:lnSpc>
          <a:spcPct val="100000"/>
        </a:lnSpc>
        <a:spcBef>
          <a:spcPts val="400"/>
        </a:spcBef>
        <a:spcAft>
          <a:spcPts val="0"/>
        </a:spcAft>
        <a:buClr>
          <a:srgbClr val="00BCDD"/>
        </a:buClr>
        <a:buSzPct val="100000"/>
        <a:buFont typeface="Arial"/>
        <a:buChar char="•"/>
        <a:tabLst/>
        <a:defRPr sz="2400" b="0" i="0" u="none" strike="noStrike" cap="none" spc="0" baseline="0">
          <a:ln>
            <a:noFill/>
          </a:ln>
          <a:solidFill>
            <a:srgbClr val="696F70"/>
          </a:solidFill>
          <a:uFillTx/>
          <a:latin typeface="Hind Regular"/>
          <a:ea typeface="Hind Regular"/>
          <a:cs typeface="Hind Regular"/>
          <a:sym typeface="Hind Regular"/>
        </a:defRPr>
      </a:lvl9pPr>
    </p:bodyStyle>
    <p:otherStyle>
      <a:lvl1pPr marL="0" marR="0" indent="0" algn="l" defTabSz="9144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ind Bold"/>
        </a:defRPr>
      </a:lvl1pPr>
      <a:lvl2pPr marL="0" marR="0" indent="0" algn="l" defTabSz="9144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ind Bold"/>
        </a:defRPr>
      </a:lvl2pPr>
      <a:lvl3pPr marL="0" marR="0" indent="0" algn="l" defTabSz="9144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ind Bold"/>
        </a:defRPr>
      </a:lvl3pPr>
      <a:lvl4pPr marL="0" marR="0" indent="0" algn="l" defTabSz="9144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ind Bold"/>
        </a:defRPr>
      </a:lvl4pPr>
      <a:lvl5pPr marL="0" marR="0" indent="0" algn="l" defTabSz="9144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ind Bold"/>
        </a:defRPr>
      </a:lvl5pPr>
      <a:lvl6pPr marL="0" marR="0" indent="0" algn="l" defTabSz="9144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ind Bold"/>
        </a:defRPr>
      </a:lvl6pPr>
      <a:lvl7pPr marL="0" marR="0" indent="0" algn="l" defTabSz="9144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ind Bold"/>
        </a:defRPr>
      </a:lvl7pPr>
      <a:lvl8pPr marL="0" marR="0" indent="0" algn="l" defTabSz="9144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ind Bold"/>
        </a:defRPr>
      </a:lvl8pPr>
      <a:lvl9pPr marL="0" marR="0" indent="0" algn="l" defTabSz="9144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ind Bol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19C3E-8A46-7F81-83EC-BE258251B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3282B-4388-22F2-86E9-0ECA9EE4B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054" y="177517"/>
            <a:ext cx="10972800" cy="391621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Pediatrics T2D Medication Management Key Driver Diagram</a:t>
            </a: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20E1C47-B2C2-12DC-ADDB-890E6F759C14}"/>
              </a:ext>
            </a:extLst>
          </p:cNvPr>
          <p:cNvSpPr/>
          <p:nvPr/>
        </p:nvSpPr>
        <p:spPr>
          <a:xfrm>
            <a:off x="60960" y="1440957"/>
            <a:ext cx="1888589" cy="3261595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Montserrat SemiBold" panose="00000700000000000000"/>
              </a:rPr>
              <a:t>Improved</a:t>
            </a:r>
            <a:r>
              <a:rPr lang="en-US" sz="1600" dirty="0">
                <a:solidFill>
                  <a:schemeClr val="tx1"/>
                </a:solidFill>
                <a:latin typeface="Montserrat SemiBold" panose="0000070000000000000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Montserrat SemiBold" panose="00000700000000000000"/>
              </a:rPr>
              <a:t>clinical A1C outcomes among children and adolescents ages 10 y/o+ with T2D (duration &gt; 1 yr.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Montserrat SemiBold" panose="00000700000000000000"/>
              </a:rPr>
              <a:t>Measure of success: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tx1"/>
                </a:solidFill>
                <a:latin typeface="Montserrat SemiBold" panose="00000700000000000000"/>
              </a:rPr>
              <a:t>Increase medications prescribing for population by 10% by Dec 31, 2025.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2C5B5D-1C75-3A18-538D-33471C2D4C09}"/>
              </a:ext>
            </a:extLst>
          </p:cNvPr>
          <p:cNvSpPr/>
          <p:nvPr/>
        </p:nvSpPr>
        <p:spPr>
          <a:xfrm>
            <a:off x="2318272" y="1266442"/>
            <a:ext cx="2901909" cy="1172231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Use data analytics to manage population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Identify cohort, necessary screenings, and services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Track data over time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59218B-DF42-31A5-A6AD-484B689226D7}"/>
              </a:ext>
            </a:extLst>
          </p:cNvPr>
          <p:cNvSpPr/>
          <p:nvPr/>
        </p:nvSpPr>
        <p:spPr>
          <a:xfrm>
            <a:off x="2335442" y="2618599"/>
            <a:ext cx="2901909" cy="1279752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/>
              </a:solidFill>
              <a:latin typeface="Montserrat SemiBold" panose="0000070000000000000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Plan Care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/>
              </a:solidFill>
              <a:latin typeface="Montserrat SemiBold" panose="0000070000000000000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Team is aware of PwT2D needs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Team works together to ensure medication services management are completed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dirty="0">
              <a:solidFill>
                <a:schemeClr val="tx1"/>
              </a:solidFill>
              <a:latin typeface="Montserrat SemiBold" panose="0000070000000000000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B1380E-B77A-F1CA-D3FF-71A0133C2E3A}"/>
              </a:ext>
            </a:extLst>
          </p:cNvPr>
          <p:cNvSpPr txBox="1"/>
          <p:nvPr/>
        </p:nvSpPr>
        <p:spPr>
          <a:xfrm>
            <a:off x="613054" y="686407"/>
            <a:ext cx="6611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Aim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3DE9FA-C9D6-EE9A-F081-F2EFB8EABE25}"/>
              </a:ext>
            </a:extLst>
          </p:cNvPr>
          <p:cNvSpPr txBox="1"/>
          <p:nvPr/>
        </p:nvSpPr>
        <p:spPr>
          <a:xfrm>
            <a:off x="2496512" y="686407"/>
            <a:ext cx="22555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Montserrat SemiBold" panose="00000700000000000000"/>
              </a:rPr>
              <a:t>Primary</a:t>
            </a:r>
            <a:r>
              <a:rPr lang="en-US" sz="1600" dirty="0">
                <a:solidFill>
                  <a:srgbClr val="000000"/>
                </a:solidFill>
                <a:latin typeface="Montserrat SemiBold" panose="0000070000000000000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Montserrat SemiBold" panose="00000700000000000000"/>
              </a:rPr>
              <a:t>Drivers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44BF97-203E-9C37-12FF-A2F4ED041FD1}"/>
              </a:ext>
            </a:extLst>
          </p:cNvPr>
          <p:cNvSpPr/>
          <p:nvPr/>
        </p:nvSpPr>
        <p:spPr>
          <a:xfrm>
            <a:off x="5711394" y="2146358"/>
            <a:ext cx="5243799" cy="608364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chemeClr val="tx1"/>
              </a:solidFill>
              <a:latin typeface="Montserrat SemiBold" panose="0000070000000000000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Use EMR Templates for Planned Care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800" dirty="0">
              <a:solidFill>
                <a:schemeClr val="tx1"/>
              </a:solidFill>
              <a:latin typeface="Montserrat SemiBold" panose="0000070000000000000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Educate team on QI methodologies and guidelines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100" b="1" dirty="0">
              <a:solidFill>
                <a:schemeClr val="tx1"/>
              </a:solidFill>
              <a:latin typeface="Montserrat SemiBold" panose="0000070000000000000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DA1E2A-D86A-E005-8099-E8B7D6CE5B70}"/>
              </a:ext>
            </a:extLst>
          </p:cNvPr>
          <p:cNvSpPr/>
          <p:nvPr/>
        </p:nvSpPr>
        <p:spPr>
          <a:xfrm>
            <a:off x="5731937" y="1271243"/>
            <a:ext cx="5243799" cy="785446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100" dirty="0">
              <a:solidFill>
                <a:schemeClr val="tx1"/>
              </a:solidFill>
              <a:latin typeface="Montserrat SemiBold" panose="0000070000000000000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100" dirty="0">
              <a:solidFill>
                <a:schemeClr val="tx1"/>
              </a:solidFill>
              <a:latin typeface="Montserrat SemiBold" panose="0000070000000000000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Implement Data Reporting: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Create data reporting sources and patient portals</a:t>
            </a:r>
            <a:endParaRPr lang="en-US" sz="1200" dirty="0">
              <a:solidFill>
                <a:srgbClr val="FFFFFF"/>
              </a:solidFill>
              <a:latin typeface="Montserrat SemiBold" panose="0000070000000000000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 Test development of new workflows, flowsheets, and prescribing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100" dirty="0">
              <a:solidFill>
                <a:schemeClr val="tx1"/>
              </a:solidFill>
              <a:latin typeface="Montserrat SemiBold" panose="0000070000000000000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  <a:latin typeface="Montserrat SemiBold" panose="0000070000000000000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1528B9D-43BA-29DC-6C01-F9FDCC20C7E1}"/>
              </a:ext>
            </a:extLst>
          </p:cNvPr>
          <p:cNvSpPr/>
          <p:nvPr/>
        </p:nvSpPr>
        <p:spPr>
          <a:xfrm>
            <a:off x="5731935" y="2900074"/>
            <a:ext cx="5243485" cy="525011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Use evidenced base practices, protocols &amp; QI methods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49A0942-14D8-4F81-98CA-557BB310D5A6}"/>
              </a:ext>
            </a:extLst>
          </p:cNvPr>
          <p:cNvSpPr txBox="1"/>
          <p:nvPr/>
        </p:nvSpPr>
        <p:spPr>
          <a:xfrm>
            <a:off x="5823676" y="698732"/>
            <a:ext cx="50603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Montserrat SemiBold" panose="00000700000000000000"/>
              </a:rPr>
              <a:t>Secondary Drivers &amp; Change Ideas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D8700DE-BF68-BE34-5452-65658B60CFA4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 flipV="1">
            <a:off x="1949549" y="1852558"/>
            <a:ext cx="368723" cy="1219197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2653096-FC31-AC20-0B49-F2BE64FDDF1E}"/>
              </a:ext>
            </a:extLst>
          </p:cNvPr>
          <p:cNvCxnSpPr>
            <a:cxnSpLocks/>
          </p:cNvCxnSpPr>
          <p:nvPr/>
        </p:nvCxnSpPr>
        <p:spPr>
          <a:xfrm flipH="1" flipV="1">
            <a:off x="1942194" y="3051580"/>
            <a:ext cx="376078" cy="546528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F1325BB-39A9-99C4-8626-229F785984FB}"/>
              </a:ext>
            </a:extLst>
          </p:cNvPr>
          <p:cNvCxnSpPr>
            <a:cxnSpLocks/>
            <a:stCxn id="12" idx="1"/>
            <a:endCxn id="5" idx="3"/>
          </p:cNvCxnSpPr>
          <p:nvPr/>
        </p:nvCxnSpPr>
        <p:spPr>
          <a:xfrm flipH="1" flipV="1">
            <a:off x="5220181" y="1852558"/>
            <a:ext cx="491213" cy="597982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AB64D4B-814D-F4B4-98E2-F7D9BDB5A128}"/>
              </a:ext>
            </a:extLst>
          </p:cNvPr>
          <p:cNvCxnSpPr>
            <a:cxnSpLocks/>
            <a:stCxn id="13" idx="1"/>
            <a:endCxn id="5" idx="3"/>
          </p:cNvCxnSpPr>
          <p:nvPr/>
        </p:nvCxnSpPr>
        <p:spPr>
          <a:xfrm flipH="1">
            <a:off x="5220181" y="1663966"/>
            <a:ext cx="511756" cy="188592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040CDF8-E262-962D-6724-6CCD1E5B533C}"/>
              </a:ext>
            </a:extLst>
          </p:cNvPr>
          <p:cNvCxnSpPr>
            <a:cxnSpLocks/>
            <a:stCxn id="14" idx="1"/>
            <a:endCxn id="6" idx="3"/>
          </p:cNvCxnSpPr>
          <p:nvPr/>
        </p:nvCxnSpPr>
        <p:spPr>
          <a:xfrm flipH="1">
            <a:off x="5237351" y="3162580"/>
            <a:ext cx="494584" cy="95895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57">
            <a:extLst>
              <a:ext uri="{FF2B5EF4-FFF2-40B4-BE49-F238E27FC236}">
                <a16:creationId xmlns:a16="http://schemas.microsoft.com/office/drawing/2014/main" id="{1D30294F-9E16-90BF-A217-633BF842042E}"/>
              </a:ext>
            </a:extLst>
          </p:cNvPr>
          <p:cNvSpPr/>
          <p:nvPr/>
        </p:nvSpPr>
        <p:spPr>
          <a:xfrm>
            <a:off x="5731936" y="3520981"/>
            <a:ext cx="5243485" cy="1921347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/>
              </a:solidFill>
              <a:latin typeface="Montserrat SemiBold" panose="0000070000000000000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Provide Self Management Support for PwT2D and families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800" dirty="0">
              <a:solidFill>
                <a:schemeClr val="tx1"/>
              </a:solidFill>
              <a:latin typeface="Montserrat SemiBold" panose="0000070000000000000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Educate PwT2D on the value of medications for disease prevention and management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Promote PwT2D use &amp; prescribing of</a:t>
            </a:r>
            <a:r>
              <a:rPr lang="en-US" sz="1200" b="1" dirty="0">
                <a:solidFill>
                  <a:schemeClr val="tx1"/>
                </a:solidFill>
                <a:latin typeface="Montserrat SemiBold" panose="0000070000000000000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anti-hyperglycemic medication, Incretin therapies, Metformin, SGLT2 inhibitors, and Basal insulins, when needed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Promote the decreased use of short-acting insulins while increasing the prescribing and use of hypoglycemic medications </a:t>
            </a:r>
            <a:endParaRPr lang="en-US" sz="1200" dirty="0">
              <a:solidFill>
                <a:srgbClr val="FFFFFF"/>
              </a:solidFill>
              <a:latin typeface="Montserrat SemiBold" panose="00000700000000000000"/>
            </a:endParaRPr>
          </a:p>
          <a:p>
            <a:pPr marL="285750" indent="-285750" algn="ctr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  <a:latin typeface="Montserrat SemiBold" panose="0000070000000000000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D64DCB92-34B2-1411-23FE-DB4F43A1D15E}"/>
              </a:ext>
            </a:extLst>
          </p:cNvPr>
          <p:cNvSpPr/>
          <p:nvPr/>
        </p:nvSpPr>
        <p:spPr>
          <a:xfrm>
            <a:off x="2335442" y="4168372"/>
            <a:ext cx="2872128" cy="1210307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Standardize Practice Care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/>
              </a:solidFill>
              <a:latin typeface="Montserrat SemiBold" panose="0000070000000000000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Use practice-wide guidelines for medications related to diabetes and co-morbidities</a:t>
            </a:r>
          </a:p>
        </p:txBody>
      </p: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55B11CB5-6FAA-5B79-157D-A9B8C0D905A5}"/>
              </a:ext>
            </a:extLst>
          </p:cNvPr>
          <p:cNvCxnSpPr>
            <a:cxnSpLocks/>
            <a:stCxn id="12" idx="1"/>
            <a:endCxn id="6" idx="3"/>
          </p:cNvCxnSpPr>
          <p:nvPr/>
        </p:nvCxnSpPr>
        <p:spPr>
          <a:xfrm flipH="1">
            <a:off x="5237351" y="2450540"/>
            <a:ext cx="474043" cy="807935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>
            <a:extLst>
              <a:ext uri="{FF2B5EF4-FFF2-40B4-BE49-F238E27FC236}">
                <a16:creationId xmlns:a16="http://schemas.microsoft.com/office/drawing/2014/main" id="{E0790C88-D42C-747D-032C-250CDBE77BA0}"/>
              </a:ext>
            </a:extLst>
          </p:cNvPr>
          <p:cNvCxnSpPr>
            <a:cxnSpLocks/>
          </p:cNvCxnSpPr>
          <p:nvPr/>
        </p:nvCxnSpPr>
        <p:spPr>
          <a:xfrm flipV="1">
            <a:off x="5226807" y="1929009"/>
            <a:ext cx="475348" cy="2239363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>
            <a:extLst>
              <a:ext uri="{FF2B5EF4-FFF2-40B4-BE49-F238E27FC236}">
                <a16:creationId xmlns:a16="http://schemas.microsoft.com/office/drawing/2014/main" id="{D63E09DE-DB00-4DBC-4EBC-C72D554F312E}"/>
              </a:ext>
            </a:extLst>
          </p:cNvPr>
          <p:cNvCxnSpPr>
            <a:cxnSpLocks/>
            <a:endCxn id="4" idx="3"/>
          </p:cNvCxnSpPr>
          <p:nvPr/>
        </p:nvCxnSpPr>
        <p:spPr>
          <a:xfrm flipH="1" flipV="1">
            <a:off x="1949549" y="3071755"/>
            <a:ext cx="354800" cy="1096617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DB5DBC2C-7ED9-8E0A-B084-C14A4C9D4BFA}"/>
              </a:ext>
            </a:extLst>
          </p:cNvPr>
          <p:cNvCxnSpPr>
            <a:cxnSpLocks/>
          </p:cNvCxnSpPr>
          <p:nvPr/>
        </p:nvCxnSpPr>
        <p:spPr>
          <a:xfrm flipH="1" flipV="1">
            <a:off x="5243762" y="5081071"/>
            <a:ext cx="488173" cy="225925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5765AE10-3D74-A55F-465E-32803E5D7CAC}"/>
              </a:ext>
            </a:extLst>
          </p:cNvPr>
          <p:cNvCxnSpPr>
            <a:cxnSpLocks/>
            <a:stCxn id="158" idx="1"/>
            <a:endCxn id="6" idx="3"/>
          </p:cNvCxnSpPr>
          <p:nvPr/>
        </p:nvCxnSpPr>
        <p:spPr>
          <a:xfrm flipH="1" flipV="1">
            <a:off x="5237351" y="3258475"/>
            <a:ext cx="494585" cy="1223180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7BADFB1-948B-9802-EA54-DEBBD6A27EF3}"/>
              </a:ext>
            </a:extLst>
          </p:cNvPr>
          <p:cNvSpPr/>
          <p:nvPr/>
        </p:nvSpPr>
        <p:spPr>
          <a:xfrm>
            <a:off x="9718431" y="5978769"/>
            <a:ext cx="2331136" cy="785446"/>
          </a:xfrm>
          <a:prstGeom prst="rect">
            <a:avLst/>
          </a:prstGeom>
          <a:solidFill>
            <a:schemeClr val="bg1"/>
          </a:solidFill>
          <a:ln w="25400" cap="flat">
            <a:solidFill>
              <a:schemeClr val="bg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47616E"/>
              </a:solidFill>
              <a:effectLst/>
              <a:uFillTx/>
              <a:latin typeface="Hind Regular"/>
              <a:ea typeface="Hind Regular"/>
              <a:cs typeface="Hind Regular"/>
              <a:sym typeface="Hind Regular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D7BB5E35-A7C9-1A25-855E-30117BBC58C7}"/>
              </a:ext>
            </a:extLst>
          </p:cNvPr>
          <p:cNvSpPr/>
          <p:nvPr/>
        </p:nvSpPr>
        <p:spPr>
          <a:xfrm>
            <a:off x="5731935" y="5586758"/>
            <a:ext cx="5243485" cy="1033028"/>
          </a:xfrm>
          <a:prstGeom prst="rect">
            <a:avLst/>
          </a:prstGeom>
          <a:solidFill>
            <a:schemeClr val="bg1"/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Communicate the impact of medication barriers on patient health to insurers and health systems.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Lobby lawmakers to address prescription drug costs (price transparency, drug importation, Medicaid reforms, etc.)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C9158A2A-D8DE-FD89-0671-E86BA1EDCA44}"/>
              </a:ext>
            </a:extLst>
          </p:cNvPr>
          <p:cNvSpPr/>
          <p:nvPr/>
        </p:nvSpPr>
        <p:spPr>
          <a:xfrm>
            <a:off x="2354679" y="5648700"/>
            <a:ext cx="2872128" cy="833357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chemeClr val="tx1"/>
                </a:solidFill>
                <a:latin typeface="Montserrat SemiBold" panose="00000700000000000000"/>
              </a:rPr>
              <a:t>Support medication access as a right to health through advocacy</a:t>
            </a:r>
          </a:p>
        </p:txBody>
      </p: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58A0D142-FFF1-6E06-ACE6-90ED019C1115}"/>
              </a:ext>
            </a:extLst>
          </p:cNvPr>
          <p:cNvCxnSpPr>
            <a:cxnSpLocks/>
          </p:cNvCxnSpPr>
          <p:nvPr/>
        </p:nvCxnSpPr>
        <p:spPr>
          <a:xfrm flipH="1" flipV="1">
            <a:off x="1956903" y="4432531"/>
            <a:ext cx="354800" cy="1251345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19672796-0CC8-F16E-18EA-30398747B7D5}"/>
              </a:ext>
            </a:extLst>
          </p:cNvPr>
          <p:cNvCxnSpPr>
            <a:cxnSpLocks/>
          </p:cNvCxnSpPr>
          <p:nvPr/>
        </p:nvCxnSpPr>
        <p:spPr>
          <a:xfrm flipH="1" flipV="1">
            <a:off x="5243762" y="6058756"/>
            <a:ext cx="467632" cy="139576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9EF59445-8665-D82D-FF99-E7E8C3ABD2E6}"/>
              </a:ext>
            </a:extLst>
          </p:cNvPr>
          <p:cNvCxnSpPr>
            <a:cxnSpLocks/>
            <a:stCxn id="12" idx="1"/>
          </p:cNvCxnSpPr>
          <p:nvPr/>
        </p:nvCxnSpPr>
        <p:spPr>
          <a:xfrm flipH="1">
            <a:off x="5243762" y="2450540"/>
            <a:ext cx="467632" cy="2619861"/>
          </a:xfrm>
          <a:prstGeom prst="line">
            <a:avLst/>
          </a:prstGeom>
          <a:ln w="12700">
            <a:solidFill>
              <a:srgbClr val="0F62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118109"/>
      </p:ext>
    </p:extLst>
  </p:cSld>
  <p:clrMapOvr>
    <a:masterClrMapping/>
  </p:clrMapOvr>
</p:sld>
</file>

<file path=ppt/theme/theme1.xml><?xml version="1.0" encoding="utf-8"?>
<a:theme xmlns:a="http://schemas.openxmlformats.org/drawingml/2006/main" name="T1D Exchange">
  <a:themeElements>
    <a:clrScheme name="T1D Exchange">
      <a:dk1>
        <a:srgbClr val="0C0C0C"/>
      </a:dk1>
      <a:lt1>
        <a:srgbClr val="FFFFFF"/>
      </a:lt1>
      <a:dk2>
        <a:srgbClr val="369FB2"/>
      </a:dk2>
      <a:lt2>
        <a:srgbClr val="78E6FA"/>
      </a:lt2>
      <a:accent1>
        <a:srgbClr val="52CAE0"/>
      </a:accent1>
      <a:accent2>
        <a:srgbClr val="8493CF"/>
      </a:accent2>
      <a:accent3>
        <a:srgbClr val="3E4E8D"/>
      </a:accent3>
      <a:accent4>
        <a:srgbClr val="222D57"/>
      </a:accent4>
      <a:accent5>
        <a:srgbClr val="F9F9F9"/>
      </a:accent5>
      <a:accent6>
        <a:srgbClr val="777777"/>
      </a:accent6>
      <a:hlink>
        <a:srgbClr val="5E5E5E"/>
      </a:hlink>
      <a:folHlink>
        <a:srgbClr val="0079BF"/>
      </a:folHlink>
    </a:clrScheme>
    <a:fontScheme name="T1D Exchange">
      <a:majorFont>
        <a:latin typeface="Hind"/>
        <a:ea typeface="Helvetica"/>
        <a:cs typeface="Helvetica"/>
      </a:majorFont>
      <a:minorFont>
        <a:latin typeface="Hind"/>
        <a:ea typeface="Calibri"/>
        <a:cs typeface="Calibri"/>
      </a:minorFont>
    </a:fontScheme>
    <a:fmtScheme name="1_T1D Exchange Annual Meeting Template 20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47616E"/>
            </a:solidFill>
            <a:effectLst/>
            <a:uFillTx/>
            <a:latin typeface="Hind Regular"/>
            <a:ea typeface="Hind Regular"/>
            <a:cs typeface="Hind Regular"/>
            <a:sym typeface="Hind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696F70"/>
            </a:solidFill>
            <a:effectLst/>
            <a:uFillTx/>
            <a:latin typeface="Hind Bold"/>
            <a:ea typeface="Hind Bold"/>
            <a:cs typeface="Hind Bold"/>
            <a:sym typeface="Hind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2021-01-19 QI All Staff- formatted  -  Read-Only" id="{031EE090-AB92-437E-8125-275FF27E9652}" vid="{183C4F49-2291-4E52-9734-D4FCFB979E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2021-01-19 QI All Staff- formatted</Template>
  <TotalTime>10621</TotalTime>
  <Words>253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Hind Bold</vt:lpstr>
      <vt:lpstr>Hind Regular</vt:lpstr>
      <vt:lpstr>Montserrat</vt:lpstr>
      <vt:lpstr>Montserrat SemiBold</vt:lpstr>
      <vt:lpstr>Wingdings</vt:lpstr>
      <vt:lpstr>T1D Exchange</vt:lpstr>
      <vt:lpstr>Pediatrics T2D Medication Management Key Driver Diagram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Ospelt</dc:creator>
  <cp:lastModifiedBy>Timothy Bol</cp:lastModifiedBy>
  <cp:revision>161</cp:revision>
  <dcterms:created xsi:type="dcterms:W3CDTF">2021-02-09T17:32:48Z</dcterms:created>
  <dcterms:modified xsi:type="dcterms:W3CDTF">2024-12-06T17:26:02Z</dcterms:modified>
</cp:coreProperties>
</file>