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46"/>
  </p:notesMasterIdLst>
  <p:sldIdLst>
    <p:sldId id="256" r:id="rId5"/>
    <p:sldId id="890" r:id="rId6"/>
    <p:sldId id="258" r:id="rId7"/>
    <p:sldId id="899" r:id="rId8"/>
    <p:sldId id="910" r:id="rId9"/>
    <p:sldId id="898" r:id="rId10"/>
    <p:sldId id="548" r:id="rId11"/>
    <p:sldId id="901" r:id="rId12"/>
    <p:sldId id="902" r:id="rId13"/>
    <p:sldId id="903" r:id="rId14"/>
    <p:sldId id="886" r:id="rId15"/>
    <p:sldId id="904" r:id="rId16"/>
    <p:sldId id="905" r:id="rId17"/>
    <p:sldId id="906" r:id="rId18"/>
    <p:sldId id="888" r:id="rId19"/>
    <p:sldId id="889" r:id="rId20"/>
    <p:sldId id="911" r:id="rId21"/>
    <p:sldId id="922" r:id="rId22"/>
    <p:sldId id="923" r:id="rId23"/>
    <p:sldId id="914" r:id="rId24"/>
    <p:sldId id="913" r:id="rId25"/>
    <p:sldId id="912" r:id="rId26"/>
    <p:sldId id="915" r:id="rId27"/>
    <p:sldId id="916" r:id="rId28"/>
    <p:sldId id="917" r:id="rId29"/>
    <p:sldId id="918" r:id="rId30"/>
    <p:sldId id="908" r:id="rId31"/>
    <p:sldId id="897" r:id="rId32"/>
    <p:sldId id="887" r:id="rId33"/>
    <p:sldId id="617" r:id="rId34"/>
    <p:sldId id="885" r:id="rId35"/>
    <p:sldId id="838" r:id="rId36"/>
    <p:sldId id="892" r:id="rId37"/>
    <p:sldId id="909" r:id="rId38"/>
    <p:sldId id="921" r:id="rId39"/>
    <p:sldId id="920" r:id="rId40"/>
    <p:sldId id="893" r:id="rId41"/>
    <p:sldId id="894" r:id="rId42"/>
    <p:sldId id="907" r:id="rId43"/>
    <p:sldId id="895" r:id="rId44"/>
    <p:sldId id="89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5D6C"/>
    <a:srgbClr val="A20000"/>
    <a:srgbClr val="3E4F8F"/>
    <a:srgbClr val="4472C4"/>
    <a:srgbClr val="516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5708B-872A-4D6A-A140-4D4384E11E7F}" v="27" dt="2022-05-04T15:21:14.759"/>
    <p1510:client id="{629FEFB9-E90E-FF10-C3CE-53407C7B7817}" v="8" dt="2022-05-10T12:42:32.949"/>
    <p1510:client id="{A896BFD8-EDC2-E848-8776-9CB5719853E9}" v="71" dt="2022-05-05T19:43:21.180"/>
    <p1510:client id="{BEE4304C-3EBB-F3DD-1335-932B609F83D1}" v="133" dt="2022-05-05T14:38:17.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Rioles" userId="af6fb61c-5900-41f2-87f1-2a393b907a83" providerId="ADAL" clId="{5345708B-872A-4D6A-A140-4D4384E11E7F}"/>
    <pc:docChg chg="undo custSel addSld delSld modSld sldOrd">
      <pc:chgData name="Nicole Rioles" userId="af6fb61c-5900-41f2-87f1-2a393b907a83" providerId="ADAL" clId="{5345708B-872A-4D6A-A140-4D4384E11E7F}" dt="2022-05-04T22:13:56.593" v="684" actId="5793"/>
      <pc:docMkLst>
        <pc:docMk/>
      </pc:docMkLst>
      <pc:sldChg chg="modSp mod">
        <pc:chgData name="Nicole Rioles" userId="af6fb61c-5900-41f2-87f1-2a393b907a83" providerId="ADAL" clId="{5345708B-872A-4D6A-A140-4D4384E11E7F}" dt="2022-05-04T14:07:51.884" v="3" actId="207"/>
        <pc:sldMkLst>
          <pc:docMk/>
          <pc:sldMk cId="4197293487" sldId="888"/>
        </pc:sldMkLst>
        <pc:spChg chg="mod">
          <ac:chgData name="Nicole Rioles" userId="af6fb61c-5900-41f2-87f1-2a393b907a83" providerId="ADAL" clId="{5345708B-872A-4D6A-A140-4D4384E11E7F}" dt="2022-05-04T14:07:51.884" v="3" actId="207"/>
          <ac:spMkLst>
            <pc:docMk/>
            <pc:sldMk cId="4197293487" sldId="888"/>
            <ac:spMk id="3" creationId="{00000000-0000-0000-0000-000000000000}"/>
          </ac:spMkLst>
        </pc:spChg>
      </pc:sldChg>
      <pc:sldChg chg="modSp mod">
        <pc:chgData name="Nicole Rioles" userId="af6fb61c-5900-41f2-87f1-2a393b907a83" providerId="ADAL" clId="{5345708B-872A-4D6A-A140-4D4384E11E7F}" dt="2022-05-04T14:07:09.501" v="0" actId="207"/>
        <pc:sldMkLst>
          <pc:docMk/>
          <pc:sldMk cId="786994050" sldId="890"/>
        </pc:sldMkLst>
        <pc:spChg chg="mod">
          <ac:chgData name="Nicole Rioles" userId="af6fb61c-5900-41f2-87f1-2a393b907a83" providerId="ADAL" clId="{5345708B-872A-4D6A-A140-4D4384E11E7F}" dt="2022-05-04T14:07:09.501" v="0" actId="207"/>
          <ac:spMkLst>
            <pc:docMk/>
            <pc:sldMk cId="786994050" sldId="890"/>
            <ac:spMk id="4" creationId="{BF908D16-1221-4EDD-84B8-E1CF9947AC8B}"/>
          </ac:spMkLst>
        </pc:spChg>
      </pc:sldChg>
      <pc:sldChg chg="modSp mod">
        <pc:chgData name="Nicole Rioles" userId="af6fb61c-5900-41f2-87f1-2a393b907a83" providerId="ADAL" clId="{5345708B-872A-4D6A-A140-4D4384E11E7F}" dt="2022-05-04T14:07:20.021" v="1" actId="207"/>
        <pc:sldMkLst>
          <pc:docMk/>
          <pc:sldMk cId="2623065311" sldId="898"/>
        </pc:sldMkLst>
        <pc:spChg chg="mod">
          <ac:chgData name="Nicole Rioles" userId="af6fb61c-5900-41f2-87f1-2a393b907a83" providerId="ADAL" clId="{5345708B-872A-4D6A-A140-4D4384E11E7F}" dt="2022-05-04T14:07:20.021" v="1" actId="207"/>
          <ac:spMkLst>
            <pc:docMk/>
            <pc:sldMk cId="2623065311" sldId="898"/>
            <ac:spMk id="4" creationId="{BF908D16-1221-4EDD-84B8-E1CF9947AC8B}"/>
          </ac:spMkLst>
        </pc:spChg>
      </pc:sldChg>
      <pc:sldChg chg="ord">
        <pc:chgData name="Nicole Rioles" userId="af6fb61c-5900-41f2-87f1-2a393b907a83" providerId="ADAL" clId="{5345708B-872A-4D6A-A140-4D4384E11E7F}" dt="2022-05-04T22:06:21.793" v="508"/>
        <pc:sldMkLst>
          <pc:docMk/>
          <pc:sldMk cId="2990646754" sldId="908"/>
        </pc:sldMkLst>
      </pc:sldChg>
      <pc:sldChg chg="addSp modSp mod modClrScheme chgLayout">
        <pc:chgData name="Nicole Rioles" userId="af6fb61c-5900-41f2-87f1-2a393b907a83" providerId="ADAL" clId="{5345708B-872A-4D6A-A140-4D4384E11E7F}" dt="2022-05-04T22:12:20.874" v="657" actId="207"/>
        <pc:sldMkLst>
          <pc:docMk/>
          <pc:sldMk cId="172104647" sldId="909"/>
        </pc:sldMkLst>
        <pc:spChg chg="mod ord">
          <ac:chgData name="Nicole Rioles" userId="af6fb61c-5900-41f2-87f1-2a393b907a83" providerId="ADAL" clId="{5345708B-872A-4D6A-A140-4D4384E11E7F}" dt="2022-05-04T22:11:02.240" v="582" actId="20577"/>
          <ac:spMkLst>
            <pc:docMk/>
            <pc:sldMk cId="172104647" sldId="909"/>
            <ac:spMk id="2" creationId="{00000000-0000-0000-0000-000000000000}"/>
          </ac:spMkLst>
        </pc:spChg>
        <pc:spChg chg="mod ord">
          <ac:chgData name="Nicole Rioles" userId="af6fb61c-5900-41f2-87f1-2a393b907a83" providerId="ADAL" clId="{5345708B-872A-4D6A-A140-4D4384E11E7F}" dt="2022-05-04T22:10:35.568" v="572" actId="700"/>
          <ac:spMkLst>
            <pc:docMk/>
            <pc:sldMk cId="172104647" sldId="909"/>
            <ac:spMk id="3" creationId="{00000000-0000-0000-0000-000000000000}"/>
          </ac:spMkLst>
        </pc:spChg>
        <pc:spChg chg="add mod ord">
          <ac:chgData name="Nicole Rioles" userId="af6fb61c-5900-41f2-87f1-2a393b907a83" providerId="ADAL" clId="{5345708B-872A-4D6A-A140-4D4384E11E7F}" dt="2022-05-04T22:12:20.874" v="657" actId="207"/>
          <ac:spMkLst>
            <pc:docMk/>
            <pc:sldMk cId="172104647" sldId="909"/>
            <ac:spMk id="4" creationId="{F70FE25E-1AA7-043D-14EB-5FCF038AA9DB}"/>
          </ac:spMkLst>
        </pc:spChg>
      </pc:sldChg>
      <pc:sldChg chg="addSp delSp modSp add mod modNotesTx">
        <pc:chgData name="Nicole Rioles" userId="af6fb61c-5900-41f2-87f1-2a393b907a83" providerId="ADAL" clId="{5345708B-872A-4D6A-A140-4D4384E11E7F}" dt="2022-05-04T15:06:47.967" v="326" actId="20577"/>
        <pc:sldMkLst>
          <pc:docMk/>
          <pc:sldMk cId="3077276704" sldId="911"/>
        </pc:sldMkLst>
        <pc:spChg chg="mod">
          <ac:chgData name="Nicole Rioles" userId="af6fb61c-5900-41f2-87f1-2a393b907a83" providerId="ADAL" clId="{5345708B-872A-4D6A-A140-4D4384E11E7F}" dt="2022-05-04T14:24:26.714" v="183" actId="15"/>
          <ac:spMkLst>
            <pc:docMk/>
            <pc:sldMk cId="3077276704" sldId="911"/>
            <ac:spMk id="2" creationId="{00000000-0000-0000-0000-000000000000}"/>
          </ac:spMkLst>
        </pc:spChg>
        <pc:spChg chg="mod">
          <ac:chgData name="Nicole Rioles" userId="af6fb61c-5900-41f2-87f1-2a393b907a83" providerId="ADAL" clId="{5345708B-872A-4D6A-A140-4D4384E11E7F}" dt="2022-05-04T14:08:15.996" v="13" actId="20577"/>
          <ac:spMkLst>
            <pc:docMk/>
            <pc:sldMk cId="3077276704" sldId="911"/>
            <ac:spMk id="3" creationId="{00000000-0000-0000-0000-000000000000}"/>
          </ac:spMkLst>
        </pc:spChg>
        <pc:spChg chg="add del mod">
          <ac:chgData name="Nicole Rioles" userId="af6fb61c-5900-41f2-87f1-2a393b907a83" providerId="ADAL" clId="{5345708B-872A-4D6A-A140-4D4384E11E7F}" dt="2022-05-04T14:39:34.112" v="195"/>
          <ac:spMkLst>
            <pc:docMk/>
            <pc:sldMk cId="3077276704" sldId="911"/>
            <ac:spMk id="4" creationId="{AA07ABD9-3876-0A89-B933-CC11E0918C19}"/>
          </ac:spMkLst>
        </pc:spChg>
        <pc:spChg chg="add mod">
          <ac:chgData name="Nicole Rioles" userId="af6fb61c-5900-41f2-87f1-2a393b907a83" providerId="ADAL" clId="{5345708B-872A-4D6A-A140-4D4384E11E7F}" dt="2022-05-04T15:06:47.967" v="326" actId="20577"/>
          <ac:spMkLst>
            <pc:docMk/>
            <pc:sldMk cId="3077276704" sldId="911"/>
            <ac:spMk id="5" creationId="{514539FF-2897-4AF3-9A9F-430062E85A5E}"/>
          </ac:spMkLst>
        </pc:spChg>
      </pc:sldChg>
      <pc:sldChg chg="addSp delSp modSp new mod modNotesTx">
        <pc:chgData name="Nicole Rioles" userId="af6fb61c-5900-41f2-87f1-2a393b907a83" providerId="ADAL" clId="{5345708B-872A-4D6A-A140-4D4384E11E7F}" dt="2022-05-04T15:07:09.775" v="338" actId="20577"/>
        <pc:sldMkLst>
          <pc:docMk/>
          <pc:sldMk cId="2522035798" sldId="912"/>
        </pc:sldMkLst>
        <pc:spChg chg="del mod">
          <ac:chgData name="Nicole Rioles" userId="af6fb61c-5900-41f2-87f1-2a393b907a83" providerId="ADAL" clId="{5345708B-872A-4D6A-A140-4D4384E11E7F}" dt="2022-05-04T14:46:19.983" v="239" actId="478"/>
          <ac:spMkLst>
            <pc:docMk/>
            <pc:sldMk cId="2522035798" sldId="912"/>
            <ac:spMk id="2" creationId="{EAAB612D-C81B-F4ED-A11D-238328C479AC}"/>
          </ac:spMkLst>
        </pc:spChg>
        <pc:spChg chg="mod">
          <ac:chgData name="Nicole Rioles" userId="af6fb61c-5900-41f2-87f1-2a393b907a83" providerId="ADAL" clId="{5345708B-872A-4D6A-A140-4D4384E11E7F}" dt="2022-05-04T14:46:52.502" v="249" actId="1076"/>
          <ac:spMkLst>
            <pc:docMk/>
            <pc:sldMk cId="2522035798" sldId="912"/>
            <ac:spMk id="3" creationId="{D898BC40-B923-E8E6-9568-DA8E0D2E81D8}"/>
          </ac:spMkLst>
        </pc:spChg>
        <pc:picChg chg="add mod">
          <ac:chgData name="Nicole Rioles" userId="af6fb61c-5900-41f2-87f1-2a393b907a83" providerId="ADAL" clId="{5345708B-872A-4D6A-A140-4D4384E11E7F}" dt="2022-05-04T14:46:58.784" v="251" actId="1076"/>
          <ac:picMkLst>
            <pc:docMk/>
            <pc:sldMk cId="2522035798" sldId="912"/>
            <ac:picMk id="5" creationId="{F939FB72-502B-8144-C40D-CB80C78534CF}"/>
          </ac:picMkLst>
        </pc:picChg>
        <pc:picChg chg="add mod">
          <ac:chgData name="Nicole Rioles" userId="af6fb61c-5900-41f2-87f1-2a393b907a83" providerId="ADAL" clId="{5345708B-872A-4D6A-A140-4D4384E11E7F}" dt="2022-05-04T14:46:32.675" v="243" actId="1076"/>
          <ac:picMkLst>
            <pc:docMk/>
            <pc:sldMk cId="2522035798" sldId="912"/>
            <ac:picMk id="7" creationId="{5DFD1F1D-52AC-D456-8ED5-015F0CCAC349}"/>
          </ac:picMkLst>
        </pc:picChg>
      </pc:sldChg>
      <pc:sldChg chg="addSp delSp modSp new mod modNotesTx">
        <pc:chgData name="Nicole Rioles" userId="af6fb61c-5900-41f2-87f1-2a393b907a83" providerId="ADAL" clId="{5345708B-872A-4D6A-A140-4D4384E11E7F}" dt="2022-05-04T14:51:30.762" v="274" actId="20577"/>
        <pc:sldMkLst>
          <pc:docMk/>
          <pc:sldMk cId="814638515" sldId="913"/>
        </pc:sldMkLst>
        <pc:spChg chg="del mod">
          <ac:chgData name="Nicole Rioles" userId="af6fb61c-5900-41f2-87f1-2a393b907a83" providerId="ADAL" clId="{5345708B-872A-4D6A-A140-4D4384E11E7F}" dt="2022-05-04T14:50:21.211" v="254" actId="478"/>
          <ac:spMkLst>
            <pc:docMk/>
            <pc:sldMk cId="814638515" sldId="913"/>
            <ac:spMk id="2" creationId="{728D5C8A-7A35-A182-9482-608B7E4E645D}"/>
          </ac:spMkLst>
        </pc:spChg>
        <pc:spChg chg="mod">
          <ac:chgData name="Nicole Rioles" userId="af6fb61c-5900-41f2-87f1-2a393b907a83" providerId="ADAL" clId="{5345708B-872A-4D6A-A140-4D4384E11E7F}" dt="2022-05-04T14:51:01.142" v="266" actId="27636"/>
          <ac:spMkLst>
            <pc:docMk/>
            <pc:sldMk cId="814638515" sldId="913"/>
            <ac:spMk id="3" creationId="{80ACD98E-37B5-2BC2-E98F-C4BD20EAC83C}"/>
          </ac:spMkLst>
        </pc:spChg>
        <pc:picChg chg="add mod">
          <ac:chgData name="Nicole Rioles" userId="af6fb61c-5900-41f2-87f1-2a393b907a83" providerId="ADAL" clId="{5345708B-872A-4D6A-A140-4D4384E11E7F}" dt="2022-05-04T14:51:10.385" v="268" actId="1076"/>
          <ac:picMkLst>
            <pc:docMk/>
            <pc:sldMk cId="814638515" sldId="913"/>
            <ac:picMk id="1026" creationId="{C53FC280-4002-3534-7B3D-4E080775E9B0}"/>
          </ac:picMkLst>
        </pc:picChg>
      </pc:sldChg>
      <pc:sldChg chg="addSp delSp modSp new mod modNotesTx">
        <pc:chgData name="Nicole Rioles" userId="af6fb61c-5900-41f2-87f1-2a393b907a83" providerId="ADAL" clId="{5345708B-872A-4D6A-A140-4D4384E11E7F}" dt="2022-05-04T14:55:37.159" v="324" actId="20577"/>
        <pc:sldMkLst>
          <pc:docMk/>
          <pc:sldMk cId="1410841151" sldId="914"/>
        </pc:sldMkLst>
        <pc:spChg chg="add del mod">
          <ac:chgData name="Nicole Rioles" userId="af6fb61c-5900-41f2-87f1-2a393b907a83" providerId="ADAL" clId="{5345708B-872A-4D6A-A140-4D4384E11E7F}" dt="2022-05-04T14:55:37.159" v="324" actId="20577"/>
          <ac:spMkLst>
            <pc:docMk/>
            <pc:sldMk cId="1410841151" sldId="914"/>
            <ac:spMk id="2" creationId="{2095FA59-DF2A-98A9-D945-94ACF922AF25}"/>
          </ac:spMkLst>
        </pc:spChg>
        <pc:spChg chg="mod">
          <ac:chgData name="Nicole Rioles" userId="af6fb61c-5900-41f2-87f1-2a393b907a83" providerId="ADAL" clId="{5345708B-872A-4D6A-A140-4D4384E11E7F}" dt="2022-05-04T14:55:23.818" v="322" actId="21"/>
          <ac:spMkLst>
            <pc:docMk/>
            <pc:sldMk cId="1410841151" sldId="914"/>
            <ac:spMk id="3" creationId="{8F0B99C4-7487-A52A-A250-606F33DEA7D2}"/>
          </ac:spMkLst>
        </pc:spChg>
        <pc:spChg chg="add del">
          <ac:chgData name="Nicole Rioles" userId="af6fb61c-5900-41f2-87f1-2a393b907a83" providerId="ADAL" clId="{5345708B-872A-4D6A-A140-4D4384E11E7F}" dt="2022-05-04T14:53:54.702" v="281"/>
          <ac:spMkLst>
            <pc:docMk/>
            <pc:sldMk cId="1410841151" sldId="914"/>
            <ac:spMk id="4" creationId="{FDC1EF10-8053-AE3E-90B2-585EA0DA5017}"/>
          </ac:spMkLst>
        </pc:spChg>
        <pc:spChg chg="add del">
          <ac:chgData name="Nicole Rioles" userId="af6fb61c-5900-41f2-87f1-2a393b907a83" providerId="ADAL" clId="{5345708B-872A-4D6A-A140-4D4384E11E7F}" dt="2022-05-04T14:54:00.491" v="283"/>
          <ac:spMkLst>
            <pc:docMk/>
            <pc:sldMk cId="1410841151" sldId="914"/>
            <ac:spMk id="5" creationId="{F649C566-F5F4-D40F-FB3C-0B2D52626227}"/>
          </ac:spMkLst>
        </pc:spChg>
        <pc:spChg chg="add del mod">
          <ac:chgData name="Nicole Rioles" userId="af6fb61c-5900-41f2-87f1-2a393b907a83" providerId="ADAL" clId="{5345708B-872A-4D6A-A140-4D4384E11E7F}" dt="2022-05-04T14:54:06.224" v="285"/>
          <ac:spMkLst>
            <pc:docMk/>
            <pc:sldMk cId="1410841151" sldId="914"/>
            <ac:spMk id="6" creationId="{D736AAA0-8E76-475E-3171-F71FE7D3C278}"/>
          </ac:spMkLst>
        </pc:spChg>
        <pc:spChg chg="add del mod">
          <ac:chgData name="Nicole Rioles" userId="af6fb61c-5900-41f2-87f1-2a393b907a83" providerId="ADAL" clId="{5345708B-872A-4D6A-A140-4D4384E11E7F}" dt="2022-05-04T14:54:15.806" v="287"/>
          <ac:spMkLst>
            <pc:docMk/>
            <pc:sldMk cId="1410841151" sldId="914"/>
            <ac:spMk id="7" creationId="{2E66A15D-A4D2-8C7C-ABBC-28F852E8EBBE}"/>
          </ac:spMkLst>
        </pc:spChg>
      </pc:sldChg>
      <pc:sldChg chg="delSp modSp new mod modNotesTx">
        <pc:chgData name="Nicole Rioles" userId="af6fb61c-5900-41f2-87f1-2a393b907a83" providerId="ADAL" clId="{5345708B-872A-4D6A-A140-4D4384E11E7F}" dt="2022-05-04T15:19:58.306" v="396" actId="1076"/>
        <pc:sldMkLst>
          <pc:docMk/>
          <pc:sldMk cId="3697779845" sldId="915"/>
        </pc:sldMkLst>
        <pc:spChg chg="del mod">
          <ac:chgData name="Nicole Rioles" userId="af6fb61c-5900-41f2-87f1-2a393b907a83" providerId="ADAL" clId="{5345708B-872A-4D6A-A140-4D4384E11E7F}" dt="2022-05-04T15:19:51.628" v="395" actId="478"/>
          <ac:spMkLst>
            <pc:docMk/>
            <pc:sldMk cId="3697779845" sldId="915"/>
            <ac:spMk id="2" creationId="{37947F37-2016-DBEC-7F3E-7349E6C24EAD}"/>
          </ac:spMkLst>
        </pc:spChg>
        <pc:spChg chg="mod">
          <ac:chgData name="Nicole Rioles" userId="af6fb61c-5900-41f2-87f1-2a393b907a83" providerId="ADAL" clId="{5345708B-872A-4D6A-A140-4D4384E11E7F}" dt="2022-05-04T15:19:58.306" v="396" actId="1076"/>
          <ac:spMkLst>
            <pc:docMk/>
            <pc:sldMk cId="3697779845" sldId="915"/>
            <ac:spMk id="3" creationId="{E8C293C7-395E-7003-93A6-C8B126AD5D70}"/>
          </ac:spMkLst>
        </pc:spChg>
      </pc:sldChg>
      <pc:sldChg chg="addSp delSp modSp new mod modNotesTx">
        <pc:chgData name="Nicole Rioles" userId="af6fb61c-5900-41f2-87f1-2a393b907a83" providerId="ADAL" clId="{5345708B-872A-4D6A-A140-4D4384E11E7F}" dt="2022-05-04T15:10:23.279" v="364" actId="20577"/>
        <pc:sldMkLst>
          <pc:docMk/>
          <pc:sldMk cId="1215972508" sldId="916"/>
        </pc:sldMkLst>
        <pc:spChg chg="del mod">
          <ac:chgData name="Nicole Rioles" userId="af6fb61c-5900-41f2-87f1-2a393b907a83" providerId="ADAL" clId="{5345708B-872A-4D6A-A140-4D4384E11E7F}" dt="2022-05-04T15:09:50.615" v="350" actId="478"/>
          <ac:spMkLst>
            <pc:docMk/>
            <pc:sldMk cId="1215972508" sldId="916"/>
            <ac:spMk id="2" creationId="{3589E7B6-C900-3E6C-8073-05BD6E3B496F}"/>
          </ac:spMkLst>
        </pc:spChg>
        <pc:spChg chg="del mod">
          <ac:chgData name="Nicole Rioles" userId="af6fb61c-5900-41f2-87f1-2a393b907a83" providerId="ADAL" clId="{5345708B-872A-4D6A-A140-4D4384E11E7F}" dt="2022-05-04T15:09:55.575" v="352" actId="478"/>
          <ac:spMkLst>
            <pc:docMk/>
            <pc:sldMk cId="1215972508" sldId="916"/>
            <ac:spMk id="3" creationId="{D693FA5E-3AB5-7613-FD66-AD533B13EFCF}"/>
          </ac:spMkLst>
        </pc:spChg>
        <pc:graphicFrameChg chg="add mod modGraphic">
          <ac:chgData name="Nicole Rioles" userId="af6fb61c-5900-41f2-87f1-2a393b907a83" providerId="ADAL" clId="{5345708B-872A-4D6A-A140-4D4384E11E7F}" dt="2022-05-04T15:10:10.445" v="355" actId="1076"/>
          <ac:graphicFrameMkLst>
            <pc:docMk/>
            <pc:sldMk cId="1215972508" sldId="916"/>
            <ac:graphicFrameMk id="4" creationId="{CFF70406-10BC-C309-D31D-AAA31618DF71}"/>
          </ac:graphicFrameMkLst>
        </pc:graphicFrameChg>
      </pc:sldChg>
      <pc:sldChg chg="addSp delSp modSp add mod">
        <pc:chgData name="Nicole Rioles" userId="af6fb61c-5900-41f2-87f1-2a393b907a83" providerId="ADAL" clId="{5345708B-872A-4D6A-A140-4D4384E11E7F}" dt="2022-05-04T15:14:44.432" v="388" actId="255"/>
        <pc:sldMkLst>
          <pc:docMk/>
          <pc:sldMk cId="1700032592" sldId="917"/>
        </pc:sldMkLst>
        <pc:spChg chg="add mod">
          <ac:chgData name="Nicole Rioles" userId="af6fb61c-5900-41f2-87f1-2a393b907a83" providerId="ADAL" clId="{5345708B-872A-4D6A-A140-4D4384E11E7F}" dt="2022-05-04T15:11:32.227" v="372" actId="14100"/>
          <ac:spMkLst>
            <pc:docMk/>
            <pc:sldMk cId="1700032592" sldId="917"/>
            <ac:spMk id="3" creationId="{FD256707-6B67-FBFA-73D1-35BB94E11DFF}"/>
          </ac:spMkLst>
        </pc:spChg>
        <pc:graphicFrameChg chg="add mod modGraphic">
          <ac:chgData name="Nicole Rioles" userId="af6fb61c-5900-41f2-87f1-2a393b907a83" providerId="ADAL" clId="{5345708B-872A-4D6A-A140-4D4384E11E7F}" dt="2022-05-04T15:14:44.432" v="388" actId="255"/>
          <ac:graphicFrameMkLst>
            <pc:docMk/>
            <pc:sldMk cId="1700032592" sldId="917"/>
            <ac:graphicFrameMk id="2" creationId="{2B725310-F07F-FD35-168D-DC66AAF2FCBD}"/>
          </ac:graphicFrameMkLst>
        </pc:graphicFrameChg>
        <pc:graphicFrameChg chg="del mod modGraphic">
          <ac:chgData name="Nicole Rioles" userId="af6fb61c-5900-41f2-87f1-2a393b907a83" providerId="ADAL" clId="{5345708B-872A-4D6A-A140-4D4384E11E7F}" dt="2022-05-04T15:10:58.598" v="368" actId="478"/>
          <ac:graphicFrameMkLst>
            <pc:docMk/>
            <pc:sldMk cId="1700032592" sldId="917"/>
            <ac:graphicFrameMk id="4" creationId="{CFF70406-10BC-C309-D31D-AAA31618DF71}"/>
          </ac:graphicFrameMkLst>
        </pc:graphicFrameChg>
      </pc:sldChg>
      <pc:sldChg chg="addSp delSp modSp add mod">
        <pc:chgData name="Nicole Rioles" userId="af6fb61c-5900-41f2-87f1-2a393b907a83" providerId="ADAL" clId="{5345708B-872A-4D6A-A140-4D4384E11E7F}" dt="2022-05-04T15:23:37.003" v="506" actId="1076"/>
        <pc:sldMkLst>
          <pc:docMk/>
          <pc:sldMk cId="2026816992" sldId="918"/>
        </pc:sldMkLst>
        <pc:spChg chg="del mod">
          <ac:chgData name="Nicole Rioles" userId="af6fb61c-5900-41f2-87f1-2a393b907a83" providerId="ADAL" clId="{5345708B-872A-4D6A-A140-4D4384E11E7F}" dt="2022-05-04T15:19:34.591" v="391" actId="478"/>
          <ac:spMkLst>
            <pc:docMk/>
            <pc:sldMk cId="2026816992" sldId="918"/>
            <ac:spMk id="3" creationId="{FD256707-6B67-FBFA-73D1-35BB94E11DFF}"/>
          </ac:spMkLst>
        </pc:spChg>
        <pc:spChg chg="add mod">
          <ac:chgData name="Nicole Rioles" userId="af6fb61c-5900-41f2-87f1-2a393b907a83" providerId="ADAL" clId="{5345708B-872A-4D6A-A140-4D4384E11E7F}" dt="2022-05-04T15:20:25.280" v="400" actId="1076"/>
          <ac:spMkLst>
            <pc:docMk/>
            <pc:sldMk cId="2026816992" sldId="918"/>
            <ac:spMk id="7" creationId="{30D74AD7-5F64-155C-C9F9-FD4A0DF85E5B}"/>
          </ac:spMkLst>
        </pc:spChg>
        <pc:spChg chg="add mod">
          <ac:chgData name="Nicole Rioles" userId="af6fb61c-5900-41f2-87f1-2a393b907a83" providerId="ADAL" clId="{5345708B-872A-4D6A-A140-4D4384E11E7F}" dt="2022-05-04T15:23:37.003" v="506" actId="1076"/>
          <ac:spMkLst>
            <pc:docMk/>
            <pc:sldMk cId="2026816992" sldId="918"/>
            <ac:spMk id="8" creationId="{2F1FB8A1-FD53-52C0-0B97-9C68CE80FF62}"/>
          </ac:spMkLst>
        </pc:spChg>
        <pc:graphicFrameChg chg="del">
          <ac:chgData name="Nicole Rioles" userId="af6fb61c-5900-41f2-87f1-2a393b907a83" providerId="ADAL" clId="{5345708B-872A-4D6A-A140-4D4384E11E7F}" dt="2022-05-04T15:19:30.382" v="389" actId="478"/>
          <ac:graphicFrameMkLst>
            <pc:docMk/>
            <pc:sldMk cId="2026816992" sldId="918"/>
            <ac:graphicFrameMk id="2" creationId="{2B725310-F07F-FD35-168D-DC66AAF2FCBD}"/>
          </ac:graphicFrameMkLst>
        </pc:graphicFrameChg>
        <pc:picChg chg="add mod">
          <ac:chgData name="Nicole Rioles" userId="af6fb61c-5900-41f2-87f1-2a393b907a83" providerId="ADAL" clId="{5345708B-872A-4D6A-A140-4D4384E11E7F}" dt="2022-05-04T15:23:28.971" v="505" actId="1076"/>
          <ac:picMkLst>
            <pc:docMk/>
            <pc:sldMk cId="2026816992" sldId="918"/>
            <ac:picMk id="5" creationId="{A940B20D-8C31-AC8E-BF5B-A8602FE77B54}"/>
          </ac:picMkLst>
        </pc:picChg>
      </pc:sldChg>
      <pc:sldChg chg="modSp add del mod">
        <pc:chgData name="Nicole Rioles" userId="af6fb61c-5900-41f2-87f1-2a393b907a83" providerId="ADAL" clId="{5345708B-872A-4D6A-A140-4D4384E11E7F}" dt="2022-05-04T22:12:41.467" v="664" actId="47"/>
        <pc:sldMkLst>
          <pc:docMk/>
          <pc:sldMk cId="1913169648" sldId="919"/>
        </pc:sldMkLst>
        <pc:spChg chg="mod">
          <ac:chgData name="Nicole Rioles" userId="af6fb61c-5900-41f2-87f1-2a393b907a83" providerId="ADAL" clId="{5345708B-872A-4D6A-A140-4D4384E11E7F}" dt="2022-05-04T22:10:21.554" v="560" actId="20577"/>
          <ac:spMkLst>
            <pc:docMk/>
            <pc:sldMk cId="1913169648" sldId="919"/>
            <ac:spMk id="3" creationId="{00000000-0000-0000-0000-000000000000}"/>
          </ac:spMkLst>
        </pc:spChg>
      </pc:sldChg>
      <pc:sldChg chg="add">
        <pc:chgData name="Nicole Rioles" userId="af6fb61c-5900-41f2-87f1-2a393b907a83" providerId="ADAL" clId="{5345708B-872A-4D6A-A140-4D4384E11E7F}" dt="2022-05-04T22:09:46.411" v="510" actId="2890"/>
        <pc:sldMkLst>
          <pc:docMk/>
          <pc:sldMk cId="839967314" sldId="920"/>
        </pc:sldMkLst>
      </pc:sldChg>
      <pc:sldChg chg="modSp add mod">
        <pc:chgData name="Nicole Rioles" userId="af6fb61c-5900-41f2-87f1-2a393b907a83" providerId="ADAL" clId="{5345708B-872A-4D6A-A140-4D4384E11E7F}" dt="2022-05-04T22:13:56.593" v="684" actId="5793"/>
        <pc:sldMkLst>
          <pc:docMk/>
          <pc:sldMk cId="3394652611" sldId="921"/>
        </pc:sldMkLst>
        <pc:spChg chg="mod">
          <ac:chgData name="Nicole Rioles" userId="af6fb61c-5900-41f2-87f1-2a393b907a83" providerId="ADAL" clId="{5345708B-872A-4D6A-A140-4D4384E11E7F}" dt="2022-05-04T22:12:59.802" v="667" actId="5793"/>
          <ac:spMkLst>
            <pc:docMk/>
            <pc:sldMk cId="3394652611" sldId="921"/>
            <ac:spMk id="2" creationId="{00000000-0000-0000-0000-000000000000}"/>
          </ac:spMkLst>
        </pc:spChg>
        <pc:spChg chg="mod">
          <ac:chgData name="Nicole Rioles" userId="af6fb61c-5900-41f2-87f1-2a393b907a83" providerId="ADAL" clId="{5345708B-872A-4D6A-A140-4D4384E11E7F}" dt="2022-05-04T22:12:37.544" v="663" actId="20577"/>
          <ac:spMkLst>
            <pc:docMk/>
            <pc:sldMk cId="3394652611" sldId="921"/>
            <ac:spMk id="3" creationId="{00000000-0000-0000-0000-000000000000}"/>
          </ac:spMkLst>
        </pc:spChg>
        <pc:spChg chg="mod">
          <ac:chgData name="Nicole Rioles" userId="af6fb61c-5900-41f2-87f1-2a393b907a83" providerId="ADAL" clId="{5345708B-872A-4D6A-A140-4D4384E11E7F}" dt="2022-05-04T22:13:56.593" v="684" actId="5793"/>
          <ac:spMkLst>
            <pc:docMk/>
            <pc:sldMk cId="3394652611" sldId="921"/>
            <ac:spMk id="4" creationId="{F70FE25E-1AA7-043D-14EB-5FCF038AA9DB}"/>
          </ac:spMkLst>
        </pc:spChg>
      </pc:sldChg>
    </pc:docChg>
  </pc:docChgLst>
  <pc:docChgLst>
    <pc:chgData name="Nicole Rioles" userId="S::nrioles@t1dexchange.org::af6fb61c-5900-41f2-87f1-2a393b907a83" providerId="AD" clId="Web-{BEE4304C-3EBB-F3DD-1335-932B609F83D1}"/>
    <pc:docChg chg="addSld modSld">
      <pc:chgData name="Nicole Rioles" userId="S::nrioles@t1dexchange.org::af6fb61c-5900-41f2-87f1-2a393b907a83" providerId="AD" clId="Web-{BEE4304C-3EBB-F3DD-1335-932B609F83D1}" dt="2022-05-05T14:38:17.829" v="132" actId="20577"/>
      <pc:docMkLst>
        <pc:docMk/>
      </pc:docMkLst>
      <pc:sldChg chg="modSp">
        <pc:chgData name="Nicole Rioles" userId="S::nrioles@t1dexchange.org::af6fb61c-5900-41f2-87f1-2a393b907a83" providerId="AD" clId="Web-{BEE4304C-3EBB-F3DD-1335-932B609F83D1}" dt="2022-05-05T14:38:17.829" v="132" actId="20577"/>
        <pc:sldMkLst>
          <pc:docMk/>
          <pc:sldMk cId="3077276704" sldId="911"/>
        </pc:sldMkLst>
        <pc:spChg chg="mod">
          <ac:chgData name="Nicole Rioles" userId="S::nrioles@t1dexchange.org::af6fb61c-5900-41f2-87f1-2a393b907a83" providerId="AD" clId="Web-{BEE4304C-3EBB-F3DD-1335-932B609F83D1}" dt="2022-05-05T14:38:17.829" v="132" actId="20577"/>
          <ac:spMkLst>
            <pc:docMk/>
            <pc:sldMk cId="3077276704" sldId="911"/>
            <ac:spMk id="2" creationId="{00000000-0000-0000-0000-000000000000}"/>
          </ac:spMkLst>
        </pc:spChg>
        <pc:spChg chg="mod">
          <ac:chgData name="Nicole Rioles" userId="S::nrioles@t1dexchange.org::af6fb61c-5900-41f2-87f1-2a393b907a83" providerId="AD" clId="Web-{BEE4304C-3EBB-F3DD-1335-932B609F83D1}" dt="2022-05-05T14:29:58.050" v="4" actId="20577"/>
          <ac:spMkLst>
            <pc:docMk/>
            <pc:sldMk cId="3077276704" sldId="911"/>
            <ac:spMk id="3" creationId="{00000000-0000-0000-0000-000000000000}"/>
          </ac:spMkLst>
        </pc:spChg>
      </pc:sldChg>
      <pc:sldChg chg="add replId">
        <pc:chgData name="Nicole Rioles" userId="S::nrioles@t1dexchange.org::af6fb61c-5900-41f2-87f1-2a393b907a83" providerId="AD" clId="Web-{BEE4304C-3EBB-F3DD-1335-932B609F83D1}" dt="2022-05-05T14:29:43.175" v="0"/>
        <pc:sldMkLst>
          <pc:docMk/>
          <pc:sldMk cId="2294275874" sldId="922"/>
        </pc:sldMkLst>
      </pc:sldChg>
    </pc:docChg>
  </pc:docChgLst>
  <pc:docChgLst>
    <pc:chgData name="Nicole Rioles" userId="S::nrioles@t1dexchange.org::af6fb61c-5900-41f2-87f1-2a393b907a83" providerId="AD" clId="Web-{629FEFB9-E90E-FF10-C3CE-53407C7B7817}"/>
    <pc:docChg chg="modSld">
      <pc:chgData name="Nicole Rioles" userId="S::nrioles@t1dexchange.org::af6fb61c-5900-41f2-87f1-2a393b907a83" providerId="AD" clId="Web-{629FEFB9-E90E-FF10-C3CE-53407C7B7817}" dt="2022-05-10T12:42:32.949" v="7" actId="20577"/>
      <pc:docMkLst>
        <pc:docMk/>
      </pc:docMkLst>
      <pc:sldChg chg="modSp">
        <pc:chgData name="Nicole Rioles" userId="S::nrioles@t1dexchange.org::af6fb61c-5900-41f2-87f1-2a393b907a83" providerId="AD" clId="Web-{629FEFB9-E90E-FF10-C3CE-53407C7B7817}" dt="2022-05-10T12:42:32.949" v="7" actId="20577"/>
        <pc:sldMkLst>
          <pc:docMk/>
          <pc:sldMk cId="172104647" sldId="909"/>
        </pc:sldMkLst>
        <pc:spChg chg="mod">
          <ac:chgData name="Nicole Rioles" userId="S::nrioles@t1dexchange.org::af6fb61c-5900-41f2-87f1-2a393b907a83" providerId="AD" clId="Web-{629FEFB9-E90E-FF10-C3CE-53407C7B7817}" dt="2022-05-10T12:42:32.949" v="7" actId="20577"/>
          <ac:spMkLst>
            <pc:docMk/>
            <pc:sldMk cId="172104647" sldId="909"/>
            <ac:spMk id="4" creationId="{F70FE25E-1AA7-043D-14EB-5FCF038AA9DB}"/>
          </ac:spMkLst>
        </pc:spChg>
      </pc:sldChg>
    </pc:docChg>
  </pc:docChgLst>
  <pc:docChgLst>
    <pc:chgData name="Nicole Rioles" userId="S::nrioles@t1dexchange.org::af6fb61c-5900-41f2-87f1-2a393b907a83" providerId="AD" clId="Web-{A896BFD8-EDC2-E848-8776-9CB5719853E9}"/>
    <pc:docChg chg="addSld modSld">
      <pc:chgData name="Nicole Rioles" userId="S::nrioles@t1dexchange.org::af6fb61c-5900-41f2-87f1-2a393b907a83" providerId="AD" clId="Web-{A896BFD8-EDC2-E848-8776-9CB5719853E9}" dt="2022-05-05T19:43:20.899" v="72" actId="1076"/>
      <pc:docMkLst>
        <pc:docMk/>
      </pc:docMkLst>
      <pc:sldChg chg="modSp">
        <pc:chgData name="Nicole Rioles" userId="S::nrioles@t1dexchange.org::af6fb61c-5900-41f2-87f1-2a393b907a83" providerId="AD" clId="Web-{A896BFD8-EDC2-E848-8776-9CB5719853E9}" dt="2022-05-05T19:41:40.611" v="39" actId="20577"/>
        <pc:sldMkLst>
          <pc:docMk/>
          <pc:sldMk cId="3077276704" sldId="911"/>
        </pc:sldMkLst>
        <pc:spChg chg="mod">
          <ac:chgData name="Nicole Rioles" userId="S::nrioles@t1dexchange.org::af6fb61c-5900-41f2-87f1-2a393b907a83" providerId="AD" clId="Web-{A896BFD8-EDC2-E848-8776-9CB5719853E9}" dt="2022-05-05T19:41:40.611" v="39" actId="20577"/>
          <ac:spMkLst>
            <pc:docMk/>
            <pc:sldMk cId="3077276704" sldId="911"/>
            <ac:spMk id="2" creationId="{00000000-0000-0000-0000-000000000000}"/>
          </ac:spMkLst>
        </pc:spChg>
        <pc:spChg chg="mod">
          <ac:chgData name="Nicole Rioles" userId="S::nrioles@t1dexchange.org::af6fb61c-5900-41f2-87f1-2a393b907a83" providerId="AD" clId="Web-{A896BFD8-EDC2-E848-8776-9CB5719853E9}" dt="2022-05-05T19:38:50.303" v="2" actId="1076"/>
          <ac:spMkLst>
            <pc:docMk/>
            <pc:sldMk cId="3077276704" sldId="911"/>
            <ac:spMk id="5" creationId="{514539FF-2897-4AF3-9A9F-430062E85A5E}"/>
          </ac:spMkLst>
        </pc:spChg>
      </pc:sldChg>
      <pc:sldChg chg="modSp modNotes">
        <pc:chgData name="Nicole Rioles" userId="S::nrioles@t1dexchange.org::af6fb61c-5900-41f2-87f1-2a393b907a83" providerId="AD" clId="Web-{A896BFD8-EDC2-E848-8776-9CB5719853E9}" dt="2022-05-05T19:42:30.005" v="46" actId="20577"/>
        <pc:sldMkLst>
          <pc:docMk/>
          <pc:sldMk cId="2294275874" sldId="922"/>
        </pc:sldMkLst>
        <pc:spChg chg="mod">
          <ac:chgData name="Nicole Rioles" userId="S::nrioles@t1dexchange.org::af6fb61c-5900-41f2-87f1-2a393b907a83" providerId="AD" clId="Web-{A896BFD8-EDC2-E848-8776-9CB5719853E9}" dt="2022-05-05T19:42:30.005" v="46" actId="20577"/>
          <ac:spMkLst>
            <pc:docMk/>
            <pc:sldMk cId="2294275874" sldId="922"/>
            <ac:spMk id="2" creationId="{00000000-0000-0000-0000-000000000000}"/>
          </ac:spMkLst>
        </pc:spChg>
        <pc:spChg chg="mod">
          <ac:chgData name="Nicole Rioles" userId="S::nrioles@t1dexchange.org::af6fb61c-5900-41f2-87f1-2a393b907a83" providerId="AD" clId="Web-{A896BFD8-EDC2-E848-8776-9CB5719853E9}" dt="2022-05-05T19:40:32.326" v="12" actId="20577"/>
          <ac:spMkLst>
            <pc:docMk/>
            <pc:sldMk cId="2294275874" sldId="922"/>
            <ac:spMk id="3" creationId="{00000000-0000-0000-0000-000000000000}"/>
          </ac:spMkLst>
        </pc:spChg>
        <pc:spChg chg="mod">
          <ac:chgData name="Nicole Rioles" userId="S::nrioles@t1dexchange.org::af6fb61c-5900-41f2-87f1-2a393b907a83" providerId="AD" clId="Web-{A896BFD8-EDC2-E848-8776-9CB5719853E9}" dt="2022-05-05T19:41:04.234" v="20" actId="1076"/>
          <ac:spMkLst>
            <pc:docMk/>
            <pc:sldMk cId="2294275874" sldId="922"/>
            <ac:spMk id="5" creationId="{514539FF-2897-4AF3-9A9F-430062E85A5E}"/>
          </ac:spMkLst>
        </pc:spChg>
      </pc:sldChg>
      <pc:sldChg chg="modSp add mod replId modShow">
        <pc:chgData name="Nicole Rioles" userId="S::nrioles@t1dexchange.org::af6fb61c-5900-41f2-87f1-2a393b907a83" providerId="AD" clId="Web-{A896BFD8-EDC2-E848-8776-9CB5719853E9}" dt="2022-05-05T19:43:20.899" v="72" actId="1076"/>
        <pc:sldMkLst>
          <pc:docMk/>
          <pc:sldMk cId="1656743089" sldId="923"/>
        </pc:sldMkLst>
        <pc:spChg chg="mod">
          <ac:chgData name="Nicole Rioles" userId="S::nrioles@t1dexchange.org::af6fb61c-5900-41f2-87f1-2a393b907a83" providerId="AD" clId="Web-{A896BFD8-EDC2-E848-8776-9CB5719853E9}" dt="2022-05-05T19:43:19.805" v="71" actId="20577"/>
          <ac:spMkLst>
            <pc:docMk/>
            <pc:sldMk cId="1656743089" sldId="923"/>
            <ac:spMk id="2" creationId="{00000000-0000-0000-0000-000000000000}"/>
          </ac:spMkLst>
        </pc:spChg>
        <pc:spChg chg="mod">
          <ac:chgData name="Nicole Rioles" userId="S::nrioles@t1dexchange.org::af6fb61c-5900-41f2-87f1-2a393b907a83" providerId="AD" clId="Web-{A896BFD8-EDC2-E848-8776-9CB5719853E9}" dt="2022-05-05T19:43:20.899" v="72" actId="1076"/>
          <ac:spMkLst>
            <pc:docMk/>
            <pc:sldMk cId="1656743089" sldId="923"/>
            <ac:spMk id="5" creationId="{514539FF-2897-4AF3-9A9F-430062E85A5E}"/>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_rels/data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8.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5.jpeg"/><Relationship Id="rId5" Type="http://schemas.openxmlformats.org/officeDocument/2006/relationships/image" Target="../media/image29.jpe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8.jpeg"/><Relationship Id="rId7"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5.jpeg"/><Relationship Id="rId5" Type="http://schemas.openxmlformats.org/officeDocument/2006/relationships/image" Target="../media/image29.jpe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EADAF-8484-4FC2-B047-7F0538FE1D7C}" type="doc">
      <dgm:prSet loTypeId="urn:microsoft.com/office/officeart/2005/8/layout/hList7" loCatId="list" qsTypeId="urn:microsoft.com/office/officeart/2005/8/quickstyle/simple1" qsCatId="simple" csTypeId="urn:microsoft.com/office/officeart/2005/8/colors/accent1_2" csCatId="accent1" phldr="1"/>
      <dgm:spPr/>
    </dgm:pt>
    <dgm:pt modelId="{917DF54C-B17D-4318-88F2-1E3AD40B1B12}">
      <dgm:prSet phldrT="[Text]"/>
      <dgm:spPr>
        <a:xfrm>
          <a:off x="0"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Use of Data</a:t>
          </a:r>
        </a:p>
      </dgm:t>
    </dgm:pt>
    <dgm:pt modelId="{17D87587-1738-4009-92D9-7B1228C09C6E}" type="parTrans" cxnId="{B38165C2-543E-4CB7-8DF4-7A5D3EEB1C05}">
      <dgm:prSet/>
      <dgm:spPr/>
      <dgm:t>
        <a:bodyPr/>
        <a:lstStyle/>
        <a:p>
          <a:endParaRPr lang="en-US"/>
        </a:p>
      </dgm:t>
    </dgm:pt>
    <dgm:pt modelId="{7E072B24-2EE9-45AF-A699-21374E63BC4D}" type="sibTrans" cxnId="{B38165C2-543E-4CB7-8DF4-7A5D3EEB1C05}">
      <dgm:prSet/>
      <dgm:spPr/>
      <dgm:t>
        <a:bodyPr/>
        <a:lstStyle/>
        <a:p>
          <a:endParaRPr lang="en-US"/>
        </a:p>
      </dgm:t>
    </dgm:pt>
    <dgm:pt modelId="{0FFAF612-D264-43CA-B987-95DBC28C633C}">
      <dgm:prSet phldrT="[Text]"/>
      <dgm:spPr>
        <a:xfrm>
          <a:off x="1418634"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Medication Management &amp; Device Use</a:t>
          </a:r>
        </a:p>
      </dgm:t>
    </dgm:pt>
    <dgm:pt modelId="{E5711262-541D-414E-8CC9-FE276501F6B5}" type="parTrans" cxnId="{2B61A797-ED4D-41CA-9034-250E4A52230E}">
      <dgm:prSet/>
      <dgm:spPr/>
      <dgm:t>
        <a:bodyPr/>
        <a:lstStyle/>
        <a:p>
          <a:endParaRPr lang="en-US"/>
        </a:p>
      </dgm:t>
    </dgm:pt>
    <dgm:pt modelId="{F7263B4C-2AE8-4FCE-9131-C495A05D521B}" type="sibTrans" cxnId="{2B61A797-ED4D-41CA-9034-250E4A52230E}">
      <dgm:prSet/>
      <dgm:spPr/>
      <dgm:t>
        <a:bodyPr/>
        <a:lstStyle/>
        <a:p>
          <a:endParaRPr lang="en-US"/>
        </a:p>
      </dgm:t>
    </dgm:pt>
    <dgm:pt modelId="{349C6B7D-52A3-4C68-93F9-EA18F0663DA0}">
      <dgm:prSet phldrT="[Text]"/>
      <dgm:spPr>
        <a:xfrm>
          <a:off x="4276873"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Access to Clinical Care</a:t>
          </a:r>
        </a:p>
      </dgm:t>
    </dgm:pt>
    <dgm:pt modelId="{43AE67E5-5A70-462A-AD0B-2E6A40AEFD42}" type="parTrans" cxnId="{7AAE9E91-3F7E-4C4A-8FDE-991647E16A0F}">
      <dgm:prSet/>
      <dgm:spPr/>
      <dgm:t>
        <a:bodyPr/>
        <a:lstStyle/>
        <a:p>
          <a:endParaRPr lang="en-US"/>
        </a:p>
      </dgm:t>
    </dgm:pt>
    <dgm:pt modelId="{E45005E2-2674-402E-901E-B693D4BBCB05}" type="sibTrans" cxnId="{7AAE9E91-3F7E-4C4A-8FDE-991647E16A0F}">
      <dgm:prSet/>
      <dgm:spPr/>
      <dgm:t>
        <a:bodyPr/>
        <a:lstStyle/>
        <a:p>
          <a:endParaRPr lang="en-US"/>
        </a:p>
      </dgm:t>
    </dgm:pt>
    <dgm:pt modelId="{25E60FB1-12EC-490A-9D84-657F06BCDE42}">
      <dgm:prSet phldrT="[Text]"/>
      <dgm:spPr>
        <a:xfrm>
          <a:off x="2839428"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Health literacy and education</a:t>
          </a:r>
        </a:p>
      </dgm:t>
    </dgm:pt>
    <dgm:pt modelId="{476E01DC-79DB-404D-B2F3-0ACCDA247600}" type="parTrans" cxnId="{88908492-A412-47E0-B4F1-18416711F89B}">
      <dgm:prSet/>
      <dgm:spPr/>
      <dgm:t>
        <a:bodyPr/>
        <a:lstStyle/>
        <a:p>
          <a:endParaRPr lang="en-US"/>
        </a:p>
      </dgm:t>
    </dgm:pt>
    <dgm:pt modelId="{0BDD3A8D-1570-41CB-A282-729A6B0F0A6A}" type="sibTrans" cxnId="{88908492-A412-47E0-B4F1-18416711F89B}">
      <dgm:prSet/>
      <dgm:spPr/>
      <dgm:t>
        <a:bodyPr/>
        <a:lstStyle/>
        <a:p>
          <a:endParaRPr lang="en-US"/>
        </a:p>
      </dgm:t>
    </dgm:pt>
    <dgm:pt modelId="{A5116CA2-D932-4442-9FD6-4AE6441EF47A}">
      <dgm:prSet phldrT="[Text]"/>
      <dgm:spPr>
        <a:xfrm>
          <a:off x="5702498"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Psychosocial Care</a:t>
          </a:r>
        </a:p>
      </dgm:t>
    </dgm:pt>
    <dgm:pt modelId="{9B676298-FFD5-4725-B1A3-47C89BA338EA}" type="parTrans" cxnId="{13493AFE-51CF-485C-BD09-DCF9694AF992}">
      <dgm:prSet/>
      <dgm:spPr/>
      <dgm:t>
        <a:bodyPr/>
        <a:lstStyle/>
        <a:p>
          <a:endParaRPr lang="en-US"/>
        </a:p>
      </dgm:t>
    </dgm:pt>
    <dgm:pt modelId="{E2B07DB9-8598-4763-8D7B-C1CC33FF2BFB}" type="sibTrans" cxnId="{13493AFE-51CF-485C-BD09-DCF9694AF992}">
      <dgm:prSet/>
      <dgm:spPr/>
      <dgm:t>
        <a:bodyPr/>
        <a:lstStyle/>
        <a:p>
          <a:endParaRPr lang="en-US"/>
        </a:p>
      </dgm:t>
    </dgm:pt>
    <dgm:pt modelId="{AE48039C-0DD3-41A5-8936-47438AC0C634}">
      <dgm:prSet/>
      <dgm:spPr>
        <a:solidFill>
          <a:srgbClr val="4472C4"/>
        </a:solidFill>
      </dgm:spPr>
      <dgm:t>
        <a:bodyPr/>
        <a:lstStyle/>
        <a:p>
          <a:r>
            <a:rPr lang="en-US"/>
            <a:t>SDOH</a:t>
          </a:r>
        </a:p>
      </dgm:t>
    </dgm:pt>
    <dgm:pt modelId="{FA83C267-E98B-472B-8A3B-87421549F5C2}" type="parTrans" cxnId="{6AD972FA-74EA-4EAF-93EC-D5EB8BD7F509}">
      <dgm:prSet/>
      <dgm:spPr/>
    </dgm:pt>
    <dgm:pt modelId="{4D4670E0-30EE-4FE9-A955-D540644B88F3}" type="sibTrans" cxnId="{6AD972FA-74EA-4EAF-93EC-D5EB8BD7F509}">
      <dgm:prSet/>
      <dgm:spPr/>
    </dgm:pt>
    <dgm:pt modelId="{FBBC0929-D139-4B77-8BF2-4B553EC25225}">
      <dgm:prSet/>
      <dgm:spPr>
        <a:solidFill>
          <a:srgbClr val="4472C4"/>
        </a:solidFill>
      </dgm:spPr>
      <dgm:t>
        <a:bodyPr/>
        <a:lstStyle/>
        <a:p>
          <a:r>
            <a:rPr lang="en-US"/>
            <a:t>Diabetes Co-morbidities and Complications</a:t>
          </a:r>
        </a:p>
      </dgm:t>
    </dgm:pt>
    <dgm:pt modelId="{BB242B0D-9E04-4E4A-BDC1-82C0802FCFC2}" type="parTrans" cxnId="{7D380682-3EC2-48A8-8970-5157D0316355}">
      <dgm:prSet/>
      <dgm:spPr/>
    </dgm:pt>
    <dgm:pt modelId="{BD3BB1D8-0CD3-45DD-87D2-836BA4AF9F5A}" type="sibTrans" cxnId="{7D380682-3EC2-48A8-8970-5157D0316355}">
      <dgm:prSet/>
      <dgm:spPr/>
    </dgm:pt>
    <dgm:pt modelId="{1F9D7AB8-4896-49E3-92B3-8C48013675AE}" type="pres">
      <dgm:prSet presAssocID="{AECEADAF-8484-4FC2-B047-7F0538FE1D7C}" presName="Name0" presStyleCnt="0">
        <dgm:presLayoutVars>
          <dgm:dir/>
          <dgm:resizeHandles val="exact"/>
        </dgm:presLayoutVars>
      </dgm:prSet>
      <dgm:spPr/>
    </dgm:pt>
    <dgm:pt modelId="{F42107FA-43E6-4332-B733-90BCA6E016F9}" type="pres">
      <dgm:prSet presAssocID="{AECEADAF-8484-4FC2-B047-7F0538FE1D7C}" presName="fgShape" presStyleLbl="fgShp" presStyleIdx="0" presStyleCnt="1"/>
      <dgm:spPr>
        <a:xfrm>
          <a:off x="283463" y="2721128"/>
          <a:ext cx="6519672" cy="510211"/>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010CB5D0-1FB2-4076-819C-8B1DC38D77CA}" type="pres">
      <dgm:prSet presAssocID="{AECEADAF-8484-4FC2-B047-7F0538FE1D7C}" presName="linComp" presStyleCnt="0"/>
      <dgm:spPr/>
    </dgm:pt>
    <dgm:pt modelId="{112B59A1-8850-4EF2-B43B-8B2B71A49EB3}" type="pres">
      <dgm:prSet presAssocID="{917DF54C-B17D-4318-88F2-1E3AD40B1B12}" presName="compNode" presStyleCnt="0"/>
      <dgm:spPr/>
    </dgm:pt>
    <dgm:pt modelId="{376EC650-8CCF-40E0-ABE0-7780AAE46658}" type="pres">
      <dgm:prSet presAssocID="{917DF54C-B17D-4318-88F2-1E3AD40B1B12}" presName="bkgdShape" presStyleLbl="node1" presStyleIdx="0" presStyleCnt="7"/>
      <dgm:spPr/>
    </dgm:pt>
    <dgm:pt modelId="{C7509492-7C5A-48FB-8116-8CFCD5F6C333}" type="pres">
      <dgm:prSet presAssocID="{917DF54C-B17D-4318-88F2-1E3AD40B1B12}" presName="nodeTx" presStyleLbl="node1" presStyleIdx="0" presStyleCnt="7">
        <dgm:presLayoutVars>
          <dgm:bulletEnabled val="1"/>
        </dgm:presLayoutVars>
      </dgm:prSet>
      <dgm:spPr/>
    </dgm:pt>
    <dgm:pt modelId="{93733FC9-DD80-4672-B7A2-72A58EED35E9}" type="pres">
      <dgm:prSet presAssocID="{917DF54C-B17D-4318-88F2-1E3AD40B1B12}" presName="invisiNode" presStyleLbl="node1" presStyleIdx="0" presStyleCnt="7"/>
      <dgm:spPr/>
    </dgm:pt>
    <dgm:pt modelId="{E6B545FF-C3D5-4A3D-9733-F51C1FA4418E}" type="pres">
      <dgm:prSet presAssocID="{917DF54C-B17D-4318-88F2-1E3AD40B1B12}" presName="imagNode" presStyleLbl="fgImgPlace1" presStyleIdx="0" presStyleCnt="7"/>
      <dgm:spPr>
        <a:xfrm>
          <a:off x="125715" y="204084"/>
          <a:ext cx="1132669" cy="1132669"/>
        </a:xfrm>
        <a:prstGeom prst="ellipse">
          <a:avLst/>
        </a:prstGeom>
        <a:blipFill>
          <a:blip xmlns:r="http://schemas.openxmlformats.org/officeDocument/2006/relationships" r:embed="rId1"/>
          <a:srcRect/>
          <a:stretch>
            <a:fillRect l="-25000" r="-25000"/>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Magnifying glass showing decling performance"/>
        </a:ext>
      </dgm:extLst>
    </dgm:pt>
    <dgm:pt modelId="{5B7AA3B4-9B96-4A55-AECB-D8603D12D323}" type="pres">
      <dgm:prSet presAssocID="{7E072B24-2EE9-45AF-A699-21374E63BC4D}" presName="sibTrans" presStyleLbl="sibTrans2D1" presStyleIdx="0" presStyleCnt="0"/>
      <dgm:spPr/>
    </dgm:pt>
    <dgm:pt modelId="{83AC162C-2D00-4308-B072-4A3D651D8282}" type="pres">
      <dgm:prSet presAssocID="{0FFAF612-D264-43CA-B987-95DBC28C633C}" presName="compNode" presStyleCnt="0"/>
      <dgm:spPr/>
    </dgm:pt>
    <dgm:pt modelId="{96B13CE6-B17E-4C17-B70F-46D7679B25DE}" type="pres">
      <dgm:prSet presAssocID="{0FFAF612-D264-43CA-B987-95DBC28C633C}" presName="bkgdShape" presStyleLbl="node1" presStyleIdx="1" presStyleCnt="7" custLinFactNeighborX="-505"/>
      <dgm:spPr/>
    </dgm:pt>
    <dgm:pt modelId="{645F705C-3CCB-4A79-9909-DF54D27BD51F}" type="pres">
      <dgm:prSet presAssocID="{0FFAF612-D264-43CA-B987-95DBC28C633C}" presName="nodeTx" presStyleLbl="node1" presStyleIdx="1" presStyleCnt="7">
        <dgm:presLayoutVars>
          <dgm:bulletEnabled val="1"/>
        </dgm:presLayoutVars>
      </dgm:prSet>
      <dgm:spPr/>
    </dgm:pt>
    <dgm:pt modelId="{25AA196A-8BA7-42E4-8801-57F7E688578D}" type="pres">
      <dgm:prSet presAssocID="{0FFAF612-D264-43CA-B987-95DBC28C633C}" presName="invisiNode" presStyleLbl="node1" presStyleIdx="1" presStyleCnt="7"/>
      <dgm:spPr/>
    </dgm:pt>
    <dgm:pt modelId="{90662B78-502E-4BD6-8EF1-63BD9045FB66}" type="pres">
      <dgm:prSet presAssocID="{0FFAF612-D264-43CA-B987-95DBC28C633C}" presName="imagNode" presStyleLbl="fgImgPlace1" presStyleIdx="1" presStyleCnt="7"/>
      <dgm:spPr>
        <a:xfrm>
          <a:off x="1551340" y="204084"/>
          <a:ext cx="1132669" cy="113266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w="12700" cap="flat" cmpd="sng" algn="ctr">
          <a:solidFill>
            <a:sysClr val="window" lastClr="FFFFFF">
              <a:hueOff val="0"/>
              <a:satOff val="0"/>
              <a:lumOff val="0"/>
              <a:alphaOff val="0"/>
            </a:sysClr>
          </a:solidFill>
          <a:prstDash val="solid"/>
          <a:miter lim="800000"/>
        </a:ln>
        <a:effectLst/>
      </dgm:spPr>
    </dgm:pt>
    <dgm:pt modelId="{04DB8498-F22F-4DFA-B505-13D89416E79A}" type="pres">
      <dgm:prSet presAssocID="{F7263B4C-2AE8-4FCE-9131-C495A05D521B}" presName="sibTrans" presStyleLbl="sibTrans2D1" presStyleIdx="0" presStyleCnt="0"/>
      <dgm:spPr/>
    </dgm:pt>
    <dgm:pt modelId="{AA54AF6F-09F1-47EF-9A08-593F16986A1D}" type="pres">
      <dgm:prSet presAssocID="{25E60FB1-12EC-490A-9D84-657F06BCDE42}" presName="compNode" presStyleCnt="0"/>
      <dgm:spPr/>
    </dgm:pt>
    <dgm:pt modelId="{C1D25EA5-EFE8-47C5-843B-E401E8A94489}" type="pres">
      <dgm:prSet presAssocID="{25E60FB1-12EC-490A-9D84-657F06BCDE42}" presName="bkgdShape" presStyleLbl="node1" presStyleIdx="2" presStyleCnt="7" custLinFactNeighborX="-854" custLinFactNeighborY="-361"/>
      <dgm:spPr/>
    </dgm:pt>
    <dgm:pt modelId="{3F049826-992F-409C-99C7-7AADF30FA5F4}" type="pres">
      <dgm:prSet presAssocID="{25E60FB1-12EC-490A-9D84-657F06BCDE42}" presName="nodeTx" presStyleLbl="node1" presStyleIdx="2" presStyleCnt="7">
        <dgm:presLayoutVars>
          <dgm:bulletEnabled val="1"/>
        </dgm:presLayoutVars>
      </dgm:prSet>
      <dgm:spPr/>
    </dgm:pt>
    <dgm:pt modelId="{A715EEC1-8B97-4746-8C23-0CCB1E70F854}" type="pres">
      <dgm:prSet presAssocID="{25E60FB1-12EC-490A-9D84-657F06BCDE42}" presName="invisiNode" presStyleLbl="node1" presStyleIdx="2" presStyleCnt="7"/>
      <dgm:spPr/>
    </dgm:pt>
    <dgm:pt modelId="{E9DCD9EF-DA47-4F6B-A11F-8F39DEA26EF4}" type="pres">
      <dgm:prSet presAssocID="{25E60FB1-12EC-490A-9D84-657F06BCDE42}" presName="imagNode" presStyleLbl="fgImgPlace1" presStyleIdx="2" presStyleCnt="7"/>
      <dgm:spPr>
        <a:xfrm>
          <a:off x="2976965" y="204084"/>
          <a:ext cx="1132669" cy="1132669"/>
        </a:xfrm>
        <a:prstGeom prst="ellipse">
          <a:avLst/>
        </a:prstGeom>
        <a:blipFill>
          <a:blip xmlns:r="http://schemas.openxmlformats.org/officeDocument/2006/relationships" r:embed="rId3"/>
          <a:srcRect/>
          <a:stretch>
            <a:fillRect l="-27000" r="-27000"/>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Rubberized numbers on the wall"/>
        </a:ext>
      </dgm:extLst>
    </dgm:pt>
    <dgm:pt modelId="{F4D35E51-C6CA-49F1-B39E-439180EB13CB}" type="pres">
      <dgm:prSet presAssocID="{0BDD3A8D-1570-41CB-A282-729A6B0F0A6A}" presName="sibTrans" presStyleLbl="sibTrans2D1" presStyleIdx="0" presStyleCnt="0"/>
      <dgm:spPr/>
    </dgm:pt>
    <dgm:pt modelId="{2B2246FB-4A38-4961-9686-D57E5D9F7AD9}" type="pres">
      <dgm:prSet presAssocID="{FBBC0929-D139-4B77-8BF2-4B553EC25225}" presName="compNode" presStyleCnt="0"/>
      <dgm:spPr/>
    </dgm:pt>
    <dgm:pt modelId="{8AF68724-C6E3-4267-9C4A-B68CAA677573}" type="pres">
      <dgm:prSet presAssocID="{FBBC0929-D139-4B77-8BF2-4B553EC25225}" presName="bkgdShape" presStyleLbl="node1" presStyleIdx="3" presStyleCnt="7"/>
      <dgm:spPr/>
    </dgm:pt>
    <dgm:pt modelId="{1894825C-A66E-40DA-AD9C-A2236AD05191}" type="pres">
      <dgm:prSet presAssocID="{FBBC0929-D139-4B77-8BF2-4B553EC25225}" presName="nodeTx" presStyleLbl="node1" presStyleIdx="3" presStyleCnt="7">
        <dgm:presLayoutVars>
          <dgm:bulletEnabled val="1"/>
        </dgm:presLayoutVars>
      </dgm:prSet>
      <dgm:spPr/>
    </dgm:pt>
    <dgm:pt modelId="{08CEAFF7-BD8F-4BC3-A0AF-7E82061A1733}" type="pres">
      <dgm:prSet presAssocID="{FBBC0929-D139-4B77-8BF2-4B553EC25225}" presName="invisiNode" presStyleLbl="node1" presStyleIdx="3" presStyleCnt="7"/>
      <dgm:spPr/>
    </dgm:pt>
    <dgm:pt modelId="{4122C1D0-491D-4687-92AA-B1FACCB7E224}" type="pres">
      <dgm:prSet presAssocID="{FBBC0929-D139-4B77-8BF2-4B553EC25225}" presName="imagNode"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Light on a wheelchair"/>
        </a:ext>
      </dgm:extLst>
    </dgm:pt>
    <dgm:pt modelId="{FCF06931-50E5-488E-912D-C5CD6126D22A}" type="pres">
      <dgm:prSet presAssocID="{BD3BB1D8-0CD3-45DD-87D2-836BA4AF9F5A}" presName="sibTrans" presStyleLbl="sibTrans2D1" presStyleIdx="0" presStyleCnt="0"/>
      <dgm:spPr/>
    </dgm:pt>
    <dgm:pt modelId="{6417697B-8FB5-4E9F-8D7A-A0D4C7C7A54E}" type="pres">
      <dgm:prSet presAssocID="{AE48039C-0DD3-41A5-8936-47438AC0C634}" presName="compNode" presStyleCnt="0"/>
      <dgm:spPr/>
    </dgm:pt>
    <dgm:pt modelId="{DC108E88-1F0C-4D25-9505-2B12E7E3FB4E}" type="pres">
      <dgm:prSet presAssocID="{AE48039C-0DD3-41A5-8936-47438AC0C634}" presName="bkgdShape" presStyleLbl="node1" presStyleIdx="4" presStyleCnt="7"/>
      <dgm:spPr/>
    </dgm:pt>
    <dgm:pt modelId="{3DC2D79A-9B3E-464C-8FCE-25FED094C4CF}" type="pres">
      <dgm:prSet presAssocID="{AE48039C-0DD3-41A5-8936-47438AC0C634}" presName="nodeTx" presStyleLbl="node1" presStyleIdx="4" presStyleCnt="7">
        <dgm:presLayoutVars>
          <dgm:bulletEnabled val="1"/>
        </dgm:presLayoutVars>
      </dgm:prSet>
      <dgm:spPr/>
    </dgm:pt>
    <dgm:pt modelId="{70833303-DAFE-4649-BB2E-B8A10DC30E58}" type="pres">
      <dgm:prSet presAssocID="{AE48039C-0DD3-41A5-8936-47438AC0C634}" presName="invisiNode" presStyleLbl="node1" presStyleIdx="4" presStyleCnt="7"/>
      <dgm:spPr/>
    </dgm:pt>
    <dgm:pt modelId="{B0519DA1-2D27-4EA3-8F93-105832E73C33}" type="pres">
      <dgm:prSet presAssocID="{AE48039C-0DD3-41A5-8936-47438AC0C634}"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Interior of empty bus"/>
        </a:ext>
      </dgm:extLst>
    </dgm:pt>
    <dgm:pt modelId="{54F2E10D-8891-47AD-B1FC-C7A8FC1B4F59}" type="pres">
      <dgm:prSet presAssocID="{4D4670E0-30EE-4FE9-A955-D540644B88F3}" presName="sibTrans" presStyleLbl="sibTrans2D1" presStyleIdx="0" presStyleCnt="0"/>
      <dgm:spPr/>
    </dgm:pt>
    <dgm:pt modelId="{B9E263D0-A68E-45F0-BBE2-BD430BBC1BDB}" type="pres">
      <dgm:prSet presAssocID="{349C6B7D-52A3-4C68-93F9-EA18F0663DA0}" presName="compNode" presStyleCnt="0"/>
      <dgm:spPr/>
    </dgm:pt>
    <dgm:pt modelId="{FD749328-7E72-413E-B035-56AEAA547DDD}" type="pres">
      <dgm:prSet presAssocID="{349C6B7D-52A3-4C68-93F9-EA18F0663DA0}" presName="bkgdShape" presStyleLbl="node1" presStyleIdx="5" presStyleCnt="7"/>
      <dgm:spPr/>
    </dgm:pt>
    <dgm:pt modelId="{7892096E-10CA-4DDE-8695-30264CB3E223}" type="pres">
      <dgm:prSet presAssocID="{349C6B7D-52A3-4C68-93F9-EA18F0663DA0}" presName="nodeTx" presStyleLbl="node1" presStyleIdx="5" presStyleCnt="7">
        <dgm:presLayoutVars>
          <dgm:bulletEnabled val="1"/>
        </dgm:presLayoutVars>
      </dgm:prSet>
      <dgm:spPr/>
    </dgm:pt>
    <dgm:pt modelId="{AA2567AA-383F-4753-A3C9-6436A49963D8}" type="pres">
      <dgm:prSet presAssocID="{349C6B7D-52A3-4C68-93F9-EA18F0663DA0}" presName="invisiNode" presStyleLbl="node1" presStyleIdx="5" presStyleCnt="7"/>
      <dgm:spPr/>
    </dgm:pt>
    <dgm:pt modelId="{8D649F95-0CF5-422D-8C00-C487DDEDD56C}" type="pres">
      <dgm:prSet presAssocID="{349C6B7D-52A3-4C68-93F9-EA18F0663DA0}" presName="imagNode" presStyleLbl="fgImgPlace1" presStyleIdx="5" presStyleCnt="7"/>
      <dgm:spPr>
        <a:xfrm>
          <a:off x="4402589" y="204084"/>
          <a:ext cx="1132669" cy="1132669"/>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7000" r="-67000"/>
          </a:stretch>
        </a:blipFill>
        <a:ln w="12700" cap="flat" cmpd="sng" algn="ctr">
          <a:solidFill>
            <a:sysClr val="window" lastClr="FFFFFF">
              <a:hueOff val="0"/>
              <a:satOff val="0"/>
              <a:lumOff val="0"/>
              <a:alphaOff val="0"/>
            </a:sysClr>
          </a:solidFill>
          <a:prstDash val="solid"/>
          <a:miter lim="800000"/>
        </a:ln>
        <a:effectLst/>
      </dgm:spPr>
    </dgm:pt>
    <dgm:pt modelId="{E9926DD6-AB0C-463D-B12F-6470E87BB59B}" type="pres">
      <dgm:prSet presAssocID="{E45005E2-2674-402E-901E-B693D4BBCB05}" presName="sibTrans" presStyleLbl="sibTrans2D1" presStyleIdx="0" presStyleCnt="0"/>
      <dgm:spPr/>
    </dgm:pt>
    <dgm:pt modelId="{BFEA4CB0-B3AA-4C98-8EE9-A448F02E7A98}" type="pres">
      <dgm:prSet presAssocID="{A5116CA2-D932-4442-9FD6-4AE6441EF47A}" presName="compNode" presStyleCnt="0"/>
      <dgm:spPr/>
    </dgm:pt>
    <dgm:pt modelId="{938DCB64-C916-4B68-A6D7-8881B8B572F3}" type="pres">
      <dgm:prSet presAssocID="{A5116CA2-D932-4442-9FD6-4AE6441EF47A}" presName="bkgdShape" presStyleLbl="node1" presStyleIdx="6" presStyleCnt="7"/>
      <dgm:spPr/>
    </dgm:pt>
    <dgm:pt modelId="{72575427-64B7-4613-A983-8170AA0E17F9}" type="pres">
      <dgm:prSet presAssocID="{A5116CA2-D932-4442-9FD6-4AE6441EF47A}" presName="nodeTx" presStyleLbl="node1" presStyleIdx="6" presStyleCnt="7">
        <dgm:presLayoutVars>
          <dgm:bulletEnabled val="1"/>
        </dgm:presLayoutVars>
      </dgm:prSet>
      <dgm:spPr/>
    </dgm:pt>
    <dgm:pt modelId="{59CB6C4A-6CC2-45F0-972F-A211B1FAF521}" type="pres">
      <dgm:prSet presAssocID="{A5116CA2-D932-4442-9FD6-4AE6441EF47A}" presName="invisiNode" presStyleLbl="node1" presStyleIdx="6" presStyleCnt="7"/>
      <dgm:spPr/>
    </dgm:pt>
    <dgm:pt modelId="{EFE1A617-DD0D-4F23-8F98-FD7E76FBEF78}" type="pres">
      <dgm:prSet presAssocID="{A5116CA2-D932-4442-9FD6-4AE6441EF47A}" presName="imagNode" presStyleLbl="fgImgPlace1" presStyleIdx="6" presStyleCnt="7"/>
      <dgm:spPr>
        <a:xfrm>
          <a:off x="5828214" y="204084"/>
          <a:ext cx="1132669" cy="1132669"/>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43000" r="-43000"/>
          </a:stretch>
        </a:blipFill>
        <a:ln w="12700" cap="flat" cmpd="sng" algn="ctr">
          <a:solidFill>
            <a:sysClr val="window" lastClr="FFFFFF">
              <a:hueOff val="0"/>
              <a:satOff val="0"/>
              <a:lumOff val="0"/>
              <a:alphaOff val="0"/>
            </a:sysClr>
          </a:solidFill>
          <a:prstDash val="solid"/>
          <a:miter lim="800000"/>
        </a:ln>
        <a:effectLst/>
      </dgm:spPr>
    </dgm:pt>
  </dgm:ptLst>
  <dgm:cxnLst>
    <dgm:cxn modelId="{CA66E101-4B0C-4CFA-A21E-AB2EE87C3997}" type="presOf" srcId="{A5116CA2-D932-4442-9FD6-4AE6441EF47A}" destId="{72575427-64B7-4613-A983-8170AA0E17F9}" srcOrd="1" destOrd="0" presId="urn:microsoft.com/office/officeart/2005/8/layout/hList7"/>
    <dgm:cxn modelId="{08CBAC05-20F2-406D-B998-2DFAE46D679C}" type="presOf" srcId="{349C6B7D-52A3-4C68-93F9-EA18F0663DA0}" destId="{FD749328-7E72-413E-B035-56AEAA547DDD}" srcOrd="0" destOrd="0" presId="urn:microsoft.com/office/officeart/2005/8/layout/hList7"/>
    <dgm:cxn modelId="{55CC8A07-2409-4AB7-BEE5-7C043EDCFD08}" type="presOf" srcId="{A5116CA2-D932-4442-9FD6-4AE6441EF47A}" destId="{938DCB64-C916-4B68-A6D7-8881B8B572F3}" srcOrd="0" destOrd="0" presId="urn:microsoft.com/office/officeart/2005/8/layout/hList7"/>
    <dgm:cxn modelId="{F0E7860C-A619-47A6-9737-D9E38D88F913}" type="presOf" srcId="{AE48039C-0DD3-41A5-8936-47438AC0C634}" destId="{3DC2D79A-9B3E-464C-8FCE-25FED094C4CF}" srcOrd="1" destOrd="0" presId="urn:microsoft.com/office/officeart/2005/8/layout/hList7"/>
    <dgm:cxn modelId="{19510D6E-294E-4991-AD7E-023FF5E1D9BA}" type="presOf" srcId="{4D4670E0-30EE-4FE9-A955-D540644B88F3}" destId="{54F2E10D-8891-47AD-B1FC-C7A8FC1B4F59}" srcOrd="0" destOrd="0" presId="urn:microsoft.com/office/officeart/2005/8/layout/hList7"/>
    <dgm:cxn modelId="{47234D50-5819-4142-917D-32DE052F2A2C}" type="presOf" srcId="{AECEADAF-8484-4FC2-B047-7F0538FE1D7C}" destId="{1F9D7AB8-4896-49E3-92B3-8C48013675AE}" srcOrd="0" destOrd="0" presId="urn:microsoft.com/office/officeart/2005/8/layout/hList7"/>
    <dgm:cxn modelId="{57463D7C-C539-4436-BBD0-DBEB0DD096D3}" type="presOf" srcId="{FBBC0929-D139-4B77-8BF2-4B553EC25225}" destId="{8AF68724-C6E3-4267-9C4A-B68CAA677573}" srcOrd="0" destOrd="0" presId="urn:microsoft.com/office/officeart/2005/8/layout/hList7"/>
    <dgm:cxn modelId="{DFE59E7C-A31C-4710-8B9E-01AF311DD794}" type="presOf" srcId="{917DF54C-B17D-4318-88F2-1E3AD40B1B12}" destId="{376EC650-8CCF-40E0-ABE0-7780AAE46658}" srcOrd="0" destOrd="0" presId="urn:microsoft.com/office/officeart/2005/8/layout/hList7"/>
    <dgm:cxn modelId="{7D380682-3EC2-48A8-8970-5157D0316355}" srcId="{AECEADAF-8484-4FC2-B047-7F0538FE1D7C}" destId="{FBBC0929-D139-4B77-8BF2-4B553EC25225}" srcOrd="3" destOrd="0" parTransId="{BB242B0D-9E04-4E4A-BDC1-82C0802FCFC2}" sibTransId="{BD3BB1D8-0CD3-45DD-87D2-836BA4AF9F5A}"/>
    <dgm:cxn modelId="{1B9FF28E-F3A8-49D5-91AF-0CDF756C4CA6}" type="presOf" srcId="{25E60FB1-12EC-490A-9D84-657F06BCDE42}" destId="{3F049826-992F-409C-99C7-7AADF30FA5F4}" srcOrd="1" destOrd="0" presId="urn:microsoft.com/office/officeart/2005/8/layout/hList7"/>
    <dgm:cxn modelId="{7AAE9E91-3F7E-4C4A-8FDE-991647E16A0F}" srcId="{AECEADAF-8484-4FC2-B047-7F0538FE1D7C}" destId="{349C6B7D-52A3-4C68-93F9-EA18F0663DA0}" srcOrd="5" destOrd="0" parTransId="{43AE67E5-5A70-462A-AD0B-2E6A40AEFD42}" sibTransId="{E45005E2-2674-402E-901E-B693D4BBCB05}"/>
    <dgm:cxn modelId="{88908492-A412-47E0-B4F1-18416711F89B}" srcId="{AECEADAF-8484-4FC2-B047-7F0538FE1D7C}" destId="{25E60FB1-12EC-490A-9D84-657F06BCDE42}" srcOrd="2" destOrd="0" parTransId="{476E01DC-79DB-404D-B2F3-0ACCDA247600}" sibTransId="{0BDD3A8D-1570-41CB-A282-729A6B0F0A6A}"/>
    <dgm:cxn modelId="{D0B80593-D45B-4834-BADC-1DBF7D457101}" type="presOf" srcId="{25E60FB1-12EC-490A-9D84-657F06BCDE42}" destId="{C1D25EA5-EFE8-47C5-843B-E401E8A94489}" srcOrd="0" destOrd="0" presId="urn:microsoft.com/office/officeart/2005/8/layout/hList7"/>
    <dgm:cxn modelId="{5E068295-4DDA-4C33-9049-6E60BAA836CA}" type="presOf" srcId="{7E072B24-2EE9-45AF-A699-21374E63BC4D}" destId="{5B7AA3B4-9B96-4A55-AECB-D8603D12D323}" srcOrd="0" destOrd="0" presId="urn:microsoft.com/office/officeart/2005/8/layout/hList7"/>
    <dgm:cxn modelId="{2B61A797-ED4D-41CA-9034-250E4A52230E}" srcId="{AECEADAF-8484-4FC2-B047-7F0538FE1D7C}" destId="{0FFAF612-D264-43CA-B987-95DBC28C633C}" srcOrd="1" destOrd="0" parTransId="{E5711262-541D-414E-8CC9-FE276501F6B5}" sibTransId="{F7263B4C-2AE8-4FCE-9131-C495A05D521B}"/>
    <dgm:cxn modelId="{6E448699-8723-422F-B908-9AAAD5E9CCF0}" type="presOf" srcId="{AE48039C-0DD3-41A5-8936-47438AC0C634}" destId="{DC108E88-1F0C-4D25-9505-2B12E7E3FB4E}" srcOrd="0" destOrd="0" presId="urn:microsoft.com/office/officeart/2005/8/layout/hList7"/>
    <dgm:cxn modelId="{C02453AC-9FF5-4F28-9718-2D6346C3D645}" type="presOf" srcId="{FBBC0929-D139-4B77-8BF2-4B553EC25225}" destId="{1894825C-A66E-40DA-AD9C-A2236AD05191}" srcOrd="1" destOrd="0" presId="urn:microsoft.com/office/officeart/2005/8/layout/hList7"/>
    <dgm:cxn modelId="{2C4203AE-6758-4BBD-8BB2-641662660E0F}" type="presOf" srcId="{F7263B4C-2AE8-4FCE-9131-C495A05D521B}" destId="{04DB8498-F22F-4DFA-B505-13D89416E79A}" srcOrd="0" destOrd="0" presId="urn:microsoft.com/office/officeart/2005/8/layout/hList7"/>
    <dgm:cxn modelId="{90DCE0B1-ADBD-41F5-A5D5-7565F7A6FAC3}" type="presOf" srcId="{BD3BB1D8-0CD3-45DD-87D2-836BA4AF9F5A}" destId="{FCF06931-50E5-488E-912D-C5CD6126D22A}" srcOrd="0" destOrd="0" presId="urn:microsoft.com/office/officeart/2005/8/layout/hList7"/>
    <dgm:cxn modelId="{9601B9BF-F1CD-4575-9E7E-B6D98030E57E}" type="presOf" srcId="{0FFAF612-D264-43CA-B987-95DBC28C633C}" destId="{645F705C-3CCB-4A79-9909-DF54D27BD51F}" srcOrd="1" destOrd="0" presId="urn:microsoft.com/office/officeart/2005/8/layout/hList7"/>
    <dgm:cxn modelId="{B38165C2-543E-4CB7-8DF4-7A5D3EEB1C05}" srcId="{AECEADAF-8484-4FC2-B047-7F0538FE1D7C}" destId="{917DF54C-B17D-4318-88F2-1E3AD40B1B12}" srcOrd="0" destOrd="0" parTransId="{17D87587-1738-4009-92D9-7B1228C09C6E}" sibTransId="{7E072B24-2EE9-45AF-A699-21374E63BC4D}"/>
    <dgm:cxn modelId="{519239D1-DCA5-4668-A250-8B4129DB7B29}" type="presOf" srcId="{E45005E2-2674-402E-901E-B693D4BBCB05}" destId="{E9926DD6-AB0C-463D-B12F-6470E87BB59B}" srcOrd="0" destOrd="0" presId="urn:microsoft.com/office/officeart/2005/8/layout/hList7"/>
    <dgm:cxn modelId="{46CD19D6-E98A-4C57-821E-ADA79DBE2932}" type="presOf" srcId="{917DF54C-B17D-4318-88F2-1E3AD40B1B12}" destId="{C7509492-7C5A-48FB-8116-8CFCD5F6C333}" srcOrd="1" destOrd="0" presId="urn:microsoft.com/office/officeart/2005/8/layout/hList7"/>
    <dgm:cxn modelId="{780BCBDF-7C52-4EFC-9C24-62F24D7EEA4D}" type="presOf" srcId="{0FFAF612-D264-43CA-B987-95DBC28C633C}" destId="{96B13CE6-B17E-4C17-B70F-46D7679B25DE}" srcOrd="0" destOrd="0" presId="urn:microsoft.com/office/officeart/2005/8/layout/hList7"/>
    <dgm:cxn modelId="{B39FEDE1-995B-4C59-9CD2-127739192789}" type="presOf" srcId="{349C6B7D-52A3-4C68-93F9-EA18F0663DA0}" destId="{7892096E-10CA-4DDE-8695-30264CB3E223}" srcOrd="1" destOrd="0" presId="urn:microsoft.com/office/officeart/2005/8/layout/hList7"/>
    <dgm:cxn modelId="{6AD972FA-74EA-4EAF-93EC-D5EB8BD7F509}" srcId="{AECEADAF-8484-4FC2-B047-7F0538FE1D7C}" destId="{AE48039C-0DD3-41A5-8936-47438AC0C634}" srcOrd="4" destOrd="0" parTransId="{FA83C267-E98B-472B-8A3B-87421549F5C2}" sibTransId="{4D4670E0-30EE-4FE9-A955-D540644B88F3}"/>
    <dgm:cxn modelId="{D5A40CFE-6B33-402C-AFB7-D65F4F061F2F}" type="presOf" srcId="{0BDD3A8D-1570-41CB-A282-729A6B0F0A6A}" destId="{F4D35E51-C6CA-49F1-B39E-439180EB13CB}" srcOrd="0" destOrd="0" presId="urn:microsoft.com/office/officeart/2005/8/layout/hList7"/>
    <dgm:cxn modelId="{13493AFE-51CF-485C-BD09-DCF9694AF992}" srcId="{AECEADAF-8484-4FC2-B047-7F0538FE1D7C}" destId="{A5116CA2-D932-4442-9FD6-4AE6441EF47A}" srcOrd="6" destOrd="0" parTransId="{9B676298-FFD5-4725-B1A3-47C89BA338EA}" sibTransId="{E2B07DB9-8598-4763-8D7B-C1CC33FF2BFB}"/>
    <dgm:cxn modelId="{730154C7-41FC-423F-8C45-BEE0D99A26F4}" type="presParOf" srcId="{1F9D7AB8-4896-49E3-92B3-8C48013675AE}" destId="{F42107FA-43E6-4332-B733-90BCA6E016F9}" srcOrd="0" destOrd="0" presId="urn:microsoft.com/office/officeart/2005/8/layout/hList7"/>
    <dgm:cxn modelId="{BA93B23F-8689-40D7-A5C0-C46DC02501E0}" type="presParOf" srcId="{1F9D7AB8-4896-49E3-92B3-8C48013675AE}" destId="{010CB5D0-1FB2-4076-819C-8B1DC38D77CA}" srcOrd="1" destOrd="0" presId="urn:microsoft.com/office/officeart/2005/8/layout/hList7"/>
    <dgm:cxn modelId="{927BB39F-5E1C-4510-93A4-8EA7B56C8229}" type="presParOf" srcId="{010CB5D0-1FB2-4076-819C-8B1DC38D77CA}" destId="{112B59A1-8850-4EF2-B43B-8B2B71A49EB3}" srcOrd="0" destOrd="0" presId="urn:microsoft.com/office/officeart/2005/8/layout/hList7"/>
    <dgm:cxn modelId="{E06C2BD5-5BB7-455B-9502-03E6B1744AD5}" type="presParOf" srcId="{112B59A1-8850-4EF2-B43B-8B2B71A49EB3}" destId="{376EC650-8CCF-40E0-ABE0-7780AAE46658}" srcOrd="0" destOrd="0" presId="urn:microsoft.com/office/officeart/2005/8/layout/hList7"/>
    <dgm:cxn modelId="{768F19C3-5B49-470F-8E89-6E16CA359C69}" type="presParOf" srcId="{112B59A1-8850-4EF2-B43B-8B2B71A49EB3}" destId="{C7509492-7C5A-48FB-8116-8CFCD5F6C333}" srcOrd="1" destOrd="0" presId="urn:microsoft.com/office/officeart/2005/8/layout/hList7"/>
    <dgm:cxn modelId="{C8F4ECD1-8696-4881-8976-6029DD3B2E0D}" type="presParOf" srcId="{112B59A1-8850-4EF2-B43B-8B2B71A49EB3}" destId="{93733FC9-DD80-4672-B7A2-72A58EED35E9}" srcOrd="2" destOrd="0" presId="urn:microsoft.com/office/officeart/2005/8/layout/hList7"/>
    <dgm:cxn modelId="{FF1ADFDC-B916-4CD2-AC4A-600F0F36972C}" type="presParOf" srcId="{112B59A1-8850-4EF2-B43B-8B2B71A49EB3}" destId="{E6B545FF-C3D5-4A3D-9733-F51C1FA4418E}" srcOrd="3" destOrd="0" presId="urn:microsoft.com/office/officeart/2005/8/layout/hList7"/>
    <dgm:cxn modelId="{06B775FE-E47A-4DAF-825D-B490F7FDBED1}" type="presParOf" srcId="{010CB5D0-1FB2-4076-819C-8B1DC38D77CA}" destId="{5B7AA3B4-9B96-4A55-AECB-D8603D12D323}" srcOrd="1" destOrd="0" presId="urn:microsoft.com/office/officeart/2005/8/layout/hList7"/>
    <dgm:cxn modelId="{DEF5E9A8-BA7A-4945-9591-90F92A4E1F97}" type="presParOf" srcId="{010CB5D0-1FB2-4076-819C-8B1DC38D77CA}" destId="{83AC162C-2D00-4308-B072-4A3D651D8282}" srcOrd="2" destOrd="0" presId="urn:microsoft.com/office/officeart/2005/8/layout/hList7"/>
    <dgm:cxn modelId="{B1B31FB5-B1FE-4CC3-A9B1-CDB456B158B0}" type="presParOf" srcId="{83AC162C-2D00-4308-B072-4A3D651D8282}" destId="{96B13CE6-B17E-4C17-B70F-46D7679B25DE}" srcOrd="0" destOrd="0" presId="urn:microsoft.com/office/officeart/2005/8/layout/hList7"/>
    <dgm:cxn modelId="{D18B82E6-0ECB-414A-89B5-E41FC6321812}" type="presParOf" srcId="{83AC162C-2D00-4308-B072-4A3D651D8282}" destId="{645F705C-3CCB-4A79-9909-DF54D27BD51F}" srcOrd="1" destOrd="0" presId="urn:microsoft.com/office/officeart/2005/8/layout/hList7"/>
    <dgm:cxn modelId="{B1CA77E5-B00C-4D6F-A603-416A6901E7ED}" type="presParOf" srcId="{83AC162C-2D00-4308-B072-4A3D651D8282}" destId="{25AA196A-8BA7-42E4-8801-57F7E688578D}" srcOrd="2" destOrd="0" presId="urn:microsoft.com/office/officeart/2005/8/layout/hList7"/>
    <dgm:cxn modelId="{40A08B93-6FF1-4787-8AE6-588B00CBB8BE}" type="presParOf" srcId="{83AC162C-2D00-4308-B072-4A3D651D8282}" destId="{90662B78-502E-4BD6-8EF1-63BD9045FB66}" srcOrd="3" destOrd="0" presId="urn:microsoft.com/office/officeart/2005/8/layout/hList7"/>
    <dgm:cxn modelId="{EDCA62A9-A515-48A4-BDBA-0F97CBBBB923}" type="presParOf" srcId="{010CB5D0-1FB2-4076-819C-8B1DC38D77CA}" destId="{04DB8498-F22F-4DFA-B505-13D89416E79A}" srcOrd="3" destOrd="0" presId="urn:microsoft.com/office/officeart/2005/8/layout/hList7"/>
    <dgm:cxn modelId="{47AF20D6-6361-453E-9247-928A7DB43BB1}" type="presParOf" srcId="{010CB5D0-1FB2-4076-819C-8B1DC38D77CA}" destId="{AA54AF6F-09F1-47EF-9A08-593F16986A1D}" srcOrd="4" destOrd="0" presId="urn:microsoft.com/office/officeart/2005/8/layout/hList7"/>
    <dgm:cxn modelId="{B87FE14F-7C6E-4C02-9BA1-39AF8B3FFCEF}" type="presParOf" srcId="{AA54AF6F-09F1-47EF-9A08-593F16986A1D}" destId="{C1D25EA5-EFE8-47C5-843B-E401E8A94489}" srcOrd="0" destOrd="0" presId="urn:microsoft.com/office/officeart/2005/8/layout/hList7"/>
    <dgm:cxn modelId="{B10D6572-D66E-4E12-AB31-4FE614951D4E}" type="presParOf" srcId="{AA54AF6F-09F1-47EF-9A08-593F16986A1D}" destId="{3F049826-992F-409C-99C7-7AADF30FA5F4}" srcOrd="1" destOrd="0" presId="urn:microsoft.com/office/officeart/2005/8/layout/hList7"/>
    <dgm:cxn modelId="{49FF4166-B6FD-4A96-9FCF-3602A24BCC1D}" type="presParOf" srcId="{AA54AF6F-09F1-47EF-9A08-593F16986A1D}" destId="{A715EEC1-8B97-4746-8C23-0CCB1E70F854}" srcOrd="2" destOrd="0" presId="urn:microsoft.com/office/officeart/2005/8/layout/hList7"/>
    <dgm:cxn modelId="{3E9268EA-7BD8-4C86-B76A-49B5D3AEB36F}" type="presParOf" srcId="{AA54AF6F-09F1-47EF-9A08-593F16986A1D}" destId="{E9DCD9EF-DA47-4F6B-A11F-8F39DEA26EF4}" srcOrd="3" destOrd="0" presId="urn:microsoft.com/office/officeart/2005/8/layout/hList7"/>
    <dgm:cxn modelId="{05138507-149E-4264-8D3D-C652231D2A3D}" type="presParOf" srcId="{010CB5D0-1FB2-4076-819C-8B1DC38D77CA}" destId="{F4D35E51-C6CA-49F1-B39E-439180EB13CB}" srcOrd="5" destOrd="0" presId="urn:microsoft.com/office/officeart/2005/8/layout/hList7"/>
    <dgm:cxn modelId="{6F40D266-BA19-4E36-9613-A99CD55CB82D}" type="presParOf" srcId="{010CB5D0-1FB2-4076-819C-8B1DC38D77CA}" destId="{2B2246FB-4A38-4961-9686-D57E5D9F7AD9}" srcOrd="6" destOrd="0" presId="urn:microsoft.com/office/officeart/2005/8/layout/hList7"/>
    <dgm:cxn modelId="{8D687110-6A97-4FA4-8FDC-36404B70EB7F}" type="presParOf" srcId="{2B2246FB-4A38-4961-9686-D57E5D9F7AD9}" destId="{8AF68724-C6E3-4267-9C4A-B68CAA677573}" srcOrd="0" destOrd="0" presId="urn:microsoft.com/office/officeart/2005/8/layout/hList7"/>
    <dgm:cxn modelId="{E1B58499-8C58-48CA-BD91-0E23E3B4C27E}" type="presParOf" srcId="{2B2246FB-4A38-4961-9686-D57E5D9F7AD9}" destId="{1894825C-A66E-40DA-AD9C-A2236AD05191}" srcOrd="1" destOrd="0" presId="urn:microsoft.com/office/officeart/2005/8/layout/hList7"/>
    <dgm:cxn modelId="{8AEF6AA3-03BE-4171-884C-2B331CFF5FA6}" type="presParOf" srcId="{2B2246FB-4A38-4961-9686-D57E5D9F7AD9}" destId="{08CEAFF7-BD8F-4BC3-A0AF-7E82061A1733}" srcOrd="2" destOrd="0" presId="urn:microsoft.com/office/officeart/2005/8/layout/hList7"/>
    <dgm:cxn modelId="{94F8597A-857D-47BC-AAA0-0B9D906F2428}" type="presParOf" srcId="{2B2246FB-4A38-4961-9686-D57E5D9F7AD9}" destId="{4122C1D0-491D-4687-92AA-B1FACCB7E224}" srcOrd="3" destOrd="0" presId="urn:microsoft.com/office/officeart/2005/8/layout/hList7"/>
    <dgm:cxn modelId="{F3D8C1A4-9B5D-431F-A1D6-80FAAF03A6BC}" type="presParOf" srcId="{010CB5D0-1FB2-4076-819C-8B1DC38D77CA}" destId="{FCF06931-50E5-488E-912D-C5CD6126D22A}" srcOrd="7" destOrd="0" presId="urn:microsoft.com/office/officeart/2005/8/layout/hList7"/>
    <dgm:cxn modelId="{63857165-51A6-48DA-BAFC-4DC0F9B87D4F}" type="presParOf" srcId="{010CB5D0-1FB2-4076-819C-8B1DC38D77CA}" destId="{6417697B-8FB5-4E9F-8D7A-A0D4C7C7A54E}" srcOrd="8" destOrd="0" presId="urn:microsoft.com/office/officeart/2005/8/layout/hList7"/>
    <dgm:cxn modelId="{859978A7-542D-4801-B064-5CFC6F1E2376}" type="presParOf" srcId="{6417697B-8FB5-4E9F-8D7A-A0D4C7C7A54E}" destId="{DC108E88-1F0C-4D25-9505-2B12E7E3FB4E}" srcOrd="0" destOrd="0" presId="urn:microsoft.com/office/officeart/2005/8/layout/hList7"/>
    <dgm:cxn modelId="{F17E4AC4-2E41-4D8A-8B88-C1DD635776B8}" type="presParOf" srcId="{6417697B-8FB5-4E9F-8D7A-A0D4C7C7A54E}" destId="{3DC2D79A-9B3E-464C-8FCE-25FED094C4CF}" srcOrd="1" destOrd="0" presId="urn:microsoft.com/office/officeart/2005/8/layout/hList7"/>
    <dgm:cxn modelId="{E7D8C565-5D69-4983-A142-35AD4A0D0409}" type="presParOf" srcId="{6417697B-8FB5-4E9F-8D7A-A0D4C7C7A54E}" destId="{70833303-DAFE-4649-BB2E-B8A10DC30E58}" srcOrd="2" destOrd="0" presId="urn:microsoft.com/office/officeart/2005/8/layout/hList7"/>
    <dgm:cxn modelId="{9C98C88F-10DE-456B-BC76-EB1F43DEAFC5}" type="presParOf" srcId="{6417697B-8FB5-4E9F-8D7A-A0D4C7C7A54E}" destId="{B0519DA1-2D27-4EA3-8F93-105832E73C33}" srcOrd="3" destOrd="0" presId="urn:microsoft.com/office/officeart/2005/8/layout/hList7"/>
    <dgm:cxn modelId="{24FA64D3-36EF-4ABF-A720-BFAA8C3048CE}" type="presParOf" srcId="{010CB5D0-1FB2-4076-819C-8B1DC38D77CA}" destId="{54F2E10D-8891-47AD-B1FC-C7A8FC1B4F59}" srcOrd="9" destOrd="0" presId="urn:microsoft.com/office/officeart/2005/8/layout/hList7"/>
    <dgm:cxn modelId="{D81C6BAE-A25F-44C7-B9BC-37DF5099C08D}" type="presParOf" srcId="{010CB5D0-1FB2-4076-819C-8B1DC38D77CA}" destId="{B9E263D0-A68E-45F0-BBE2-BD430BBC1BDB}" srcOrd="10" destOrd="0" presId="urn:microsoft.com/office/officeart/2005/8/layout/hList7"/>
    <dgm:cxn modelId="{82C73759-24BC-413B-9348-2258F3A4FCA8}" type="presParOf" srcId="{B9E263D0-A68E-45F0-BBE2-BD430BBC1BDB}" destId="{FD749328-7E72-413E-B035-56AEAA547DDD}" srcOrd="0" destOrd="0" presId="urn:microsoft.com/office/officeart/2005/8/layout/hList7"/>
    <dgm:cxn modelId="{2E55DAB2-D4D6-42CB-97A0-4A65558FA3A4}" type="presParOf" srcId="{B9E263D0-A68E-45F0-BBE2-BD430BBC1BDB}" destId="{7892096E-10CA-4DDE-8695-30264CB3E223}" srcOrd="1" destOrd="0" presId="urn:microsoft.com/office/officeart/2005/8/layout/hList7"/>
    <dgm:cxn modelId="{4743B328-B78A-4B83-A3FD-AE6461A50575}" type="presParOf" srcId="{B9E263D0-A68E-45F0-BBE2-BD430BBC1BDB}" destId="{AA2567AA-383F-4753-A3C9-6436A49963D8}" srcOrd="2" destOrd="0" presId="urn:microsoft.com/office/officeart/2005/8/layout/hList7"/>
    <dgm:cxn modelId="{13EB07DF-31B1-4835-B38C-14BCD763B006}" type="presParOf" srcId="{B9E263D0-A68E-45F0-BBE2-BD430BBC1BDB}" destId="{8D649F95-0CF5-422D-8C00-C487DDEDD56C}" srcOrd="3" destOrd="0" presId="urn:microsoft.com/office/officeart/2005/8/layout/hList7"/>
    <dgm:cxn modelId="{11EAB1E8-D1C9-4F59-BCEA-D256550C3E95}" type="presParOf" srcId="{010CB5D0-1FB2-4076-819C-8B1DC38D77CA}" destId="{E9926DD6-AB0C-463D-B12F-6470E87BB59B}" srcOrd="11" destOrd="0" presId="urn:microsoft.com/office/officeart/2005/8/layout/hList7"/>
    <dgm:cxn modelId="{B47B7462-CFD7-44A0-9260-632EDE7B7B93}" type="presParOf" srcId="{010CB5D0-1FB2-4076-819C-8B1DC38D77CA}" destId="{BFEA4CB0-B3AA-4C98-8EE9-A448F02E7A98}" srcOrd="12" destOrd="0" presId="urn:microsoft.com/office/officeart/2005/8/layout/hList7"/>
    <dgm:cxn modelId="{BC92B572-FCAF-4761-85AE-B43828F76990}" type="presParOf" srcId="{BFEA4CB0-B3AA-4C98-8EE9-A448F02E7A98}" destId="{938DCB64-C916-4B68-A6D7-8881B8B572F3}" srcOrd="0" destOrd="0" presId="urn:microsoft.com/office/officeart/2005/8/layout/hList7"/>
    <dgm:cxn modelId="{3E3BC220-4904-428D-8F08-C7761DF37F13}" type="presParOf" srcId="{BFEA4CB0-B3AA-4C98-8EE9-A448F02E7A98}" destId="{72575427-64B7-4613-A983-8170AA0E17F9}" srcOrd="1" destOrd="0" presId="urn:microsoft.com/office/officeart/2005/8/layout/hList7"/>
    <dgm:cxn modelId="{F0C9C10D-8AD7-48DD-A7D1-6200B81D9930}" type="presParOf" srcId="{BFEA4CB0-B3AA-4C98-8EE9-A448F02E7A98}" destId="{59CB6C4A-6CC2-45F0-972F-A211B1FAF521}" srcOrd="2" destOrd="0" presId="urn:microsoft.com/office/officeart/2005/8/layout/hList7"/>
    <dgm:cxn modelId="{FA357681-5866-4DCE-BD1F-DABE18AD4E2F}" type="presParOf" srcId="{BFEA4CB0-B3AA-4C98-8EE9-A448F02E7A98}" destId="{EFE1A617-DD0D-4F23-8F98-FD7E76FBEF7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CEADAF-8484-4FC2-B047-7F0538FE1D7C}" type="doc">
      <dgm:prSet loTypeId="urn:microsoft.com/office/officeart/2005/8/layout/hList7" loCatId="list" qsTypeId="urn:microsoft.com/office/officeart/2005/8/quickstyle/simple1" qsCatId="simple" csTypeId="urn:microsoft.com/office/officeart/2005/8/colors/accent1_2" csCatId="accent1" phldr="1"/>
      <dgm:spPr/>
    </dgm:pt>
    <dgm:pt modelId="{917DF54C-B17D-4318-88F2-1E3AD40B1B12}">
      <dgm:prSet phldrT="[Text]"/>
      <dgm:spPr>
        <a:xfrm>
          <a:off x="0"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Use of Data</a:t>
          </a:r>
        </a:p>
      </dgm:t>
    </dgm:pt>
    <dgm:pt modelId="{17D87587-1738-4009-92D9-7B1228C09C6E}" type="parTrans" cxnId="{B38165C2-543E-4CB7-8DF4-7A5D3EEB1C05}">
      <dgm:prSet/>
      <dgm:spPr/>
      <dgm:t>
        <a:bodyPr/>
        <a:lstStyle/>
        <a:p>
          <a:endParaRPr lang="en-US"/>
        </a:p>
      </dgm:t>
    </dgm:pt>
    <dgm:pt modelId="{7E072B24-2EE9-45AF-A699-21374E63BC4D}" type="sibTrans" cxnId="{B38165C2-543E-4CB7-8DF4-7A5D3EEB1C05}">
      <dgm:prSet/>
      <dgm:spPr/>
      <dgm:t>
        <a:bodyPr/>
        <a:lstStyle/>
        <a:p>
          <a:endParaRPr lang="en-US"/>
        </a:p>
      </dgm:t>
    </dgm:pt>
    <dgm:pt modelId="{0FFAF612-D264-43CA-B987-95DBC28C633C}">
      <dgm:prSet phldrT="[Text]"/>
      <dgm:spPr>
        <a:xfrm>
          <a:off x="1418634"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Glucose monitoring</a:t>
          </a:r>
        </a:p>
      </dgm:t>
    </dgm:pt>
    <dgm:pt modelId="{E5711262-541D-414E-8CC9-FE276501F6B5}" type="parTrans" cxnId="{2B61A797-ED4D-41CA-9034-250E4A52230E}">
      <dgm:prSet/>
      <dgm:spPr/>
      <dgm:t>
        <a:bodyPr/>
        <a:lstStyle/>
        <a:p>
          <a:endParaRPr lang="en-US"/>
        </a:p>
      </dgm:t>
    </dgm:pt>
    <dgm:pt modelId="{F7263B4C-2AE8-4FCE-9131-C495A05D521B}" type="sibTrans" cxnId="{2B61A797-ED4D-41CA-9034-250E4A52230E}">
      <dgm:prSet/>
      <dgm:spPr/>
      <dgm:t>
        <a:bodyPr/>
        <a:lstStyle/>
        <a:p>
          <a:endParaRPr lang="en-US"/>
        </a:p>
      </dgm:t>
    </dgm:pt>
    <dgm:pt modelId="{349C6B7D-52A3-4C68-93F9-EA18F0663DA0}">
      <dgm:prSet phldrT="[Text]"/>
      <dgm:spPr>
        <a:xfrm>
          <a:off x="4276873"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Access to Clinical Care</a:t>
          </a:r>
        </a:p>
      </dgm:t>
    </dgm:pt>
    <dgm:pt modelId="{43AE67E5-5A70-462A-AD0B-2E6A40AEFD42}" type="parTrans" cxnId="{7AAE9E91-3F7E-4C4A-8FDE-991647E16A0F}">
      <dgm:prSet/>
      <dgm:spPr/>
      <dgm:t>
        <a:bodyPr/>
        <a:lstStyle/>
        <a:p>
          <a:endParaRPr lang="en-US"/>
        </a:p>
      </dgm:t>
    </dgm:pt>
    <dgm:pt modelId="{E45005E2-2674-402E-901E-B693D4BBCB05}" type="sibTrans" cxnId="{7AAE9E91-3F7E-4C4A-8FDE-991647E16A0F}">
      <dgm:prSet/>
      <dgm:spPr/>
      <dgm:t>
        <a:bodyPr/>
        <a:lstStyle/>
        <a:p>
          <a:endParaRPr lang="en-US"/>
        </a:p>
      </dgm:t>
    </dgm:pt>
    <dgm:pt modelId="{25E60FB1-12EC-490A-9D84-657F06BCDE42}">
      <dgm:prSet phldrT="[Text]"/>
      <dgm:spPr>
        <a:xfrm>
          <a:off x="2839428"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Health literacy and education</a:t>
          </a:r>
        </a:p>
      </dgm:t>
    </dgm:pt>
    <dgm:pt modelId="{476E01DC-79DB-404D-B2F3-0ACCDA247600}" type="parTrans" cxnId="{88908492-A412-47E0-B4F1-18416711F89B}">
      <dgm:prSet/>
      <dgm:spPr/>
      <dgm:t>
        <a:bodyPr/>
        <a:lstStyle/>
        <a:p>
          <a:endParaRPr lang="en-US"/>
        </a:p>
      </dgm:t>
    </dgm:pt>
    <dgm:pt modelId="{0BDD3A8D-1570-41CB-A282-729A6B0F0A6A}" type="sibTrans" cxnId="{88908492-A412-47E0-B4F1-18416711F89B}">
      <dgm:prSet/>
      <dgm:spPr/>
      <dgm:t>
        <a:bodyPr/>
        <a:lstStyle/>
        <a:p>
          <a:endParaRPr lang="en-US"/>
        </a:p>
      </dgm:t>
    </dgm:pt>
    <dgm:pt modelId="{A5116CA2-D932-4442-9FD6-4AE6441EF47A}">
      <dgm:prSet phldrT="[Text]"/>
      <dgm:spPr>
        <a:xfrm>
          <a:off x="5702498" y="0"/>
          <a:ext cx="1384101" cy="3401411"/>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Psychosocial Care</a:t>
          </a:r>
        </a:p>
      </dgm:t>
    </dgm:pt>
    <dgm:pt modelId="{9B676298-FFD5-4725-B1A3-47C89BA338EA}" type="parTrans" cxnId="{13493AFE-51CF-485C-BD09-DCF9694AF992}">
      <dgm:prSet/>
      <dgm:spPr/>
      <dgm:t>
        <a:bodyPr/>
        <a:lstStyle/>
        <a:p>
          <a:endParaRPr lang="en-US"/>
        </a:p>
      </dgm:t>
    </dgm:pt>
    <dgm:pt modelId="{E2B07DB9-8598-4763-8D7B-C1CC33FF2BFB}" type="sibTrans" cxnId="{13493AFE-51CF-485C-BD09-DCF9694AF992}">
      <dgm:prSet/>
      <dgm:spPr/>
      <dgm:t>
        <a:bodyPr/>
        <a:lstStyle/>
        <a:p>
          <a:endParaRPr lang="en-US"/>
        </a:p>
      </dgm:t>
    </dgm:pt>
    <dgm:pt modelId="{AE48039C-0DD3-41A5-8936-47438AC0C634}">
      <dgm:prSet/>
      <dgm:spPr>
        <a:solidFill>
          <a:srgbClr val="4472C4"/>
        </a:solidFill>
      </dgm:spPr>
      <dgm:t>
        <a:bodyPr/>
        <a:lstStyle/>
        <a:p>
          <a:r>
            <a:rPr lang="en-US"/>
            <a:t>SDOH</a:t>
          </a:r>
        </a:p>
      </dgm:t>
    </dgm:pt>
    <dgm:pt modelId="{FA83C267-E98B-472B-8A3B-87421549F5C2}" type="parTrans" cxnId="{6AD972FA-74EA-4EAF-93EC-D5EB8BD7F509}">
      <dgm:prSet/>
      <dgm:spPr/>
      <dgm:t>
        <a:bodyPr/>
        <a:lstStyle/>
        <a:p>
          <a:endParaRPr lang="en-US"/>
        </a:p>
      </dgm:t>
    </dgm:pt>
    <dgm:pt modelId="{4D4670E0-30EE-4FE9-A955-D540644B88F3}" type="sibTrans" cxnId="{6AD972FA-74EA-4EAF-93EC-D5EB8BD7F509}">
      <dgm:prSet/>
      <dgm:spPr/>
      <dgm:t>
        <a:bodyPr/>
        <a:lstStyle/>
        <a:p>
          <a:endParaRPr lang="en-US"/>
        </a:p>
      </dgm:t>
    </dgm:pt>
    <dgm:pt modelId="{FBBC0929-D139-4B77-8BF2-4B553EC25225}">
      <dgm:prSet/>
      <dgm:spPr>
        <a:solidFill>
          <a:srgbClr val="4472C4"/>
        </a:solidFill>
      </dgm:spPr>
      <dgm:t>
        <a:bodyPr/>
        <a:lstStyle/>
        <a:p>
          <a:r>
            <a:rPr lang="en-US"/>
            <a:t>Transitions</a:t>
          </a:r>
        </a:p>
      </dgm:t>
    </dgm:pt>
    <dgm:pt modelId="{BB242B0D-9E04-4E4A-BDC1-82C0802FCFC2}" type="parTrans" cxnId="{7D380682-3EC2-48A8-8970-5157D0316355}">
      <dgm:prSet/>
      <dgm:spPr/>
      <dgm:t>
        <a:bodyPr/>
        <a:lstStyle/>
        <a:p>
          <a:endParaRPr lang="en-US"/>
        </a:p>
      </dgm:t>
    </dgm:pt>
    <dgm:pt modelId="{BD3BB1D8-0CD3-45DD-87D2-836BA4AF9F5A}" type="sibTrans" cxnId="{7D380682-3EC2-48A8-8970-5157D0316355}">
      <dgm:prSet/>
      <dgm:spPr/>
      <dgm:t>
        <a:bodyPr/>
        <a:lstStyle/>
        <a:p>
          <a:endParaRPr lang="en-US"/>
        </a:p>
      </dgm:t>
    </dgm:pt>
    <dgm:pt modelId="{6680D15F-4E0C-4EC0-99B5-58771F99414C}">
      <dgm:prSet/>
      <dgm:spPr>
        <a:solidFill>
          <a:srgbClr val="4472C4"/>
        </a:solidFill>
      </dgm:spPr>
      <dgm:t>
        <a:bodyPr/>
        <a:lstStyle/>
        <a:p>
          <a:r>
            <a:rPr lang="en-US"/>
            <a:t>Insulin Therapy</a:t>
          </a:r>
        </a:p>
      </dgm:t>
    </dgm:pt>
    <dgm:pt modelId="{56C2D5B9-7E32-4934-A523-ECB71C2F63D8}" type="parTrans" cxnId="{E82DA14B-4080-4696-9B73-36F0A35BA104}">
      <dgm:prSet/>
      <dgm:spPr/>
      <dgm:t>
        <a:bodyPr/>
        <a:lstStyle/>
        <a:p>
          <a:endParaRPr lang="en-US"/>
        </a:p>
      </dgm:t>
    </dgm:pt>
    <dgm:pt modelId="{8AB25B2D-4780-4AFD-8482-0A9400FC5EC2}" type="sibTrans" cxnId="{E82DA14B-4080-4696-9B73-36F0A35BA104}">
      <dgm:prSet/>
      <dgm:spPr/>
      <dgm:t>
        <a:bodyPr/>
        <a:lstStyle/>
        <a:p>
          <a:endParaRPr lang="en-US"/>
        </a:p>
      </dgm:t>
    </dgm:pt>
    <dgm:pt modelId="{1F9D7AB8-4896-49E3-92B3-8C48013675AE}" type="pres">
      <dgm:prSet presAssocID="{AECEADAF-8484-4FC2-B047-7F0538FE1D7C}" presName="Name0" presStyleCnt="0">
        <dgm:presLayoutVars>
          <dgm:dir/>
          <dgm:resizeHandles val="exact"/>
        </dgm:presLayoutVars>
      </dgm:prSet>
      <dgm:spPr/>
    </dgm:pt>
    <dgm:pt modelId="{F42107FA-43E6-4332-B733-90BCA6E016F9}" type="pres">
      <dgm:prSet presAssocID="{AECEADAF-8484-4FC2-B047-7F0538FE1D7C}" presName="fgShape" presStyleLbl="fgShp" presStyleIdx="0" presStyleCnt="1"/>
      <dgm:spPr>
        <a:xfrm>
          <a:off x="283463" y="2721128"/>
          <a:ext cx="6519672" cy="510211"/>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010CB5D0-1FB2-4076-819C-8B1DC38D77CA}" type="pres">
      <dgm:prSet presAssocID="{AECEADAF-8484-4FC2-B047-7F0538FE1D7C}" presName="linComp" presStyleCnt="0"/>
      <dgm:spPr/>
    </dgm:pt>
    <dgm:pt modelId="{112B59A1-8850-4EF2-B43B-8B2B71A49EB3}" type="pres">
      <dgm:prSet presAssocID="{917DF54C-B17D-4318-88F2-1E3AD40B1B12}" presName="compNode" presStyleCnt="0"/>
      <dgm:spPr/>
    </dgm:pt>
    <dgm:pt modelId="{376EC650-8CCF-40E0-ABE0-7780AAE46658}" type="pres">
      <dgm:prSet presAssocID="{917DF54C-B17D-4318-88F2-1E3AD40B1B12}" presName="bkgdShape" presStyleLbl="node1" presStyleIdx="0" presStyleCnt="8"/>
      <dgm:spPr/>
    </dgm:pt>
    <dgm:pt modelId="{C7509492-7C5A-48FB-8116-8CFCD5F6C333}" type="pres">
      <dgm:prSet presAssocID="{917DF54C-B17D-4318-88F2-1E3AD40B1B12}" presName="nodeTx" presStyleLbl="node1" presStyleIdx="0" presStyleCnt="8">
        <dgm:presLayoutVars>
          <dgm:bulletEnabled val="1"/>
        </dgm:presLayoutVars>
      </dgm:prSet>
      <dgm:spPr/>
    </dgm:pt>
    <dgm:pt modelId="{93733FC9-DD80-4672-B7A2-72A58EED35E9}" type="pres">
      <dgm:prSet presAssocID="{917DF54C-B17D-4318-88F2-1E3AD40B1B12}" presName="invisiNode" presStyleLbl="node1" presStyleIdx="0" presStyleCnt="8"/>
      <dgm:spPr/>
    </dgm:pt>
    <dgm:pt modelId="{E6B545FF-C3D5-4A3D-9733-F51C1FA4418E}" type="pres">
      <dgm:prSet presAssocID="{917DF54C-B17D-4318-88F2-1E3AD40B1B12}" presName="imagNode" presStyleLbl="fgImgPlace1" presStyleIdx="0" presStyleCnt="8"/>
      <dgm:spPr>
        <a:xfrm>
          <a:off x="125715" y="204084"/>
          <a:ext cx="1132669" cy="1132669"/>
        </a:xfrm>
        <a:prstGeom prst="ellipse">
          <a:avLst/>
        </a:prstGeom>
        <a:blipFill>
          <a:blip xmlns:r="http://schemas.openxmlformats.org/officeDocument/2006/relationships" r:embed="rId1"/>
          <a:srcRect/>
          <a:stretch>
            <a:fillRect l="-25000" r="-25000"/>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Magnifying glass showing decling performance"/>
        </a:ext>
      </dgm:extLst>
    </dgm:pt>
    <dgm:pt modelId="{5B7AA3B4-9B96-4A55-AECB-D8603D12D323}" type="pres">
      <dgm:prSet presAssocID="{7E072B24-2EE9-45AF-A699-21374E63BC4D}" presName="sibTrans" presStyleLbl="sibTrans2D1" presStyleIdx="0" presStyleCnt="0"/>
      <dgm:spPr/>
    </dgm:pt>
    <dgm:pt modelId="{83AC162C-2D00-4308-B072-4A3D651D8282}" type="pres">
      <dgm:prSet presAssocID="{0FFAF612-D264-43CA-B987-95DBC28C633C}" presName="compNode" presStyleCnt="0"/>
      <dgm:spPr/>
    </dgm:pt>
    <dgm:pt modelId="{96B13CE6-B17E-4C17-B70F-46D7679B25DE}" type="pres">
      <dgm:prSet presAssocID="{0FFAF612-D264-43CA-B987-95DBC28C633C}" presName="bkgdShape" presStyleLbl="node1" presStyleIdx="1" presStyleCnt="8" custLinFactNeighborX="-505"/>
      <dgm:spPr/>
    </dgm:pt>
    <dgm:pt modelId="{645F705C-3CCB-4A79-9909-DF54D27BD51F}" type="pres">
      <dgm:prSet presAssocID="{0FFAF612-D264-43CA-B987-95DBC28C633C}" presName="nodeTx" presStyleLbl="node1" presStyleIdx="1" presStyleCnt="8">
        <dgm:presLayoutVars>
          <dgm:bulletEnabled val="1"/>
        </dgm:presLayoutVars>
      </dgm:prSet>
      <dgm:spPr/>
    </dgm:pt>
    <dgm:pt modelId="{25AA196A-8BA7-42E4-8801-57F7E688578D}" type="pres">
      <dgm:prSet presAssocID="{0FFAF612-D264-43CA-B987-95DBC28C633C}" presName="invisiNode" presStyleLbl="node1" presStyleIdx="1" presStyleCnt="8"/>
      <dgm:spPr/>
    </dgm:pt>
    <dgm:pt modelId="{90662B78-502E-4BD6-8EF1-63BD9045FB66}" type="pres">
      <dgm:prSet presAssocID="{0FFAF612-D264-43CA-B987-95DBC28C633C}" presName="imagNode" presStyleLbl="fgImgPlace1" presStyleIdx="1" presStyleCnt="8"/>
      <dgm:spPr>
        <a:xfrm>
          <a:off x="1551340" y="204084"/>
          <a:ext cx="1132669" cy="113266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w="12700" cap="flat" cmpd="sng" algn="ctr">
          <a:solidFill>
            <a:sysClr val="window" lastClr="FFFFFF">
              <a:hueOff val="0"/>
              <a:satOff val="0"/>
              <a:lumOff val="0"/>
              <a:alphaOff val="0"/>
            </a:sysClr>
          </a:solidFill>
          <a:prstDash val="solid"/>
          <a:miter lim="800000"/>
        </a:ln>
        <a:effectLst/>
      </dgm:spPr>
    </dgm:pt>
    <dgm:pt modelId="{04DB8498-F22F-4DFA-B505-13D89416E79A}" type="pres">
      <dgm:prSet presAssocID="{F7263B4C-2AE8-4FCE-9131-C495A05D521B}" presName="sibTrans" presStyleLbl="sibTrans2D1" presStyleIdx="0" presStyleCnt="0"/>
      <dgm:spPr/>
    </dgm:pt>
    <dgm:pt modelId="{CACF9E83-0EE2-4875-B46E-95559DD609F3}" type="pres">
      <dgm:prSet presAssocID="{6680D15F-4E0C-4EC0-99B5-58771F99414C}" presName="compNode" presStyleCnt="0"/>
      <dgm:spPr/>
    </dgm:pt>
    <dgm:pt modelId="{F11F6778-F829-4342-9573-182068C9A718}" type="pres">
      <dgm:prSet presAssocID="{6680D15F-4E0C-4EC0-99B5-58771F99414C}" presName="bkgdShape" presStyleLbl="node1" presStyleIdx="2" presStyleCnt="8"/>
      <dgm:spPr/>
    </dgm:pt>
    <dgm:pt modelId="{63B68724-8C4B-4D93-A5F4-CCBA04FC1C36}" type="pres">
      <dgm:prSet presAssocID="{6680D15F-4E0C-4EC0-99B5-58771F99414C}" presName="nodeTx" presStyleLbl="node1" presStyleIdx="2" presStyleCnt="8">
        <dgm:presLayoutVars>
          <dgm:bulletEnabled val="1"/>
        </dgm:presLayoutVars>
      </dgm:prSet>
      <dgm:spPr/>
    </dgm:pt>
    <dgm:pt modelId="{A80693C4-2E94-4B99-AC21-101BCC2748FC}" type="pres">
      <dgm:prSet presAssocID="{6680D15F-4E0C-4EC0-99B5-58771F99414C}" presName="invisiNode" presStyleLbl="node1" presStyleIdx="2" presStyleCnt="8"/>
      <dgm:spPr/>
    </dgm:pt>
    <dgm:pt modelId="{B1DCE6CC-86CC-4ADD-9AA6-7DF2780B47BE}" type="pres">
      <dgm:prSet presAssocID="{6680D15F-4E0C-4EC0-99B5-58771F99414C}" presName="imagNode" presStyleLbl="fgImgPlace1" presStyleIdx="2" presStyleCnt="8"/>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extLst>
        <a:ext uri="{E40237B7-FDA0-4F09-8148-C483321AD2D9}">
          <dgm14:cNvPr xmlns:dgm14="http://schemas.microsoft.com/office/drawing/2010/diagram" id="0" name="" descr="Needle and vial"/>
        </a:ext>
      </dgm:extLst>
    </dgm:pt>
    <dgm:pt modelId="{2434D3E6-9601-4BF0-86F1-14BE792570AB}" type="pres">
      <dgm:prSet presAssocID="{8AB25B2D-4780-4AFD-8482-0A9400FC5EC2}" presName="sibTrans" presStyleLbl="sibTrans2D1" presStyleIdx="0" presStyleCnt="0"/>
      <dgm:spPr/>
    </dgm:pt>
    <dgm:pt modelId="{AA54AF6F-09F1-47EF-9A08-593F16986A1D}" type="pres">
      <dgm:prSet presAssocID="{25E60FB1-12EC-490A-9D84-657F06BCDE42}" presName="compNode" presStyleCnt="0"/>
      <dgm:spPr/>
    </dgm:pt>
    <dgm:pt modelId="{C1D25EA5-EFE8-47C5-843B-E401E8A94489}" type="pres">
      <dgm:prSet presAssocID="{25E60FB1-12EC-490A-9D84-657F06BCDE42}" presName="bkgdShape" presStyleLbl="node1" presStyleIdx="3" presStyleCnt="8" custLinFactNeighborX="-854" custLinFactNeighborY="-361"/>
      <dgm:spPr/>
    </dgm:pt>
    <dgm:pt modelId="{3F049826-992F-409C-99C7-7AADF30FA5F4}" type="pres">
      <dgm:prSet presAssocID="{25E60FB1-12EC-490A-9D84-657F06BCDE42}" presName="nodeTx" presStyleLbl="node1" presStyleIdx="3" presStyleCnt="8">
        <dgm:presLayoutVars>
          <dgm:bulletEnabled val="1"/>
        </dgm:presLayoutVars>
      </dgm:prSet>
      <dgm:spPr/>
    </dgm:pt>
    <dgm:pt modelId="{A715EEC1-8B97-4746-8C23-0CCB1E70F854}" type="pres">
      <dgm:prSet presAssocID="{25E60FB1-12EC-490A-9D84-657F06BCDE42}" presName="invisiNode" presStyleLbl="node1" presStyleIdx="3" presStyleCnt="8"/>
      <dgm:spPr/>
    </dgm:pt>
    <dgm:pt modelId="{E9DCD9EF-DA47-4F6B-A11F-8F39DEA26EF4}" type="pres">
      <dgm:prSet presAssocID="{25E60FB1-12EC-490A-9D84-657F06BCDE42}" presName="imagNode" presStyleLbl="fgImgPlace1" presStyleIdx="3" presStyleCnt="8"/>
      <dgm:spPr>
        <a:xfrm>
          <a:off x="2976965" y="204084"/>
          <a:ext cx="1132669" cy="1132669"/>
        </a:xfrm>
        <a:prstGeom prst="ellipse">
          <a:avLst/>
        </a:prstGeom>
        <a:blipFill>
          <a:blip xmlns:r="http://schemas.openxmlformats.org/officeDocument/2006/relationships" r:embed="rId4"/>
          <a:srcRect/>
          <a:stretch>
            <a:fillRect l="-27000" r="-27000"/>
          </a:stretch>
        </a:blipFill>
        <a:ln w="12700" cap="flat" cmpd="sng" algn="ctr">
          <a:solidFill>
            <a:sysClr val="window" lastClr="FFFFFF">
              <a:hueOff val="0"/>
              <a:satOff val="0"/>
              <a:lumOff val="0"/>
              <a:alphaOff val="0"/>
            </a:sysClr>
          </a:solidFill>
          <a:prstDash val="solid"/>
          <a:miter lim="800000"/>
        </a:ln>
        <a:effectLst/>
      </dgm:spPr>
      <dgm:extLst>
        <a:ext uri="{E40237B7-FDA0-4F09-8148-C483321AD2D9}">
          <dgm14:cNvPr xmlns:dgm14="http://schemas.microsoft.com/office/drawing/2010/diagram" id="0" name="" descr="Rubberized numbers on the wall"/>
        </a:ext>
      </dgm:extLst>
    </dgm:pt>
    <dgm:pt modelId="{F4D35E51-C6CA-49F1-B39E-439180EB13CB}" type="pres">
      <dgm:prSet presAssocID="{0BDD3A8D-1570-41CB-A282-729A6B0F0A6A}" presName="sibTrans" presStyleLbl="sibTrans2D1" presStyleIdx="0" presStyleCnt="0"/>
      <dgm:spPr/>
    </dgm:pt>
    <dgm:pt modelId="{2B2246FB-4A38-4961-9686-D57E5D9F7AD9}" type="pres">
      <dgm:prSet presAssocID="{FBBC0929-D139-4B77-8BF2-4B553EC25225}" presName="compNode" presStyleCnt="0"/>
      <dgm:spPr/>
    </dgm:pt>
    <dgm:pt modelId="{8AF68724-C6E3-4267-9C4A-B68CAA677573}" type="pres">
      <dgm:prSet presAssocID="{FBBC0929-D139-4B77-8BF2-4B553EC25225}" presName="bkgdShape" presStyleLbl="node1" presStyleIdx="4" presStyleCnt="8"/>
      <dgm:spPr/>
    </dgm:pt>
    <dgm:pt modelId="{1894825C-A66E-40DA-AD9C-A2236AD05191}" type="pres">
      <dgm:prSet presAssocID="{FBBC0929-D139-4B77-8BF2-4B553EC25225}" presName="nodeTx" presStyleLbl="node1" presStyleIdx="4" presStyleCnt="8">
        <dgm:presLayoutVars>
          <dgm:bulletEnabled val="1"/>
        </dgm:presLayoutVars>
      </dgm:prSet>
      <dgm:spPr/>
    </dgm:pt>
    <dgm:pt modelId="{08CEAFF7-BD8F-4BC3-A0AF-7E82061A1733}" type="pres">
      <dgm:prSet presAssocID="{FBBC0929-D139-4B77-8BF2-4B553EC25225}" presName="invisiNode" presStyleLbl="node1" presStyleIdx="4" presStyleCnt="8"/>
      <dgm:spPr/>
    </dgm:pt>
    <dgm:pt modelId="{4122C1D0-491D-4687-92AA-B1FACCB7E224}" type="pres">
      <dgm:prSet presAssocID="{FBBC0929-D139-4B77-8BF2-4B553EC25225}" presName="imagNode" presStyleLbl="fgImgPlac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Person rolling luggage"/>
        </a:ext>
      </dgm:extLst>
    </dgm:pt>
    <dgm:pt modelId="{FCF06931-50E5-488E-912D-C5CD6126D22A}" type="pres">
      <dgm:prSet presAssocID="{BD3BB1D8-0CD3-45DD-87D2-836BA4AF9F5A}" presName="sibTrans" presStyleLbl="sibTrans2D1" presStyleIdx="0" presStyleCnt="0"/>
      <dgm:spPr/>
    </dgm:pt>
    <dgm:pt modelId="{6417697B-8FB5-4E9F-8D7A-A0D4C7C7A54E}" type="pres">
      <dgm:prSet presAssocID="{AE48039C-0DD3-41A5-8936-47438AC0C634}" presName="compNode" presStyleCnt="0"/>
      <dgm:spPr/>
    </dgm:pt>
    <dgm:pt modelId="{DC108E88-1F0C-4D25-9505-2B12E7E3FB4E}" type="pres">
      <dgm:prSet presAssocID="{AE48039C-0DD3-41A5-8936-47438AC0C634}" presName="bkgdShape" presStyleLbl="node1" presStyleIdx="5" presStyleCnt="8"/>
      <dgm:spPr/>
    </dgm:pt>
    <dgm:pt modelId="{3DC2D79A-9B3E-464C-8FCE-25FED094C4CF}" type="pres">
      <dgm:prSet presAssocID="{AE48039C-0DD3-41A5-8936-47438AC0C634}" presName="nodeTx" presStyleLbl="node1" presStyleIdx="5" presStyleCnt="8">
        <dgm:presLayoutVars>
          <dgm:bulletEnabled val="1"/>
        </dgm:presLayoutVars>
      </dgm:prSet>
      <dgm:spPr/>
    </dgm:pt>
    <dgm:pt modelId="{70833303-DAFE-4649-BB2E-B8A10DC30E58}" type="pres">
      <dgm:prSet presAssocID="{AE48039C-0DD3-41A5-8936-47438AC0C634}" presName="invisiNode" presStyleLbl="node1" presStyleIdx="5" presStyleCnt="8"/>
      <dgm:spPr/>
    </dgm:pt>
    <dgm:pt modelId="{B0519DA1-2D27-4EA3-8F93-105832E73C33}" type="pres">
      <dgm:prSet presAssocID="{AE48039C-0DD3-41A5-8936-47438AC0C634}" presName="imagNode" presStyleLbl="fgImgPlace1"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Interior of empty bus"/>
        </a:ext>
      </dgm:extLst>
    </dgm:pt>
    <dgm:pt modelId="{54F2E10D-8891-47AD-B1FC-C7A8FC1B4F59}" type="pres">
      <dgm:prSet presAssocID="{4D4670E0-30EE-4FE9-A955-D540644B88F3}" presName="sibTrans" presStyleLbl="sibTrans2D1" presStyleIdx="0" presStyleCnt="0"/>
      <dgm:spPr/>
    </dgm:pt>
    <dgm:pt modelId="{B9E263D0-A68E-45F0-BBE2-BD430BBC1BDB}" type="pres">
      <dgm:prSet presAssocID="{349C6B7D-52A3-4C68-93F9-EA18F0663DA0}" presName="compNode" presStyleCnt="0"/>
      <dgm:spPr/>
    </dgm:pt>
    <dgm:pt modelId="{FD749328-7E72-413E-B035-56AEAA547DDD}" type="pres">
      <dgm:prSet presAssocID="{349C6B7D-52A3-4C68-93F9-EA18F0663DA0}" presName="bkgdShape" presStyleLbl="node1" presStyleIdx="6" presStyleCnt="8"/>
      <dgm:spPr/>
    </dgm:pt>
    <dgm:pt modelId="{7892096E-10CA-4DDE-8695-30264CB3E223}" type="pres">
      <dgm:prSet presAssocID="{349C6B7D-52A3-4C68-93F9-EA18F0663DA0}" presName="nodeTx" presStyleLbl="node1" presStyleIdx="6" presStyleCnt="8">
        <dgm:presLayoutVars>
          <dgm:bulletEnabled val="1"/>
        </dgm:presLayoutVars>
      </dgm:prSet>
      <dgm:spPr/>
    </dgm:pt>
    <dgm:pt modelId="{AA2567AA-383F-4753-A3C9-6436A49963D8}" type="pres">
      <dgm:prSet presAssocID="{349C6B7D-52A3-4C68-93F9-EA18F0663DA0}" presName="invisiNode" presStyleLbl="node1" presStyleIdx="6" presStyleCnt="8"/>
      <dgm:spPr/>
    </dgm:pt>
    <dgm:pt modelId="{8D649F95-0CF5-422D-8C00-C487DDEDD56C}" type="pres">
      <dgm:prSet presAssocID="{349C6B7D-52A3-4C68-93F9-EA18F0663DA0}" presName="imagNode" presStyleLbl="fgImgPlace1" presStyleIdx="6" presStyleCnt="8"/>
      <dgm:spPr>
        <a:xfrm>
          <a:off x="4402589" y="204084"/>
          <a:ext cx="1132669" cy="1132669"/>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67000" r="-67000"/>
          </a:stretch>
        </a:blipFill>
        <a:ln w="12700" cap="flat" cmpd="sng" algn="ctr">
          <a:solidFill>
            <a:sysClr val="window" lastClr="FFFFFF">
              <a:hueOff val="0"/>
              <a:satOff val="0"/>
              <a:lumOff val="0"/>
              <a:alphaOff val="0"/>
            </a:sysClr>
          </a:solidFill>
          <a:prstDash val="solid"/>
          <a:miter lim="800000"/>
        </a:ln>
        <a:effectLst/>
      </dgm:spPr>
    </dgm:pt>
    <dgm:pt modelId="{E9926DD6-AB0C-463D-B12F-6470E87BB59B}" type="pres">
      <dgm:prSet presAssocID="{E45005E2-2674-402E-901E-B693D4BBCB05}" presName="sibTrans" presStyleLbl="sibTrans2D1" presStyleIdx="0" presStyleCnt="0"/>
      <dgm:spPr/>
    </dgm:pt>
    <dgm:pt modelId="{BFEA4CB0-B3AA-4C98-8EE9-A448F02E7A98}" type="pres">
      <dgm:prSet presAssocID="{A5116CA2-D932-4442-9FD6-4AE6441EF47A}" presName="compNode" presStyleCnt="0"/>
      <dgm:spPr/>
    </dgm:pt>
    <dgm:pt modelId="{938DCB64-C916-4B68-A6D7-8881B8B572F3}" type="pres">
      <dgm:prSet presAssocID="{A5116CA2-D932-4442-9FD6-4AE6441EF47A}" presName="bkgdShape" presStyleLbl="node1" presStyleIdx="7" presStyleCnt="8"/>
      <dgm:spPr/>
    </dgm:pt>
    <dgm:pt modelId="{72575427-64B7-4613-A983-8170AA0E17F9}" type="pres">
      <dgm:prSet presAssocID="{A5116CA2-D932-4442-9FD6-4AE6441EF47A}" presName="nodeTx" presStyleLbl="node1" presStyleIdx="7" presStyleCnt="8">
        <dgm:presLayoutVars>
          <dgm:bulletEnabled val="1"/>
        </dgm:presLayoutVars>
      </dgm:prSet>
      <dgm:spPr/>
    </dgm:pt>
    <dgm:pt modelId="{59CB6C4A-6CC2-45F0-972F-A211B1FAF521}" type="pres">
      <dgm:prSet presAssocID="{A5116CA2-D932-4442-9FD6-4AE6441EF47A}" presName="invisiNode" presStyleLbl="node1" presStyleIdx="7" presStyleCnt="8"/>
      <dgm:spPr/>
    </dgm:pt>
    <dgm:pt modelId="{EFE1A617-DD0D-4F23-8F98-FD7E76FBEF78}" type="pres">
      <dgm:prSet presAssocID="{A5116CA2-D932-4442-9FD6-4AE6441EF47A}" presName="imagNode" presStyleLbl="fgImgPlace1" presStyleIdx="7" presStyleCnt="8"/>
      <dgm:spPr>
        <a:xfrm>
          <a:off x="5828214" y="204084"/>
          <a:ext cx="1132669" cy="1132669"/>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43000" r="-43000"/>
          </a:stretch>
        </a:blipFill>
        <a:ln w="12700" cap="flat" cmpd="sng" algn="ctr">
          <a:solidFill>
            <a:sysClr val="window" lastClr="FFFFFF">
              <a:hueOff val="0"/>
              <a:satOff val="0"/>
              <a:lumOff val="0"/>
              <a:alphaOff val="0"/>
            </a:sysClr>
          </a:solidFill>
          <a:prstDash val="solid"/>
          <a:miter lim="800000"/>
        </a:ln>
        <a:effectLst/>
      </dgm:spPr>
    </dgm:pt>
  </dgm:ptLst>
  <dgm:cxnLst>
    <dgm:cxn modelId="{CA66E101-4B0C-4CFA-A21E-AB2EE87C3997}" type="presOf" srcId="{A5116CA2-D932-4442-9FD6-4AE6441EF47A}" destId="{72575427-64B7-4613-A983-8170AA0E17F9}" srcOrd="1" destOrd="0" presId="urn:microsoft.com/office/officeart/2005/8/layout/hList7"/>
    <dgm:cxn modelId="{08CBAC05-20F2-406D-B998-2DFAE46D679C}" type="presOf" srcId="{349C6B7D-52A3-4C68-93F9-EA18F0663DA0}" destId="{FD749328-7E72-413E-B035-56AEAA547DDD}" srcOrd="0" destOrd="0" presId="urn:microsoft.com/office/officeart/2005/8/layout/hList7"/>
    <dgm:cxn modelId="{55CC8A07-2409-4AB7-BEE5-7C043EDCFD08}" type="presOf" srcId="{A5116CA2-D932-4442-9FD6-4AE6441EF47A}" destId="{938DCB64-C916-4B68-A6D7-8881B8B572F3}" srcOrd="0" destOrd="0" presId="urn:microsoft.com/office/officeart/2005/8/layout/hList7"/>
    <dgm:cxn modelId="{F0E7860C-A619-47A6-9737-D9E38D88F913}" type="presOf" srcId="{AE48039C-0DD3-41A5-8936-47438AC0C634}" destId="{3DC2D79A-9B3E-464C-8FCE-25FED094C4CF}" srcOrd="1" destOrd="0" presId="urn:microsoft.com/office/officeart/2005/8/layout/hList7"/>
    <dgm:cxn modelId="{F872890C-45EE-416A-92DB-41F05D92EEAC}" type="presOf" srcId="{6680D15F-4E0C-4EC0-99B5-58771F99414C}" destId="{F11F6778-F829-4342-9573-182068C9A718}" srcOrd="0" destOrd="0" presId="urn:microsoft.com/office/officeart/2005/8/layout/hList7"/>
    <dgm:cxn modelId="{E82DA14B-4080-4696-9B73-36F0A35BA104}" srcId="{AECEADAF-8484-4FC2-B047-7F0538FE1D7C}" destId="{6680D15F-4E0C-4EC0-99B5-58771F99414C}" srcOrd="2" destOrd="0" parTransId="{56C2D5B9-7E32-4934-A523-ECB71C2F63D8}" sibTransId="{8AB25B2D-4780-4AFD-8482-0A9400FC5EC2}"/>
    <dgm:cxn modelId="{19510D6E-294E-4991-AD7E-023FF5E1D9BA}" type="presOf" srcId="{4D4670E0-30EE-4FE9-A955-D540644B88F3}" destId="{54F2E10D-8891-47AD-B1FC-C7A8FC1B4F59}" srcOrd="0" destOrd="0" presId="urn:microsoft.com/office/officeart/2005/8/layout/hList7"/>
    <dgm:cxn modelId="{47234D50-5819-4142-917D-32DE052F2A2C}" type="presOf" srcId="{AECEADAF-8484-4FC2-B047-7F0538FE1D7C}" destId="{1F9D7AB8-4896-49E3-92B3-8C48013675AE}" srcOrd="0" destOrd="0" presId="urn:microsoft.com/office/officeart/2005/8/layout/hList7"/>
    <dgm:cxn modelId="{57463D7C-C539-4436-BBD0-DBEB0DD096D3}" type="presOf" srcId="{FBBC0929-D139-4B77-8BF2-4B553EC25225}" destId="{8AF68724-C6E3-4267-9C4A-B68CAA677573}" srcOrd="0" destOrd="0" presId="urn:microsoft.com/office/officeart/2005/8/layout/hList7"/>
    <dgm:cxn modelId="{DFE59E7C-A31C-4710-8B9E-01AF311DD794}" type="presOf" srcId="{917DF54C-B17D-4318-88F2-1E3AD40B1B12}" destId="{376EC650-8CCF-40E0-ABE0-7780AAE46658}" srcOrd="0" destOrd="0" presId="urn:microsoft.com/office/officeart/2005/8/layout/hList7"/>
    <dgm:cxn modelId="{7D380682-3EC2-48A8-8970-5157D0316355}" srcId="{AECEADAF-8484-4FC2-B047-7F0538FE1D7C}" destId="{FBBC0929-D139-4B77-8BF2-4B553EC25225}" srcOrd="4" destOrd="0" parTransId="{BB242B0D-9E04-4E4A-BDC1-82C0802FCFC2}" sibTransId="{BD3BB1D8-0CD3-45DD-87D2-836BA4AF9F5A}"/>
    <dgm:cxn modelId="{1B9FF28E-F3A8-49D5-91AF-0CDF756C4CA6}" type="presOf" srcId="{25E60FB1-12EC-490A-9D84-657F06BCDE42}" destId="{3F049826-992F-409C-99C7-7AADF30FA5F4}" srcOrd="1" destOrd="0" presId="urn:microsoft.com/office/officeart/2005/8/layout/hList7"/>
    <dgm:cxn modelId="{77148290-B661-4815-A608-903D042EBEB9}" type="presOf" srcId="{8AB25B2D-4780-4AFD-8482-0A9400FC5EC2}" destId="{2434D3E6-9601-4BF0-86F1-14BE792570AB}" srcOrd="0" destOrd="0" presId="urn:microsoft.com/office/officeart/2005/8/layout/hList7"/>
    <dgm:cxn modelId="{7AAE9E91-3F7E-4C4A-8FDE-991647E16A0F}" srcId="{AECEADAF-8484-4FC2-B047-7F0538FE1D7C}" destId="{349C6B7D-52A3-4C68-93F9-EA18F0663DA0}" srcOrd="6" destOrd="0" parTransId="{43AE67E5-5A70-462A-AD0B-2E6A40AEFD42}" sibTransId="{E45005E2-2674-402E-901E-B693D4BBCB05}"/>
    <dgm:cxn modelId="{88908492-A412-47E0-B4F1-18416711F89B}" srcId="{AECEADAF-8484-4FC2-B047-7F0538FE1D7C}" destId="{25E60FB1-12EC-490A-9D84-657F06BCDE42}" srcOrd="3" destOrd="0" parTransId="{476E01DC-79DB-404D-B2F3-0ACCDA247600}" sibTransId="{0BDD3A8D-1570-41CB-A282-729A6B0F0A6A}"/>
    <dgm:cxn modelId="{D0B80593-D45B-4834-BADC-1DBF7D457101}" type="presOf" srcId="{25E60FB1-12EC-490A-9D84-657F06BCDE42}" destId="{C1D25EA5-EFE8-47C5-843B-E401E8A94489}" srcOrd="0" destOrd="0" presId="urn:microsoft.com/office/officeart/2005/8/layout/hList7"/>
    <dgm:cxn modelId="{5E068295-4DDA-4C33-9049-6E60BAA836CA}" type="presOf" srcId="{7E072B24-2EE9-45AF-A699-21374E63BC4D}" destId="{5B7AA3B4-9B96-4A55-AECB-D8603D12D323}" srcOrd="0" destOrd="0" presId="urn:microsoft.com/office/officeart/2005/8/layout/hList7"/>
    <dgm:cxn modelId="{2B61A797-ED4D-41CA-9034-250E4A52230E}" srcId="{AECEADAF-8484-4FC2-B047-7F0538FE1D7C}" destId="{0FFAF612-D264-43CA-B987-95DBC28C633C}" srcOrd="1" destOrd="0" parTransId="{E5711262-541D-414E-8CC9-FE276501F6B5}" sibTransId="{F7263B4C-2AE8-4FCE-9131-C495A05D521B}"/>
    <dgm:cxn modelId="{6E448699-8723-422F-B908-9AAAD5E9CCF0}" type="presOf" srcId="{AE48039C-0DD3-41A5-8936-47438AC0C634}" destId="{DC108E88-1F0C-4D25-9505-2B12E7E3FB4E}" srcOrd="0" destOrd="0" presId="urn:microsoft.com/office/officeart/2005/8/layout/hList7"/>
    <dgm:cxn modelId="{C02453AC-9FF5-4F28-9718-2D6346C3D645}" type="presOf" srcId="{FBBC0929-D139-4B77-8BF2-4B553EC25225}" destId="{1894825C-A66E-40DA-AD9C-A2236AD05191}" srcOrd="1" destOrd="0" presId="urn:microsoft.com/office/officeart/2005/8/layout/hList7"/>
    <dgm:cxn modelId="{2C4203AE-6758-4BBD-8BB2-641662660E0F}" type="presOf" srcId="{F7263B4C-2AE8-4FCE-9131-C495A05D521B}" destId="{04DB8498-F22F-4DFA-B505-13D89416E79A}" srcOrd="0" destOrd="0" presId="urn:microsoft.com/office/officeart/2005/8/layout/hList7"/>
    <dgm:cxn modelId="{6976E6B0-325B-4CCB-B823-4FF16D92B3E6}" type="presOf" srcId="{6680D15F-4E0C-4EC0-99B5-58771F99414C}" destId="{63B68724-8C4B-4D93-A5F4-CCBA04FC1C36}" srcOrd="1" destOrd="0" presId="urn:microsoft.com/office/officeart/2005/8/layout/hList7"/>
    <dgm:cxn modelId="{90DCE0B1-ADBD-41F5-A5D5-7565F7A6FAC3}" type="presOf" srcId="{BD3BB1D8-0CD3-45DD-87D2-836BA4AF9F5A}" destId="{FCF06931-50E5-488E-912D-C5CD6126D22A}" srcOrd="0" destOrd="0" presId="urn:microsoft.com/office/officeart/2005/8/layout/hList7"/>
    <dgm:cxn modelId="{9601B9BF-F1CD-4575-9E7E-B6D98030E57E}" type="presOf" srcId="{0FFAF612-D264-43CA-B987-95DBC28C633C}" destId="{645F705C-3CCB-4A79-9909-DF54D27BD51F}" srcOrd="1" destOrd="0" presId="urn:microsoft.com/office/officeart/2005/8/layout/hList7"/>
    <dgm:cxn modelId="{B38165C2-543E-4CB7-8DF4-7A5D3EEB1C05}" srcId="{AECEADAF-8484-4FC2-B047-7F0538FE1D7C}" destId="{917DF54C-B17D-4318-88F2-1E3AD40B1B12}" srcOrd="0" destOrd="0" parTransId="{17D87587-1738-4009-92D9-7B1228C09C6E}" sibTransId="{7E072B24-2EE9-45AF-A699-21374E63BC4D}"/>
    <dgm:cxn modelId="{519239D1-DCA5-4668-A250-8B4129DB7B29}" type="presOf" srcId="{E45005E2-2674-402E-901E-B693D4BBCB05}" destId="{E9926DD6-AB0C-463D-B12F-6470E87BB59B}" srcOrd="0" destOrd="0" presId="urn:microsoft.com/office/officeart/2005/8/layout/hList7"/>
    <dgm:cxn modelId="{46CD19D6-E98A-4C57-821E-ADA79DBE2932}" type="presOf" srcId="{917DF54C-B17D-4318-88F2-1E3AD40B1B12}" destId="{C7509492-7C5A-48FB-8116-8CFCD5F6C333}" srcOrd="1" destOrd="0" presId="urn:microsoft.com/office/officeart/2005/8/layout/hList7"/>
    <dgm:cxn modelId="{780BCBDF-7C52-4EFC-9C24-62F24D7EEA4D}" type="presOf" srcId="{0FFAF612-D264-43CA-B987-95DBC28C633C}" destId="{96B13CE6-B17E-4C17-B70F-46D7679B25DE}" srcOrd="0" destOrd="0" presId="urn:microsoft.com/office/officeart/2005/8/layout/hList7"/>
    <dgm:cxn modelId="{B39FEDE1-995B-4C59-9CD2-127739192789}" type="presOf" srcId="{349C6B7D-52A3-4C68-93F9-EA18F0663DA0}" destId="{7892096E-10CA-4DDE-8695-30264CB3E223}" srcOrd="1" destOrd="0" presId="urn:microsoft.com/office/officeart/2005/8/layout/hList7"/>
    <dgm:cxn modelId="{6AD972FA-74EA-4EAF-93EC-D5EB8BD7F509}" srcId="{AECEADAF-8484-4FC2-B047-7F0538FE1D7C}" destId="{AE48039C-0DD3-41A5-8936-47438AC0C634}" srcOrd="5" destOrd="0" parTransId="{FA83C267-E98B-472B-8A3B-87421549F5C2}" sibTransId="{4D4670E0-30EE-4FE9-A955-D540644B88F3}"/>
    <dgm:cxn modelId="{D5A40CFE-6B33-402C-AFB7-D65F4F061F2F}" type="presOf" srcId="{0BDD3A8D-1570-41CB-A282-729A6B0F0A6A}" destId="{F4D35E51-C6CA-49F1-B39E-439180EB13CB}" srcOrd="0" destOrd="0" presId="urn:microsoft.com/office/officeart/2005/8/layout/hList7"/>
    <dgm:cxn modelId="{13493AFE-51CF-485C-BD09-DCF9694AF992}" srcId="{AECEADAF-8484-4FC2-B047-7F0538FE1D7C}" destId="{A5116CA2-D932-4442-9FD6-4AE6441EF47A}" srcOrd="7" destOrd="0" parTransId="{9B676298-FFD5-4725-B1A3-47C89BA338EA}" sibTransId="{E2B07DB9-8598-4763-8D7B-C1CC33FF2BFB}"/>
    <dgm:cxn modelId="{730154C7-41FC-423F-8C45-BEE0D99A26F4}" type="presParOf" srcId="{1F9D7AB8-4896-49E3-92B3-8C48013675AE}" destId="{F42107FA-43E6-4332-B733-90BCA6E016F9}" srcOrd="0" destOrd="0" presId="urn:microsoft.com/office/officeart/2005/8/layout/hList7"/>
    <dgm:cxn modelId="{BA93B23F-8689-40D7-A5C0-C46DC02501E0}" type="presParOf" srcId="{1F9D7AB8-4896-49E3-92B3-8C48013675AE}" destId="{010CB5D0-1FB2-4076-819C-8B1DC38D77CA}" srcOrd="1" destOrd="0" presId="urn:microsoft.com/office/officeart/2005/8/layout/hList7"/>
    <dgm:cxn modelId="{927BB39F-5E1C-4510-93A4-8EA7B56C8229}" type="presParOf" srcId="{010CB5D0-1FB2-4076-819C-8B1DC38D77CA}" destId="{112B59A1-8850-4EF2-B43B-8B2B71A49EB3}" srcOrd="0" destOrd="0" presId="urn:microsoft.com/office/officeart/2005/8/layout/hList7"/>
    <dgm:cxn modelId="{E06C2BD5-5BB7-455B-9502-03E6B1744AD5}" type="presParOf" srcId="{112B59A1-8850-4EF2-B43B-8B2B71A49EB3}" destId="{376EC650-8CCF-40E0-ABE0-7780AAE46658}" srcOrd="0" destOrd="0" presId="urn:microsoft.com/office/officeart/2005/8/layout/hList7"/>
    <dgm:cxn modelId="{768F19C3-5B49-470F-8E89-6E16CA359C69}" type="presParOf" srcId="{112B59A1-8850-4EF2-B43B-8B2B71A49EB3}" destId="{C7509492-7C5A-48FB-8116-8CFCD5F6C333}" srcOrd="1" destOrd="0" presId="urn:microsoft.com/office/officeart/2005/8/layout/hList7"/>
    <dgm:cxn modelId="{C8F4ECD1-8696-4881-8976-6029DD3B2E0D}" type="presParOf" srcId="{112B59A1-8850-4EF2-B43B-8B2B71A49EB3}" destId="{93733FC9-DD80-4672-B7A2-72A58EED35E9}" srcOrd="2" destOrd="0" presId="urn:microsoft.com/office/officeart/2005/8/layout/hList7"/>
    <dgm:cxn modelId="{FF1ADFDC-B916-4CD2-AC4A-600F0F36972C}" type="presParOf" srcId="{112B59A1-8850-4EF2-B43B-8B2B71A49EB3}" destId="{E6B545FF-C3D5-4A3D-9733-F51C1FA4418E}" srcOrd="3" destOrd="0" presId="urn:microsoft.com/office/officeart/2005/8/layout/hList7"/>
    <dgm:cxn modelId="{06B775FE-E47A-4DAF-825D-B490F7FDBED1}" type="presParOf" srcId="{010CB5D0-1FB2-4076-819C-8B1DC38D77CA}" destId="{5B7AA3B4-9B96-4A55-AECB-D8603D12D323}" srcOrd="1" destOrd="0" presId="urn:microsoft.com/office/officeart/2005/8/layout/hList7"/>
    <dgm:cxn modelId="{DEF5E9A8-BA7A-4945-9591-90F92A4E1F97}" type="presParOf" srcId="{010CB5D0-1FB2-4076-819C-8B1DC38D77CA}" destId="{83AC162C-2D00-4308-B072-4A3D651D8282}" srcOrd="2" destOrd="0" presId="urn:microsoft.com/office/officeart/2005/8/layout/hList7"/>
    <dgm:cxn modelId="{B1B31FB5-B1FE-4CC3-A9B1-CDB456B158B0}" type="presParOf" srcId="{83AC162C-2D00-4308-B072-4A3D651D8282}" destId="{96B13CE6-B17E-4C17-B70F-46D7679B25DE}" srcOrd="0" destOrd="0" presId="urn:microsoft.com/office/officeart/2005/8/layout/hList7"/>
    <dgm:cxn modelId="{D18B82E6-0ECB-414A-89B5-E41FC6321812}" type="presParOf" srcId="{83AC162C-2D00-4308-B072-4A3D651D8282}" destId="{645F705C-3CCB-4A79-9909-DF54D27BD51F}" srcOrd="1" destOrd="0" presId="urn:microsoft.com/office/officeart/2005/8/layout/hList7"/>
    <dgm:cxn modelId="{B1CA77E5-B00C-4D6F-A603-416A6901E7ED}" type="presParOf" srcId="{83AC162C-2D00-4308-B072-4A3D651D8282}" destId="{25AA196A-8BA7-42E4-8801-57F7E688578D}" srcOrd="2" destOrd="0" presId="urn:microsoft.com/office/officeart/2005/8/layout/hList7"/>
    <dgm:cxn modelId="{40A08B93-6FF1-4787-8AE6-588B00CBB8BE}" type="presParOf" srcId="{83AC162C-2D00-4308-B072-4A3D651D8282}" destId="{90662B78-502E-4BD6-8EF1-63BD9045FB66}" srcOrd="3" destOrd="0" presId="urn:microsoft.com/office/officeart/2005/8/layout/hList7"/>
    <dgm:cxn modelId="{EDCA62A9-A515-48A4-BDBA-0F97CBBBB923}" type="presParOf" srcId="{010CB5D0-1FB2-4076-819C-8B1DC38D77CA}" destId="{04DB8498-F22F-4DFA-B505-13D89416E79A}" srcOrd="3" destOrd="0" presId="urn:microsoft.com/office/officeart/2005/8/layout/hList7"/>
    <dgm:cxn modelId="{8D41C354-07BA-4CE2-A52C-DBD7A26A342C}" type="presParOf" srcId="{010CB5D0-1FB2-4076-819C-8B1DC38D77CA}" destId="{CACF9E83-0EE2-4875-B46E-95559DD609F3}" srcOrd="4" destOrd="0" presId="urn:microsoft.com/office/officeart/2005/8/layout/hList7"/>
    <dgm:cxn modelId="{7BF6429B-0F36-48E4-B0F7-3DA5E3321B8C}" type="presParOf" srcId="{CACF9E83-0EE2-4875-B46E-95559DD609F3}" destId="{F11F6778-F829-4342-9573-182068C9A718}" srcOrd="0" destOrd="0" presId="urn:microsoft.com/office/officeart/2005/8/layout/hList7"/>
    <dgm:cxn modelId="{FE639E5C-92B1-4B44-85DF-08B78D7F0837}" type="presParOf" srcId="{CACF9E83-0EE2-4875-B46E-95559DD609F3}" destId="{63B68724-8C4B-4D93-A5F4-CCBA04FC1C36}" srcOrd="1" destOrd="0" presId="urn:microsoft.com/office/officeart/2005/8/layout/hList7"/>
    <dgm:cxn modelId="{E53C8A5C-FF85-4ECF-A0D0-D4D699B6CDE3}" type="presParOf" srcId="{CACF9E83-0EE2-4875-B46E-95559DD609F3}" destId="{A80693C4-2E94-4B99-AC21-101BCC2748FC}" srcOrd="2" destOrd="0" presId="urn:microsoft.com/office/officeart/2005/8/layout/hList7"/>
    <dgm:cxn modelId="{FD148600-FFD5-4842-A299-E01D1DFB6E20}" type="presParOf" srcId="{CACF9E83-0EE2-4875-B46E-95559DD609F3}" destId="{B1DCE6CC-86CC-4ADD-9AA6-7DF2780B47BE}" srcOrd="3" destOrd="0" presId="urn:microsoft.com/office/officeart/2005/8/layout/hList7"/>
    <dgm:cxn modelId="{BFDB4725-EAD4-4339-B4C1-1DA695DEE7C4}" type="presParOf" srcId="{010CB5D0-1FB2-4076-819C-8B1DC38D77CA}" destId="{2434D3E6-9601-4BF0-86F1-14BE792570AB}" srcOrd="5" destOrd="0" presId="urn:microsoft.com/office/officeart/2005/8/layout/hList7"/>
    <dgm:cxn modelId="{47AF20D6-6361-453E-9247-928A7DB43BB1}" type="presParOf" srcId="{010CB5D0-1FB2-4076-819C-8B1DC38D77CA}" destId="{AA54AF6F-09F1-47EF-9A08-593F16986A1D}" srcOrd="6" destOrd="0" presId="urn:microsoft.com/office/officeart/2005/8/layout/hList7"/>
    <dgm:cxn modelId="{B87FE14F-7C6E-4C02-9BA1-39AF8B3FFCEF}" type="presParOf" srcId="{AA54AF6F-09F1-47EF-9A08-593F16986A1D}" destId="{C1D25EA5-EFE8-47C5-843B-E401E8A94489}" srcOrd="0" destOrd="0" presId="urn:microsoft.com/office/officeart/2005/8/layout/hList7"/>
    <dgm:cxn modelId="{B10D6572-D66E-4E12-AB31-4FE614951D4E}" type="presParOf" srcId="{AA54AF6F-09F1-47EF-9A08-593F16986A1D}" destId="{3F049826-992F-409C-99C7-7AADF30FA5F4}" srcOrd="1" destOrd="0" presId="urn:microsoft.com/office/officeart/2005/8/layout/hList7"/>
    <dgm:cxn modelId="{49FF4166-B6FD-4A96-9FCF-3602A24BCC1D}" type="presParOf" srcId="{AA54AF6F-09F1-47EF-9A08-593F16986A1D}" destId="{A715EEC1-8B97-4746-8C23-0CCB1E70F854}" srcOrd="2" destOrd="0" presId="urn:microsoft.com/office/officeart/2005/8/layout/hList7"/>
    <dgm:cxn modelId="{3E9268EA-7BD8-4C86-B76A-49B5D3AEB36F}" type="presParOf" srcId="{AA54AF6F-09F1-47EF-9A08-593F16986A1D}" destId="{E9DCD9EF-DA47-4F6B-A11F-8F39DEA26EF4}" srcOrd="3" destOrd="0" presId="urn:microsoft.com/office/officeart/2005/8/layout/hList7"/>
    <dgm:cxn modelId="{05138507-149E-4264-8D3D-C652231D2A3D}" type="presParOf" srcId="{010CB5D0-1FB2-4076-819C-8B1DC38D77CA}" destId="{F4D35E51-C6CA-49F1-B39E-439180EB13CB}" srcOrd="7" destOrd="0" presId="urn:microsoft.com/office/officeart/2005/8/layout/hList7"/>
    <dgm:cxn modelId="{6F40D266-BA19-4E36-9613-A99CD55CB82D}" type="presParOf" srcId="{010CB5D0-1FB2-4076-819C-8B1DC38D77CA}" destId="{2B2246FB-4A38-4961-9686-D57E5D9F7AD9}" srcOrd="8" destOrd="0" presId="urn:microsoft.com/office/officeart/2005/8/layout/hList7"/>
    <dgm:cxn modelId="{8D687110-6A97-4FA4-8FDC-36404B70EB7F}" type="presParOf" srcId="{2B2246FB-4A38-4961-9686-D57E5D9F7AD9}" destId="{8AF68724-C6E3-4267-9C4A-B68CAA677573}" srcOrd="0" destOrd="0" presId="urn:microsoft.com/office/officeart/2005/8/layout/hList7"/>
    <dgm:cxn modelId="{E1B58499-8C58-48CA-BD91-0E23E3B4C27E}" type="presParOf" srcId="{2B2246FB-4A38-4961-9686-D57E5D9F7AD9}" destId="{1894825C-A66E-40DA-AD9C-A2236AD05191}" srcOrd="1" destOrd="0" presId="urn:microsoft.com/office/officeart/2005/8/layout/hList7"/>
    <dgm:cxn modelId="{8AEF6AA3-03BE-4171-884C-2B331CFF5FA6}" type="presParOf" srcId="{2B2246FB-4A38-4961-9686-D57E5D9F7AD9}" destId="{08CEAFF7-BD8F-4BC3-A0AF-7E82061A1733}" srcOrd="2" destOrd="0" presId="urn:microsoft.com/office/officeart/2005/8/layout/hList7"/>
    <dgm:cxn modelId="{94F8597A-857D-47BC-AAA0-0B9D906F2428}" type="presParOf" srcId="{2B2246FB-4A38-4961-9686-D57E5D9F7AD9}" destId="{4122C1D0-491D-4687-92AA-B1FACCB7E224}" srcOrd="3" destOrd="0" presId="urn:microsoft.com/office/officeart/2005/8/layout/hList7"/>
    <dgm:cxn modelId="{F3D8C1A4-9B5D-431F-A1D6-80FAAF03A6BC}" type="presParOf" srcId="{010CB5D0-1FB2-4076-819C-8B1DC38D77CA}" destId="{FCF06931-50E5-488E-912D-C5CD6126D22A}" srcOrd="9" destOrd="0" presId="urn:microsoft.com/office/officeart/2005/8/layout/hList7"/>
    <dgm:cxn modelId="{63857165-51A6-48DA-BAFC-4DC0F9B87D4F}" type="presParOf" srcId="{010CB5D0-1FB2-4076-819C-8B1DC38D77CA}" destId="{6417697B-8FB5-4E9F-8D7A-A0D4C7C7A54E}" srcOrd="10" destOrd="0" presId="urn:microsoft.com/office/officeart/2005/8/layout/hList7"/>
    <dgm:cxn modelId="{859978A7-542D-4801-B064-5CFC6F1E2376}" type="presParOf" srcId="{6417697B-8FB5-4E9F-8D7A-A0D4C7C7A54E}" destId="{DC108E88-1F0C-4D25-9505-2B12E7E3FB4E}" srcOrd="0" destOrd="0" presId="urn:microsoft.com/office/officeart/2005/8/layout/hList7"/>
    <dgm:cxn modelId="{F17E4AC4-2E41-4D8A-8B88-C1DD635776B8}" type="presParOf" srcId="{6417697B-8FB5-4E9F-8D7A-A0D4C7C7A54E}" destId="{3DC2D79A-9B3E-464C-8FCE-25FED094C4CF}" srcOrd="1" destOrd="0" presId="urn:microsoft.com/office/officeart/2005/8/layout/hList7"/>
    <dgm:cxn modelId="{E7D8C565-5D69-4983-A142-35AD4A0D0409}" type="presParOf" srcId="{6417697B-8FB5-4E9F-8D7A-A0D4C7C7A54E}" destId="{70833303-DAFE-4649-BB2E-B8A10DC30E58}" srcOrd="2" destOrd="0" presId="urn:microsoft.com/office/officeart/2005/8/layout/hList7"/>
    <dgm:cxn modelId="{9C98C88F-10DE-456B-BC76-EB1F43DEAFC5}" type="presParOf" srcId="{6417697B-8FB5-4E9F-8D7A-A0D4C7C7A54E}" destId="{B0519DA1-2D27-4EA3-8F93-105832E73C33}" srcOrd="3" destOrd="0" presId="urn:microsoft.com/office/officeart/2005/8/layout/hList7"/>
    <dgm:cxn modelId="{24FA64D3-36EF-4ABF-A720-BFAA8C3048CE}" type="presParOf" srcId="{010CB5D0-1FB2-4076-819C-8B1DC38D77CA}" destId="{54F2E10D-8891-47AD-B1FC-C7A8FC1B4F59}" srcOrd="11" destOrd="0" presId="urn:microsoft.com/office/officeart/2005/8/layout/hList7"/>
    <dgm:cxn modelId="{D81C6BAE-A25F-44C7-B9BC-37DF5099C08D}" type="presParOf" srcId="{010CB5D0-1FB2-4076-819C-8B1DC38D77CA}" destId="{B9E263D0-A68E-45F0-BBE2-BD430BBC1BDB}" srcOrd="12" destOrd="0" presId="urn:microsoft.com/office/officeart/2005/8/layout/hList7"/>
    <dgm:cxn modelId="{82C73759-24BC-413B-9348-2258F3A4FCA8}" type="presParOf" srcId="{B9E263D0-A68E-45F0-BBE2-BD430BBC1BDB}" destId="{FD749328-7E72-413E-B035-56AEAA547DDD}" srcOrd="0" destOrd="0" presId="urn:microsoft.com/office/officeart/2005/8/layout/hList7"/>
    <dgm:cxn modelId="{2E55DAB2-D4D6-42CB-97A0-4A65558FA3A4}" type="presParOf" srcId="{B9E263D0-A68E-45F0-BBE2-BD430BBC1BDB}" destId="{7892096E-10CA-4DDE-8695-30264CB3E223}" srcOrd="1" destOrd="0" presId="urn:microsoft.com/office/officeart/2005/8/layout/hList7"/>
    <dgm:cxn modelId="{4743B328-B78A-4B83-A3FD-AE6461A50575}" type="presParOf" srcId="{B9E263D0-A68E-45F0-BBE2-BD430BBC1BDB}" destId="{AA2567AA-383F-4753-A3C9-6436A49963D8}" srcOrd="2" destOrd="0" presId="urn:microsoft.com/office/officeart/2005/8/layout/hList7"/>
    <dgm:cxn modelId="{13EB07DF-31B1-4835-B38C-14BCD763B006}" type="presParOf" srcId="{B9E263D0-A68E-45F0-BBE2-BD430BBC1BDB}" destId="{8D649F95-0CF5-422D-8C00-C487DDEDD56C}" srcOrd="3" destOrd="0" presId="urn:microsoft.com/office/officeart/2005/8/layout/hList7"/>
    <dgm:cxn modelId="{11EAB1E8-D1C9-4F59-BCEA-D256550C3E95}" type="presParOf" srcId="{010CB5D0-1FB2-4076-819C-8B1DC38D77CA}" destId="{E9926DD6-AB0C-463D-B12F-6470E87BB59B}" srcOrd="13" destOrd="0" presId="urn:microsoft.com/office/officeart/2005/8/layout/hList7"/>
    <dgm:cxn modelId="{B47B7462-CFD7-44A0-9260-632EDE7B7B93}" type="presParOf" srcId="{010CB5D0-1FB2-4076-819C-8B1DC38D77CA}" destId="{BFEA4CB0-B3AA-4C98-8EE9-A448F02E7A98}" srcOrd="14" destOrd="0" presId="urn:microsoft.com/office/officeart/2005/8/layout/hList7"/>
    <dgm:cxn modelId="{BC92B572-FCAF-4761-85AE-B43828F76990}" type="presParOf" srcId="{BFEA4CB0-B3AA-4C98-8EE9-A448F02E7A98}" destId="{938DCB64-C916-4B68-A6D7-8881B8B572F3}" srcOrd="0" destOrd="0" presId="urn:microsoft.com/office/officeart/2005/8/layout/hList7"/>
    <dgm:cxn modelId="{3E3BC220-4904-428D-8F08-C7761DF37F13}" type="presParOf" srcId="{BFEA4CB0-B3AA-4C98-8EE9-A448F02E7A98}" destId="{72575427-64B7-4613-A983-8170AA0E17F9}" srcOrd="1" destOrd="0" presId="urn:microsoft.com/office/officeart/2005/8/layout/hList7"/>
    <dgm:cxn modelId="{F0C9C10D-8AD7-48DD-A7D1-6200B81D9930}" type="presParOf" srcId="{BFEA4CB0-B3AA-4C98-8EE9-A448F02E7A98}" destId="{59CB6C4A-6CC2-45F0-972F-A211B1FAF521}" srcOrd="2" destOrd="0" presId="urn:microsoft.com/office/officeart/2005/8/layout/hList7"/>
    <dgm:cxn modelId="{FA357681-5866-4DCE-BD1F-DABE18AD4E2F}" type="presParOf" srcId="{BFEA4CB0-B3AA-4C98-8EE9-A448F02E7A98}" destId="{EFE1A617-DD0D-4F23-8F98-FD7E76FBEF7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EC650-8CCF-40E0-ABE0-7780AAE46658}">
      <dsp:nvSpPr>
        <dsp:cNvPr id="0" name=""/>
        <dsp:cNvSpPr/>
      </dsp:nvSpPr>
      <dsp:spPr>
        <a:xfrm>
          <a:off x="4345" y="0"/>
          <a:ext cx="145704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Use of Data</a:t>
          </a:r>
        </a:p>
      </dsp:txBody>
      <dsp:txXfrm>
        <a:off x="47020" y="1736603"/>
        <a:ext cx="1371692" cy="1608578"/>
      </dsp:txXfrm>
    </dsp:sp>
    <dsp:sp modelId="{E6B545FF-C3D5-4A3D-9733-F51C1FA4418E}">
      <dsp:nvSpPr>
        <dsp:cNvPr id="0" name=""/>
        <dsp:cNvSpPr/>
      </dsp:nvSpPr>
      <dsp:spPr>
        <a:xfrm>
          <a:off x="48056" y="254089"/>
          <a:ext cx="1369619" cy="1410195"/>
        </a:xfrm>
        <a:prstGeom prst="ellipse">
          <a:avLst/>
        </a:prstGeom>
        <a:blipFill>
          <a:blip xmlns:r="http://schemas.openxmlformats.org/officeDocument/2006/relationships" r:embed="rId1"/>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B13CE6-B17E-4C17-B70F-46D7679B25DE}">
      <dsp:nvSpPr>
        <dsp:cNvPr id="0" name=""/>
        <dsp:cNvSpPr/>
      </dsp:nvSpPr>
      <dsp:spPr>
        <a:xfrm>
          <a:off x="1497740" y="0"/>
          <a:ext cx="145704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Medication Management &amp; Device Use</a:t>
          </a:r>
        </a:p>
      </dsp:txBody>
      <dsp:txXfrm>
        <a:off x="1540415" y="1736603"/>
        <a:ext cx="1371692" cy="1608578"/>
      </dsp:txXfrm>
    </dsp:sp>
    <dsp:sp modelId="{90662B78-502E-4BD6-8EF1-63BD9045FB66}">
      <dsp:nvSpPr>
        <dsp:cNvPr id="0" name=""/>
        <dsp:cNvSpPr/>
      </dsp:nvSpPr>
      <dsp:spPr>
        <a:xfrm>
          <a:off x="1548810" y="254089"/>
          <a:ext cx="1369619" cy="14101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1D25EA5-EFE8-47C5-843B-E401E8A94489}">
      <dsp:nvSpPr>
        <dsp:cNvPr id="0" name=""/>
        <dsp:cNvSpPr/>
      </dsp:nvSpPr>
      <dsp:spPr>
        <a:xfrm>
          <a:off x="2993409" y="0"/>
          <a:ext cx="145704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Health literacy and education</a:t>
          </a:r>
        </a:p>
      </dsp:txBody>
      <dsp:txXfrm>
        <a:off x="3036084" y="1736603"/>
        <a:ext cx="1371692" cy="1608578"/>
      </dsp:txXfrm>
    </dsp:sp>
    <dsp:sp modelId="{E9DCD9EF-DA47-4F6B-A11F-8F39DEA26EF4}">
      <dsp:nvSpPr>
        <dsp:cNvPr id="0" name=""/>
        <dsp:cNvSpPr/>
      </dsp:nvSpPr>
      <dsp:spPr>
        <a:xfrm>
          <a:off x="3049563" y="254089"/>
          <a:ext cx="1369619" cy="1410195"/>
        </a:xfrm>
        <a:prstGeom prst="ellipse">
          <a:avLst/>
        </a:prstGeom>
        <a:blipFill>
          <a:blip xmlns:r="http://schemas.openxmlformats.org/officeDocument/2006/relationships" r:embed="rId3"/>
          <a:srcRect/>
          <a:stretch>
            <a:fillRect l="-27000" r="-2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AF68724-C6E3-4267-9C4A-B68CAA677573}">
      <dsp:nvSpPr>
        <dsp:cNvPr id="0" name=""/>
        <dsp:cNvSpPr/>
      </dsp:nvSpPr>
      <dsp:spPr>
        <a:xfrm>
          <a:off x="4506605" y="0"/>
          <a:ext cx="1457042" cy="423482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Diabetes Co-morbidities and Complications</a:t>
          </a:r>
        </a:p>
      </dsp:txBody>
      <dsp:txXfrm>
        <a:off x="4506605" y="1693928"/>
        <a:ext cx="1457042" cy="1693928"/>
      </dsp:txXfrm>
    </dsp:sp>
    <dsp:sp modelId="{4122C1D0-491D-4687-92AA-B1FACCB7E224}">
      <dsp:nvSpPr>
        <dsp:cNvPr id="0" name=""/>
        <dsp:cNvSpPr/>
      </dsp:nvSpPr>
      <dsp:spPr>
        <a:xfrm>
          <a:off x="4550317" y="254089"/>
          <a:ext cx="1369619" cy="141019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108E88-1F0C-4D25-9505-2B12E7E3FB4E}">
      <dsp:nvSpPr>
        <dsp:cNvPr id="0" name=""/>
        <dsp:cNvSpPr/>
      </dsp:nvSpPr>
      <dsp:spPr>
        <a:xfrm>
          <a:off x="6007359" y="0"/>
          <a:ext cx="1457042" cy="423482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SDOH</a:t>
          </a:r>
        </a:p>
      </dsp:txBody>
      <dsp:txXfrm>
        <a:off x="6007359" y="1693928"/>
        <a:ext cx="1457042" cy="1693928"/>
      </dsp:txXfrm>
    </dsp:sp>
    <dsp:sp modelId="{B0519DA1-2D27-4EA3-8F93-105832E73C33}">
      <dsp:nvSpPr>
        <dsp:cNvPr id="0" name=""/>
        <dsp:cNvSpPr/>
      </dsp:nvSpPr>
      <dsp:spPr>
        <a:xfrm>
          <a:off x="6051070" y="254089"/>
          <a:ext cx="1369619" cy="141019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9328-7E72-413E-B035-56AEAA547DDD}">
      <dsp:nvSpPr>
        <dsp:cNvPr id="0" name=""/>
        <dsp:cNvSpPr/>
      </dsp:nvSpPr>
      <dsp:spPr>
        <a:xfrm>
          <a:off x="7508112" y="0"/>
          <a:ext cx="145704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Access to Clinical Care</a:t>
          </a:r>
        </a:p>
      </dsp:txBody>
      <dsp:txXfrm>
        <a:off x="7550787" y="1736603"/>
        <a:ext cx="1371692" cy="1608578"/>
      </dsp:txXfrm>
    </dsp:sp>
    <dsp:sp modelId="{8D649F95-0CF5-422D-8C00-C487DDEDD56C}">
      <dsp:nvSpPr>
        <dsp:cNvPr id="0" name=""/>
        <dsp:cNvSpPr/>
      </dsp:nvSpPr>
      <dsp:spPr>
        <a:xfrm>
          <a:off x="7551824" y="254089"/>
          <a:ext cx="1369619" cy="1410195"/>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7000" r="-6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38DCB64-C916-4B68-A6D7-8881B8B572F3}">
      <dsp:nvSpPr>
        <dsp:cNvPr id="0" name=""/>
        <dsp:cNvSpPr/>
      </dsp:nvSpPr>
      <dsp:spPr>
        <a:xfrm>
          <a:off x="9008866" y="0"/>
          <a:ext cx="145704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Psychosocial Care</a:t>
          </a:r>
        </a:p>
      </dsp:txBody>
      <dsp:txXfrm>
        <a:off x="9051541" y="1736603"/>
        <a:ext cx="1371692" cy="1608578"/>
      </dsp:txXfrm>
    </dsp:sp>
    <dsp:sp modelId="{EFE1A617-DD0D-4F23-8F98-FD7E76FBEF78}">
      <dsp:nvSpPr>
        <dsp:cNvPr id="0" name=""/>
        <dsp:cNvSpPr/>
      </dsp:nvSpPr>
      <dsp:spPr>
        <a:xfrm>
          <a:off x="9052577" y="254089"/>
          <a:ext cx="1369619" cy="1410195"/>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43000" r="-4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42107FA-43E6-4332-B733-90BCA6E016F9}">
      <dsp:nvSpPr>
        <dsp:cNvPr id="0" name=""/>
        <dsp:cNvSpPr/>
      </dsp:nvSpPr>
      <dsp:spPr>
        <a:xfrm>
          <a:off x="418810" y="3387856"/>
          <a:ext cx="9632633" cy="635223"/>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EC650-8CCF-40E0-ABE0-7780AAE46658}">
      <dsp:nvSpPr>
        <dsp:cNvPr id="0" name=""/>
        <dsp:cNvSpPr/>
      </dsp:nvSpPr>
      <dsp:spPr>
        <a:xfrm>
          <a:off x="4236" y="0"/>
          <a:ext cx="127427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Use of Data</a:t>
          </a:r>
        </a:p>
      </dsp:txBody>
      <dsp:txXfrm>
        <a:off x="41558" y="1731250"/>
        <a:ext cx="1199628" cy="1619284"/>
      </dsp:txXfrm>
    </dsp:sp>
    <dsp:sp modelId="{E6B545FF-C3D5-4A3D-9733-F51C1FA4418E}">
      <dsp:nvSpPr>
        <dsp:cNvPr id="0" name=""/>
        <dsp:cNvSpPr/>
      </dsp:nvSpPr>
      <dsp:spPr>
        <a:xfrm>
          <a:off x="42465" y="254089"/>
          <a:ext cx="1197816" cy="1410195"/>
        </a:xfrm>
        <a:prstGeom prst="ellipse">
          <a:avLst/>
        </a:prstGeom>
        <a:blipFill>
          <a:blip xmlns:r="http://schemas.openxmlformats.org/officeDocument/2006/relationships" r:embed="rId1"/>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6B13CE6-B17E-4C17-B70F-46D7679B25DE}">
      <dsp:nvSpPr>
        <dsp:cNvPr id="0" name=""/>
        <dsp:cNvSpPr/>
      </dsp:nvSpPr>
      <dsp:spPr>
        <a:xfrm>
          <a:off x="1310302" y="0"/>
          <a:ext cx="127427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Glucose monitoring</a:t>
          </a:r>
        </a:p>
      </dsp:txBody>
      <dsp:txXfrm>
        <a:off x="1347624" y="1731250"/>
        <a:ext cx="1199628" cy="1619284"/>
      </dsp:txXfrm>
    </dsp:sp>
    <dsp:sp modelId="{90662B78-502E-4BD6-8EF1-63BD9045FB66}">
      <dsp:nvSpPr>
        <dsp:cNvPr id="0" name=""/>
        <dsp:cNvSpPr/>
      </dsp:nvSpPr>
      <dsp:spPr>
        <a:xfrm>
          <a:off x="1354966" y="254089"/>
          <a:ext cx="1197816" cy="14101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7000" r="-3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11F6778-F829-4342-9573-182068C9A718}">
      <dsp:nvSpPr>
        <dsp:cNvPr id="0" name=""/>
        <dsp:cNvSpPr/>
      </dsp:nvSpPr>
      <dsp:spPr>
        <a:xfrm>
          <a:off x="2629239" y="0"/>
          <a:ext cx="1274272" cy="423482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Insulin Therapy</a:t>
          </a:r>
        </a:p>
      </dsp:txBody>
      <dsp:txXfrm>
        <a:off x="2629239" y="1693928"/>
        <a:ext cx="1274272" cy="1693928"/>
      </dsp:txXfrm>
    </dsp:sp>
    <dsp:sp modelId="{B1DCE6CC-86CC-4ADD-9AA6-7DF2780B47BE}">
      <dsp:nvSpPr>
        <dsp:cNvPr id="0" name=""/>
        <dsp:cNvSpPr/>
      </dsp:nvSpPr>
      <dsp:spPr>
        <a:xfrm>
          <a:off x="2667467" y="254089"/>
          <a:ext cx="1197816" cy="14101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D25EA5-EFE8-47C5-843B-E401E8A94489}">
      <dsp:nvSpPr>
        <dsp:cNvPr id="0" name=""/>
        <dsp:cNvSpPr/>
      </dsp:nvSpPr>
      <dsp:spPr>
        <a:xfrm>
          <a:off x="3930857" y="0"/>
          <a:ext cx="127427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Health literacy and education</a:t>
          </a:r>
        </a:p>
      </dsp:txBody>
      <dsp:txXfrm>
        <a:off x="3968179" y="1731250"/>
        <a:ext cx="1199628" cy="1619284"/>
      </dsp:txXfrm>
    </dsp:sp>
    <dsp:sp modelId="{E9DCD9EF-DA47-4F6B-A11F-8F39DEA26EF4}">
      <dsp:nvSpPr>
        <dsp:cNvPr id="0" name=""/>
        <dsp:cNvSpPr/>
      </dsp:nvSpPr>
      <dsp:spPr>
        <a:xfrm>
          <a:off x="3979968" y="254089"/>
          <a:ext cx="1197816" cy="1410195"/>
        </a:xfrm>
        <a:prstGeom prst="ellipse">
          <a:avLst/>
        </a:prstGeom>
        <a:blipFill>
          <a:blip xmlns:r="http://schemas.openxmlformats.org/officeDocument/2006/relationships" r:embed="rId4"/>
          <a:srcRect/>
          <a:stretch>
            <a:fillRect l="-27000" r="-2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AF68724-C6E3-4267-9C4A-B68CAA677573}">
      <dsp:nvSpPr>
        <dsp:cNvPr id="0" name=""/>
        <dsp:cNvSpPr/>
      </dsp:nvSpPr>
      <dsp:spPr>
        <a:xfrm>
          <a:off x="5254241" y="0"/>
          <a:ext cx="1274272" cy="423482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Transitions</a:t>
          </a:r>
        </a:p>
      </dsp:txBody>
      <dsp:txXfrm>
        <a:off x="5254241" y="1693928"/>
        <a:ext cx="1274272" cy="1693928"/>
      </dsp:txXfrm>
    </dsp:sp>
    <dsp:sp modelId="{4122C1D0-491D-4687-92AA-B1FACCB7E224}">
      <dsp:nvSpPr>
        <dsp:cNvPr id="0" name=""/>
        <dsp:cNvSpPr/>
      </dsp:nvSpPr>
      <dsp:spPr>
        <a:xfrm>
          <a:off x="5292469" y="254089"/>
          <a:ext cx="1197816" cy="141019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108E88-1F0C-4D25-9505-2B12E7E3FB4E}">
      <dsp:nvSpPr>
        <dsp:cNvPr id="0" name=""/>
        <dsp:cNvSpPr/>
      </dsp:nvSpPr>
      <dsp:spPr>
        <a:xfrm>
          <a:off x="6566742" y="0"/>
          <a:ext cx="1274272" cy="4234820"/>
        </a:xfrm>
        <a:prstGeom prst="roundRect">
          <a:avLst>
            <a:gd name="adj" fmla="val 10000"/>
          </a:avLst>
        </a:prstGeom>
        <a:solidFill>
          <a:srgbClr val="4472C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SDOH</a:t>
          </a:r>
        </a:p>
      </dsp:txBody>
      <dsp:txXfrm>
        <a:off x="6566742" y="1693928"/>
        <a:ext cx="1274272" cy="1693928"/>
      </dsp:txXfrm>
    </dsp:sp>
    <dsp:sp modelId="{B0519DA1-2D27-4EA3-8F93-105832E73C33}">
      <dsp:nvSpPr>
        <dsp:cNvPr id="0" name=""/>
        <dsp:cNvSpPr/>
      </dsp:nvSpPr>
      <dsp:spPr>
        <a:xfrm>
          <a:off x="6604970" y="254089"/>
          <a:ext cx="1197816" cy="1410195"/>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749328-7E72-413E-B035-56AEAA547DDD}">
      <dsp:nvSpPr>
        <dsp:cNvPr id="0" name=""/>
        <dsp:cNvSpPr/>
      </dsp:nvSpPr>
      <dsp:spPr>
        <a:xfrm>
          <a:off x="7879243" y="0"/>
          <a:ext cx="127427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Access to Clinical Care</a:t>
          </a:r>
        </a:p>
      </dsp:txBody>
      <dsp:txXfrm>
        <a:off x="7916565" y="1731250"/>
        <a:ext cx="1199628" cy="1619284"/>
      </dsp:txXfrm>
    </dsp:sp>
    <dsp:sp modelId="{8D649F95-0CF5-422D-8C00-C487DDEDD56C}">
      <dsp:nvSpPr>
        <dsp:cNvPr id="0" name=""/>
        <dsp:cNvSpPr/>
      </dsp:nvSpPr>
      <dsp:spPr>
        <a:xfrm>
          <a:off x="7917471" y="254089"/>
          <a:ext cx="1197816" cy="1410195"/>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67000" r="-67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38DCB64-C916-4B68-A6D7-8881B8B572F3}">
      <dsp:nvSpPr>
        <dsp:cNvPr id="0" name=""/>
        <dsp:cNvSpPr/>
      </dsp:nvSpPr>
      <dsp:spPr>
        <a:xfrm>
          <a:off x="9191744" y="0"/>
          <a:ext cx="1274272" cy="4234820"/>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 lastClr="FFFFFF"/>
              </a:solidFill>
              <a:latin typeface="Calibri" panose="020F0502020204030204"/>
              <a:ea typeface="+mn-ea"/>
              <a:cs typeface="+mn-cs"/>
            </a:rPr>
            <a:t>Psychosocial Care</a:t>
          </a:r>
        </a:p>
      </dsp:txBody>
      <dsp:txXfrm>
        <a:off x="9229066" y="1731250"/>
        <a:ext cx="1199628" cy="1619284"/>
      </dsp:txXfrm>
    </dsp:sp>
    <dsp:sp modelId="{EFE1A617-DD0D-4F23-8F98-FD7E76FBEF78}">
      <dsp:nvSpPr>
        <dsp:cNvPr id="0" name=""/>
        <dsp:cNvSpPr/>
      </dsp:nvSpPr>
      <dsp:spPr>
        <a:xfrm>
          <a:off x="9229972" y="254089"/>
          <a:ext cx="1197816" cy="1410195"/>
        </a:xfrm>
        <a:prstGeom prst="ellips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43000" r="-43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42107FA-43E6-4332-B733-90BCA6E016F9}">
      <dsp:nvSpPr>
        <dsp:cNvPr id="0" name=""/>
        <dsp:cNvSpPr/>
      </dsp:nvSpPr>
      <dsp:spPr>
        <a:xfrm>
          <a:off x="418810" y="3387856"/>
          <a:ext cx="9632633" cy="635223"/>
        </a:xfrm>
        <a:prstGeom prst="leftRightArrow">
          <a:avLst/>
        </a:prstGeom>
        <a:solidFill>
          <a:srgbClr val="4472C4">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AF8E80-B104-4884-B414-38CBFD82D231}"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ECBE7-2C81-406A-8DBA-9B2416B3CDC5}" type="slidenum">
              <a:rPr lang="en-US" smtClean="0"/>
              <a:t>‹#›</a:t>
            </a:fld>
            <a:endParaRPr lang="en-US"/>
          </a:p>
        </p:txBody>
      </p:sp>
    </p:spTree>
    <p:extLst>
      <p:ext uri="{BB962C8B-B14F-4D97-AF65-F5344CB8AC3E}">
        <p14:creationId xmlns:p14="http://schemas.microsoft.com/office/powerpoint/2010/main" val="44969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4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https://www.liebertpub.com/doi/10.1089/dia.2020.0622</a:t>
            </a:r>
          </a:p>
          <a:p>
            <a:r>
              <a:rPr lang="en-US"/>
              <a:t>Shah</a:t>
            </a:r>
          </a:p>
        </p:txBody>
      </p:sp>
      <p:sp>
        <p:nvSpPr>
          <p:cNvPr id="4" name="Slide Number Placeholder 3"/>
          <p:cNvSpPr>
            <a:spLocks noGrp="1"/>
          </p:cNvSpPr>
          <p:nvPr>
            <p:ph type="sldNum" sz="quarter" idx="5"/>
          </p:nvPr>
        </p:nvSpPr>
        <p:spPr/>
        <p:txBody>
          <a:bodyPr/>
          <a:lstStyle/>
          <a:p>
            <a:fld id="{A26ECBE7-2C81-406A-8DBA-9B2416B3CDC5}" type="slidenum">
              <a:rPr lang="en-US" smtClean="0"/>
              <a:t>21</a:t>
            </a:fld>
            <a:endParaRPr lang="en-US"/>
          </a:p>
        </p:txBody>
      </p:sp>
    </p:spTree>
    <p:extLst>
      <p:ext uri="{BB962C8B-B14F-4D97-AF65-F5344CB8AC3E}">
        <p14:creationId xmlns:p14="http://schemas.microsoft.com/office/powerpoint/2010/main" val="3226707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Rayhan</a:t>
            </a:r>
          </a:p>
        </p:txBody>
      </p:sp>
      <p:sp>
        <p:nvSpPr>
          <p:cNvPr id="4" name="Slide Number Placeholder 3"/>
          <p:cNvSpPr>
            <a:spLocks noGrp="1"/>
          </p:cNvSpPr>
          <p:nvPr>
            <p:ph type="sldNum" sz="quarter" idx="5"/>
          </p:nvPr>
        </p:nvSpPr>
        <p:spPr/>
        <p:txBody>
          <a:bodyPr/>
          <a:lstStyle/>
          <a:p>
            <a:fld id="{A26ECBE7-2C81-406A-8DBA-9B2416B3CDC5}" type="slidenum">
              <a:rPr lang="en-US" smtClean="0"/>
              <a:t>22</a:t>
            </a:fld>
            <a:endParaRPr lang="en-US"/>
          </a:p>
        </p:txBody>
      </p:sp>
    </p:spTree>
    <p:extLst>
      <p:ext uri="{BB962C8B-B14F-4D97-AF65-F5344CB8AC3E}">
        <p14:creationId xmlns:p14="http://schemas.microsoft.com/office/powerpoint/2010/main" val="247270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https://www.liebertpub.com/doi/10.1089/dia.2018.0310</a:t>
            </a:r>
          </a:p>
        </p:txBody>
      </p:sp>
      <p:sp>
        <p:nvSpPr>
          <p:cNvPr id="4" name="Slide Number Placeholder 3"/>
          <p:cNvSpPr>
            <a:spLocks noGrp="1"/>
          </p:cNvSpPr>
          <p:nvPr>
            <p:ph type="sldNum" sz="quarter" idx="5"/>
          </p:nvPr>
        </p:nvSpPr>
        <p:spPr/>
        <p:txBody>
          <a:bodyPr/>
          <a:lstStyle/>
          <a:p>
            <a:fld id="{A26ECBE7-2C81-406A-8DBA-9B2416B3CDC5}" type="slidenum">
              <a:rPr lang="en-US" smtClean="0"/>
              <a:t>23</a:t>
            </a:fld>
            <a:endParaRPr lang="en-US"/>
          </a:p>
        </p:txBody>
      </p:sp>
    </p:spTree>
    <p:extLst>
      <p:ext uri="{BB962C8B-B14F-4D97-AF65-F5344CB8AC3E}">
        <p14:creationId xmlns:p14="http://schemas.microsoft.com/office/powerpoint/2010/main" val="12571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 V</a:t>
            </a:r>
          </a:p>
        </p:txBody>
      </p:sp>
      <p:sp>
        <p:nvSpPr>
          <p:cNvPr id="4" name="Slide Number Placeholder 3"/>
          <p:cNvSpPr>
            <a:spLocks noGrp="1"/>
          </p:cNvSpPr>
          <p:nvPr>
            <p:ph type="sldNum" sz="quarter" idx="5"/>
          </p:nvPr>
        </p:nvSpPr>
        <p:spPr/>
        <p:txBody>
          <a:bodyPr/>
          <a:lstStyle/>
          <a:p>
            <a:fld id="{A26ECBE7-2C81-406A-8DBA-9B2416B3CDC5}" type="slidenum">
              <a:rPr lang="en-US" smtClean="0"/>
              <a:t>24</a:t>
            </a:fld>
            <a:endParaRPr lang="en-US"/>
          </a:p>
        </p:txBody>
      </p:sp>
    </p:spTree>
    <p:extLst>
      <p:ext uri="{BB962C8B-B14F-4D97-AF65-F5344CB8AC3E}">
        <p14:creationId xmlns:p14="http://schemas.microsoft.com/office/powerpoint/2010/main" val="136248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 V</a:t>
            </a:r>
          </a:p>
        </p:txBody>
      </p:sp>
      <p:sp>
        <p:nvSpPr>
          <p:cNvPr id="4" name="Slide Number Placeholder 3"/>
          <p:cNvSpPr>
            <a:spLocks noGrp="1"/>
          </p:cNvSpPr>
          <p:nvPr>
            <p:ph type="sldNum" sz="quarter" idx="5"/>
          </p:nvPr>
        </p:nvSpPr>
        <p:spPr/>
        <p:txBody>
          <a:bodyPr/>
          <a:lstStyle/>
          <a:p>
            <a:fld id="{A26ECBE7-2C81-406A-8DBA-9B2416B3CDC5}" type="slidenum">
              <a:rPr lang="en-US" smtClean="0"/>
              <a:t>25</a:t>
            </a:fld>
            <a:endParaRPr lang="en-US"/>
          </a:p>
        </p:txBody>
      </p:sp>
    </p:spTree>
    <p:extLst>
      <p:ext uri="{BB962C8B-B14F-4D97-AF65-F5344CB8AC3E}">
        <p14:creationId xmlns:p14="http://schemas.microsoft.com/office/powerpoint/2010/main" val="788849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 V</a:t>
            </a:r>
          </a:p>
        </p:txBody>
      </p:sp>
      <p:sp>
        <p:nvSpPr>
          <p:cNvPr id="4" name="Slide Number Placeholder 3"/>
          <p:cNvSpPr>
            <a:spLocks noGrp="1"/>
          </p:cNvSpPr>
          <p:nvPr>
            <p:ph type="sldNum" sz="quarter" idx="5"/>
          </p:nvPr>
        </p:nvSpPr>
        <p:spPr/>
        <p:txBody>
          <a:bodyPr/>
          <a:lstStyle/>
          <a:p>
            <a:fld id="{A26ECBE7-2C81-406A-8DBA-9B2416B3CDC5}" type="slidenum">
              <a:rPr lang="en-US" smtClean="0"/>
              <a:t>26</a:t>
            </a:fld>
            <a:endParaRPr lang="en-US"/>
          </a:p>
        </p:txBody>
      </p:sp>
    </p:spTree>
    <p:extLst>
      <p:ext uri="{BB962C8B-B14F-4D97-AF65-F5344CB8AC3E}">
        <p14:creationId xmlns:p14="http://schemas.microsoft.com/office/powerpoint/2010/main" val="3848345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a:defRPr/>
            </a:pPr>
            <a:fld id="{B938676B-AA56-4D6C-B471-8F551A92C3A8}" type="slidenum">
              <a:rPr lang="en-US" smtClean="0">
                <a:solidFill>
                  <a:srgbClr val="000000"/>
                </a:solidFill>
              </a:rPr>
              <a:pPr>
                <a:defRPr/>
              </a:pPr>
              <a:t>32</a:t>
            </a:fld>
            <a:endParaRPr lang="en-US">
              <a:solidFill>
                <a:srgbClr val="000000"/>
              </a:solidFill>
            </a:endParaRPr>
          </a:p>
        </p:txBody>
      </p:sp>
    </p:spTree>
    <p:extLst>
      <p:ext uri="{BB962C8B-B14F-4D97-AF65-F5344CB8AC3E}">
        <p14:creationId xmlns:p14="http://schemas.microsoft.com/office/powerpoint/2010/main" val="56997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a:t>
            </a:r>
          </a:p>
        </p:txBody>
      </p:sp>
      <p:sp>
        <p:nvSpPr>
          <p:cNvPr id="4" name="Slide Number Placeholder 3"/>
          <p:cNvSpPr>
            <a:spLocks noGrp="1"/>
          </p:cNvSpPr>
          <p:nvPr>
            <p:ph type="sldNum" sz="quarter" idx="10"/>
          </p:nvPr>
        </p:nvSpPr>
        <p:spPr/>
        <p:txBody>
          <a:bodyPr/>
          <a:lstStyle/>
          <a:p>
            <a:pPr>
              <a:defRPr/>
            </a:pPr>
            <a:fld id="{B938676B-AA56-4D6C-B471-8F551A92C3A8}" type="slidenum">
              <a:rPr lang="en-US" smtClean="0">
                <a:solidFill>
                  <a:srgbClr val="000000"/>
                </a:solidFill>
              </a:rPr>
              <a:pPr>
                <a:defRPr/>
              </a:pPr>
              <a:t>33</a:t>
            </a:fld>
            <a:endParaRPr lang="en-US">
              <a:solidFill>
                <a:srgbClr val="000000"/>
              </a:solidFill>
            </a:endParaRPr>
          </a:p>
        </p:txBody>
      </p:sp>
    </p:spTree>
    <p:extLst>
      <p:ext uri="{BB962C8B-B14F-4D97-AF65-F5344CB8AC3E}">
        <p14:creationId xmlns:p14="http://schemas.microsoft.com/office/powerpoint/2010/main" val="388725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4453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0912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18-75</a:t>
            </a:r>
          </a:p>
        </p:txBody>
      </p:sp>
      <p:sp>
        <p:nvSpPr>
          <p:cNvPr id="4" name="Slide Number Placeholder 3"/>
          <p:cNvSpPr>
            <a:spLocks noGrp="1"/>
          </p:cNvSpPr>
          <p:nvPr>
            <p:ph type="sldNum" sz="quarter" idx="5"/>
          </p:nvPr>
        </p:nvSpPr>
        <p:spPr/>
        <p:txBody>
          <a:bodyPr/>
          <a:lstStyle/>
          <a:p>
            <a:fld id="{A26ECBE7-2C81-406A-8DBA-9B2416B3CDC5}" type="slidenum">
              <a:rPr lang="en-US" smtClean="0"/>
              <a:t>7</a:t>
            </a:fld>
            <a:endParaRPr lang="en-US"/>
          </a:p>
        </p:txBody>
      </p:sp>
    </p:spTree>
    <p:extLst>
      <p:ext uri="{BB962C8B-B14F-4D97-AF65-F5344CB8AC3E}">
        <p14:creationId xmlns:p14="http://schemas.microsoft.com/office/powerpoint/2010/main" val="233131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0-25</a:t>
            </a:r>
          </a:p>
        </p:txBody>
      </p:sp>
      <p:sp>
        <p:nvSpPr>
          <p:cNvPr id="4" name="Slide Number Placeholder 3"/>
          <p:cNvSpPr>
            <a:spLocks noGrp="1"/>
          </p:cNvSpPr>
          <p:nvPr>
            <p:ph type="sldNum" sz="quarter" idx="5"/>
          </p:nvPr>
        </p:nvSpPr>
        <p:spPr/>
        <p:txBody>
          <a:bodyPr/>
          <a:lstStyle/>
          <a:p>
            <a:fld id="{A26ECBE7-2C81-406A-8DBA-9B2416B3CDC5}" type="slidenum">
              <a:rPr lang="en-US" smtClean="0"/>
              <a:t>11</a:t>
            </a:fld>
            <a:endParaRPr lang="en-US"/>
          </a:p>
        </p:txBody>
      </p:sp>
    </p:spTree>
    <p:extLst>
      <p:ext uri="{BB962C8B-B14F-4D97-AF65-F5344CB8AC3E}">
        <p14:creationId xmlns:p14="http://schemas.microsoft.com/office/powerpoint/2010/main" val="312080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https://www.liebertpub.com/doi/10.1089/dia.2020.0572</a:t>
            </a:r>
          </a:p>
          <a:p>
            <a:endParaRPr lang="en-US"/>
          </a:p>
          <a:p>
            <a:r>
              <a:rPr lang="en-US" b="1" i="1">
                <a:solidFill>
                  <a:srgbClr val="292B2C"/>
                </a:solidFill>
                <a:effectLst/>
                <a:latin typeface="Roboto" panose="02000000000000000000" pitchFamily="2" charset="0"/>
              </a:rPr>
              <a:t>Results:</a:t>
            </a:r>
            <a:r>
              <a:rPr lang="en-US" b="0" i="0">
                <a:solidFill>
                  <a:srgbClr val="292B2C"/>
                </a:solidFill>
                <a:effectLst/>
                <a:latin typeface="Roboto" panose="02000000000000000000" pitchFamily="2" charset="0"/>
              </a:rPr>
              <a:t> Mean age of the 63 participants was 17 years, median type 1 diabetes duration was 7 years, and mean baseline HbA1c was 8.1%. All 63 completed the trial. </a:t>
            </a:r>
            <a:r>
              <a:rPr lang="en-US" b="1" i="0">
                <a:solidFill>
                  <a:srgbClr val="FF0000"/>
                </a:solidFill>
                <a:effectLst/>
                <a:latin typeface="Roboto" panose="02000000000000000000" pitchFamily="2" charset="0"/>
              </a:rPr>
              <a:t>Time in range (TIR) increased by 13% with CLC versus decreasing by 1% with SAP </a:t>
            </a:r>
            <a:r>
              <a:rPr lang="en-US" b="0" i="0">
                <a:solidFill>
                  <a:srgbClr val="292B2C"/>
                </a:solidFill>
                <a:effectLst/>
                <a:latin typeface="Roboto" panose="02000000000000000000" pitchFamily="2" charset="0"/>
              </a:rPr>
              <a:t>(adjusted treatment group difference = +13% [+3.1 h/day]; 95% confidence interval [CI] 9–16,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&lt; 0.001), which largely reflected a reduction in time &gt;180 mg/dL (adjusted difference −12% [−2.9 h/day],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&lt; 0.001). Time &lt;70 mg/dL decreased by 1.6% with CLC versus 0.3% with SAP (adjusted difference −0.7% [−10 min/day], 95% CI −1.0% to −0.2%,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 0.002). CLC use averaged 89% of the time for 6 months. The mean adjusted difference in HbA1c after 6 months was 0.30% in CLC versus SAP (95% CI −0.67 to +0.08,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 0.13). There was one diabetic ketoacidosis episode in the CLC group.</a:t>
            </a:r>
          </a:p>
          <a:p>
            <a:endParaRPr lang="en-US" b="0" i="0">
              <a:solidFill>
                <a:srgbClr val="292B2C"/>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A26ECBE7-2C81-406A-8DBA-9B2416B3CDC5}" type="slidenum">
              <a:rPr lang="en-US" smtClean="0"/>
              <a:t>17</a:t>
            </a:fld>
            <a:endParaRPr lang="en-US"/>
          </a:p>
        </p:txBody>
      </p:sp>
    </p:spTree>
    <p:extLst>
      <p:ext uri="{BB962C8B-B14F-4D97-AF65-F5344CB8AC3E}">
        <p14:creationId xmlns:p14="http://schemas.microsoft.com/office/powerpoint/2010/main" val="1631296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https://www.liebertpub.com/doi/10.1089/dia.2020.0572</a:t>
            </a:r>
          </a:p>
          <a:p>
            <a:endParaRPr lang="en-US"/>
          </a:p>
          <a:p>
            <a:r>
              <a:rPr lang="en-US" b="1" i="1" dirty="0">
                <a:solidFill>
                  <a:srgbClr val="292B2C"/>
                </a:solidFill>
                <a:effectLst/>
                <a:latin typeface="Roboto"/>
                <a:ea typeface="Roboto"/>
              </a:rPr>
              <a:t>Results:</a:t>
            </a:r>
            <a:r>
              <a:rPr lang="en-US" b="0" i="0" dirty="0">
                <a:solidFill>
                  <a:srgbClr val="292B2C"/>
                </a:solidFill>
                <a:effectLst/>
                <a:latin typeface="Roboto"/>
                <a:ea typeface="Roboto"/>
              </a:rPr>
              <a:t> Mean age of the 63 participants was 17 years, median type 1 diabetes duration was 7 years, and mean baseline HbA1c was 8.1%. All 63 completed the trial. </a:t>
            </a:r>
            <a:r>
              <a:rPr lang="en-US" b="1" i="0" dirty="0">
                <a:solidFill>
                  <a:srgbClr val="FF0000"/>
                </a:solidFill>
                <a:effectLst/>
                <a:latin typeface="Roboto"/>
                <a:ea typeface="Roboto"/>
              </a:rPr>
              <a:t>Time in range (TIR) increased by 13% with CLC versus decreasing by 1% with SAP </a:t>
            </a:r>
            <a:r>
              <a:rPr lang="en-US" b="0" i="0" dirty="0">
                <a:solidFill>
                  <a:srgbClr val="292B2C"/>
                </a:solidFill>
                <a:effectLst/>
                <a:latin typeface="Roboto"/>
                <a:ea typeface="Roboto"/>
              </a:rPr>
              <a:t>(adjusted treatment group difference = +13% [+3.1 h/day]; 95% confidence interval [CI] 9–16, </a:t>
            </a:r>
            <a:r>
              <a:rPr lang="en-US" b="0" i="1" dirty="0">
                <a:solidFill>
                  <a:srgbClr val="292B2C"/>
                </a:solidFill>
                <a:effectLst/>
                <a:latin typeface="Roboto"/>
                <a:ea typeface="Roboto"/>
              </a:rPr>
              <a:t>P</a:t>
            </a:r>
            <a:r>
              <a:rPr lang="en-US" b="0" i="0" dirty="0">
                <a:solidFill>
                  <a:srgbClr val="292B2C"/>
                </a:solidFill>
                <a:effectLst/>
                <a:latin typeface="Roboto"/>
                <a:ea typeface="Roboto"/>
              </a:rPr>
              <a:t> &lt; 0.001), which largely reflected a reduction in time &gt;180 mg/dL (adjusted difference −12% [−2.9 h/day], </a:t>
            </a:r>
            <a:r>
              <a:rPr lang="en-US" b="0" i="1" dirty="0">
                <a:solidFill>
                  <a:srgbClr val="292B2C"/>
                </a:solidFill>
                <a:effectLst/>
                <a:latin typeface="Roboto"/>
                <a:ea typeface="Roboto"/>
              </a:rPr>
              <a:t>P</a:t>
            </a:r>
            <a:r>
              <a:rPr lang="en-US" b="0" i="0" dirty="0">
                <a:solidFill>
                  <a:srgbClr val="292B2C"/>
                </a:solidFill>
                <a:effectLst/>
                <a:latin typeface="Roboto"/>
                <a:ea typeface="Roboto"/>
              </a:rPr>
              <a:t> &lt; 0.001). Time &lt;70 mg/dL decreased by 1.6% with CLC versus 0.3% with SAP (adjusted difference −0.7% [−10 min/day], 95% CI −1.0% to −0.2%, </a:t>
            </a:r>
            <a:r>
              <a:rPr lang="en-US" b="0" i="1" dirty="0">
                <a:solidFill>
                  <a:srgbClr val="292B2C"/>
                </a:solidFill>
                <a:effectLst/>
                <a:latin typeface="Roboto"/>
                <a:ea typeface="Roboto"/>
              </a:rPr>
              <a:t>P</a:t>
            </a:r>
            <a:r>
              <a:rPr lang="en-US" b="0" i="0" dirty="0">
                <a:solidFill>
                  <a:srgbClr val="292B2C"/>
                </a:solidFill>
                <a:effectLst/>
                <a:latin typeface="Roboto"/>
                <a:ea typeface="Roboto"/>
              </a:rPr>
              <a:t> = 0.002). CLC use averaged 89% of the time for 6 months. The mean adjusted difference in HbA1c after 6 months was 0.30% in CLC versus SAP (95% CI −0.67 to +0.08, </a:t>
            </a:r>
            <a:r>
              <a:rPr lang="en-US" b="0" i="1" dirty="0">
                <a:solidFill>
                  <a:srgbClr val="292B2C"/>
                </a:solidFill>
                <a:effectLst/>
                <a:latin typeface="Roboto"/>
                <a:ea typeface="Roboto"/>
              </a:rPr>
              <a:t>P</a:t>
            </a:r>
            <a:r>
              <a:rPr lang="en-US" b="0" i="0" dirty="0">
                <a:solidFill>
                  <a:srgbClr val="292B2C"/>
                </a:solidFill>
                <a:effectLst/>
                <a:latin typeface="Roboto"/>
                <a:ea typeface="Roboto"/>
              </a:rPr>
              <a:t> = 0.13). There was one diabetic ketoacidosis episode in the CLC group.</a:t>
            </a:r>
          </a:p>
          <a:p>
            <a:endParaRPr lang="en-US" b="0" i="0" dirty="0">
              <a:solidFill>
                <a:srgbClr val="292B2C"/>
              </a:solidFill>
              <a:effectLst/>
              <a:latin typeface="Roboto" panose="02000000000000000000" pitchFamily="2" charset="0"/>
              <a:ea typeface="Roboto"/>
            </a:endParaRPr>
          </a:p>
          <a:p>
            <a:pPr marL="457200" indent="-457200">
              <a:spcBef>
                <a:spcPts val="400"/>
              </a:spcBef>
              <a:buFont typeface="Wingdings,Sans-Serif"/>
              <a:buChar char="Ø"/>
            </a:pPr>
            <a:r>
              <a:rPr lang="en-US" dirty="0"/>
              <a:t>Among People with T1D (duration &gt; 1 </a:t>
            </a:r>
            <a:r>
              <a:rPr lang="en-US" dirty="0" err="1"/>
              <a:t>yr</a:t>
            </a:r>
            <a:r>
              <a:rPr lang="en-US" dirty="0"/>
              <a:t>, all ages) at QI Collaborative sites, increase  % population using HCL by 15%  and increase  TIR among HCL users  by 10% over 36 months.  </a:t>
            </a:r>
            <a:endParaRPr lang="en-US" dirty="0">
              <a:ea typeface="Calibri"/>
              <a:cs typeface="Calibri"/>
            </a:endParaRPr>
          </a:p>
          <a:p>
            <a:pPr marL="457200" indent="-457200">
              <a:spcBef>
                <a:spcPts val="400"/>
              </a:spcBef>
              <a:buFont typeface="Wingdings,Sans-Serif"/>
              <a:buChar char="Ø"/>
            </a:pPr>
            <a:r>
              <a:rPr lang="en-US" dirty="0"/>
              <a:t>Among People with T1D (duration &gt; 1 </a:t>
            </a:r>
            <a:r>
              <a:rPr lang="en-US" dirty="0" err="1"/>
              <a:t>yr</a:t>
            </a:r>
            <a:r>
              <a:rPr lang="en-US" dirty="0"/>
              <a:t>, all ages) at QI Collaborative sites, increase  % NW Hispanic and Black populations using CGM by 15% over 36 months. </a:t>
            </a:r>
          </a:p>
          <a:p>
            <a:endParaRPr lang="en-US">
              <a:solidFill>
                <a:srgbClr val="292B2C"/>
              </a:solidFill>
              <a:latin typeface="Roboto" panose="02000000000000000000" pitchFamily="2" charset="0"/>
              <a:ea typeface="Roboto" panose="02000000000000000000" pitchFamily="2" charset="0"/>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26ECBE7-2C81-406A-8DBA-9B2416B3CDC5}" type="slidenum">
              <a:rPr lang="en-US" smtClean="0"/>
              <a:t>18</a:t>
            </a:fld>
            <a:endParaRPr lang="en-US"/>
          </a:p>
        </p:txBody>
      </p:sp>
    </p:spTree>
    <p:extLst>
      <p:ext uri="{BB962C8B-B14F-4D97-AF65-F5344CB8AC3E}">
        <p14:creationId xmlns:p14="http://schemas.microsoft.com/office/powerpoint/2010/main" val="3838611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https://www.liebertpub.com/doi/10.1089/dia.2020.0572</a:t>
            </a:r>
          </a:p>
          <a:p>
            <a:endParaRPr lang="en-US"/>
          </a:p>
          <a:p>
            <a:r>
              <a:rPr lang="en-US" b="1" i="1" dirty="0">
                <a:solidFill>
                  <a:srgbClr val="292B2C"/>
                </a:solidFill>
                <a:effectLst/>
                <a:latin typeface="Roboto"/>
                <a:ea typeface="Roboto"/>
              </a:rPr>
              <a:t>Results:</a:t>
            </a:r>
            <a:r>
              <a:rPr lang="en-US" b="0" i="0" dirty="0">
                <a:solidFill>
                  <a:srgbClr val="292B2C"/>
                </a:solidFill>
                <a:effectLst/>
                <a:latin typeface="Roboto"/>
                <a:ea typeface="Roboto"/>
              </a:rPr>
              <a:t> Mean age of the 63 participants was 17 years, median type 1 diabetes duration was 7 years, and mean baseline HbA1c was 8.1%. All 63 completed the trial. </a:t>
            </a:r>
            <a:r>
              <a:rPr lang="en-US" b="1" i="0" dirty="0">
                <a:solidFill>
                  <a:srgbClr val="FF0000"/>
                </a:solidFill>
                <a:effectLst/>
                <a:latin typeface="Roboto"/>
                <a:ea typeface="Roboto"/>
              </a:rPr>
              <a:t>Time in range (TIR) increased by 13% with CLC versus decreasing by 1% with SAP </a:t>
            </a:r>
            <a:r>
              <a:rPr lang="en-US" b="0" i="0" dirty="0">
                <a:solidFill>
                  <a:srgbClr val="292B2C"/>
                </a:solidFill>
                <a:effectLst/>
                <a:latin typeface="Roboto"/>
                <a:ea typeface="Roboto"/>
              </a:rPr>
              <a:t>(adjusted treatment group difference = +13% [+3.1 h/day]; 95% confidence interval [CI] 9–16, </a:t>
            </a:r>
            <a:r>
              <a:rPr lang="en-US" b="0" i="1" dirty="0">
                <a:solidFill>
                  <a:srgbClr val="292B2C"/>
                </a:solidFill>
                <a:effectLst/>
                <a:latin typeface="Roboto"/>
                <a:ea typeface="Roboto"/>
              </a:rPr>
              <a:t>P</a:t>
            </a:r>
            <a:r>
              <a:rPr lang="en-US" b="0" i="0" dirty="0">
                <a:solidFill>
                  <a:srgbClr val="292B2C"/>
                </a:solidFill>
                <a:effectLst/>
                <a:latin typeface="Roboto"/>
                <a:ea typeface="Roboto"/>
              </a:rPr>
              <a:t> &lt; 0.001), which largely reflected a reduction in time &gt;180 mg/dL (adjusted difference −12% [−2.9 h/day], </a:t>
            </a:r>
            <a:r>
              <a:rPr lang="en-US" b="0" i="1" dirty="0">
                <a:solidFill>
                  <a:srgbClr val="292B2C"/>
                </a:solidFill>
                <a:effectLst/>
                <a:latin typeface="Roboto"/>
                <a:ea typeface="Roboto"/>
              </a:rPr>
              <a:t>P</a:t>
            </a:r>
            <a:r>
              <a:rPr lang="en-US" b="0" i="0" dirty="0">
                <a:solidFill>
                  <a:srgbClr val="292B2C"/>
                </a:solidFill>
                <a:effectLst/>
                <a:latin typeface="Roboto"/>
                <a:ea typeface="Roboto"/>
              </a:rPr>
              <a:t> &lt; 0.001). Time &lt;70 mg/dL decreased by 1.6% with CLC versus 0.3% with SAP (adjusted difference −0.7% [−10 min/day], 95% CI −1.0% to −0.2%, </a:t>
            </a:r>
            <a:r>
              <a:rPr lang="en-US" b="0" i="1" dirty="0">
                <a:solidFill>
                  <a:srgbClr val="292B2C"/>
                </a:solidFill>
                <a:effectLst/>
                <a:latin typeface="Roboto"/>
                <a:ea typeface="Roboto"/>
              </a:rPr>
              <a:t>P</a:t>
            </a:r>
            <a:r>
              <a:rPr lang="en-US" b="0" i="0" dirty="0">
                <a:solidFill>
                  <a:srgbClr val="292B2C"/>
                </a:solidFill>
                <a:effectLst/>
                <a:latin typeface="Roboto"/>
                <a:ea typeface="Roboto"/>
              </a:rPr>
              <a:t> = 0.002). CLC use averaged 89% of the time for 6 months. The mean adjusted difference in HbA1c after 6 months was 0.30% in CLC versus SAP (95% CI −0.67 to +0.08, </a:t>
            </a:r>
            <a:r>
              <a:rPr lang="en-US" b="0" i="1" dirty="0">
                <a:solidFill>
                  <a:srgbClr val="292B2C"/>
                </a:solidFill>
                <a:effectLst/>
                <a:latin typeface="Roboto"/>
                <a:ea typeface="Roboto"/>
              </a:rPr>
              <a:t>P</a:t>
            </a:r>
            <a:r>
              <a:rPr lang="en-US" b="0" i="0" dirty="0">
                <a:solidFill>
                  <a:srgbClr val="292B2C"/>
                </a:solidFill>
                <a:effectLst/>
                <a:latin typeface="Roboto"/>
                <a:ea typeface="Roboto"/>
              </a:rPr>
              <a:t> = 0.13). There was one diabetic ketoacidosis episode in the CLC group.</a:t>
            </a:r>
          </a:p>
          <a:p>
            <a:endParaRPr lang="en-US" b="0" i="0" dirty="0">
              <a:solidFill>
                <a:srgbClr val="292B2C"/>
              </a:solidFill>
              <a:effectLst/>
              <a:latin typeface="Roboto" panose="02000000000000000000" pitchFamily="2" charset="0"/>
              <a:ea typeface="Roboto"/>
            </a:endParaRPr>
          </a:p>
          <a:p>
            <a:pPr marL="457200" indent="-457200">
              <a:spcBef>
                <a:spcPts val="400"/>
              </a:spcBef>
              <a:buFont typeface="Wingdings,Sans-Serif"/>
              <a:buChar char="Ø"/>
            </a:pPr>
            <a:r>
              <a:rPr lang="en-US" dirty="0"/>
              <a:t>Among People with T1D (duration &gt; 1 </a:t>
            </a:r>
            <a:r>
              <a:rPr lang="en-US" dirty="0" err="1"/>
              <a:t>yr</a:t>
            </a:r>
            <a:r>
              <a:rPr lang="en-US" dirty="0"/>
              <a:t>, all ages) at QI Collaborative sites, increase  % population using HCL by 15%  and increase  TIR among HCL users  by 10% over 36 months.  </a:t>
            </a:r>
            <a:endParaRPr lang="en-US" dirty="0">
              <a:ea typeface="Calibri"/>
              <a:cs typeface="Calibri"/>
            </a:endParaRPr>
          </a:p>
          <a:p>
            <a:pPr marL="457200" indent="-457200">
              <a:spcBef>
                <a:spcPts val="400"/>
              </a:spcBef>
              <a:buFont typeface="Wingdings,Sans-Serif"/>
              <a:buChar char="Ø"/>
            </a:pPr>
            <a:r>
              <a:rPr lang="en-US" dirty="0"/>
              <a:t>Among People with T1D (duration &gt; 1 </a:t>
            </a:r>
            <a:r>
              <a:rPr lang="en-US" dirty="0" err="1"/>
              <a:t>yr</a:t>
            </a:r>
            <a:r>
              <a:rPr lang="en-US" dirty="0"/>
              <a:t>, all ages) at QI Collaborative sites, increase  % NW Hispanic and Black populations using CGM by 15% over 36 months. </a:t>
            </a:r>
          </a:p>
          <a:p>
            <a:endParaRPr lang="en-US">
              <a:solidFill>
                <a:srgbClr val="292B2C"/>
              </a:solidFill>
              <a:latin typeface="Roboto" panose="02000000000000000000" pitchFamily="2" charset="0"/>
              <a:ea typeface="Roboto" panose="02000000000000000000" pitchFamily="2" charset="0"/>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26ECBE7-2C81-406A-8DBA-9B2416B3CDC5}" type="slidenum">
              <a:rPr lang="en-US" smtClean="0"/>
              <a:t>19</a:t>
            </a:fld>
            <a:endParaRPr lang="en-US"/>
          </a:p>
        </p:txBody>
      </p:sp>
    </p:spTree>
    <p:extLst>
      <p:ext uri="{BB962C8B-B14F-4D97-AF65-F5344CB8AC3E}">
        <p14:creationId xmlns:p14="http://schemas.microsoft.com/office/powerpoint/2010/main" val="381975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https://www.liebertpub.com/doi/10.1089/dia.2020.0572</a:t>
            </a:r>
          </a:p>
          <a:p>
            <a:endParaRPr lang="en-US"/>
          </a:p>
        </p:txBody>
      </p:sp>
      <p:sp>
        <p:nvSpPr>
          <p:cNvPr id="4" name="Slide Number Placeholder 3"/>
          <p:cNvSpPr>
            <a:spLocks noGrp="1"/>
          </p:cNvSpPr>
          <p:nvPr>
            <p:ph type="sldNum" sz="quarter" idx="5"/>
          </p:nvPr>
        </p:nvSpPr>
        <p:spPr/>
        <p:txBody>
          <a:bodyPr/>
          <a:lstStyle/>
          <a:p>
            <a:fld id="{A26ECBE7-2C81-406A-8DBA-9B2416B3CDC5}" type="slidenum">
              <a:rPr lang="en-US" smtClean="0"/>
              <a:t>20</a:t>
            </a:fld>
            <a:endParaRPr lang="en-US"/>
          </a:p>
        </p:txBody>
      </p:sp>
    </p:spTree>
    <p:extLst>
      <p:ext uri="{BB962C8B-B14F-4D97-AF65-F5344CB8AC3E}">
        <p14:creationId xmlns:p14="http://schemas.microsoft.com/office/powerpoint/2010/main" val="398297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579306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18741728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F02E-D0C2-458F-A9F9-4566478C3F2B}"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DD094-D65F-4AB7-80F7-0D53200E589D}" type="slidenum">
              <a:rPr lang="en-US" smtClean="0"/>
              <a:t>‹#›</a:t>
            </a:fld>
            <a:endParaRPr lang="en-US"/>
          </a:p>
        </p:txBody>
      </p:sp>
    </p:spTree>
    <p:extLst>
      <p:ext uri="{BB962C8B-B14F-4D97-AF65-F5344CB8AC3E}">
        <p14:creationId xmlns:p14="http://schemas.microsoft.com/office/powerpoint/2010/main" val="262557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No Watermark">
    <p:spTree>
      <p:nvGrpSpPr>
        <p:cNvPr id="1" name=""/>
        <p:cNvGrpSpPr/>
        <p:nvPr/>
      </p:nvGrpSpPr>
      <p:grpSpPr>
        <a:xfrm>
          <a:off x="0" y="0"/>
          <a:ext cx="0" cy="0"/>
          <a:chOff x="0" y="0"/>
          <a:chExt cx="0" cy="0"/>
        </a:xfrm>
      </p:grpSpPr>
      <p:sp>
        <p:nvSpPr>
          <p:cNvPr id="55"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56"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57" name="Body Level One…"/>
          <p:cNvSpPr txBox="1">
            <a:spLocks noGrp="1"/>
          </p:cNvSpPr>
          <p:nvPr>
            <p:ph type="body" sz="half" idx="1"/>
          </p:nvPr>
        </p:nvSpPr>
        <p:spPr>
          <a:xfrm>
            <a:off x="990600" y="2039747"/>
            <a:ext cx="9541934" cy="3436797"/>
          </a:xfrm>
          <a:prstGeom prst="rect">
            <a:avLst/>
          </a:prstGeom>
        </p:spPr>
        <p:txBody>
          <a:bodyPr lIns="0" tIns="0" rIns="0" bIns="0"/>
          <a:lstStyle>
            <a:lvl1pPr marL="0" indent="0" defTabSz="914400">
              <a:spcBef>
                <a:spcPts val="0"/>
              </a:spcBef>
              <a:buClrTx/>
              <a:buSzTx/>
              <a:buFontTx/>
              <a:buNone/>
              <a:defRPr>
                <a:solidFill>
                  <a:srgbClr val="696E6F"/>
                </a:solidFill>
              </a:defRPr>
            </a:lvl1pPr>
            <a:lvl2pPr marL="0" indent="228600" defTabSz="914400">
              <a:spcBef>
                <a:spcPts val="0"/>
              </a:spcBef>
              <a:buClrTx/>
              <a:buSzTx/>
              <a:buFontTx/>
              <a:buNone/>
              <a:defRPr>
                <a:solidFill>
                  <a:srgbClr val="696E6F"/>
                </a:solidFill>
              </a:defRPr>
            </a:lvl2pPr>
            <a:lvl3pPr marL="0" indent="457200" defTabSz="914400">
              <a:spcBef>
                <a:spcPts val="0"/>
              </a:spcBef>
              <a:buClrTx/>
              <a:buSzTx/>
              <a:buFontTx/>
              <a:buNone/>
              <a:defRPr>
                <a:solidFill>
                  <a:srgbClr val="696E6F"/>
                </a:solidFill>
              </a:defRPr>
            </a:lvl3pPr>
            <a:lvl4pPr marL="0" indent="685800" defTabSz="914400">
              <a:spcBef>
                <a:spcPts val="0"/>
              </a:spcBef>
              <a:buClrTx/>
              <a:buSzTx/>
              <a:buFontTx/>
              <a:buNone/>
              <a:defRPr>
                <a:solidFill>
                  <a:srgbClr val="696E6F"/>
                </a:solidFill>
              </a:defRPr>
            </a:lvl4pPr>
            <a:lvl5pPr marL="0" indent="914400" defTabSz="914400">
              <a:spcBef>
                <a:spcPts val="0"/>
              </a:spcBef>
              <a:buClrTx/>
              <a:buSzTx/>
              <a:buFontTx/>
              <a:buNone/>
              <a:defRPr>
                <a:solidFill>
                  <a:srgbClr val="696E6F"/>
                </a:solidFill>
              </a:defRPr>
            </a:lvl5pPr>
          </a:lstStyle>
          <a:p>
            <a:r>
              <a:t>Body Level One</a:t>
            </a:r>
          </a:p>
          <a:p>
            <a:pPr lvl="1"/>
            <a:r>
              <a:t>Body Level Two</a:t>
            </a:r>
          </a:p>
          <a:p>
            <a:pPr lvl="2"/>
            <a:r>
              <a:t>Body Level Three</a:t>
            </a:r>
          </a:p>
          <a:p>
            <a:pPr lvl="3"/>
            <a:r>
              <a:t>Body Level Four</a:t>
            </a:r>
          </a:p>
          <a:p>
            <a:pPr lvl="4"/>
            <a:r>
              <a:t>Body Level Five</a:t>
            </a:r>
          </a:p>
        </p:txBody>
      </p:sp>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xfrm>
            <a:off x="943146" y="6200251"/>
            <a:ext cx="245412" cy="345437"/>
          </a:xfrm>
          <a:prstGeom prst="rect">
            <a:avLst/>
          </a:prstGeom>
        </p:spPr>
        <p:txBody>
          <a:bodyPr/>
          <a:lstStyle/>
          <a:p>
            <a:fld id="{86CB4B4D-7CA3-9044-876B-883B54F8677D}" type="slidenum">
              <a:t>‹#›</a:t>
            </a:fld>
            <a:endParaRPr/>
          </a:p>
        </p:txBody>
      </p:sp>
      <p:pic>
        <p:nvPicPr>
          <p:cNvPr id="60" name="Image" descr="Image"/>
          <p:cNvPicPr>
            <a:picLocks noChangeAspect="1"/>
          </p:cNvPicPr>
          <p:nvPr/>
        </p:nvPicPr>
        <p:blipFill>
          <a:blip r:embed="rId3">
            <a:alphaModFix amt="10000"/>
          </a:blip>
          <a:stretch>
            <a:fillRect/>
          </a:stretch>
        </p:blipFill>
        <p:spPr>
          <a:xfrm>
            <a:off x="-317237" y="-3396473"/>
            <a:ext cx="12767216" cy="12549965"/>
          </a:xfrm>
          <a:prstGeom prst="rect">
            <a:avLst/>
          </a:prstGeom>
          <a:ln w="12700">
            <a:miter lim="400000"/>
          </a:ln>
        </p:spPr>
      </p:pic>
    </p:spTree>
    <p:extLst>
      <p:ext uri="{BB962C8B-B14F-4D97-AF65-F5344CB8AC3E}">
        <p14:creationId xmlns:p14="http://schemas.microsoft.com/office/powerpoint/2010/main" val="30436101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9" r:id="rId6"/>
    <p:sldLayoutId id="2147483690" r:id="rId7"/>
    <p:sldLayoutId id="2147483691" r:id="rId8"/>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ebertpub.com/doi/10.1089/dia.2020.062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liebertpub.com/doi/10.1089/dia.2018.0310" TargetMode="External"/><Relationship Id="rId4" Type="http://schemas.openxmlformats.org/officeDocument/2006/relationships/hyperlink" Target="https://www.liebertpub.com/doi/10.1089/dia.2020.0572"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liebertpub.com/doi/10.1089/dia.2020.062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liebertpub.com/doi/10.1089/dia.2018.0310" TargetMode="External"/><Relationship Id="rId4" Type="http://schemas.openxmlformats.org/officeDocument/2006/relationships/hyperlink" Target="https://www.liebertpub.com/doi/10.1089/dia.2020.057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iebertpub.com/doi/10.1089/dia.2020.062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liebertpub.com/doi/10.1089/dia.2018.0310" TargetMode="External"/><Relationship Id="rId4" Type="http://schemas.openxmlformats.org/officeDocument/2006/relationships/hyperlink" Target="https://www.liebertpub.com/doi/10.1089/dia.2020.057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iebertpub.com/doi/10.1089/dia.2020.0622#f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hyperlink" Target="https://academic.oup.com/edrv/article/40/6/1521/552814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doi.org/10.1210/er.2018-0017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liebertpub.com/doi/10.1089/dia.2018.0310" TargetMode="External"/><Relationship Id="rId7" Type="http://schemas.openxmlformats.org/officeDocument/2006/relationships/hyperlink" Target="https://www.liebertpub.com/doi/10.1089/dia.2018.0310#T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liebertpub.com/doi/10.1089/dia.2018.0310#f1" TargetMode="External"/><Relationship Id="rId5" Type="http://schemas.openxmlformats.org/officeDocument/2006/relationships/hyperlink" Target="https://www.liebertpub.com/doi/10.1089/dia.2018.0310#T1" TargetMode="External"/><Relationship Id="rId4" Type="http://schemas.openxmlformats.org/officeDocument/2006/relationships/hyperlink" Target="https://doi.org/10.1089/dia.2018.031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liebertpub.com/doi/10.1089/dia.2018.0310#B9" TargetMode="External"/><Relationship Id="rId3" Type="http://schemas.openxmlformats.org/officeDocument/2006/relationships/hyperlink" Target="https://www.liebertpub.com/doi/10.1089/dia.2018.0310#B5" TargetMode="External"/><Relationship Id="rId7" Type="http://schemas.openxmlformats.org/officeDocument/2006/relationships/hyperlink" Target="https://www.liebertpub.com/doi/10.1089/dia.2018.0310#B1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liebertpub.com/doi/10.1089/dia.2018.0310#B8" TargetMode="External"/><Relationship Id="rId5" Type="http://schemas.openxmlformats.org/officeDocument/2006/relationships/hyperlink" Target="https://www.liebertpub.com/doi/10.1089/dia.2018.0310#B7" TargetMode="External"/><Relationship Id="rId4" Type="http://schemas.openxmlformats.org/officeDocument/2006/relationships/hyperlink" Target="https://www.liebertpub.com/doi/10.1089/dia.2018.0310#B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liebertpub.com/doi/10.1089/dia.2018.031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06470C-89C2-452B-8A87-D18A2DFBCF2E}"/>
              </a:ext>
            </a:extLst>
          </p:cNvPr>
          <p:cNvSpPr>
            <a:spLocks noGrp="1"/>
          </p:cNvSpPr>
          <p:nvPr>
            <p:ph type="body" sz="quarter" idx="10"/>
          </p:nvPr>
        </p:nvSpPr>
        <p:spPr/>
        <p:txBody>
          <a:bodyPr/>
          <a:lstStyle/>
          <a:p>
            <a:r>
              <a:rPr lang="en-US" sz="3300"/>
              <a:t>Strategy Session</a:t>
            </a:r>
          </a:p>
        </p:txBody>
      </p:sp>
      <p:sp>
        <p:nvSpPr>
          <p:cNvPr id="3" name="Text Placeholder 2">
            <a:extLst>
              <a:ext uri="{FF2B5EF4-FFF2-40B4-BE49-F238E27FC236}">
                <a16:creationId xmlns:a16="http://schemas.microsoft.com/office/drawing/2014/main" id="{89279E9C-3E78-4E41-8F97-7E44A2B9E092}"/>
              </a:ext>
            </a:extLst>
          </p:cNvPr>
          <p:cNvSpPr>
            <a:spLocks noGrp="1"/>
          </p:cNvSpPr>
          <p:nvPr>
            <p:ph type="body" sz="quarter" idx="11"/>
          </p:nvPr>
        </p:nvSpPr>
        <p:spPr/>
        <p:txBody>
          <a:bodyPr/>
          <a:lstStyle/>
          <a:p>
            <a:r>
              <a:rPr lang="en-US"/>
              <a:t>May 16, 2022</a:t>
            </a:r>
          </a:p>
        </p:txBody>
      </p:sp>
    </p:spTree>
    <p:extLst>
      <p:ext uri="{BB962C8B-B14F-4D97-AF65-F5344CB8AC3E}">
        <p14:creationId xmlns:p14="http://schemas.microsoft.com/office/powerpoint/2010/main" val="13765600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5E24A345-4991-DB6F-C4FF-845AB84E0CB6}"/>
              </a:ext>
            </a:extLst>
          </p:cNvPr>
          <p:cNvPicPr>
            <a:picLocks noChangeAspect="1"/>
          </p:cNvPicPr>
          <p:nvPr/>
        </p:nvPicPr>
        <p:blipFill>
          <a:blip r:embed="rId2"/>
          <a:stretch>
            <a:fillRect/>
          </a:stretch>
        </p:blipFill>
        <p:spPr>
          <a:xfrm>
            <a:off x="345583" y="738298"/>
            <a:ext cx="11683284" cy="3342249"/>
          </a:xfrm>
          <a:prstGeom prst="rect">
            <a:avLst/>
          </a:prstGeom>
        </p:spPr>
      </p:pic>
    </p:spTree>
    <p:extLst>
      <p:ext uri="{BB962C8B-B14F-4D97-AF65-F5344CB8AC3E}">
        <p14:creationId xmlns:p14="http://schemas.microsoft.com/office/powerpoint/2010/main" val="23680440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400" b="1">
                <a:solidFill>
                  <a:srgbClr val="3E4F8F"/>
                </a:solidFill>
              </a:rPr>
              <a:t>Core QI Pediatric Measures / Drivers </a:t>
            </a:r>
            <a:br>
              <a:rPr lang="en-US" sz="4400" b="1">
                <a:solidFill>
                  <a:srgbClr val="18A1AB"/>
                </a:solidFill>
              </a:rPr>
            </a:br>
            <a:r>
              <a:rPr lang="en-US" sz="2200" b="1">
                <a:solidFill>
                  <a:srgbClr val="3E4F8F"/>
                </a:solidFill>
              </a:rPr>
              <a:t>June 2020 – </a:t>
            </a:r>
            <a:r>
              <a:rPr lang="en-US" sz="2200">
                <a:solidFill>
                  <a:srgbClr val="3E4F8F"/>
                </a:solidFill>
              </a:rPr>
              <a:t>May</a:t>
            </a:r>
            <a:r>
              <a:rPr lang="en-US" sz="2200" b="1">
                <a:solidFill>
                  <a:srgbClr val="3E4F8F"/>
                </a:solidFill>
              </a:rPr>
              <a:t> 2022</a:t>
            </a:r>
          </a:p>
        </p:txBody>
      </p:sp>
      <p:sp>
        <p:nvSpPr>
          <p:cNvPr id="5" name="Text Placeholder 4">
            <a:extLst>
              <a:ext uri="{FF2B5EF4-FFF2-40B4-BE49-F238E27FC236}">
                <a16:creationId xmlns:a16="http://schemas.microsoft.com/office/drawing/2014/main" id="{6B425DED-7AD9-4532-8F93-C8555C32988D}"/>
              </a:ext>
            </a:extLst>
          </p:cNvPr>
          <p:cNvSpPr>
            <a:spLocks noGrp="1"/>
          </p:cNvSpPr>
          <p:nvPr>
            <p:ph type="body" sz="quarter" idx="10"/>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976807935"/>
              </p:ext>
            </p:extLst>
          </p:nvPr>
        </p:nvGraphicFramePr>
        <p:xfrm>
          <a:off x="1033247" y="1528899"/>
          <a:ext cx="10003585" cy="4846320"/>
        </p:xfrm>
        <a:graphic>
          <a:graphicData uri="http://schemas.openxmlformats.org/drawingml/2006/table">
            <a:tbl>
              <a:tblPr firstRow="1" bandRow="1">
                <a:tableStyleId>{5940675A-B579-460E-94D1-54222C63F5DA}</a:tableStyleId>
              </a:tblPr>
              <a:tblGrid>
                <a:gridCol w="5003716">
                  <a:extLst>
                    <a:ext uri="{9D8B030D-6E8A-4147-A177-3AD203B41FA5}">
                      <a16:colId xmlns:a16="http://schemas.microsoft.com/office/drawing/2014/main" val="3461308717"/>
                    </a:ext>
                  </a:extLst>
                </a:gridCol>
                <a:gridCol w="4999869">
                  <a:extLst>
                    <a:ext uri="{9D8B030D-6E8A-4147-A177-3AD203B41FA5}">
                      <a16:colId xmlns:a16="http://schemas.microsoft.com/office/drawing/2014/main" val="1158922004"/>
                    </a:ext>
                  </a:extLst>
                </a:gridCol>
              </a:tblGrid>
              <a:tr h="432626">
                <a:tc>
                  <a:txBody>
                    <a:bodyPr/>
                    <a:lstStyle/>
                    <a:p>
                      <a:pPr algn="ctr"/>
                      <a:r>
                        <a:rPr lang="en-US" sz="2400" b="1">
                          <a:solidFill>
                            <a:srgbClr val="3E4F8F"/>
                          </a:solidFill>
                        </a:rPr>
                        <a:t>Global Outcome Measure</a:t>
                      </a:r>
                    </a:p>
                  </a:txBody>
                  <a:tcPr>
                    <a:lnR w="12700" cap="flat" cmpd="sng" algn="ctr">
                      <a:solidFill>
                        <a:srgbClr val="47606D"/>
                      </a:solidFill>
                      <a:prstDash val="solid"/>
                      <a:round/>
                      <a:headEnd type="none" w="med" len="med"/>
                      <a:tailEnd type="none" w="med" len="med"/>
                    </a:lnR>
                  </a:tcPr>
                </a:tc>
                <a:tc>
                  <a:txBody>
                    <a:bodyPr/>
                    <a:lstStyle/>
                    <a:p>
                      <a:pPr algn="ctr"/>
                      <a:r>
                        <a:rPr lang="en-US" sz="2400" b="1">
                          <a:solidFill>
                            <a:srgbClr val="3E4F8F"/>
                          </a:solidFill>
                        </a:rPr>
                        <a:t>Process Measures</a:t>
                      </a:r>
                    </a:p>
                  </a:txBody>
                  <a:tcP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303171843"/>
                  </a:ext>
                </a:extLst>
              </a:tr>
              <a:tr h="237076">
                <a:tc rowSpan="12">
                  <a:txBody>
                    <a:bodyPr/>
                    <a:lstStyle/>
                    <a:p>
                      <a:pPr algn="ctr"/>
                      <a:r>
                        <a:rPr lang="en-US" sz="1800">
                          <a:solidFill>
                            <a:srgbClr val="47606D"/>
                          </a:solidFill>
                        </a:rPr>
                        <a:t>Increase proportion of patients A1c &lt;7% (All clinics)</a:t>
                      </a:r>
                    </a:p>
                    <a:p>
                      <a:pPr algn="ctr"/>
                      <a:endParaRPr lang="en-US" sz="1800">
                        <a:solidFill>
                          <a:srgbClr val="47606D"/>
                        </a:solidFill>
                      </a:endParaRPr>
                    </a:p>
                    <a:p>
                      <a:pPr algn="ctr"/>
                      <a:r>
                        <a:rPr lang="en-US" sz="1800">
                          <a:solidFill>
                            <a:srgbClr val="47606D"/>
                          </a:solidFill>
                        </a:rPr>
                        <a:t>Increase TIR among CGM users </a:t>
                      </a:r>
                      <a:r>
                        <a:rPr lang="en-US" sz="1800" baseline="0">
                          <a:solidFill>
                            <a:srgbClr val="47606D"/>
                          </a:solidFill>
                        </a:rPr>
                        <a:t>(All clinics)</a:t>
                      </a:r>
                      <a:endParaRPr lang="en-US" sz="1800">
                        <a:solidFill>
                          <a:srgbClr val="47606D"/>
                        </a:solidFill>
                      </a:endParaRPr>
                    </a:p>
                    <a:p>
                      <a:endParaRPr lang="en-US" sz="180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pPr algn="ctr"/>
                      <a:r>
                        <a:rPr lang="en-US" sz="1800" b="0" i="0" u="none" strike="noStrike" cap="none" spc="0" baseline="0">
                          <a:ln>
                            <a:noFill/>
                          </a:ln>
                          <a:solidFill>
                            <a:srgbClr val="47606D"/>
                          </a:solidFill>
                          <a:uFillTx/>
                          <a:latin typeface="+mn-lt"/>
                          <a:ea typeface="+mn-ea"/>
                          <a:cs typeface="+mn-cs"/>
                          <a:sym typeface="Hind Bold"/>
                        </a:rPr>
                        <a:t>CGM/Sensor </a:t>
                      </a:r>
                      <a:r>
                        <a:rPr lang="en-US" sz="1800">
                          <a:solidFill>
                            <a:srgbClr val="47606D"/>
                          </a:solidFill>
                        </a:rPr>
                        <a:t>Use</a:t>
                      </a:r>
                      <a:endParaRPr lang="en-US" sz="1800" b="0" i="0">
                        <a:solidFill>
                          <a:srgbClr val="47606D"/>
                        </a:solidFill>
                      </a:endParaRP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462684980"/>
                  </a:ext>
                </a:extLst>
              </a:tr>
              <a:tr h="237076">
                <a:tc vMerge="1">
                  <a:txBody>
                    <a:bodyPr/>
                    <a:lstStyle/>
                    <a:p>
                      <a:endParaRPr lang="en-US"/>
                    </a:p>
                  </a:txBody>
                  <a:tcPr/>
                </a:tc>
                <a:tc>
                  <a:txBody>
                    <a:bodyPr/>
                    <a:lstStyle/>
                    <a:p>
                      <a:pPr algn="ctr"/>
                      <a:r>
                        <a:rPr lang="en-US" sz="1800" b="0" i="0">
                          <a:solidFill>
                            <a:srgbClr val="47606D"/>
                          </a:solidFill>
                        </a:rPr>
                        <a:t>BG Checks</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104418053"/>
                  </a:ext>
                </a:extLst>
              </a:tr>
              <a:tr h="250904">
                <a:tc vMerge="1">
                  <a:txBody>
                    <a:bodyPr/>
                    <a:lstStyle/>
                    <a:p>
                      <a:endParaRPr lang="en-US" sz="1800"/>
                    </a:p>
                  </a:txBody>
                  <a:tcPr/>
                </a:tc>
                <a:tc>
                  <a:txBody>
                    <a:bodyPr/>
                    <a:lstStyle/>
                    <a:p>
                      <a:pPr algn="ctr"/>
                      <a:r>
                        <a:rPr lang="en-US" sz="1800">
                          <a:solidFill>
                            <a:srgbClr val="47606D"/>
                          </a:solidFill>
                        </a:rPr>
                        <a:t>Insulin</a:t>
                      </a:r>
                      <a:r>
                        <a:rPr lang="en-US" sz="1800" baseline="0">
                          <a:solidFill>
                            <a:srgbClr val="47606D"/>
                          </a:solidFill>
                        </a:rPr>
                        <a:t> Pump/Pod Use </a:t>
                      </a:r>
                      <a:endParaRPr lang="en-US" sz="1800">
                        <a:solidFill>
                          <a:srgbClr val="47606D"/>
                        </a:solidFill>
                      </a:endParaRP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582285538"/>
                  </a:ext>
                </a:extLst>
              </a:tr>
              <a:tr h="250904">
                <a:tc vMerge="1">
                  <a:txBody>
                    <a:bodyPr/>
                    <a:lstStyle/>
                    <a:p>
                      <a:endParaRPr lang="en-US"/>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Depression Screening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715706406"/>
                  </a:ext>
                </a:extLst>
              </a:tr>
              <a:tr h="221669">
                <a:tc vMerge="1">
                  <a:txBody>
                    <a:bodyPr/>
                    <a:lstStyle/>
                    <a:p>
                      <a:endParaRPr lang="en-US" sz="180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Time In Range</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509912513"/>
                  </a:ext>
                </a:extLst>
              </a:tr>
              <a:tr h="221669">
                <a:tc vMerge="1">
                  <a:txBody>
                    <a:bodyPr/>
                    <a:lstStyle/>
                    <a:p>
                      <a:endParaRPr lang="en-US"/>
                    </a:p>
                  </a:txBody>
                  <a:tcPr/>
                </a:tc>
                <a:tc>
                  <a:txBody>
                    <a:bodyPr/>
                    <a:lstStyle/>
                    <a:p>
                      <a:pPr algn="ctr"/>
                      <a:r>
                        <a:rPr lang="en-US" sz="1800">
                          <a:solidFill>
                            <a:srgbClr val="47606D"/>
                          </a:solidFill>
                        </a:rPr>
                        <a:t>DKA events/admissions</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2277504849"/>
                  </a:ext>
                </a:extLst>
              </a:tr>
              <a:tr h="252464">
                <a:tc vMerge="1">
                  <a:txBody>
                    <a:bodyPr/>
                    <a:lstStyle/>
                    <a:p>
                      <a:endParaRPr lang="en-US" sz="1800"/>
                    </a:p>
                  </a:txBody>
                  <a:tcPr/>
                </a:tc>
                <a:tc>
                  <a:txBody>
                    <a:bodyPr/>
                    <a:lstStyle/>
                    <a:p>
                      <a:pPr algn="ctr"/>
                      <a:r>
                        <a:rPr lang="en-US" sz="1800">
                          <a:solidFill>
                            <a:srgbClr val="47606D"/>
                          </a:solidFill>
                        </a:rPr>
                        <a:t>Mealtime bolusing 3x</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11284232"/>
                  </a:ext>
                </a:extLst>
              </a:tr>
              <a:tr h="182880">
                <a:tc vMerge="1">
                  <a:txBody>
                    <a:bodyPr/>
                    <a:lstStyle/>
                    <a:p>
                      <a:endParaRPr lang="en-US"/>
                    </a:p>
                  </a:txBody>
                  <a:tcPr/>
                </a:tc>
                <a:tc>
                  <a:txBody>
                    <a:bodyPr/>
                    <a:lstStyle/>
                    <a:p>
                      <a:pPr algn="ctr"/>
                      <a:r>
                        <a:rPr lang="en-US" sz="1800" b="0" i="0" u="none" strike="noStrike" cap="none" spc="0" baseline="0">
                          <a:ln>
                            <a:noFill/>
                          </a:ln>
                          <a:solidFill>
                            <a:srgbClr val="47606D"/>
                          </a:solidFill>
                          <a:uFillTx/>
                          <a:latin typeface="+mn-lt"/>
                          <a:ea typeface="+mn-ea"/>
                          <a:cs typeface="+mn-cs"/>
                          <a:sym typeface="Hind Bold"/>
                        </a:rPr>
                        <a:t>Documented transition plan</a:t>
                      </a:r>
                      <a:endParaRPr lang="en-US" sz="1800">
                        <a:solidFill>
                          <a:srgbClr val="47606D"/>
                        </a:solidFill>
                      </a:endParaRP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487149306"/>
                  </a:ext>
                </a:extLst>
              </a:tr>
              <a:tr h="182880">
                <a:tc vMerge="1">
                  <a:txBody>
                    <a:bodyPr/>
                    <a:lstStyle/>
                    <a:p>
                      <a:endParaRPr lang="en-US"/>
                    </a:p>
                  </a:txBody>
                  <a:tcPr/>
                </a:tc>
                <a:tc>
                  <a:txBody>
                    <a:bodyPr/>
                    <a:lstStyle/>
                    <a:p>
                      <a:pPr algn="ctr"/>
                      <a:r>
                        <a:rPr lang="en-US" sz="1800">
                          <a:solidFill>
                            <a:srgbClr val="47606D"/>
                          </a:solidFill>
                        </a:rPr>
                        <a:t>Review data patterns</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030326482"/>
                  </a:ext>
                </a:extLst>
              </a:tr>
              <a:tr h="227198">
                <a:tc vMerge="1">
                  <a:txBody>
                    <a:bodyPr/>
                    <a:lstStyle/>
                    <a:p>
                      <a:endParaRPr lang="en-US" sz="1800"/>
                    </a:p>
                  </a:txBody>
                  <a:tcPr/>
                </a:tc>
                <a:tc>
                  <a:txBody>
                    <a:bodyPr/>
                    <a:lstStyle/>
                    <a:p>
                      <a:pPr algn="ctr"/>
                      <a:r>
                        <a:rPr lang="en-US" sz="1800">
                          <a:solidFill>
                            <a:srgbClr val="47606D"/>
                          </a:solidFill>
                        </a:rPr>
                        <a:t>Adjust insulin dosing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2627184326"/>
                  </a:ext>
                </a:extLst>
              </a:tr>
              <a:tr h="182880">
                <a:tc vMerge="1">
                  <a:txBody>
                    <a:bodyPr/>
                    <a:lstStyle/>
                    <a:p>
                      <a:endParaRPr lang="en-US"/>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Timing of insulin bolus (at or before meal)</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023473775"/>
                  </a:ext>
                </a:extLst>
              </a:tr>
              <a:tr h="182880">
                <a:tc vMerge="1">
                  <a:txBody>
                    <a:bodyPr/>
                    <a:lstStyle/>
                    <a:p>
                      <a:endParaRPr lang="en-US"/>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SDOH Screening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378962605"/>
                  </a:ext>
                </a:extLst>
              </a:tr>
            </a:tbl>
          </a:graphicData>
        </a:graphic>
      </p:graphicFrame>
      <p:sp>
        <p:nvSpPr>
          <p:cNvPr id="2" name="TextBox 1"/>
          <p:cNvSpPr txBox="1"/>
          <p:nvPr/>
        </p:nvSpPr>
        <p:spPr>
          <a:xfrm>
            <a:off x="272479" y="6294710"/>
            <a:ext cx="831582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8A1AB"/>
                </a:solidFill>
                <a:effectLst/>
                <a:uLnTx/>
                <a:uFillTx/>
                <a:latin typeface="Calibri"/>
                <a:sym typeface="Hind Bold"/>
              </a:rPr>
              <a:t>^ </a:t>
            </a:r>
            <a:r>
              <a:rPr kumimoji="0" lang="en-US" sz="1600" b="0" i="0" u="none" strike="noStrike" kern="0" cap="none" spc="0" normalizeH="0" baseline="0" noProof="0">
                <a:ln>
                  <a:noFill/>
                </a:ln>
                <a:solidFill>
                  <a:srgbClr val="696F70"/>
                </a:solidFill>
                <a:effectLst/>
                <a:uLnTx/>
                <a:uFillTx/>
                <a:latin typeface="Calibri"/>
                <a:sym typeface="Hind Bold"/>
              </a:rPr>
              <a:t>Patients that have not been seen in 180 days and don’t have a scheduled appointment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8A1AB"/>
                </a:solidFill>
                <a:effectLst/>
                <a:uLnTx/>
                <a:uFillTx/>
                <a:latin typeface="Calibri"/>
                <a:sym typeface="Hind Bold"/>
              </a:rPr>
              <a:t>* </a:t>
            </a:r>
            <a:r>
              <a:rPr kumimoji="0" lang="en-US" sz="1600" b="0" i="0" u="none" strike="noStrike" kern="0" cap="none" spc="0" normalizeH="0" baseline="0" noProof="0">
                <a:ln>
                  <a:noFill/>
                </a:ln>
                <a:solidFill>
                  <a:srgbClr val="696F70"/>
                </a:solidFill>
                <a:effectLst/>
                <a:uLnTx/>
                <a:uFillTx/>
                <a:latin typeface="Calibri"/>
                <a:sym typeface="Hind Bold"/>
              </a:rPr>
              <a:t>CGM/Sensor Use and/or patients checking blood glucose using finger sticks at least 4 times daily</a:t>
            </a:r>
          </a:p>
        </p:txBody>
      </p:sp>
    </p:spTree>
    <p:extLst>
      <p:ext uri="{BB962C8B-B14F-4D97-AF65-F5344CB8AC3E}">
        <p14:creationId xmlns:p14="http://schemas.microsoft.com/office/powerpoint/2010/main" val="200005092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AAEB51F7-8D90-31FC-DFE5-675C078C9192}"/>
              </a:ext>
            </a:extLst>
          </p:cNvPr>
          <p:cNvPicPr>
            <a:picLocks noChangeAspect="1"/>
          </p:cNvPicPr>
          <p:nvPr/>
        </p:nvPicPr>
        <p:blipFill>
          <a:blip r:embed="rId2"/>
          <a:stretch>
            <a:fillRect/>
          </a:stretch>
        </p:blipFill>
        <p:spPr>
          <a:xfrm>
            <a:off x="1676400" y="104823"/>
            <a:ext cx="7476186" cy="6787875"/>
          </a:xfrm>
          <a:prstGeom prst="rect">
            <a:avLst/>
          </a:prstGeom>
        </p:spPr>
      </p:pic>
    </p:spTree>
    <p:extLst>
      <p:ext uri="{BB962C8B-B14F-4D97-AF65-F5344CB8AC3E}">
        <p14:creationId xmlns:p14="http://schemas.microsoft.com/office/powerpoint/2010/main" val="89476321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31C2D4F7-681F-50FB-CAD3-E0C68768690E}"/>
              </a:ext>
            </a:extLst>
          </p:cNvPr>
          <p:cNvPicPr>
            <a:picLocks noChangeAspect="1"/>
          </p:cNvPicPr>
          <p:nvPr/>
        </p:nvPicPr>
        <p:blipFill>
          <a:blip r:embed="rId2"/>
          <a:stretch>
            <a:fillRect/>
          </a:stretch>
        </p:blipFill>
        <p:spPr>
          <a:xfrm>
            <a:off x="1161245" y="198236"/>
            <a:ext cx="9204100" cy="6461527"/>
          </a:xfrm>
          <a:prstGeom prst="rect">
            <a:avLst/>
          </a:prstGeom>
        </p:spPr>
      </p:pic>
    </p:spTree>
    <p:extLst>
      <p:ext uri="{BB962C8B-B14F-4D97-AF65-F5344CB8AC3E}">
        <p14:creationId xmlns:p14="http://schemas.microsoft.com/office/powerpoint/2010/main" val="37976114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Text&#10;&#10;Description automatically generated">
            <a:extLst>
              <a:ext uri="{FF2B5EF4-FFF2-40B4-BE49-F238E27FC236}">
                <a16:creationId xmlns:a16="http://schemas.microsoft.com/office/drawing/2014/main" id="{092CE2B9-DFA3-4592-35D2-3002872FCE49}"/>
              </a:ext>
            </a:extLst>
          </p:cNvPr>
          <p:cNvPicPr>
            <a:picLocks noChangeAspect="1"/>
          </p:cNvPicPr>
          <p:nvPr/>
        </p:nvPicPr>
        <p:blipFill>
          <a:blip r:embed="rId2"/>
          <a:stretch>
            <a:fillRect/>
          </a:stretch>
        </p:blipFill>
        <p:spPr>
          <a:xfrm>
            <a:off x="55808" y="972875"/>
            <a:ext cx="12080383" cy="4021464"/>
          </a:xfrm>
          <a:prstGeom prst="rect">
            <a:avLst/>
          </a:prstGeom>
        </p:spPr>
      </p:pic>
    </p:spTree>
    <p:extLst>
      <p:ext uri="{BB962C8B-B14F-4D97-AF65-F5344CB8AC3E}">
        <p14:creationId xmlns:p14="http://schemas.microsoft.com/office/powerpoint/2010/main" val="5074505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60" y="2201714"/>
            <a:ext cx="12002813" cy="1178791"/>
          </a:xfrm>
        </p:spPr>
        <p:txBody>
          <a:bodyPr/>
          <a:lstStyle/>
          <a:p>
            <a:pPr algn="ctr"/>
            <a:r>
              <a:rPr lang="en-US" sz="4400" b="0">
                <a:solidFill>
                  <a:schemeClr val="accent6">
                    <a:lumMod val="75000"/>
                  </a:schemeClr>
                </a:solidFill>
              </a:rPr>
              <a:t>Global Aim Discussion</a:t>
            </a:r>
          </a:p>
        </p:txBody>
      </p:sp>
      <p:sp>
        <p:nvSpPr>
          <p:cNvPr id="3" name="TextBox 2"/>
          <p:cNvSpPr txBox="1"/>
          <p:nvPr/>
        </p:nvSpPr>
        <p:spPr>
          <a:xfrm>
            <a:off x="2198254" y="3380505"/>
            <a:ext cx="7897091" cy="126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chemeClr val="tx1">
                    <a:lumMod val="75000"/>
                    <a:lumOff val="25000"/>
                  </a:schemeClr>
                </a:solidFill>
                <a:effectLst/>
                <a:uLnTx/>
                <a:uFillTx/>
                <a:latin typeface="Hind Bold"/>
                <a:sym typeface="Hind Bold"/>
              </a:rPr>
              <a:t>Todd Alonso- Pediatric group 1</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chemeClr val="tx1">
                    <a:lumMod val="75000"/>
                    <a:lumOff val="25000"/>
                  </a:schemeClr>
                </a:solidFill>
                <a:effectLst/>
                <a:uLnTx/>
                <a:uFillTx/>
                <a:latin typeface="Hind Bold"/>
                <a:sym typeface="Hind Bold"/>
              </a:rPr>
              <a:t>Shideh Majidi – Pediatric group 2</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chemeClr val="tx1">
                    <a:lumMod val="75000"/>
                    <a:lumOff val="25000"/>
                  </a:schemeClr>
                </a:solidFill>
                <a:effectLst/>
                <a:uLnTx/>
                <a:uFillTx/>
                <a:latin typeface="Hind Bold"/>
                <a:sym typeface="Hind Bold"/>
              </a:rPr>
              <a:t>Devin Steenkamp – Adult group</a:t>
            </a:r>
            <a:r>
              <a:rPr kumimoji="0" lang="en-US" sz="3600" b="0" i="0" u="none" strike="noStrike" kern="0" cap="none" spc="0" normalizeH="0" baseline="0" noProof="0">
                <a:ln>
                  <a:noFill/>
                </a:ln>
                <a:solidFill>
                  <a:schemeClr val="tx1">
                    <a:lumMod val="75000"/>
                    <a:lumOff val="25000"/>
                  </a:schemeClr>
                </a:solidFill>
                <a:effectLst/>
                <a:uLnTx/>
                <a:uFillTx/>
                <a:latin typeface="Hind Bold"/>
                <a:sym typeface="Hind Bold"/>
              </a:rPr>
              <a:t> </a:t>
            </a:r>
          </a:p>
        </p:txBody>
      </p:sp>
    </p:spTree>
    <p:extLst>
      <p:ext uri="{BB962C8B-B14F-4D97-AF65-F5344CB8AC3E}">
        <p14:creationId xmlns:p14="http://schemas.microsoft.com/office/powerpoint/2010/main" val="41972934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a:t>Global Aim</a:t>
            </a:r>
          </a:p>
        </p:txBody>
      </p:sp>
      <p:sp>
        <p:nvSpPr>
          <p:cNvPr id="2" name="Text Placeholder 1"/>
          <p:cNvSpPr>
            <a:spLocks noGrp="1"/>
          </p:cNvSpPr>
          <p:nvPr>
            <p:ph type="body" sz="quarter" idx="10"/>
          </p:nvPr>
        </p:nvSpPr>
        <p:spPr/>
        <p:txBody>
          <a:bodyPr lIns="45718" tIns="45718" rIns="45718" bIns="45718" anchor="t">
            <a:noAutofit/>
          </a:bodyPr>
          <a:lstStyle/>
          <a:p>
            <a:r>
              <a:rPr lang="es-ES" sz="2800" spc="-45" err="1">
                <a:solidFill>
                  <a:srgbClr val="1BA2AC"/>
                </a:solidFill>
                <a:latin typeface="Hind Bold"/>
                <a:ea typeface="Hind Bold"/>
                <a:cs typeface="Hind Bold"/>
              </a:rPr>
              <a:t>Curren</a:t>
            </a:r>
            <a:r>
              <a:rPr lang="es-ES" sz="2800" spc="-45" err="1">
                <a:solidFill>
                  <a:srgbClr val="1BA2AC"/>
                </a:solidFill>
                <a:latin typeface="Hind Bold"/>
                <a:ea typeface="Hind Bold"/>
                <a:cs typeface="Hind Bold"/>
                <a:sym typeface="Hind Bold"/>
              </a:rPr>
              <a:t>t</a:t>
            </a:r>
            <a:r>
              <a:rPr lang="es-ES" sz="2800" kern="1200">
                <a:solidFill>
                  <a:srgbClr val="32ABB4"/>
                </a:solidFill>
              </a:rPr>
              <a:t> </a:t>
            </a:r>
            <a:r>
              <a:rPr lang="es-ES" sz="2800" spc="-45" err="1">
                <a:solidFill>
                  <a:srgbClr val="1BA2AC"/>
                </a:solidFill>
                <a:latin typeface="Hind Bold"/>
                <a:ea typeface="Hind Bold"/>
                <a:cs typeface="Hind Bold"/>
              </a:rPr>
              <a:t>Aim</a:t>
            </a:r>
            <a:r>
              <a:rPr lang="es-ES" sz="2800" spc="-45">
                <a:solidFill>
                  <a:srgbClr val="1BA2AC"/>
                </a:solidFill>
                <a:latin typeface="Hind Bold"/>
                <a:ea typeface="Hind Bold"/>
                <a:cs typeface="Hind Bold"/>
              </a:rPr>
              <a:t>:</a:t>
            </a:r>
            <a:r>
              <a:rPr lang="es-ES" sz="2800" kern="1200">
                <a:solidFill>
                  <a:srgbClr val="32ABB4"/>
                </a:solidFill>
              </a:rPr>
              <a:t> </a:t>
            </a:r>
            <a:r>
              <a:rPr lang="es-ES" sz="2800" spc="-45">
                <a:solidFill>
                  <a:srgbClr val="1BA2AC"/>
                </a:solidFill>
                <a:latin typeface="Hind Bold"/>
                <a:ea typeface="Hind Bold"/>
                <a:cs typeface="Hind Bold"/>
              </a:rPr>
              <a:t>(June 2020 – May 2022)</a:t>
            </a:r>
            <a:endParaRPr lang="en-US" sz="2800" spc="-45">
              <a:solidFill>
                <a:srgbClr val="1BA2AC"/>
              </a:solidFill>
              <a:latin typeface="Hind Bold"/>
              <a:ea typeface="Hind Bold"/>
              <a:cs typeface="Hind Bold"/>
            </a:endParaRPr>
          </a:p>
          <a:p>
            <a:pPr marL="457200" indent="-457200">
              <a:buFont typeface="Wingdings" panose="05000000000000000000" pitchFamily="2" charset="2"/>
              <a:buChar char="Ø"/>
            </a:pPr>
            <a:r>
              <a:rPr lang="es-ES" kern="1200" err="1">
                <a:solidFill>
                  <a:prstClr val="black">
                    <a:lumMod val="85000"/>
                    <a:lumOff val="15000"/>
                  </a:prstClr>
                </a:solidFill>
                <a:latin typeface="Hind Bold"/>
              </a:rPr>
              <a:t>Among</a:t>
            </a:r>
            <a:r>
              <a:rPr lang="es-ES" kern="1200">
                <a:solidFill>
                  <a:prstClr val="black">
                    <a:lumMod val="85000"/>
                    <a:lumOff val="15000"/>
                  </a:prstClr>
                </a:solidFill>
                <a:latin typeface="Hind Bold"/>
              </a:rPr>
              <a:t> People with T1D (</a:t>
            </a:r>
            <a:r>
              <a:rPr lang="es-ES" kern="1200" err="1">
                <a:solidFill>
                  <a:prstClr val="black">
                    <a:lumMod val="85000"/>
                    <a:lumOff val="15000"/>
                  </a:prstClr>
                </a:solidFill>
                <a:latin typeface="Hind Bold"/>
              </a:rPr>
              <a:t>duration</a:t>
            </a:r>
            <a:r>
              <a:rPr lang="es-ES" kern="1200">
                <a:solidFill>
                  <a:prstClr val="black">
                    <a:lumMod val="85000"/>
                    <a:lumOff val="15000"/>
                  </a:prstClr>
                </a:solidFill>
                <a:latin typeface="Hind Bold"/>
              </a:rPr>
              <a:t> &gt; 1 </a:t>
            </a:r>
            <a:r>
              <a:rPr lang="es-ES" kern="1200" err="1">
                <a:solidFill>
                  <a:prstClr val="black">
                    <a:lumMod val="85000"/>
                    <a:lumOff val="15000"/>
                  </a:prstClr>
                </a:solidFill>
                <a:latin typeface="Hind Bold"/>
              </a:rPr>
              <a:t>yr</a:t>
            </a:r>
            <a:r>
              <a:rPr lang="es-ES" kern="1200">
                <a:solidFill>
                  <a:prstClr val="black">
                    <a:lumMod val="85000"/>
                    <a:lumOff val="15000"/>
                  </a:prstClr>
                </a:solidFill>
                <a:latin typeface="Hind Bold"/>
              </a:rPr>
              <a:t>, all ages) at QI </a:t>
            </a:r>
            <a:r>
              <a:rPr lang="es-ES" kern="1200" err="1">
                <a:solidFill>
                  <a:prstClr val="black">
                    <a:lumMod val="85000"/>
                    <a:lumOff val="15000"/>
                  </a:prstClr>
                </a:solidFill>
                <a:latin typeface="Hind Bold"/>
              </a:rPr>
              <a:t>Collaborative</a:t>
            </a:r>
            <a:r>
              <a:rPr lang="es-ES" kern="1200">
                <a:solidFill>
                  <a:prstClr val="black">
                    <a:lumMod val="85000"/>
                    <a:lumOff val="15000"/>
                  </a:prstClr>
                </a:solidFill>
                <a:latin typeface="Hind Bold"/>
              </a:rPr>
              <a:t> </a:t>
            </a:r>
            <a:r>
              <a:rPr lang="es-ES" kern="1200" err="1">
                <a:solidFill>
                  <a:prstClr val="black">
                    <a:lumMod val="85000"/>
                    <a:lumOff val="15000"/>
                  </a:prstClr>
                </a:solidFill>
                <a:latin typeface="Hind Bold"/>
              </a:rPr>
              <a:t>clinics</a:t>
            </a:r>
            <a:r>
              <a:rPr lang="es-ES" kern="1200">
                <a:solidFill>
                  <a:prstClr val="black">
                    <a:lumMod val="85000"/>
                    <a:lumOff val="15000"/>
                  </a:prstClr>
                </a:solidFill>
                <a:latin typeface="Hind Bold"/>
              </a:rPr>
              <a:t>,</a:t>
            </a:r>
            <a:r>
              <a:rPr lang="en-US" kern="1200">
                <a:solidFill>
                  <a:prstClr val="black">
                    <a:lumMod val="85000"/>
                    <a:lumOff val="15000"/>
                  </a:prstClr>
                </a:solidFill>
                <a:latin typeface="Hind Bold"/>
              </a:rPr>
              <a:t> Among people with T1D,* increase proportion of patients achieving glycemic targets from baseline in 2 years: </a:t>
            </a:r>
          </a:p>
          <a:p>
            <a:pPr marL="457200" indent="-457200">
              <a:buFont typeface="Wingdings" panose="05000000000000000000" pitchFamily="2" charset="2"/>
              <a:buChar char="Ø"/>
            </a:pPr>
            <a:r>
              <a:rPr lang="en-US" kern="1200">
                <a:solidFill>
                  <a:prstClr val="black">
                    <a:lumMod val="85000"/>
                    <a:lumOff val="15000"/>
                  </a:prstClr>
                </a:solidFill>
                <a:latin typeface="Hind Bold"/>
              </a:rPr>
              <a:t>At least 25% with A1c &lt;7%, OR</a:t>
            </a:r>
          </a:p>
          <a:p>
            <a:pPr marL="457200" indent="-457200">
              <a:buFont typeface="Wingdings" panose="05000000000000000000" pitchFamily="2" charset="2"/>
              <a:buChar char="Ø"/>
            </a:pPr>
            <a:r>
              <a:rPr lang="en-US" kern="1200">
                <a:solidFill>
                  <a:prstClr val="black">
                    <a:lumMod val="85000"/>
                    <a:lumOff val="15000"/>
                  </a:prstClr>
                </a:solidFill>
                <a:latin typeface="Hind Bold"/>
              </a:rPr>
              <a:t>Increase proportion of patients A1c &lt;7% by 5%, OR</a:t>
            </a:r>
          </a:p>
          <a:p>
            <a:pPr marL="457200" indent="-457200">
              <a:buFont typeface="Wingdings" panose="05000000000000000000" pitchFamily="2" charset="2"/>
              <a:buChar char="Ø"/>
            </a:pPr>
            <a:r>
              <a:rPr lang="en-US" kern="1200">
                <a:solidFill>
                  <a:prstClr val="black">
                    <a:lumMod val="85000"/>
                    <a:lumOff val="15000"/>
                  </a:prstClr>
                </a:solidFill>
                <a:latin typeface="Hind Bold"/>
              </a:rPr>
              <a:t>Increase TIR among CGM users by 5%  </a:t>
            </a:r>
            <a:endParaRPr lang="es-ES" sz="2800" kern="1200">
              <a:solidFill>
                <a:prstClr val="black">
                  <a:lumMod val="85000"/>
                  <a:lumOff val="15000"/>
                </a:prstClr>
              </a:solidFill>
            </a:endParaRPr>
          </a:p>
          <a:p>
            <a:pPr marL="457200" lvl="0" indent="-457200">
              <a:buFont typeface="Wingdings" panose="05000000000000000000" pitchFamily="2" charset="2"/>
              <a:buChar char="Ø"/>
            </a:pPr>
            <a:endParaRPr lang="en-US" kern="1200">
              <a:latin typeface="Montserrat"/>
              <a:ea typeface="Hind Bold"/>
              <a:cs typeface="Hind Bold"/>
            </a:endParaRPr>
          </a:p>
          <a:p>
            <a:r>
              <a:rPr lang="es-ES" kern="1200" err="1">
                <a:solidFill>
                  <a:srgbClr val="1BA2AC"/>
                </a:solidFill>
                <a:latin typeface="Montserrat"/>
                <a:cs typeface="Hind Bold"/>
              </a:rPr>
              <a:t>Previous</a:t>
            </a:r>
            <a:r>
              <a:rPr lang="es-ES" kern="1200">
                <a:solidFill>
                  <a:srgbClr val="1BA2AC"/>
                </a:solidFill>
                <a:latin typeface="Montserrat"/>
                <a:cs typeface="Hind Bold"/>
              </a:rPr>
              <a:t> </a:t>
            </a:r>
            <a:r>
              <a:rPr lang="es-ES" kern="1200" err="1">
                <a:solidFill>
                  <a:srgbClr val="1BA2AC"/>
                </a:solidFill>
                <a:latin typeface="Montserrat"/>
                <a:cs typeface="Hind Bold"/>
              </a:rPr>
              <a:t>Aim</a:t>
            </a:r>
            <a:r>
              <a:rPr lang="es-ES" kern="1200">
                <a:solidFill>
                  <a:srgbClr val="1BA2AC"/>
                </a:solidFill>
                <a:latin typeface="Montserrat"/>
                <a:cs typeface="Hind Bold"/>
              </a:rPr>
              <a:t>:</a:t>
            </a:r>
            <a:r>
              <a:rPr lang="es-ES" kern="1200">
                <a:solidFill>
                  <a:srgbClr val="32ABB4"/>
                </a:solidFill>
                <a:latin typeface="Montserrat"/>
                <a:cs typeface="Hind Bold"/>
              </a:rPr>
              <a:t> </a:t>
            </a:r>
            <a:r>
              <a:rPr lang="es-ES" kern="1200">
                <a:solidFill>
                  <a:srgbClr val="1BA2AC"/>
                </a:solidFill>
                <a:latin typeface="Montserrat"/>
                <a:cs typeface="Hind Bold"/>
              </a:rPr>
              <a:t>(2018 – 2020)</a:t>
            </a:r>
            <a:endParaRPr lang="en-US"/>
          </a:p>
          <a:p>
            <a:pPr marL="457200" indent="-457200">
              <a:buFont typeface="Wingdings" panose="05000000000000000000" pitchFamily="2" charset="2"/>
              <a:buChar char="Ø"/>
            </a:pPr>
            <a:r>
              <a:rPr lang="en-US" kern="1200">
                <a:latin typeface="Montserrat"/>
                <a:cs typeface="Hind Bold"/>
              </a:rPr>
              <a:t>Among People with T1D (duration &gt; 1 </a:t>
            </a:r>
            <a:r>
              <a:rPr lang="en-US" kern="1200" err="1">
                <a:latin typeface="Montserrat"/>
                <a:cs typeface="Hind Bold"/>
              </a:rPr>
              <a:t>yr</a:t>
            </a:r>
            <a:r>
              <a:rPr lang="en-US" kern="1200">
                <a:latin typeface="Montserrat"/>
                <a:cs typeface="Hind Bold"/>
              </a:rPr>
              <a:t>, aged 12-26) at QI Collaborative sites, decrease % population with 2 A1cs &gt; 9% by 5% over 24 months.  </a:t>
            </a:r>
            <a:endParaRPr lang="en-US" kern="1200">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Tree>
    <p:extLst>
      <p:ext uri="{BB962C8B-B14F-4D97-AF65-F5344CB8AC3E}">
        <p14:creationId xmlns:p14="http://schemas.microsoft.com/office/powerpoint/2010/main" val="272901370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a:latin typeface="Montserrat SemiBold"/>
              </a:rPr>
              <a:t>Proposed </a:t>
            </a:r>
            <a:r>
              <a:rPr lang="en-US" sz="4400">
                <a:latin typeface="Montserrat SemiBold"/>
              </a:rPr>
              <a:t>Adult Global</a:t>
            </a:r>
            <a:r>
              <a:rPr lang="en-US" sz="4400" b="1">
                <a:latin typeface="Montserrat SemiBold"/>
              </a:rPr>
              <a:t> Aim</a:t>
            </a:r>
          </a:p>
        </p:txBody>
      </p:sp>
      <p:sp>
        <p:nvSpPr>
          <p:cNvPr id="2" name="Text Placeholder 1"/>
          <p:cNvSpPr>
            <a:spLocks noGrp="1"/>
          </p:cNvSpPr>
          <p:nvPr>
            <p:ph type="body" sz="quarter" idx="10"/>
          </p:nvPr>
        </p:nvSpPr>
        <p:spPr/>
        <p:txBody>
          <a:bodyPr lIns="45718" tIns="45718" rIns="45718" bIns="45718" anchor="t">
            <a:noAutofit/>
          </a:bodyPr>
          <a:lstStyle/>
          <a:p>
            <a:r>
              <a:rPr lang="es-ES" sz="2800" spc="-45" dirty="0" err="1">
                <a:solidFill>
                  <a:srgbClr val="1BA2AC"/>
                </a:solidFill>
                <a:latin typeface="Hind Bold"/>
                <a:cs typeface="Hind Bold"/>
              </a:rPr>
              <a:t>Proposed</a:t>
            </a:r>
            <a:r>
              <a:rPr lang="es-ES" sz="2800" kern="1200" dirty="0">
                <a:solidFill>
                  <a:srgbClr val="32ABB4"/>
                </a:solidFill>
                <a:latin typeface="Montserrat"/>
              </a:rPr>
              <a:t> </a:t>
            </a:r>
            <a:r>
              <a:rPr lang="es-ES" sz="2800" spc="-45" dirty="0" err="1">
                <a:solidFill>
                  <a:srgbClr val="1BA2AC"/>
                </a:solidFill>
                <a:latin typeface="Hind Bold"/>
                <a:ea typeface="Hind Bold"/>
                <a:cs typeface="Hind Bold"/>
              </a:rPr>
              <a:t>Aim</a:t>
            </a:r>
            <a:r>
              <a:rPr lang="es-ES" sz="2800" spc="-45" dirty="0">
                <a:solidFill>
                  <a:srgbClr val="1BA2AC"/>
                </a:solidFill>
                <a:latin typeface="Hind Bold"/>
                <a:ea typeface="Hind Bold"/>
                <a:cs typeface="Hind Bold"/>
              </a:rPr>
              <a:t>:</a:t>
            </a:r>
            <a:r>
              <a:rPr lang="es-ES" sz="2800" kern="1200" dirty="0">
                <a:solidFill>
                  <a:srgbClr val="32ABB4"/>
                </a:solidFill>
                <a:latin typeface="Montserrat"/>
              </a:rPr>
              <a:t> </a:t>
            </a:r>
            <a:r>
              <a:rPr lang="es-ES" sz="2800" spc="-45" dirty="0">
                <a:solidFill>
                  <a:srgbClr val="1BA2AC"/>
                </a:solidFill>
                <a:latin typeface="Hind Bold"/>
                <a:ea typeface="Hind Bold"/>
                <a:cs typeface="Hind Bold"/>
              </a:rPr>
              <a:t>(Jan 2023 – Jan 2025)</a:t>
            </a:r>
            <a:endParaRPr lang="en-US" sz="2800" spc="-45" dirty="0">
              <a:solidFill>
                <a:srgbClr val="1BA2AC"/>
              </a:solidFill>
              <a:latin typeface="Hind Bold"/>
              <a:ea typeface="Hind Bold"/>
              <a:cs typeface="Hind Bold"/>
            </a:endParaRPr>
          </a:p>
          <a:p>
            <a:pPr marL="457200" indent="-457200">
              <a:buFont typeface="Wingdings" panose="05000000000000000000" pitchFamily="2" charset="2"/>
              <a:buChar char="Ø"/>
            </a:pPr>
            <a:r>
              <a:rPr lang="en-US" kern="1200" dirty="0">
                <a:latin typeface="Montserrat"/>
              </a:rPr>
              <a:t>Increase proportion of patients </a:t>
            </a:r>
            <a:r>
              <a:rPr lang="es-ES" kern="1200" dirty="0">
                <a:latin typeface="Montserrat"/>
              </a:rPr>
              <a:t>(</a:t>
            </a:r>
            <a:r>
              <a:rPr lang="es-ES" kern="1200" dirty="0" err="1">
                <a:latin typeface="Montserrat"/>
              </a:rPr>
              <a:t>duration</a:t>
            </a:r>
            <a:r>
              <a:rPr lang="es-ES" kern="1200" dirty="0">
                <a:latin typeface="Montserrat"/>
              </a:rPr>
              <a:t> &gt; 1 </a:t>
            </a:r>
            <a:r>
              <a:rPr lang="es-ES" kern="1200" dirty="0" err="1">
                <a:latin typeface="Montserrat"/>
              </a:rPr>
              <a:t>yr</a:t>
            </a:r>
            <a:r>
              <a:rPr lang="es-ES" kern="1200" dirty="0">
                <a:latin typeface="Montserrat"/>
              </a:rPr>
              <a:t>)</a:t>
            </a:r>
            <a:r>
              <a:rPr lang="en-US" kern="1200" dirty="0">
                <a:latin typeface="Montserrat"/>
              </a:rPr>
              <a:t>   achieving glycemic targets from baseline achieving</a:t>
            </a:r>
            <a:r>
              <a:rPr lang="en-US" kern="1200" dirty="0">
                <a:latin typeface="Hind Bold"/>
              </a:rPr>
              <a:t> glycemic targets from baseline in 2 years: </a:t>
            </a:r>
          </a:p>
          <a:p>
            <a:pPr marL="457200" indent="-457200">
              <a:buFont typeface="Wingdings" panose="05000000000000000000" pitchFamily="2" charset="2"/>
              <a:buChar char="Ø"/>
            </a:pPr>
            <a:r>
              <a:rPr lang="en-US" kern="1200" dirty="0">
                <a:latin typeface="Hind Bold"/>
              </a:rPr>
              <a:t>At least 60% with A1c &lt;8%, OR</a:t>
            </a:r>
          </a:p>
          <a:p>
            <a:pPr marL="457200" indent="-457200">
              <a:buFont typeface="Wingdings" panose="05000000000000000000" pitchFamily="2" charset="2"/>
              <a:buChar char="Ø"/>
            </a:pPr>
            <a:r>
              <a:rPr lang="en-US" kern="1200" dirty="0">
                <a:latin typeface="Hind Bold"/>
              </a:rPr>
              <a:t>Increase proportion of patients A1c &lt;8% by 10% from baseline, OR</a:t>
            </a:r>
          </a:p>
          <a:p>
            <a:pPr marL="457200" indent="-457200">
              <a:buFont typeface="Wingdings" panose="05000000000000000000" pitchFamily="2" charset="2"/>
              <a:buChar char="Ø"/>
            </a:pPr>
            <a:r>
              <a:rPr lang="en-US" kern="1200" dirty="0">
                <a:latin typeface="Hind Bold"/>
              </a:rPr>
              <a:t>At least 50% will achieve TIR &gt;50% among CGM users</a:t>
            </a:r>
            <a:endParaRPr lang="es-ES" sz="2800" kern="1200" dirty="0">
              <a:solidFill>
                <a:prstClr val="black">
                  <a:lumMod val="85000"/>
                  <a:lumOff val="15000"/>
                </a:prstClr>
              </a:solidFill>
            </a:endParaRPr>
          </a:p>
          <a:p>
            <a:pPr marL="457200" lvl="0" indent="-457200">
              <a:buFont typeface="Wingdings" panose="05000000000000000000" pitchFamily="2" charset="2"/>
              <a:buChar char="Ø"/>
            </a:pPr>
            <a:endParaRPr lang="en-US" kern="1200">
              <a:latin typeface="Montserrat"/>
              <a:ea typeface="Hind Bold"/>
              <a:cs typeface="Hind Bold"/>
            </a:endParaRPr>
          </a:p>
          <a:p>
            <a:r>
              <a:rPr lang="es-ES" kern="1200" dirty="0" err="1">
                <a:solidFill>
                  <a:srgbClr val="1BA2AC"/>
                </a:solidFill>
                <a:latin typeface="Montserrat"/>
                <a:cs typeface="Hind Bold"/>
              </a:rPr>
              <a:t>Current</a:t>
            </a:r>
            <a:r>
              <a:rPr lang="es-ES" kern="1200" dirty="0">
                <a:solidFill>
                  <a:srgbClr val="32ABB4"/>
                </a:solidFill>
                <a:latin typeface="Montserrat"/>
                <a:cs typeface="Hind Bold"/>
              </a:rPr>
              <a:t> </a:t>
            </a:r>
            <a:r>
              <a:rPr lang="es-ES" kern="1200" dirty="0" err="1">
                <a:solidFill>
                  <a:srgbClr val="1BA2AC"/>
                </a:solidFill>
                <a:latin typeface="Montserrat"/>
                <a:cs typeface="Hind Bold"/>
              </a:rPr>
              <a:t>Aim</a:t>
            </a:r>
            <a:r>
              <a:rPr lang="es-ES" kern="1200" dirty="0">
                <a:solidFill>
                  <a:srgbClr val="1BA2AC"/>
                </a:solidFill>
                <a:latin typeface="Montserrat"/>
                <a:cs typeface="Hind Bold"/>
              </a:rPr>
              <a:t>:</a:t>
            </a:r>
            <a:r>
              <a:rPr lang="es-ES" kern="1200" dirty="0">
                <a:solidFill>
                  <a:srgbClr val="32ABB4"/>
                </a:solidFill>
                <a:latin typeface="Montserrat"/>
                <a:cs typeface="Hind Bold"/>
              </a:rPr>
              <a:t> </a:t>
            </a:r>
            <a:r>
              <a:rPr lang="es-ES" kern="1200" dirty="0">
                <a:solidFill>
                  <a:srgbClr val="1BA2AC"/>
                </a:solidFill>
                <a:latin typeface="Montserrat"/>
                <a:cs typeface="Hind Bold"/>
              </a:rPr>
              <a:t>(June 2020 – May 2022)</a:t>
            </a:r>
            <a:endParaRPr lang="en-US" kern="1200" dirty="0"/>
          </a:p>
          <a:p>
            <a:pPr marL="457200" indent="-457200">
              <a:buFont typeface="Wingdings,Sans-Serif"/>
              <a:buChar char="Ø"/>
            </a:pPr>
            <a:r>
              <a:rPr lang="es-ES" kern="1200" dirty="0" err="1">
                <a:latin typeface="Montserrat"/>
                <a:cs typeface="Hind Bold"/>
              </a:rPr>
              <a:t>Among</a:t>
            </a:r>
            <a:r>
              <a:rPr lang="es-ES" kern="1200" dirty="0">
                <a:latin typeface="Montserrat"/>
                <a:cs typeface="Hind Bold"/>
              </a:rPr>
              <a:t> People </a:t>
            </a:r>
            <a:r>
              <a:rPr lang="es-ES" kern="1200" dirty="0" err="1">
                <a:latin typeface="Montserrat"/>
                <a:cs typeface="Hind Bold"/>
              </a:rPr>
              <a:t>with</a:t>
            </a:r>
            <a:r>
              <a:rPr lang="es-ES" kern="1200" dirty="0">
                <a:latin typeface="Montserrat"/>
                <a:cs typeface="Hind Bold"/>
              </a:rPr>
              <a:t> T1D (</a:t>
            </a:r>
            <a:r>
              <a:rPr lang="es-ES" kern="1200" dirty="0" err="1">
                <a:latin typeface="Montserrat"/>
                <a:cs typeface="Hind Bold"/>
              </a:rPr>
              <a:t>duration</a:t>
            </a:r>
            <a:r>
              <a:rPr lang="es-ES" kern="1200" dirty="0">
                <a:latin typeface="Montserrat"/>
                <a:cs typeface="Hind Bold"/>
              </a:rPr>
              <a:t> &gt; 1 </a:t>
            </a:r>
            <a:r>
              <a:rPr lang="es-ES" kern="1200" dirty="0" err="1">
                <a:latin typeface="Montserrat"/>
                <a:cs typeface="Hind Bold"/>
              </a:rPr>
              <a:t>yr</a:t>
            </a:r>
            <a:r>
              <a:rPr lang="es-ES" kern="1200" dirty="0">
                <a:latin typeface="Montserrat"/>
                <a:cs typeface="Hind Bold"/>
              </a:rPr>
              <a:t>, </a:t>
            </a:r>
            <a:r>
              <a:rPr lang="es-ES" kern="1200" dirty="0" err="1">
                <a:latin typeface="Montserrat"/>
                <a:cs typeface="Hind Bold"/>
              </a:rPr>
              <a:t>all</a:t>
            </a:r>
            <a:r>
              <a:rPr lang="es-ES" kern="1200" dirty="0">
                <a:latin typeface="Montserrat"/>
                <a:cs typeface="Hind Bold"/>
              </a:rPr>
              <a:t> </a:t>
            </a:r>
            <a:r>
              <a:rPr lang="es-ES" kern="1200" dirty="0" err="1">
                <a:latin typeface="Montserrat"/>
                <a:cs typeface="Hind Bold"/>
              </a:rPr>
              <a:t>ages</a:t>
            </a:r>
            <a:r>
              <a:rPr lang="es-ES" kern="1200" dirty="0">
                <a:latin typeface="Montserrat"/>
                <a:cs typeface="Hind Bold"/>
              </a:rPr>
              <a:t>) at QI </a:t>
            </a:r>
            <a:r>
              <a:rPr lang="es-ES" kern="1200" dirty="0" err="1">
                <a:latin typeface="Montserrat"/>
                <a:cs typeface="Hind Bold"/>
              </a:rPr>
              <a:t>Collaborative</a:t>
            </a:r>
            <a:r>
              <a:rPr lang="es-ES" kern="1200" dirty="0">
                <a:latin typeface="Montserrat"/>
                <a:cs typeface="Hind Bold"/>
              </a:rPr>
              <a:t> </a:t>
            </a:r>
            <a:r>
              <a:rPr lang="es-ES" kern="1200" dirty="0" err="1">
                <a:latin typeface="Montserrat"/>
                <a:cs typeface="Hind Bold"/>
              </a:rPr>
              <a:t>clinics</a:t>
            </a:r>
            <a:r>
              <a:rPr lang="es-ES" kern="1200" dirty="0">
                <a:latin typeface="Montserrat"/>
                <a:cs typeface="Hind Bold"/>
              </a:rPr>
              <a:t>,</a:t>
            </a:r>
            <a:r>
              <a:rPr lang="en-US" kern="1200" dirty="0">
                <a:latin typeface="Montserrat"/>
                <a:cs typeface="Hind Bold"/>
              </a:rPr>
              <a:t> Among people with T1D,* increase proportion of patients achieving glycemic targets from baseline in 2 years: </a:t>
            </a:r>
          </a:p>
          <a:p>
            <a:pPr marL="457200" indent="-457200">
              <a:buFont typeface="Wingdings,Sans-Serif"/>
              <a:buChar char="Ø"/>
            </a:pPr>
            <a:r>
              <a:rPr lang="en-US" kern="1200" dirty="0">
                <a:latin typeface="Montserrat"/>
                <a:cs typeface="Hind Bold"/>
              </a:rPr>
              <a:t>At least 25% with A1c &lt;7%, OR</a:t>
            </a:r>
          </a:p>
          <a:p>
            <a:pPr marL="457200" indent="-457200">
              <a:buFont typeface="Wingdings,Sans-Serif"/>
              <a:buChar char="Ø"/>
            </a:pPr>
            <a:r>
              <a:rPr lang="en-US" kern="1200" dirty="0">
                <a:latin typeface="Montserrat"/>
                <a:cs typeface="Hind Bold"/>
              </a:rPr>
              <a:t>Increase proportion of patients A1c &lt;7% by 5%, OR</a:t>
            </a:r>
          </a:p>
          <a:p>
            <a:pPr marL="457200" indent="-457200">
              <a:buFont typeface="Wingdings,Sans-Serif"/>
              <a:buChar char="Ø"/>
            </a:pPr>
            <a:r>
              <a:rPr lang="en-US" kern="1200" dirty="0">
                <a:latin typeface="Montserrat"/>
                <a:cs typeface="Hind Bold"/>
              </a:rPr>
              <a:t>Increase TIR among CGM users by 5%  </a:t>
            </a:r>
            <a:endParaRPr lang="es-ES" kern="1200" dirty="0">
              <a:latin typeface="Montserrat"/>
              <a:cs typeface="Hind Bold"/>
            </a:endParaRPr>
          </a:p>
          <a:p>
            <a:endParaRPr lang="es-ES" kern="1200" dirty="0">
              <a:solidFill>
                <a:srgbClr val="1BA2AC"/>
              </a:solidFill>
              <a:latin typeface="Montserrat"/>
              <a:cs typeface="Hind Bold"/>
            </a:endParaRPr>
          </a:p>
          <a:p>
            <a:pPr marL="457200" indent="-457200">
              <a:buFont typeface="Wingdings" panose="05000000000000000000" pitchFamily="2" charset="2"/>
              <a:buChar char="Ø"/>
            </a:pPr>
            <a:endParaRPr lang="en-US" kern="1200">
              <a:latin typeface="Hind Bold"/>
              <a:cs typeface="Hind Bold"/>
            </a:endParaRPr>
          </a:p>
          <a:p>
            <a:pPr marL="3474085" lvl="8"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
        <p:nvSpPr>
          <p:cNvPr id="5" name="TextBox 4">
            <a:extLst>
              <a:ext uri="{FF2B5EF4-FFF2-40B4-BE49-F238E27FC236}">
                <a16:creationId xmlns:a16="http://schemas.microsoft.com/office/drawing/2014/main" id="{514539FF-2897-4AF3-9A9F-430062E85A5E}"/>
              </a:ext>
            </a:extLst>
          </p:cNvPr>
          <p:cNvSpPr txBox="1"/>
          <p:nvPr/>
        </p:nvSpPr>
        <p:spPr>
          <a:xfrm>
            <a:off x="201659" y="6132185"/>
            <a:ext cx="832665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3"/>
              </a:rPr>
              <a:t>https://www.liebertpub.com/doi/10.1089/dia.2020.0622</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4"/>
              </a:rPr>
              <a:t>https://www.liebertpub.com/doi/10.1089/dia.2020.0572</a:t>
            </a:r>
            <a:endParaRPr lang="en-US" sz="120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5"/>
              </a:rPr>
              <a:t>https://www.liebertpub.com/doi/10.1089/dia.2018.0310</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30772767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dirty="0">
                <a:latin typeface="Montserrat SemiBold"/>
              </a:rPr>
              <a:t>Proposed </a:t>
            </a:r>
            <a:r>
              <a:rPr lang="en-US" sz="4400" dirty="0">
                <a:latin typeface="Montserrat SemiBold"/>
              </a:rPr>
              <a:t>Pediatric Global</a:t>
            </a:r>
            <a:r>
              <a:rPr lang="en-US" sz="4400" b="1" dirty="0">
                <a:latin typeface="Montserrat SemiBold"/>
              </a:rPr>
              <a:t> Aim</a:t>
            </a:r>
          </a:p>
        </p:txBody>
      </p:sp>
      <p:sp>
        <p:nvSpPr>
          <p:cNvPr id="2" name="Text Placeholder 1"/>
          <p:cNvSpPr>
            <a:spLocks noGrp="1"/>
          </p:cNvSpPr>
          <p:nvPr>
            <p:ph type="body" sz="quarter" idx="10"/>
          </p:nvPr>
        </p:nvSpPr>
        <p:spPr/>
        <p:txBody>
          <a:bodyPr lIns="45718" tIns="45718" rIns="45718" bIns="45718" anchor="t">
            <a:noAutofit/>
          </a:bodyPr>
          <a:lstStyle/>
          <a:p>
            <a:r>
              <a:rPr lang="es-ES" sz="2800" spc="-45" dirty="0" err="1">
                <a:solidFill>
                  <a:srgbClr val="1BA2AC"/>
                </a:solidFill>
                <a:latin typeface="Hind Bold"/>
                <a:ea typeface="Hind Bold"/>
                <a:cs typeface="Hind Bold"/>
              </a:rPr>
              <a:t>Curren</a:t>
            </a:r>
            <a:r>
              <a:rPr lang="es-ES" sz="2800" spc="-45" dirty="0" err="1">
                <a:solidFill>
                  <a:srgbClr val="1BA2AC"/>
                </a:solidFill>
                <a:latin typeface="Hind Bold"/>
                <a:ea typeface="Hind Bold"/>
                <a:cs typeface="Hind Bold"/>
                <a:sym typeface="Hind Bold"/>
              </a:rPr>
              <a:t>t</a:t>
            </a:r>
            <a:r>
              <a:rPr lang="es-ES" sz="2800" kern="1200" dirty="0">
                <a:solidFill>
                  <a:srgbClr val="32ABB4"/>
                </a:solidFill>
                <a:latin typeface="Montserrat"/>
              </a:rPr>
              <a:t> </a:t>
            </a:r>
            <a:r>
              <a:rPr lang="es-ES" sz="2800" spc="-45" dirty="0" err="1">
                <a:solidFill>
                  <a:srgbClr val="1BA2AC"/>
                </a:solidFill>
                <a:latin typeface="Hind Bold"/>
                <a:ea typeface="Hind Bold"/>
                <a:cs typeface="Hind Bold"/>
              </a:rPr>
              <a:t>Aim</a:t>
            </a:r>
            <a:r>
              <a:rPr lang="es-ES" sz="2800" spc="-45" dirty="0">
                <a:solidFill>
                  <a:srgbClr val="1BA2AC"/>
                </a:solidFill>
                <a:latin typeface="Hind Bold"/>
                <a:ea typeface="Hind Bold"/>
                <a:cs typeface="Hind Bold"/>
              </a:rPr>
              <a:t>:</a:t>
            </a:r>
            <a:r>
              <a:rPr lang="es-ES" sz="2800" kern="1200" dirty="0">
                <a:solidFill>
                  <a:srgbClr val="32ABB4"/>
                </a:solidFill>
                <a:latin typeface="Montserrat"/>
              </a:rPr>
              <a:t> </a:t>
            </a:r>
            <a:r>
              <a:rPr lang="es-ES" sz="2800" spc="-45" dirty="0">
                <a:solidFill>
                  <a:srgbClr val="1BA2AC"/>
                </a:solidFill>
                <a:latin typeface="Hind Bold"/>
                <a:ea typeface="Hind Bold"/>
                <a:cs typeface="Hind Bold"/>
              </a:rPr>
              <a:t>(June 2020 – May 2022)</a:t>
            </a:r>
            <a:endParaRPr lang="en-US" sz="2800" spc="-45" dirty="0">
              <a:solidFill>
                <a:srgbClr val="1BA2AC"/>
              </a:solidFill>
              <a:latin typeface="Hind Bold"/>
              <a:ea typeface="Hind Bold"/>
              <a:cs typeface="Hind Bold"/>
            </a:endParaRPr>
          </a:p>
          <a:p>
            <a:pPr marL="457200" indent="-457200">
              <a:buFont typeface="Wingdings" panose="05000000000000000000" pitchFamily="2" charset="2"/>
              <a:buChar char="Ø"/>
            </a:pPr>
            <a:r>
              <a:rPr lang="es-ES" kern="1200" dirty="0" err="1">
                <a:latin typeface="Hind Bold"/>
              </a:rPr>
              <a:t>Among</a:t>
            </a:r>
            <a:r>
              <a:rPr lang="es-ES" kern="1200" dirty="0">
                <a:latin typeface="Hind Bold"/>
              </a:rPr>
              <a:t> People </a:t>
            </a:r>
            <a:r>
              <a:rPr lang="es-ES" kern="1200" dirty="0" err="1">
                <a:latin typeface="Hind Bold"/>
              </a:rPr>
              <a:t>with</a:t>
            </a:r>
            <a:r>
              <a:rPr lang="es-ES" kern="1200" dirty="0">
                <a:latin typeface="Hind Bold"/>
              </a:rPr>
              <a:t> T1D (</a:t>
            </a:r>
            <a:r>
              <a:rPr lang="es-ES" kern="1200" dirty="0" err="1">
                <a:latin typeface="Hind Bold"/>
              </a:rPr>
              <a:t>duration</a:t>
            </a:r>
            <a:r>
              <a:rPr lang="es-ES" kern="1200" dirty="0">
                <a:latin typeface="Hind Bold"/>
              </a:rPr>
              <a:t> &gt; 1 </a:t>
            </a:r>
            <a:r>
              <a:rPr lang="es-ES" kern="1200" dirty="0" err="1">
                <a:latin typeface="Hind Bold"/>
              </a:rPr>
              <a:t>yr</a:t>
            </a:r>
            <a:r>
              <a:rPr lang="es-ES" kern="1200" dirty="0">
                <a:latin typeface="Hind Bold"/>
              </a:rPr>
              <a:t>, </a:t>
            </a:r>
            <a:r>
              <a:rPr lang="es-ES" kern="1200" dirty="0" err="1">
                <a:latin typeface="Hind Bold"/>
              </a:rPr>
              <a:t>all</a:t>
            </a:r>
            <a:r>
              <a:rPr lang="es-ES" kern="1200" dirty="0">
                <a:latin typeface="Hind Bold"/>
              </a:rPr>
              <a:t> </a:t>
            </a:r>
            <a:r>
              <a:rPr lang="es-ES" kern="1200" dirty="0" err="1">
                <a:latin typeface="Hind Bold"/>
              </a:rPr>
              <a:t>ages</a:t>
            </a:r>
            <a:r>
              <a:rPr lang="es-ES" kern="1200" dirty="0">
                <a:latin typeface="Hind Bold"/>
              </a:rPr>
              <a:t>) at QI </a:t>
            </a:r>
            <a:r>
              <a:rPr lang="es-ES" kern="1200" dirty="0" err="1">
                <a:latin typeface="Hind Bold"/>
              </a:rPr>
              <a:t>Collaborative</a:t>
            </a:r>
            <a:r>
              <a:rPr lang="es-ES" kern="1200" dirty="0">
                <a:latin typeface="Hind Bold"/>
              </a:rPr>
              <a:t> </a:t>
            </a:r>
            <a:r>
              <a:rPr lang="es-ES" kern="1200" dirty="0" err="1">
                <a:latin typeface="Hind Bold"/>
              </a:rPr>
              <a:t>clinics</a:t>
            </a:r>
            <a:r>
              <a:rPr lang="es-ES" kern="1200" dirty="0">
                <a:latin typeface="Hind Bold"/>
              </a:rPr>
              <a:t>,</a:t>
            </a:r>
            <a:r>
              <a:rPr lang="en-US" kern="1200" dirty="0">
                <a:latin typeface="Hind Bold"/>
              </a:rPr>
              <a:t> Among people with T1D,* increase proportion of patients achieving glycemic targets from baseline in 2 years: </a:t>
            </a:r>
          </a:p>
          <a:p>
            <a:pPr marL="457200" indent="-457200">
              <a:buFont typeface="Wingdings" panose="05000000000000000000" pitchFamily="2" charset="2"/>
              <a:buChar char="Ø"/>
            </a:pPr>
            <a:r>
              <a:rPr lang="en-US" kern="1200" dirty="0">
                <a:latin typeface="Hind Bold"/>
              </a:rPr>
              <a:t>At least 25% with A1c &lt;7%, OR</a:t>
            </a:r>
          </a:p>
          <a:p>
            <a:pPr marL="457200" indent="-457200">
              <a:buFont typeface="Wingdings" panose="05000000000000000000" pitchFamily="2" charset="2"/>
              <a:buChar char="Ø"/>
            </a:pPr>
            <a:r>
              <a:rPr lang="en-US" kern="1200" dirty="0">
                <a:latin typeface="Hind Bold"/>
              </a:rPr>
              <a:t>Increase proportion of patients A1c &lt;7% by 5%, OR</a:t>
            </a:r>
          </a:p>
          <a:p>
            <a:pPr marL="457200" indent="-457200">
              <a:buFont typeface="Wingdings" panose="05000000000000000000" pitchFamily="2" charset="2"/>
              <a:buChar char="Ø"/>
            </a:pPr>
            <a:r>
              <a:rPr lang="en-US" kern="1200" dirty="0">
                <a:latin typeface="Hind Bold"/>
              </a:rPr>
              <a:t>Increase TIR among CGM users by 5%  </a:t>
            </a:r>
            <a:endParaRPr lang="es-ES" sz="2800" kern="1200">
              <a:solidFill>
                <a:prstClr val="black">
                  <a:lumMod val="85000"/>
                  <a:lumOff val="15000"/>
                </a:prstClr>
              </a:solidFill>
            </a:endParaRPr>
          </a:p>
          <a:p>
            <a:pPr marL="457200" lvl="0" indent="-457200">
              <a:buFont typeface="Wingdings" panose="05000000000000000000" pitchFamily="2" charset="2"/>
              <a:buChar char="Ø"/>
            </a:pPr>
            <a:endParaRPr lang="en-US" kern="1200">
              <a:latin typeface="Montserrat"/>
              <a:ea typeface="Hind Bold"/>
              <a:cs typeface="Hind Bold"/>
            </a:endParaRPr>
          </a:p>
          <a:p>
            <a:r>
              <a:rPr lang="es-ES" kern="1200" dirty="0" err="1">
                <a:solidFill>
                  <a:srgbClr val="1BA2AC"/>
                </a:solidFill>
                <a:latin typeface="Montserrat"/>
                <a:cs typeface="Hind Bold"/>
              </a:rPr>
              <a:t>Proposed</a:t>
            </a:r>
            <a:r>
              <a:rPr lang="es-ES" kern="1200" dirty="0">
                <a:solidFill>
                  <a:srgbClr val="1BA2AC"/>
                </a:solidFill>
                <a:latin typeface="Montserrat"/>
                <a:cs typeface="Hind Bold"/>
              </a:rPr>
              <a:t> </a:t>
            </a:r>
            <a:r>
              <a:rPr lang="es-ES" kern="1200" dirty="0" err="1">
                <a:solidFill>
                  <a:srgbClr val="1BA2AC"/>
                </a:solidFill>
                <a:latin typeface="Montserrat"/>
                <a:cs typeface="Hind Bold"/>
              </a:rPr>
              <a:t>Aim</a:t>
            </a:r>
            <a:r>
              <a:rPr lang="es-ES" kern="1200" dirty="0">
                <a:solidFill>
                  <a:srgbClr val="1BA2AC"/>
                </a:solidFill>
                <a:latin typeface="Montserrat"/>
                <a:cs typeface="Hind Bold"/>
              </a:rPr>
              <a:t>:</a:t>
            </a:r>
            <a:r>
              <a:rPr lang="es-ES" kern="1200" dirty="0">
                <a:solidFill>
                  <a:srgbClr val="32ABB4"/>
                </a:solidFill>
                <a:latin typeface="Montserrat"/>
                <a:cs typeface="Hind Bold"/>
              </a:rPr>
              <a:t> </a:t>
            </a:r>
            <a:r>
              <a:rPr lang="es-ES" kern="1200" dirty="0">
                <a:solidFill>
                  <a:srgbClr val="1BA2AC"/>
                </a:solidFill>
                <a:latin typeface="Montserrat"/>
                <a:cs typeface="Hind Bold"/>
              </a:rPr>
              <a:t>(2022 – 2025)</a:t>
            </a:r>
            <a:endParaRPr lang="en-US" dirty="0">
              <a:latin typeface="Montserrat"/>
              <a:cs typeface="Hind Bold"/>
            </a:endParaRPr>
          </a:p>
          <a:p>
            <a:pPr marL="457200" indent="-457200">
              <a:buFont typeface="Wingdings,Sans-Serif" panose="05000000000000000000" pitchFamily="2" charset="2"/>
              <a:buChar char="Ø"/>
            </a:pPr>
            <a:r>
              <a:rPr lang="en-US" kern="1200" dirty="0">
                <a:latin typeface="Montserrat"/>
                <a:cs typeface="Hind Bold"/>
              </a:rPr>
              <a:t>Increase proportion of patients </a:t>
            </a:r>
            <a:r>
              <a:rPr lang="es-ES" kern="1200" dirty="0">
                <a:latin typeface="Montserrat"/>
                <a:cs typeface="Hind Bold"/>
              </a:rPr>
              <a:t>(</a:t>
            </a:r>
            <a:r>
              <a:rPr lang="es-ES" kern="1200" dirty="0" err="1">
                <a:latin typeface="Montserrat"/>
                <a:cs typeface="Hind Bold"/>
              </a:rPr>
              <a:t>duration</a:t>
            </a:r>
            <a:r>
              <a:rPr lang="es-ES" kern="1200" dirty="0">
                <a:latin typeface="Montserrat"/>
                <a:cs typeface="Hind Bold"/>
              </a:rPr>
              <a:t> &gt; 1 </a:t>
            </a:r>
            <a:r>
              <a:rPr lang="es-ES" kern="1200" dirty="0" err="1">
                <a:latin typeface="Montserrat"/>
                <a:cs typeface="Hind Bold"/>
              </a:rPr>
              <a:t>yr</a:t>
            </a:r>
            <a:r>
              <a:rPr lang="es-ES" kern="1200" dirty="0">
                <a:latin typeface="Montserrat"/>
                <a:cs typeface="Hind Bold"/>
              </a:rPr>
              <a:t>, )</a:t>
            </a:r>
            <a:r>
              <a:rPr lang="en-US" kern="1200" dirty="0">
                <a:latin typeface="Montserrat"/>
                <a:cs typeface="Hind Bold"/>
              </a:rPr>
              <a:t>  achieving glycemic targets from baseline achieving glycemic targets from baseline in 2 years: </a:t>
            </a:r>
          </a:p>
          <a:p>
            <a:pPr marL="457200" indent="-457200">
              <a:buFont typeface="Wingdings,Sans-Serif" panose="05000000000000000000" pitchFamily="2" charset="2"/>
              <a:buChar char="Ø"/>
            </a:pPr>
            <a:r>
              <a:rPr lang="en-US" kern="1200" dirty="0">
                <a:latin typeface="Montserrat"/>
                <a:cs typeface="Hind Bold"/>
              </a:rPr>
              <a:t>At least 25% with A1c 7%, OR</a:t>
            </a:r>
          </a:p>
          <a:p>
            <a:pPr marL="457200" indent="-457200">
              <a:buFont typeface="Wingdings,Sans-Serif" panose="05000000000000000000" pitchFamily="2" charset="2"/>
              <a:buChar char="Ø"/>
            </a:pPr>
            <a:r>
              <a:rPr lang="en-US" kern="1200" dirty="0">
                <a:latin typeface="Montserrat"/>
                <a:cs typeface="Hind Bold"/>
              </a:rPr>
              <a:t>Increase proportion of patients A1c &lt;7% by 10% from baseline, OR</a:t>
            </a:r>
            <a:endParaRPr lang="en-US" kern="1200" dirty="0"/>
          </a:p>
          <a:p>
            <a:pPr marL="457200" indent="-457200">
              <a:buFont typeface="Wingdings,Sans-Serif" panose="05000000000000000000" pitchFamily="2" charset="2"/>
              <a:buChar char="Ø"/>
            </a:pPr>
            <a:r>
              <a:rPr lang="en-US" kern="1200" dirty="0">
                <a:latin typeface="Montserrat"/>
                <a:cs typeface="Hind Bold"/>
              </a:rPr>
              <a:t>At least 50% will achieve TIR &gt;50% among CGM users</a:t>
            </a:r>
            <a:endParaRPr lang="en-US" dirty="0"/>
          </a:p>
          <a:p>
            <a:pPr marL="457200" indent="-457200">
              <a:buFont typeface="Wingdings" panose="05000000000000000000" pitchFamily="2" charset="2"/>
              <a:buChar char="Ø"/>
            </a:pPr>
            <a:endParaRPr lang="en-US" kern="1200">
              <a:latin typeface="Hind Bold"/>
              <a:cs typeface="Hind Bold"/>
            </a:endParaRPr>
          </a:p>
          <a:p>
            <a:pPr marL="3474085" lvl="8"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
        <p:nvSpPr>
          <p:cNvPr id="5" name="TextBox 4">
            <a:extLst>
              <a:ext uri="{FF2B5EF4-FFF2-40B4-BE49-F238E27FC236}">
                <a16:creationId xmlns:a16="http://schemas.microsoft.com/office/drawing/2014/main" id="{514539FF-2897-4AF3-9A9F-430062E85A5E}"/>
              </a:ext>
            </a:extLst>
          </p:cNvPr>
          <p:cNvSpPr txBox="1"/>
          <p:nvPr/>
        </p:nvSpPr>
        <p:spPr>
          <a:xfrm>
            <a:off x="342184" y="6127237"/>
            <a:ext cx="832665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3"/>
              </a:rPr>
              <a:t>https://www.liebertpub.com/doi/10.1089/dia.2020.0622</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4"/>
              </a:rPr>
              <a:t>https://www.liebertpub.com/doi/10.1089/dia.2020.0572</a:t>
            </a:r>
            <a:endParaRPr lang="en-US" sz="120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5"/>
              </a:rPr>
              <a:t>https://www.liebertpub.com/doi/10.1089/dia.2018.0310</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229427587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dirty="0">
                <a:latin typeface="Montserrat SemiBold"/>
              </a:rPr>
              <a:t>Proposed </a:t>
            </a:r>
            <a:r>
              <a:rPr lang="en-US" sz="4400" dirty="0">
                <a:latin typeface="Montserrat SemiBold"/>
              </a:rPr>
              <a:t>Pediatric Global</a:t>
            </a:r>
            <a:r>
              <a:rPr lang="en-US" sz="4400" b="1" dirty="0">
                <a:latin typeface="Montserrat SemiBold"/>
              </a:rPr>
              <a:t> Aim</a:t>
            </a:r>
          </a:p>
        </p:txBody>
      </p:sp>
      <p:sp>
        <p:nvSpPr>
          <p:cNvPr id="2" name="Text Placeholder 1"/>
          <p:cNvSpPr>
            <a:spLocks noGrp="1"/>
          </p:cNvSpPr>
          <p:nvPr>
            <p:ph type="body" sz="quarter" idx="10"/>
          </p:nvPr>
        </p:nvSpPr>
        <p:spPr/>
        <p:txBody>
          <a:bodyPr lIns="45718" tIns="45718" rIns="45718" bIns="45718" anchor="t">
            <a:noAutofit/>
          </a:bodyPr>
          <a:lstStyle/>
          <a:p>
            <a:r>
              <a:rPr lang="es-ES" sz="2800" spc="-45" dirty="0" err="1">
                <a:solidFill>
                  <a:srgbClr val="1BA2AC"/>
                </a:solidFill>
                <a:latin typeface="Hind Bold"/>
                <a:ea typeface="Hind Bold"/>
                <a:cs typeface="Hind Bold"/>
              </a:rPr>
              <a:t>Curren</a:t>
            </a:r>
            <a:r>
              <a:rPr lang="es-ES" sz="2800" spc="-45" dirty="0" err="1">
                <a:solidFill>
                  <a:srgbClr val="1BA2AC"/>
                </a:solidFill>
                <a:latin typeface="Hind Bold"/>
                <a:ea typeface="Hind Bold"/>
                <a:cs typeface="Hind Bold"/>
                <a:sym typeface="Hind Bold"/>
              </a:rPr>
              <a:t>t</a:t>
            </a:r>
            <a:r>
              <a:rPr lang="es-ES" sz="2800" kern="1200" dirty="0">
                <a:solidFill>
                  <a:srgbClr val="32ABB4"/>
                </a:solidFill>
                <a:latin typeface="Montserrat"/>
              </a:rPr>
              <a:t> </a:t>
            </a:r>
            <a:r>
              <a:rPr lang="es-ES" sz="2800" spc="-45" dirty="0" err="1">
                <a:solidFill>
                  <a:srgbClr val="1BA2AC"/>
                </a:solidFill>
                <a:latin typeface="Hind Bold"/>
                <a:ea typeface="Hind Bold"/>
                <a:cs typeface="Hind Bold"/>
              </a:rPr>
              <a:t>Aim</a:t>
            </a:r>
            <a:r>
              <a:rPr lang="es-ES" sz="2800" spc="-45" dirty="0">
                <a:solidFill>
                  <a:srgbClr val="1BA2AC"/>
                </a:solidFill>
                <a:latin typeface="Hind Bold"/>
                <a:ea typeface="Hind Bold"/>
                <a:cs typeface="Hind Bold"/>
              </a:rPr>
              <a:t>:</a:t>
            </a:r>
            <a:r>
              <a:rPr lang="es-ES" sz="2800" kern="1200" dirty="0">
                <a:solidFill>
                  <a:srgbClr val="32ABB4"/>
                </a:solidFill>
                <a:latin typeface="Montserrat"/>
              </a:rPr>
              <a:t> </a:t>
            </a:r>
            <a:r>
              <a:rPr lang="es-ES" sz="2800" spc="-45" dirty="0">
                <a:solidFill>
                  <a:srgbClr val="1BA2AC"/>
                </a:solidFill>
                <a:latin typeface="Hind Bold"/>
                <a:ea typeface="Hind Bold"/>
                <a:cs typeface="Hind Bold"/>
              </a:rPr>
              <a:t>(June 2020 – May 2022)</a:t>
            </a:r>
            <a:endParaRPr lang="en-US" sz="2800" spc="-45" dirty="0">
              <a:solidFill>
                <a:srgbClr val="1BA2AC"/>
              </a:solidFill>
              <a:latin typeface="Hind Bold"/>
              <a:ea typeface="Hind Bold"/>
              <a:cs typeface="Hind Bold"/>
            </a:endParaRPr>
          </a:p>
          <a:p>
            <a:pPr marL="457200" indent="-457200">
              <a:buFont typeface="Wingdings" panose="05000000000000000000" pitchFamily="2" charset="2"/>
              <a:buChar char="Ø"/>
            </a:pPr>
            <a:r>
              <a:rPr lang="es-ES" kern="1200" dirty="0" err="1">
                <a:latin typeface="Hind Bold"/>
              </a:rPr>
              <a:t>Among</a:t>
            </a:r>
            <a:r>
              <a:rPr lang="es-ES" kern="1200" dirty="0">
                <a:latin typeface="Hind Bold"/>
              </a:rPr>
              <a:t> People </a:t>
            </a:r>
            <a:r>
              <a:rPr lang="es-ES" kern="1200" dirty="0" err="1">
                <a:latin typeface="Hind Bold"/>
              </a:rPr>
              <a:t>with</a:t>
            </a:r>
            <a:r>
              <a:rPr lang="es-ES" kern="1200" dirty="0">
                <a:latin typeface="Hind Bold"/>
              </a:rPr>
              <a:t> T1D (</a:t>
            </a:r>
            <a:r>
              <a:rPr lang="es-ES" kern="1200" dirty="0" err="1">
                <a:latin typeface="Hind Bold"/>
              </a:rPr>
              <a:t>duration</a:t>
            </a:r>
            <a:r>
              <a:rPr lang="es-ES" kern="1200" dirty="0">
                <a:latin typeface="Hind Bold"/>
              </a:rPr>
              <a:t> &gt; 1 </a:t>
            </a:r>
            <a:r>
              <a:rPr lang="es-ES" kern="1200" dirty="0" err="1">
                <a:latin typeface="Hind Bold"/>
              </a:rPr>
              <a:t>yr</a:t>
            </a:r>
            <a:r>
              <a:rPr lang="es-ES" kern="1200" dirty="0">
                <a:latin typeface="Hind Bold"/>
              </a:rPr>
              <a:t>, </a:t>
            </a:r>
            <a:r>
              <a:rPr lang="es-ES" kern="1200" dirty="0" err="1">
                <a:latin typeface="Hind Bold"/>
              </a:rPr>
              <a:t>all</a:t>
            </a:r>
            <a:r>
              <a:rPr lang="es-ES" kern="1200" dirty="0">
                <a:latin typeface="Hind Bold"/>
              </a:rPr>
              <a:t> </a:t>
            </a:r>
            <a:r>
              <a:rPr lang="es-ES" kern="1200" dirty="0" err="1">
                <a:latin typeface="Hind Bold"/>
              </a:rPr>
              <a:t>ages</a:t>
            </a:r>
            <a:r>
              <a:rPr lang="es-ES" kern="1200" dirty="0">
                <a:latin typeface="Hind Bold"/>
              </a:rPr>
              <a:t>) at QI </a:t>
            </a:r>
            <a:r>
              <a:rPr lang="es-ES" kern="1200" dirty="0" err="1">
                <a:latin typeface="Hind Bold"/>
              </a:rPr>
              <a:t>Collaborative</a:t>
            </a:r>
            <a:r>
              <a:rPr lang="es-ES" kern="1200" dirty="0">
                <a:latin typeface="Hind Bold"/>
              </a:rPr>
              <a:t> </a:t>
            </a:r>
            <a:r>
              <a:rPr lang="es-ES" kern="1200" dirty="0" err="1">
                <a:latin typeface="Hind Bold"/>
              </a:rPr>
              <a:t>clinics</a:t>
            </a:r>
            <a:r>
              <a:rPr lang="es-ES" kern="1200" dirty="0">
                <a:latin typeface="Hind Bold"/>
              </a:rPr>
              <a:t>,</a:t>
            </a:r>
            <a:r>
              <a:rPr lang="en-US" kern="1200" dirty="0">
                <a:latin typeface="Hind Bold"/>
              </a:rPr>
              <a:t> Among people with T1D,* increase proportion of patients achieving glycemic targets from baseline in 2 years: </a:t>
            </a:r>
          </a:p>
          <a:p>
            <a:pPr marL="457200" indent="-457200">
              <a:buFont typeface="Wingdings" panose="05000000000000000000" pitchFamily="2" charset="2"/>
              <a:buChar char="Ø"/>
            </a:pPr>
            <a:r>
              <a:rPr lang="en-US" kern="1200" dirty="0">
                <a:latin typeface="Hind Bold"/>
              </a:rPr>
              <a:t>At least 25% with A1c &lt;7%, OR</a:t>
            </a:r>
          </a:p>
          <a:p>
            <a:pPr marL="457200" indent="-457200">
              <a:buFont typeface="Wingdings" panose="05000000000000000000" pitchFamily="2" charset="2"/>
              <a:buChar char="Ø"/>
            </a:pPr>
            <a:r>
              <a:rPr lang="en-US" kern="1200" dirty="0">
                <a:latin typeface="Hind Bold"/>
              </a:rPr>
              <a:t>Increase proportion of patients A1c &lt;7% by 5%, OR</a:t>
            </a:r>
          </a:p>
          <a:p>
            <a:pPr marL="457200" indent="-457200">
              <a:buFont typeface="Wingdings" panose="05000000000000000000" pitchFamily="2" charset="2"/>
              <a:buChar char="Ø"/>
            </a:pPr>
            <a:r>
              <a:rPr lang="en-US" kern="1200" dirty="0">
                <a:latin typeface="Hind Bold"/>
              </a:rPr>
              <a:t>Increase TIR among CGM users by 5%  </a:t>
            </a:r>
            <a:endParaRPr lang="es-ES" sz="2800" kern="1200">
              <a:solidFill>
                <a:prstClr val="black">
                  <a:lumMod val="85000"/>
                  <a:lumOff val="15000"/>
                </a:prstClr>
              </a:solidFill>
            </a:endParaRPr>
          </a:p>
          <a:p>
            <a:pPr marL="457200" lvl="0" indent="-457200">
              <a:buFont typeface="Wingdings" panose="05000000000000000000" pitchFamily="2" charset="2"/>
              <a:buChar char="Ø"/>
            </a:pPr>
            <a:endParaRPr lang="en-US" kern="1200">
              <a:latin typeface="Montserrat"/>
              <a:ea typeface="Hind Bold"/>
              <a:cs typeface="Hind Bold"/>
            </a:endParaRPr>
          </a:p>
          <a:p>
            <a:r>
              <a:rPr lang="es-ES" kern="1200" dirty="0" err="1">
                <a:solidFill>
                  <a:srgbClr val="1BA2AC"/>
                </a:solidFill>
                <a:latin typeface="Montserrat"/>
                <a:cs typeface="Hind Bold"/>
              </a:rPr>
              <a:t>Proposed</a:t>
            </a:r>
            <a:r>
              <a:rPr lang="es-ES" kern="1200" dirty="0">
                <a:solidFill>
                  <a:srgbClr val="1BA2AC"/>
                </a:solidFill>
                <a:latin typeface="Montserrat"/>
                <a:cs typeface="Hind Bold"/>
              </a:rPr>
              <a:t> </a:t>
            </a:r>
            <a:r>
              <a:rPr lang="es-ES" kern="1200" dirty="0" err="1">
                <a:solidFill>
                  <a:srgbClr val="1BA2AC"/>
                </a:solidFill>
                <a:latin typeface="Montserrat"/>
                <a:cs typeface="Hind Bold"/>
              </a:rPr>
              <a:t>Aim</a:t>
            </a:r>
            <a:r>
              <a:rPr lang="es-ES" kern="1200" dirty="0">
                <a:solidFill>
                  <a:srgbClr val="1BA2AC"/>
                </a:solidFill>
                <a:latin typeface="Montserrat"/>
                <a:cs typeface="Hind Bold"/>
              </a:rPr>
              <a:t>:</a:t>
            </a:r>
            <a:r>
              <a:rPr lang="es-ES" kern="1200" dirty="0">
                <a:solidFill>
                  <a:srgbClr val="32ABB4"/>
                </a:solidFill>
                <a:latin typeface="Montserrat"/>
                <a:cs typeface="Hind Bold"/>
              </a:rPr>
              <a:t> </a:t>
            </a:r>
            <a:r>
              <a:rPr lang="es-ES" kern="1200" dirty="0">
                <a:solidFill>
                  <a:srgbClr val="1BA2AC"/>
                </a:solidFill>
                <a:latin typeface="Montserrat"/>
                <a:cs typeface="Hind Bold"/>
              </a:rPr>
              <a:t>(2022 – 2025)</a:t>
            </a:r>
            <a:endParaRPr lang="en-US" dirty="0"/>
          </a:p>
          <a:p>
            <a:pPr marL="457200" indent="-457200">
              <a:buFont typeface="Wingdings" panose="05000000000000000000" pitchFamily="2" charset="2"/>
              <a:buChar char="Ø"/>
            </a:pPr>
            <a:r>
              <a:rPr lang="en-US" kern="1200" dirty="0">
                <a:latin typeface="Montserrat"/>
                <a:cs typeface="Hind Bold"/>
              </a:rPr>
              <a:t>Among People with T1D (duration &gt; 1 </a:t>
            </a:r>
            <a:r>
              <a:rPr lang="en-US" kern="1200" dirty="0" err="1">
                <a:latin typeface="Montserrat"/>
                <a:cs typeface="Hind Bold"/>
              </a:rPr>
              <a:t>yr</a:t>
            </a:r>
            <a:r>
              <a:rPr lang="en-US" kern="1200" dirty="0">
                <a:latin typeface="Montserrat"/>
                <a:cs typeface="Hind Bold"/>
              </a:rPr>
              <a:t>) increase  % population using HCL by 15%  and increase  TIR among HCL users  by 10% over 36 months.  </a:t>
            </a:r>
          </a:p>
          <a:p>
            <a:pPr marL="457200" indent="-457200">
              <a:buFont typeface="Wingdings" panose="05000000000000000000" pitchFamily="2" charset="2"/>
              <a:buChar char="Ø"/>
            </a:pPr>
            <a:r>
              <a:rPr lang="en-US" kern="1200" dirty="0">
                <a:latin typeface="Montserrat"/>
                <a:cs typeface="Hind Bold"/>
              </a:rPr>
              <a:t>Among People with T1D (duration &gt; 1 </a:t>
            </a:r>
            <a:r>
              <a:rPr lang="en-US" kern="1200" dirty="0" err="1">
                <a:latin typeface="Montserrat"/>
                <a:cs typeface="Hind Bold"/>
              </a:rPr>
              <a:t>yr</a:t>
            </a:r>
            <a:r>
              <a:rPr lang="en-US" kern="1200" dirty="0">
                <a:latin typeface="Montserrat"/>
                <a:cs typeface="Hind Bold"/>
              </a:rPr>
              <a:t>) increase  % NW Hispanic and Black populations using CGM by 15% over 36 months.  </a:t>
            </a:r>
            <a:endParaRPr lang="en-US" kern="1200" dirty="0">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pPr marL="3474085" lvl="8"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
        <p:nvSpPr>
          <p:cNvPr id="5" name="TextBox 4">
            <a:extLst>
              <a:ext uri="{FF2B5EF4-FFF2-40B4-BE49-F238E27FC236}">
                <a16:creationId xmlns:a16="http://schemas.microsoft.com/office/drawing/2014/main" id="{514539FF-2897-4AF3-9A9F-430062E85A5E}"/>
              </a:ext>
            </a:extLst>
          </p:cNvPr>
          <p:cNvSpPr txBox="1"/>
          <p:nvPr/>
        </p:nvSpPr>
        <p:spPr>
          <a:xfrm>
            <a:off x="286766" y="6030255"/>
            <a:ext cx="832665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3"/>
              </a:rPr>
              <a:t>https://www.liebertpub.com/doi/10.1089/dia.2020.0622</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4"/>
              </a:rPr>
              <a:t>https://www.liebertpub.com/doi/10.1089/dia.2020.0572</a:t>
            </a:r>
            <a:endParaRPr lang="en-US" sz="1200">
              <a:solidFill>
                <a:srgbClr val="696F70"/>
              </a:solidFill>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696F70"/>
                </a:solidFill>
                <a:effectLst/>
                <a:uFillTx/>
                <a:latin typeface="Hind Bold"/>
                <a:ea typeface="Hind Bold"/>
                <a:cs typeface="Hind Bold"/>
                <a:sym typeface="Hind Bold"/>
                <a:hlinkClick r:id="rId5"/>
              </a:rPr>
              <a:t>https://www.liebertpub.com/doi/10.1089/dia.2018.0310</a:t>
            </a: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16567430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a:xfrm>
            <a:off x="2170840" y="1813515"/>
            <a:ext cx="9856059" cy="1447800"/>
          </a:xfrm>
        </p:spPr>
        <p:txBody>
          <a:bodyPr/>
          <a:lstStyle/>
          <a:p>
            <a:r>
              <a:rPr lang="en-US"/>
              <a:t>Welcome, Agenda, and Logistics Overview </a:t>
            </a:r>
            <a:br>
              <a:rPr lang="en-US"/>
            </a:br>
            <a:r>
              <a:rPr lang="en-US"/>
              <a:t>Review of Accomplishments</a:t>
            </a:r>
          </a:p>
        </p:txBody>
      </p:sp>
      <p:sp>
        <p:nvSpPr>
          <p:cNvPr id="4" name="TextBox 3">
            <a:extLst>
              <a:ext uri="{FF2B5EF4-FFF2-40B4-BE49-F238E27FC236}">
                <a16:creationId xmlns:a16="http://schemas.microsoft.com/office/drawing/2014/main" id="{BF908D16-1221-4EDD-84B8-E1CF9947AC8B}"/>
              </a:ext>
            </a:extLst>
          </p:cNvPr>
          <p:cNvSpPr txBox="1"/>
          <p:nvPr/>
        </p:nvSpPr>
        <p:spPr>
          <a:xfrm>
            <a:off x="3152775" y="3429000"/>
            <a:ext cx="6165850" cy="754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15000"/>
              </a:lnSpc>
              <a:spcBef>
                <a:spcPts val="0"/>
              </a:spcBef>
              <a:spcAft>
                <a:spcPts val="0"/>
              </a:spcAft>
            </a:pPr>
            <a:r>
              <a:rPr lang="en-US" sz="2000">
                <a:solidFill>
                  <a:srgbClr val="3E4F8F"/>
                </a:solidFill>
                <a:effectLst/>
                <a:latin typeface="+mj-lt"/>
                <a:ea typeface="Arial" panose="020B0604020202020204" pitchFamily="34" charset="0"/>
              </a:rPr>
              <a:t>Nicole Rioles</a:t>
            </a:r>
          </a:p>
          <a:p>
            <a:pPr algn="ctr"/>
            <a:r>
              <a:rPr lang="en-US" sz="2000">
                <a:solidFill>
                  <a:srgbClr val="3E4F8F"/>
                </a:solidFill>
                <a:effectLst/>
                <a:latin typeface="+mj-lt"/>
                <a:ea typeface="Arial" panose="020B0604020202020204" pitchFamily="34" charset="0"/>
              </a:rPr>
              <a:t>Osagie Ebekozien</a:t>
            </a:r>
            <a:endParaRPr lang="en-US" sz="2000">
              <a:solidFill>
                <a:srgbClr val="3E4F8F"/>
              </a:solidFill>
              <a:latin typeface="+mj-lt"/>
            </a:endParaRPr>
          </a:p>
        </p:txBody>
      </p:sp>
    </p:spTree>
    <p:extLst>
      <p:ext uri="{BB962C8B-B14F-4D97-AF65-F5344CB8AC3E}">
        <p14:creationId xmlns:p14="http://schemas.microsoft.com/office/powerpoint/2010/main" val="78699405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FA59-DF2A-98A9-D945-94ACF922AF25}"/>
              </a:ext>
            </a:extLst>
          </p:cNvPr>
          <p:cNvSpPr>
            <a:spLocks noGrp="1"/>
          </p:cNvSpPr>
          <p:nvPr>
            <p:ph type="title"/>
          </p:nvPr>
        </p:nvSpPr>
        <p:spPr/>
        <p:txBody>
          <a:bodyPr/>
          <a:lstStyle/>
          <a:p>
            <a:br>
              <a:rPr lang="en-US"/>
            </a:br>
            <a:r>
              <a:rPr lang="en-US" sz="1600"/>
              <a:t>Diabetes Technology &amp; Therapeutics Vol. 23, No. 50</a:t>
            </a:r>
            <a:br>
              <a:rPr lang="en-US" sz="1600"/>
            </a:br>
            <a:r>
              <a:rPr lang="en-US" sz="1600"/>
              <a:t>Closed-Loop Insulin Therapy Improves Glycemic Control in Adolescents and Young Adults: Outcomes from the International Diabetes Closed-Loop Trial</a:t>
            </a:r>
            <a:br>
              <a:rPr lang="en-US"/>
            </a:br>
            <a:r>
              <a:rPr lang="en-US" sz="1050"/>
              <a:t>Elvira </a:t>
            </a:r>
            <a:r>
              <a:rPr lang="en-US" sz="1050" err="1"/>
              <a:t>Isganaitis</a:t>
            </a:r>
            <a:r>
              <a:rPr lang="en-US" sz="1050"/>
              <a:t>, Dan </a:t>
            </a:r>
            <a:r>
              <a:rPr lang="en-US" sz="1050" err="1"/>
              <a:t>Raghinaru</a:t>
            </a:r>
            <a:r>
              <a:rPr lang="en-US" sz="1050"/>
              <a:t>, Louise Ambler-Osborn, Jordan E. </a:t>
            </a:r>
            <a:r>
              <a:rPr lang="en-US" sz="1050" err="1"/>
              <a:t>Pinsker</a:t>
            </a:r>
            <a:r>
              <a:rPr lang="en-US" sz="1050"/>
              <a:t>, Bruce A. Buckingham, R. Paul Wadwa, </a:t>
            </a:r>
            <a:r>
              <a:rPr lang="en-US" sz="1050" err="1"/>
              <a:t>Laya</a:t>
            </a:r>
            <a:r>
              <a:rPr lang="en-US" sz="1050"/>
              <a:t> </a:t>
            </a:r>
            <a:r>
              <a:rPr lang="en-US" sz="1050" err="1"/>
              <a:t>Ekhlaspour</a:t>
            </a:r>
            <a:r>
              <a:rPr lang="en-US" sz="1050"/>
              <a:t>, </a:t>
            </a:r>
            <a:r>
              <a:rPr lang="en-US" sz="1050" err="1"/>
              <a:t>Yogish</a:t>
            </a:r>
            <a:r>
              <a:rPr lang="en-US" sz="1050"/>
              <a:t> C. </a:t>
            </a:r>
            <a:r>
              <a:rPr lang="en-US" sz="1050" err="1"/>
              <a:t>Kudva</a:t>
            </a:r>
            <a:r>
              <a:rPr lang="en-US" sz="1050"/>
              <a:t>, Carol J. Levy, Gregory P. Forlenza, Roy W. Beck, Craig </a:t>
            </a:r>
            <a:r>
              <a:rPr lang="en-US" sz="1050" err="1"/>
              <a:t>Kollman</a:t>
            </a:r>
            <a:r>
              <a:rPr lang="en-US" sz="1050"/>
              <a:t>, John W. Lum, Sue A. Brown, Lori M. </a:t>
            </a:r>
            <a:r>
              <a:rPr lang="en-US" sz="1050" err="1"/>
              <a:t>Laffel</a:t>
            </a:r>
            <a:r>
              <a:rPr lang="en-US" sz="1050"/>
              <a:t>, for the </a:t>
            </a:r>
            <a:r>
              <a:rPr lang="en-US" sz="1050" err="1"/>
              <a:t>iDCL</a:t>
            </a:r>
            <a:r>
              <a:rPr lang="en-US" sz="1050"/>
              <a:t> Trial Research Group* … See all authors </a:t>
            </a:r>
            <a:br>
              <a:rPr lang="en-US" sz="1050"/>
            </a:br>
            <a:r>
              <a:rPr lang="en-US" sz="1050"/>
              <a:t>Published Online:20 Apr 2021https://doi.org/10.1089/dia.2020.0572</a:t>
            </a:r>
          </a:p>
        </p:txBody>
      </p:sp>
      <p:sp>
        <p:nvSpPr>
          <p:cNvPr id="3" name="Text Placeholder 2">
            <a:extLst>
              <a:ext uri="{FF2B5EF4-FFF2-40B4-BE49-F238E27FC236}">
                <a16:creationId xmlns:a16="http://schemas.microsoft.com/office/drawing/2014/main" id="{8F0B99C4-7487-A52A-A250-606F33DEA7D2}"/>
              </a:ext>
            </a:extLst>
          </p:cNvPr>
          <p:cNvSpPr>
            <a:spLocks noGrp="1"/>
          </p:cNvSpPr>
          <p:nvPr>
            <p:ph type="body" sz="quarter" idx="10"/>
          </p:nvPr>
        </p:nvSpPr>
        <p:spPr/>
        <p:txBody>
          <a:bodyPr/>
          <a:lstStyle/>
          <a:p>
            <a:endParaRPr lang="en-US"/>
          </a:p>
          <a:p>
            <a:endParaRPr lang="en-US"/>
          </a:p>
          <a:p>
            <a:endParaRPr lang="en-US"/>
          </a:p>
          <a:p>
            <a:r>
              <a:rPr lang="en-US" b="1" i="1">
                <a:solidFill>
                  <a:srgbClr val="292B2C"/>
                </a:solidFill>
                <a:effectLst/>
                <a:latin typeface="Roboto" panose="02000000000000000000" pitchFamily="2" charset="0"/>
              </a:rPr>
              <a:t>Results:</a:t>
            </a:r>
            <a:r>
              <a:rPr lang="en-US" b="0" i="0">
                <a:solidFill>
                  <a:srgbClr val="292B2C"/>
                </a:solidFill>
                <a:effectLst/>
                <a:latin typeface="Roboto" panose="02000000000000000000" pitchFamily="2" charset="0"/>
              </a:rPr>
              <a:t> Mean age of the 63 participants was 17 years, median type 1 diabetes duration was 7 years, and mean baseline HbA1c was 8.1%. All 63 completed the trial. </a:t>
            </a:r>
            <a:r>
              <a:rPr lang="en-US" b="1" i="0">
                <a:solidFill>
                  <a:srgbClr val="FF0000"/>
                </a:solidFill>
                <a:effectLst/>
                <a:latin typeface="Roboto" panose="02000000000000000000" pitchFamily="2" charset="0"/>
              </a:rPr>
              <a:t>Time in range (TIR) increased by 13% with CLC versus decreasing by 1% with SAP </a:t>
            </a:r>
            <a:r>
              <a:rPr lang="en-US" b="0" i="0">
                <a:solidFill>
                  <a:srgbClr val="292B2C"/>
                </a:solidFill>
                <a:effectLst/>
                <a:latin typeface="Roboto" panose="02000000000000000000" pitchFamily="2" charset="0"/>
              </a:rPr>
              <a:t>(adjusted treatment group difference = +13% [+3.1 h/day]; 95% confidence interval [CI] 9–16,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&lt; 0.001), which largely reflected a reduction in time &gt;180 mg/dL (adjusted difference −12% [−2.9 h/day],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&lt; 0.001). Time &lt;70 mg/dL decreased by 1.6% with CLC versus 0.3% with SAP (adjusted difference −0.7% [−10 min/day], 95% CI −1.0% to −0.2%,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 0.002). CLC use averaged 89% of the time for 6 months. The mean adjusted difference in HbA1c after 6 months was 0.30% in CLC versus SAP (95% CI −0.67 to +0.08, </a:t>
            </a:r>
            <a:r>
              <a:rPr lang="en-US" b="0" i="1">
                <a:solidFill>
                  <a:srgbClr val="292B2C"/>
                </a:solidFill>
                <a:effectLst/>
                <a:latin typeface="Roboto" panose="02000000000000000000" pitchFamily="2" charset="0"/>
              </a:rPr>
              <a:t>P</a:t>
            </a:r>
            <a:r>
              <a:rPr lang="en-US" b="0" i="0">
                <a:solidFill>
                  <a:srgbClr val="292B2C"/>
                </a:solidFill>
                <a:effectLst/>
                <a:latin typeface="Roboto" panose="02000000000000000000" pitchFamily="2" charset="0"/>
              </a:rPr>
              <a:t> = 0.13). There was one diabetic ketoacidosis episode in the CLC group.</a:t>
            </a:r>
          </a:p>
          <a:p>
            <a:endParaRPr lang="en-US"/>
          </a:p>
        </p:txBody>
      </p:sp>
    </p:spTree>
    <p:extLst>
      <p:ext uri="{BB962C8B-B14F-4D97-AF65-F5344CB8AC3E}">
        <p14:creationId xmlns:p14="http://schemas.microsoft.com/office/powerpoint/2010/main" val="141084115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ACD98E-37B5-2BC2-E98F-C4BD20EAC83C}"/>
              </a:ext>
            </a:extLst>
          </p:cNvPr>
          <p:cNvSpPr>
            <a:spLocks noGrp="1"/>
          </p:cNvSpPr>
          <p:nvPr>
            <p:ph type="body" sz="quarter" idx="10"/>
          </p:nvPr>
        </p:nvSpPr>
        <p:spPr>
          <a:xfrm>
            <a:off x="288018" y="0"/>
            <a:ext cx="11846689" cy="1100030"/>
          </a:xfrm>
        </p:spPr>
        <p:txBody>
          <a:bodyPr>
            <a:normAutofit fontScale="70000" lnSpcReduction="20000"/>
          </a:bodyPr>
          <a:lstStyle/>
          <a:p>
            <a:pPr algn="l"/>
            <a:r>
              <a:rPr lang="en-US" b="1" i="0">
                <a:solidFill>
                  <a:srgbClr val="292B2C"/>
                </a:solidFill>
                <a:effectLst/>
                <a:latin typeface="Roboto Condensed" panose="02000000000000000000" pitchFamily="2" charset="0"/>
              </a:rPr>
              <a:t>A. Glucose metrics</a:t>
            </a:r>
          </a:p>
          <a:p>
            <a:pPr algn="l"/>
            <a:r>
              <a:rPr lang="en-US" b="0" i="0">
                <a:solidFill>
                  <a:srgbClr val="292B2C"/>
                </a:solidFill>
                <a:effectLst/>
                <a:latin typeface="Roboto" panose="02000000000000000000" pitchFamily="2" charset="0"/>
              </a:rPr>
              <a:t>As presented in </a:t>
            </a:r>
            <a:r>
              <a:rPr lang="en-US" b="0" i="0" u="none" strike="noStrike">
                <a:solidFill>
                  <a:srgbClr val="292B2C"/>
                </a:solidFill>
                <a:effectLst/>
                <a:latin typeface="Roboto" panose="02000000000000000000" pitchFamily="2" charset="0"/>
                <a:hlinkClick r:id="rId3"/>
              </a:rPr>
              <a:t>Figure 1</a:t>
            </a:r>
            <a:r>
              <a:rPr lang="en-US" b="0" i="0">
                <a:solidFill>
                  <a:srgbClr val="292B2C"/>
                </a:solidFill>
                <a:effectLst/>
                <a:latin typeface="Roboto" panose="02000000000000000000" pitchFamily="2" charset="0"/>
              </a:rPr>
              <a:t>, the components of glucose metrics should include four variables: (1) mean glucose, (2) standard deviation (SD) and/or coefficient of variation (CV), (3) glucose management indicator (GMI), and (4) a visual graph displaying the recommended CGM metrics, such as time-in-range (TIR) of 70–180 mg/dL, time-above-range (TAR) of &gt;180 and &gt;250 mg/dL, and time-below-range (TBR) of &lt;70 mg/dL (level 1) and &lt;54 mg/dL (level 2).</a:t>
            </a:r>
          </a:p>
          <a:p>
            <a:endParaRPr lang="en-US"/>
          </a:p>
        </p:txBody>
      </p:sp>
      <p:pic>
        <p:nvPicPr>
          <p:cNvPr id="1026" name="Picture 2" descr="FIG. 1.">
            <a:extLst>
              <a:ext uri="{FF2B5EF4-FFF2-40B4-BE49-F238E27FC236}">
                <a16:creationId xmlns:a16="http://schemas.microsoft.com/office/drawing/2014/main" id="{C53FC280-4002-3534-7B3D-4E080775E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18" y="914400"/>
            <a:ext cx="10063899" cy="580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3851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98BC40-B923-E8E6-9568-DA8E0D2E81D8}"/>
              </a:ext>
            </a:extLst>
          </p:cNvPr>
          <p:cNvSpPr>
            <a:spLocks noGrp="1"/>
          </p:cNvSpPr>
          <p:nvPr>
            <p:ph type="body" sz="quarter" idx="10"/>
          </p:nvPr>
        </p:nvSpPr>
        <p:spPr>
          <a:xfrm>
            <a:off x="240633" y="5691345"/>
            <a:ext cx="10147776" cy="1236733"/>
          </a:xfrm>
        </p:spPr>
        <p:txBody>
          <a:bodyPr>
            <a:normAutofit fontScale="55000" lnSpcReduction="20000"/>
          </a:bodyPr>
          <a:lstStyle/>
          <a:p>
            <a:r>
              <a:rPr lang="en-US">
                <a:hlinkClick r:id="rId3"/>
              </a:rPr>
              <a:t>https://academic.oup.com/edrv/article/40/6/1521/5528142</a:t>
            </a:r>
            <a:endParaRPr lang="en-US"/>
          </a:p>
          <a:p>
            <a:endParaRPr lang="en-US"/>
          </a:p>
          <a:p>
            <a:pPr algn="l" fontAlgn="base"/>
            <a:r>
              <a:rPr lang="en-US" b="1" i="0">
                <a:solidFill>
                  <a:srgbClr val="2A2A2A"/>
                </a:solidFill>
                <a:effectLst/>
                <a:latin typeface="Merriweather" panose="00000500000000000000" pitchFamily="2" charset="0"/>
              </a:rPr>
              <a:t>Realizing a Closed-Loop (Artificial Pancreas) System for the Treatment of Type 1 Diabetes </a:t>
            </a:r>
          </a:p>
          <a:p>
            <a:pPr algn="l" fontAlgn="base"/>
            <a:r>
              <a:rPr lang="en-US" b="0" i="0" u="none" strike="noStrike">
                <a:solidFill>
                  <a:srgbClr val="006FB7"/>
                </a:solidFill>
                <a:effectLst/>
                <a:latin typeface="Source Sans Pro" panose="020B0503030403020204" pitchFamily="34" charset="0"/>
              </a:rPr>
              <a:t>Rayhan A Lal</a:t>
            </a:r>
            <a:r>
              <a:rPr lang="en-US" b="0" i="0">
                <a:solidFill>
                  <a:srgbClr val="2A2A2A"/>
                </a:solidFill>
                <a:effectLst/>
                <a:latin typeface="Source Sans Pro" panose="020B0503030403020204" pitchFamily="34" charset="0"/>
              </a:rPr>
              <a:t>, </a:t>
            </a:r>
            <a:r>
              <a:rPr lang="en-US" b="0" i="0" u="none" strike="noStrike" err="1">
                <a:solidFill>
                  <a:srgbClr val="006FB7"/>
                </a:solidFill>
                <a:effectLst/>
                <a:latin typeface="Source Sans Pro" panose="020B0503030403020204" pitchFamily="34" charset="0"/>
              </a:rPr>
              <a:t>Laya</a:t>
            </a:r>
            <a:r>
              <a:rPr lang="en-US" b="0" i="0" u="none" strike="noStrike">
                <a:solidFill>
                  <a:srgbClr val="006FB7"/>
                </a:solidFill>
                <a:effectLst/>
                <a:latin typeface="Source Sans Pro" panose="020B0503030403020204" pitchFamily="34" charset="0"/>
              </a:rPr>
              <a:t> </a:t>
            </a:r>
            <a:r>
              <a:rPr lang="en-US" b="0" i="0" u="none" strike="noStrike" err="1">
                <a:solidFill>
                  <a:srgbClr val="006FB7"/>
                </a:solidFill>
                <a:effectLst/>
                <a:latin typeface="Source Sans Pro" panose="020B0503030403020204" pitchFamily="34" charset="0"/>
              </a:rPr>
              <a:t>Ekhlaspour</a:t>
            </a:r>
            <a:r>
              <a:rPr lang="en-US" b="0" i="0">
                <a:solidFill>
                  <a:srgbClr val="2A2A2A"/>
                </a:solidFill>
                <a:effectLst/>
                <a:latin typeface="Source Sans Pro" panose="020B0503030403020204" pitchFamily="34" charset="0"/>
              </a:rPr>
              <a:t>, </a:t>
            </a:r>
            <a:r>
              <a:rPr lang="en-US" b="0" i="0" u="none" strike="noStrike">
                <a:solidFill>
                  <a:srgbClr val="006FB7"/>
                </a:solidFill>
                <a:effectLst/>
                <a:latin typeface="Source Sans Pro" panose="020B0503030403020204" pitchFamily="34" charset="0"/>
              </a:rPr>
              <a:t>Korey Hood</a:t>
            </a:r>
            <a:r>
              <a:rPr lang="en-US" b="0" i="0">
                <a:solidFill>
                  <a:srgbClr val="2A2A2A"/>
                </a:solidFill>
                <a:effectLst/>
                <a:latin typeface="Source Sans Pro" panose="020B0503030403020204" pitchFamily="34" charset="0"/>
              </a:rPr>
              <a:t>, </a:t>
            </a:r>
            <a:r>
              <a:rPr lang="en-US" b="0" i="0" u="none" strike="noStrike">
                <a:solidFill>
                  <a:srgbClr val="006FB7"/>
                </a:solidFill>
                <a:effectLst/>
                <a:latin typeface="Source Sans Pro" panose="020B0503030403020204" pitchFamily="34" charset="0"/>
              </a:rPr>
              <a:t>Bruce Buckingham</a:t>
            </a:r>
            <a:r>
              <a:rPr lang="en-US" b="0" i="0">
                <a:solidFill>
                  <a:srgbClr val="2A2A2A"/>
                </a:solidFill>
                <a:effectLst/>
                <a:latin typeface="Source Sans Pro" panose="020B0503030403020204" pitchFamily="34" charset="0"/>
              </a:rPr>
              <a:t> </a:t>
            </a:r>
            <a:r>
              <a:rPr lang="en-US" b="0" i="0" u="none" strike="noStrike">
                <a:solidFill>
                  <a:srgbClr val="006FB7"/>
                </a:solidFill>
                <a:effectLst/>
                <a:latin typeface="Source Sans Pro" panose="020B0503030403020204" pitchFamily="34" charset="0"/>
              </a:rPr>
              <a:t>Author Notes</a:t>
            </a:r>
            <a:endParaRPr lang="en-US" b="0" i="0">
              <a:solidFill>
                <a:srgbClr val="2A2A2A"/>
              </a:solidFill>
              <a:effectLst/>
              <a:latin typeface="Source Sans Pro" panose="020B0503030403020204" pitchFamily="34" charset="0"/>
            </a:endParaRPr>
          </a:p>
          <a:p>
            <a:pPr algn="l" fontAlgn="base"/>
            <a:r>
              <a:rPr lang="en-US" b="0" i="1">
                <a:solidFill>
                  <a:srgbClr val="2A2A2A"/>
                </a:solidFill>
                <a:effectLst/>
                <a:latin typeface="inherit"/>
              </a:rPr>
              <a:t>Endocrine Reviews</a:t>
            </a:r>
            <a:r>
              <a:rPr lang="en-US" b="0" i="0">
                <a:solidFill>
                  <a:srgbClr val="2A2A2A"/>
                </a:solidFill>
                <a:effectLst/>
                <a:latin typeface="Source Sans Pro" panose="020B0503030403020204" pitchFamily="34" charset="0"/>
              </a:rPr>
              <a:t>, Volume 40, Issue 6, December 2019, Pages 1521–1546, </a:t>
            </a:r>
            <a:r>
              <a:rPr lang="en-US" b="0" i="0" u="none" strike="noStrike">
                <a:solidFill>
                  <a:srgbClr val="006FB7"/>
                </a:solidFill>
                <a:effectLst/>
                <a:latin typeface="Source Sans Pro" panose="020B0503030403020204" pitchFamily="34" charset="0"/>
                <a:hlinkClick r:id="rId4"/>
              </a:rPr>
              <a:t>https://doi.org/10.1210/er.2018-00174</a:t>
            </a:r>
            <a:endParaRPr lang="en-US" b="0" i="0">
              <a:solidFill>
                <a:srgbClr val="2A2A2A"/>
              </a:solidFill>
              <a:effectLst/>
              <a:latin typeface="Source Sans Pro" panose="020B0503030403020204" pitchFamily="34" charset="0"/>
            </a:endParaRPr>
          </a:p>
          <a:p>
            <a:pPr algn="l" fontAlgn="base"/>
            <a:r>
              <a:rPr lang="en-US" b="1" i="0">
                <a:solidFill>
                  <a:srgbClr val="2A2A2A"/>
                </a:solidFill>
                <a:effectLst/>
                <a:latin typeface="inherit"/>
              </a:rPr>
              <a:t>Published:</a:t>
            </a:r>
            <a:r>
              <a:rPr lang="en-US" b="0" i="0">
                <a:solidFill>
                  <a:srgbClr val="2A2A2A"/>
                </a:solidFill>
                <a:effectLst/>
                <a:latin typeface="Source Sans Pro" panose="020B0503030403020204" pitchFamily="34" charset="0"/>
              </a:rPr>
              <a:t> 05 July 2019</a:t>
            </a:r>
          </a:p>
          <a:p>
            <a:pPr algn="l" fontAlgn="base"/>
            <a:endParaRPr lang="en-US" b="0" i="0">
              <a:solidFill>
                <a:srgbClr val="2A2A2A"/>
              </a:solidFill>
              <a:effectLst/>
              <a:latin typeface="Source Sans Pro" panose="020B0503030403020204" pitchFamily="34" charset="0"/>
            </a:endParaRPr>
          </a:p>
          <a:p>
            <a:endParaRPr lang="en-US"/>
          </a:p>
        </p:txBody>
      </p:sp>
      <p:pic>
        <p:nvPicPr>
          <p:cNvPr id="5" name="Picture 4">
            <a:extLst>
              <a:ext uri="{FF2B5EF4-FFF2-40B4-BE49-F238E27FC236}">
                <a16:creationId xmlns:a16="http://schemas.microsoft.com/office/drawing/2014/main" id="{F939FB72-502B-8144-C40D-CB80C78534CF}"/>
              </a:ext>
            </a:extLst>
          </p:cNvPr>
          <p:cNvPicPr>
            <a:picLocks noChangeAspect="1"/>
          </p:cNvPicPr>
          <p:nvPr/>
        </p:nvPicPr>
        <p:blipFill>
          <a:blip r:embed="rId5"/>
          <a:stretch>
            <a:fillRect/>
          </a:stretch>
        </p:blipFill>
        <p:spPr>
          <a:xfrm>
            <a:off x="0" y="0"/>
            <a:ext cx="6018569" cy="5527652"/>
          </a:xfrm>
          <a:prstGeom prst="rect">
            <a:avLst/>
          </a:prstGeom>
        </p:spPr>
      </p:pic>
      <p:pic>
        <p:nvPicPr>
          <p:cNvPr id="7" name="Picture 6">
            <a:extLst>
              <a:ext uri="{FF2B5EF4-FFF2-40B4-BE49-F238E27FC236}">
                <a16:creationId xmlns:a16="http://schemas.microsoft.com/office/drawing/2014/main" id="{5DFD1F1D-52AC-D456-8ED5-015F0CCAC349}"/>
              </a:ext>
            </a:extLst>
          </p:cNvPr>
          <p:cNvPicPr>
            <a:picLocks noChangeAspect="1"/>
          </p:cNvPicPr>
          <p:nvPr/>
        </p:nvPicPr>
        <p:blipFill>
          <a:blip r:embed="rId6"/>
          <a:stretch>
            <a:fillRect/>
          </a:stretch>
        </p:blipFill>
        <p:spPr>
          <a:xfrm>
            <a:off x="5759623" y="1058779"/>
            <a:ext cx="6324973" cy="3371002"/>
          </a:xfrm>
          <a:prstGeom prst="rect">
            <a:avLst/>
          </a:prstGeom>
        </p:spPr>
      </p:pic>
    </p:spTree>
    <p:extLst>
      <p:ext uri="{BB962C8B-B14F-4D97-AF65-F5344CB8AC3E}">
        <p14:creationId xmlns:p14="http://schemas.microsoft.com/office/powerpoint/2010/main" val="252203579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293C7-395E-7003-93A6-C8B126AD5D70}"/>
              </a:ext>
            </a:extLst>
          </p:cNvPr>
          <p:cNvSpPr>
            <a:spLocks noGrp="1"/>
          </p:cNvSpPr>
          <p:nvPr>
            <p:ph type="body" sz="quarter" idx="10"/>
          </p:nvPr>
        </p:nvSpPr>
        <p:spPr>
          <a:xfrm>
            <a:off x="306161" y="290060"/>
            <a:ext cx="10972800" cy="5132387"/>
          </a:xfrm>
        </p:spPr>
        <p:txBody>
          <a:bodyPr>
            <a:normAutofit fontScale="92500" lnSpcReduction="20000"/>
          </a:bodyPr>
          <a:lstStyle/>
          <a:p>
            <a:pPr algn="l"/>
            <a:r>
              <a:rPr lang="en-US" b="1" i="0">
                <a:solidFill>
                  <a:srgbClr val="292B2C"/>
                </a:solidFill>
                <a:effectLst/>
                <a:latin typeface="Roboto Condensed" panose="02000000000000000000" pitchFamily="2" charset="0"/>
              </a:rPr>
              <a:t>The Relationship of Hemoglobin A1C to Time-in-Range in Patients with Diabetes</a:t>
            </a:r>
          </a:p>
          <a:p>
            <a:pPr algn="l"/>
            <a:r>
              <a:rPr lang="en-US" b="0" i="0" u="none" strike="noStrike">
                <a:solidFill>
                  <a:srgbClr val="515E66"/>
                </a:solidFill>
                <a:effectLst/>
                <a:latin typeface="Roboto" panose="02000000000000000000" pitchFamily="2" charset="0"/>
                <a:hlinkClick r:id="rId3" tooltip="Robert A. Vigersky"/>
              </a:rPr>
              <a:t>Robert A. </a:t>
            </a:r>
            <a:r>
              <a:rPr lang="en-US" b="0" i="0" u="none" strike="noStrike" err="1">
                <a:solidFill>
                  <a:srgbClr val="515E66"/>
                </a:solidFill>
                <a:effectLst/>
                <a:latin typeface="Roboto" panose="02000000000000000000" pitchFamily="2" charset="0"/>
                <a:hlinkClick r:id="rId3" tooltip="Robert A. Vigersky"/>
              </a:rPr>
              <a:t>Vigersky</a:t>
            </a:r>
            <a:endParaRPr lang="en-US" b="0" i="0">
              <a:solidFill>
                <a:srgbClr val="292B2C"/>
              </a:solidFill>
              <a:effectLst/>
              <a:latin typeface="Roboto" panose="02000000000000000000" pitchFamily="2" charset="0"/>
            </a:endParaRPr>
          </a:p>
          <a:p>
            <a:pPr algn="l"/>
            <a:r>
              <a:rPr lang="en-US" b="0" i="0">
                <a:solidFill>
                  <a:srgbClr val="515E66"/>
                </a:solidFill>
                <a:effectLst/>
                <a:latin typeface="Roboto" panose="02000000000000000000" pitchFamily="2" charset="0"/>
              </a:rPr>
              <a:t> and </a:t>
            </a:r>
            <a:r>
              <a:rPr lang="en-US" b="0" i="0" u="none" strike="noStrike">
                <a:solidFill>
                  <a:srgbClr val="515E66"/>
                </a:solidFill>
                <a:effectLst/>
                <a:latin typeface="Roboto" panose="02000000000000000000" pitchFamily="2" charset="0"/>
                <a:hlinkClick r:id="rId3" tooltip="Chantal McMahon"/>
              </a:rPr>
              <a:t>Chantal McMahon</a:t>
            </a:r>
            <a:endParaRPr lang="en-US" b="0" i="0">
              <a:solidFill>
                <a:srgbClr val="292B2C"/>
              </a:solidFill>
              <a:effectLst/>
              <a:latin typeface="Roboto" panose="02000000000000000000" pitchFamily="2" charset="0"/>
            </a:endParaRPr>
          </a:p>
          <a:p>
            <a:pPr algn="l"/>
            <a:r>
              <a:rPr lang="en-US" b="1" i="0">
                <a:solidFill>
                  <a:srgbClr val="292B2C"/>
                </a:solidFill>
                <a:effectLst/>
                <a:latin typeface="Roboto" panose="02000000000000000000" pitchFamily="2" charset="0"/>
              </a:rPr>
              <a:t>Published Online:</a:t>
            </a:r>
            <a:r>
              <a:rPr lang="en-US" b="0" i="0">
                <a:solidFill>
                  <a:srgbClr val="292B2C"/>
                </a:solidFill>
                <a:effectLst/>
                <a:latin typeface="Roboto" panose="02000000000000000000" pitchFamily="2" charset="0"/>
              </a:rPr>
              <a:t>1 Feb 2019</a:t>
            </a:r>
            <a:r>
              <a:rPr lang="en-US" b="0" i="0" u="none" strike="noStrike">
                <a:solidFill>
                  <a:srgbClr val="292B2C"/>
                </a:solidFill>
                <a:effectLst/>
                <a:latin typeface="Roboto" panose="02000000000000000000" pitchFamily="2" charset="0"/>
                <a:hlinkClick r:id="rId4"/>
              </a:rPr>
              <a:t>https://doi.org/10.1089/dia.2018.0310</a:t>
            </a:r>
            <a:endParaRPr lang="en-US" b="0" i="0">
              <a:solidFill>
                <a:srgbClr val="292B2C"/>
              </a:solidFill>
              <a:effectLst/>
              <a:latin typeface="Roboto" panose="02000000000000000000" pitchFamily="2" charset="0"/>
            </a:endParaRPr>
          </a:p>
          <a:p>
            <a:pPr algn="l"/>
            <a:endParaRPr lang="en-US" b="1" i="0">
              <a:solidFill>
                <a:srgbClr val="292B2C"/>
              </a:solidFill>
              <a:effectLst/>
              <a:latin typeface="Roboto Condensed" panose="02000000000000000000" pitchFamily="2" charset="0"/>
            </a:endParaRPr>
          </a:p>
          <a:p>
            <a:pPr algn="l"/>
            <a:r>
              <a:rPr lang="en-US" b="1" i="0">
                <a:solidFill>
                  <a:srgbClr val="292B2C"/>
                </a:solidFill>
                <a:effectLst/>
                <a:latin typeface="Roboto Condensed" panose="02000000000000000000" pitchFamily="2" charset="0"/>
              </a:rPr>
              <a:t>Results</a:t>
            </a:r>
          </a:p>
          <a:p>
            <a:pPr algn="l"/>
            <a:r>
              <a:rPr lang="en-US" b="0" i="0">
                <a:solidFill>
                  <a:srgbClr val="292B2C"/>
                </a:solidFill>
                <a:effectLst/>
                <a:latin typeface="Roboto" panose="02000000000000000000" pitchFamily="2" charset="0"/>
              </a:rPr>
              <a:t>All trials included in this analysis reported %TIR as 70 or 71–180 mg/dL except Van Beers et al. who report %TIR as 72–180 mg/dL (</a:t>
            </a:r>
            <a:r>
              <a:rPr lang="en-US" b="0" i="0" u="none" strike="noStrike">
                <a:solidFill>
                  <a:srgbClr val="292B2C"/>
                </a:solidFill>
                <a:effectLst/>
                <a:latin typeface="Roboto" panose="02000000000000000000" pitchFamily="2" charset="0"/>
                <a:hlinkClick r:id="rId5"/>
              </a:rPr>
              <a:t>Table 1</a:t>
            </a:r>
            <a:r>
              <a:rPr lang="en-US" b="0" i="0">
                <a:solidFill>
                  <a:srgbClr val="292B2C"/>
                </a:solidFill>
                <a:effectLst/>
                <a:latin typeface="Roboto" panose="02000000000000000000" pitchFamily="2" charset="0"/>
              </a:rPr>
              <a:t>). There is a linear relationship between HbA1C and %TIR across 18 clinical trials %TIR (R = —0.84; R</a:t>
            </a:r>
            <a:r>
              <a:rPr lang="en-US" b="0" i="0" baseline="30000">
                <a:solidFill>
                  <a:srgbClr val="292B2C"/>
                </a:solidFill>
                <a:effectLst/>
                <a:latin typeface="Roboto" panose="02000000000000000000" pitchFamily="2" charset="0"/>
              </a:rPr>
              <a:t>2</a:t>
            </a:r>
            <a:r>
              <a:rPr lang="en-US" b="0" i="0">
                <a:solidFill>
                  <a:srgbClr val="292B2C"/>
                </a:solidFill>
                <a:effectLst/>
                <a:latin typeface="Roboto" panose="02000000000000000000" pitchFamily="2" charset="0"/>
              </a:rPr>
              <a:t> = 0.71) where %TIR = −12.762*HbA1C+155.4 (CI = −2.7%; SEM slope = 1.7; SEM intercept = 13.3) (</a:t>
            </a:r>
            <a:r>
              <a:rPr lang="en-US" b="0" i="0" u="none" strike="noStrike">
                <a:solidFill>
                  <a:srgbClr val="292B2C"/>
                </a:solidFill>
                <a:effectLst/>
                <a:latin typeface="Roboto" panose="02000000000000000000" pitchFamily="2" charset="0"/>
                <a:hlinkClick r:id="rId6"/>
              </a:rPr>
              <a:t>Fig. 1</a:t>
            </a:r>
            <a:r>
              <a:rPr lang="en-US" b="0" i="0">
                <a:solidFill>
                  <a:srgbClr val="292B2C"/>
                </a:solidFill>
                <a:effectLst/>
                <a:latin typeface="Roboto" panose="02000000000000000000" pitchFamily="2" charset="0"/>
              </a:rPr>
              <a:t>). When the results derived from frequent SMBG performed in the DCCT study (1) were excluded, a similar correlation (R = −0.85; R</a:t>
            </a:r>
            <a:r>
              <a:rPr lang="en-US" b="0" i="0" baseline="30000">
                <a:solidFill>
                  <a:srgbClr val="292B2C"/>
                </a:solidFill>
                <a:effectLst/>
                <a:latin typeface="Roboto" panose="02000000000000000000" pitchFamily="2" charset="0"/>
              </a:rPr>
              <a:t>2</a:t>
            </a:r>
            <a:r>
              <a:rPr lang="en-US" b="0" i="0">
                <a:solidFill>
                  <a:srgbClr val="292B2C"/>
                </a:solidFill>
                <a:effectLst/>
                <a:latin typeface="Roboto" panose="02000000000000000000" pitchFamily="2" charset="0"/>
              </a:rPr>
              <a:t> = 0.72; %TIR = −12.42*HbA1C+153) was found (CI = −2.6%; SEM slope = 1.7; SEM intercept = 13.3). To determine the effect of short- versus longer-term days of CGM on the results, we reanalyzed the data excluding all studies of ≤7 days of CGM data (references 5, 6, 8, 17, 19, and 20). The results demonstrate that there was no difference in the HbA1C estimated from the %TIR (R = 0.84; R</a:t>
            </a:r>
            <a:r>
              <a:rPr lang="en-US" b="0" i="0" baseline="30000">
                <a:solidFill>
                  <a:srgbClr val="292B2C"/>
                </a:solidFill>
                <a:effectLst/>
                <a:latin typeface="Roboto" panose="02000000000000000000" pitchFamily="2" charset="0"/>
              </a:rPr>
              <a:t>2</a:t>
            </a:r>
            <a:r>
              <a:rPr lang="en-US" b="0" i="0">
                <a:solidFill>
                  <a:srgbClr val="292B2C"/>
                </a:solidFill>
                <a:effectLst/>
                <a:latin typeface="Roboto" panose="02000000000000000000" pitchFamily="2" charset="0"/>
              </a:rPr>
              <a:t> = 0.71) where %TIR = −13.173</a:t>
            </a:r>
            <a:r>
              <a:rPr lang="en-US" b="0" i="1">
                <a:solidFill>
                  <a:srgbClr val="292B2C"/>
                </a:solidFill>
                <a:effectLst/>
                <a:latin typeface="Roboto" panose="02000000000000000000" pitchFamily="2" charset="0"/>
              </a:rPr>
              <a:t>x</a:t>
            </a:r>
            <a:r>
              <a:rPr lang="en-US" b="0" i="0">
                <a:solidFill>
                  <a:srgbClr val="292B2C"/>
                </a:solidFill>
                <a:effectLst/>
                <a:latin typeface="Roboto" panose="02000000000000000000" pitchFamily="2" charset="0"/>
              </a:rPr>
              <a:t> + 158.9 (CI = −3.0%; SEM slope = 2.2; SEM intercept = 16.3). A 10% change in %TIR (e.g., between 50% and 60%) when including all 18 studies is equivalent to a 0.8% (9 mmol/mol) change in HbA1C (CI = −0.35 to 1.21) (</a:t>
            </a:r>
            <a:r>
              <a:rPr lang="en-US" b="0" i="0" u="none" strike="noStrike">
                <a:solidFill>
                  <a:srgbClr val="292B2C"/>
                </a:solidFill>
                <a:effectLst/>
                <a:latin typeface="Roboto" panose="02000000000000000000" pitchFamily="2" charset="0"/>
                <a:hlinkClick r:id="rId6"/>
              </a:rPr>
              <a:t>Fig. 1</a:t>
            </a:r>
            <a:r>
              <a:rPr lang="en-US" b="0" i="0">
                <a:solidFill>
                  <a:srgbClr val="292B2C"/>
                </a:solidFill>
                <a:effectLst/>
                <a:latin typeface="Roboto" panose="02000000000000000000" pitchFamily="2" charset="0"/>
              </a:rPr>
              <a:t>). Time-in-Ranges for each decile are shown in </a:t>
            </a:r>
            <a:r>
              <a:rPr lang="en-US" b="0" i="0" u="none" strike="noStrike">
                <a:solidFill>
                  <a:srgbClr val="292B2C"/>
                </a:solidFill>
                <a:effectLst/>
                <a:latin typeface="Roboto" panose="02000000000000000000" pitchFamily="2" charset="0"/>
                <a:hlinkClick r:id="rId7"/>
              </a:rPr>
              <a:t>Table 2</a:t>
            </a:r>
            <a:r>
              <a:rPr lang="en-US" b="0" i="0">
                <a:solidFill>
                  <a:srgbClr val="292B2C"/>
                </a:solidFill>
                <a:effectLst/>
                <a:latin typeface="Roboto" panose="02000000000000000000" pitchFamily="2" charset="0"/>
              </a:rPr>
              <a:t>. For instance, 80%, 90%, and 100% are equivalent to an HbA1c of 5.9% (42 mmol/mol), 5.1% (32 mmol/mol), and 4.3% (23 mmol/mol), respectively.</a:t>
            </a:r>
          </a:p>
          <a:p>
            <a:endParaRPr lang="en-US"/>
          </a:p>
        </p:txBody>
      </p:sp>
    </p:spTree>
    <p:extLst>
      <p:ext uri="{BB962C8B-B14F-4D97-AF65-F5344CB8AC3E}">
        <p14:creationId xmlns:p14="http://schemas.microsoft.com/office/powerpoint/2010/main" val="369777984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FF70406-10BC-C309-D31D-AAA31618DF71}"/>
              </a:ext>
            </a:extLst>
          </p:cNvPr>
          <p:cNvGraphicFramePr>
            <a:graphicFrameLocks noGrp="1"/>
          </p:cNvGraphicFramePr>
          <p:nvPr>
            <p:extLst>
              <p:ext uri="{D42A27DB-BD31-4B8C-83A1-F6EECF244321}">
                <p14:modId xmlns:p14="http://schemas.microsoft.com/office/powerpoint/2010/main" val="1492972747"/>
              </p:ext>
            </p:extLst>
          </p:nvPr>
        </p:nvGraphicFramePr>
        <p:xfrm>
          <a:off x="1789386" y="15764"/>
          <a:ext cx="6534807" cy="6842236"/>
        </p:xfrm>
        <a:graphic>
          <a:graphicData uri="http://schemas.openxmlformats.org/drawingml/2006/table">
            <a:tbl>
              <a:tblPr/>
              <a:tblGrid>
                <a:gridCol w="2178269">
                  <a:extLst>
                    <a:ext uri="{9D8B030D-6E8A-4147-A177-3AD203B41FA5}">
                      <a16:colId xmlns:a16="http://schemas.microsoft.com/office/drawing/2014/main" val="571233407"/>
                    </a:ext>
                  </a:extLst>
                </a:gridCol>
                <a:gridCol w="2178269">
                  <a:extLst>
                    <a:ext uri="{9D8B030D-6E8A-4147-A177-3AD203B41FA5}">
                      <a16:colId xmlns:a16="http://schemas.microsoft.com/office/drawing/2014/main" val="2080010181"/>
                    </a:ext>
                  </a:extLst>
                </a:gridCol>
                <a:gridCol w="2178269">
                  <a:extLst>
                    <a:ext uri="{9D8B030D-6E8A-4147-A177-3AD203B41FA5}">
                      <a16:colId xmlns:a16="http://schemas.microsoft.com/office/drawing/2014/main" val="466109945"/>
                    </a:ext>
                  </a:extLst>
                </a:gridCol>
              </a:tblGrid>
              <a:tr h="1064348">
                <a:tc gridSpan="3">
                  <a:txBody>
                    <a:bodyPr/>
                    <a:lstStyle/>
                    <a:p>
                      <a:r>
                        <a:rPr lang="en-US"/>
                        <a:t>Table 2. Hemoglobin A1c in % and mmol/mol at Each Decile of Time-in-Range per Equation in the Figure</a:t>
                      </a:r>
                    </a:p>
                  </a:txBody>
                  <a:tcPr anchor="c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5336949"/>
                  </a:ext>
                </a:extLst>
              </a:tr>
              <a:tr h="760249">
                <a:tc>
                  <a:txBody>
                    <a:bodyPr/>
                    <a:lstStyle/>
                    <a:p>
                      <a:pPr algn="l"/>
                      <a:r>
                        <a:rPr lang="en-US" i="1">
                          <a:solidFill>
                            <a:srgbClr val="892035"/>
                          </a:solidFill>
                          <a:effectLst/>
                        </a:rPr>
                        <a:t>Time-in-range</a:t>
                      </a:r>
                      <a:endParaRPr lang="en-US">
                        <a:solidFill>
                          <a:srgbClr val="892035"/>
                        </a:solidFill>
                        <a:effectLst/>
                      </a:endParaRPr>
                    </a:p>
                  </a:txBody>
                  <a:tcPr>
                    <a:lnL>
                      <a:noFill/>
                    </a:lnL>
                    <a:lnR>
                      <a:noFill/>
                    </a:lnR>
                    <a:lnB>
                      <a:noFill/>
                    </a:lnB>
                    <a:solidFill>
                      <a:srgbClr val="FFFFFF"/>
                    </a:solidFill>
                  </a:tcPr>
                </a:tc>
                <a:tc>
                  <a:txBody>
                    <a:bodyPr/>
                    <a:lstStyle/>
                    <a:p>
                      <a:pPr algn="ctr"/>
                      <a:r>
                        <a:rPr lang="en-US" i="1">
                          <a:solidFill>
                            <a:srgbClr val="892035"/>
                          </a:solidFill>
                          <a:effectLst/>
                        </a:rPr>
                        <a:t>HbA1C (%)</a:t>
                      </a:r>
                      <a:endParaRPr lang="en-US">
                        <a:solidFill>
                          <a:srgbClr val="892035"/>
                        </a:solidFill>
                        <a:effectLst/>
                      </a:endParaRPr>
                    </a:p>
                  </a:txBody>
                  <a:tcPr>
                    <a:lnL>
                      <a:noFill/>
                    </a:lnL>
                    <a:lnR>
                      <a:noFill/>
                    </a:lnR>
                    <a:lnT>
                      <a:noFill/>
                    </a:lnT>
                    <a:lnB>
                      <a:noFill/>
                    </a:lnB>
                    <a:solidFill>
                      <a:srgbClr val="FFFFFF"/>
                    </a:solidFill>
                  </a:tcPr>
                </a:tc>
                <a:tc>
                  <a:txBody>
                    <a:bodyPr/>
                    <a:lstStyle/>
                    <a:p>
                      <a:pPr algn="ctr"/>
                      <a:r>
                        <a:rPr lang="en-US" i="1">
                          <a:solidFill>
                            <a:srgbClr val="892035"/>
                          </a:solidFill>
                          <a:effectLst/>
                        </a:rPr>
                        <a:t>HbA1C (mmol/mol)</a:t>
                      </a:r>
                      <a:endParaRPr lang="en-US">
                        <a:solidFill>
                          <a:srgbClr val="892035"/>
                        </a:solidFill>
                        <a:effectLst/>
                      </a:endParaRPr>
                    </a:p>
                  </a:txBody>
                  <a:tcPr>
                    <a:lnL>
                      <a:noFill/>
                    </a:lnL>
                    <a:lnR>
                      <a:noFill/>
                    </a:lnR>
                    <a:lnT>
                      <a:noFill/>
                    </a:lnT>
                    <a:lnB>
                      <a:noFill/>
                    </a:lnB>
                    <a:solidFill>
                      <a:srgbClr val="FFFFFF"/>
                    </a:solidFill>
                  </a:tcPr>
                </a:tc>
                <a:extLst>
                  <a:ext uri="{0D108BD9-81ED-4DB2-BD59-A6C34878D82A}">
                    <a16:rowId xmlns:a16="http://schemas.microsoft.com/office/drawing/2014/main" val="2128144827"/>
                  </a:ext>
                </a:extLst>
              </a:tr>
              <a:tr h="456149">
                <a:tc>
                  <a:txBody>
                    <a:bodyPr/>
                    <a:lstStyle/>
                    <a:p>
                      <a:pPr algn="l"/>
                      <a:r>
                        <a:rPr lang="en-US">
                          <a:effectLst/>
                        </a:rPr>
                        <a:t>0%</a:t>
                      </a:r>
                    </a:p>
                  </a:txBody>
                  <a:tcPr>
                    <a:lnL>
                      <a:noFill/>
                    </a:lnL>
                    <a:lnR>
                      <a:noFill/>
                    </a:lnR>
                    <a:lnT>
                      <a:noFill/>
                    </a:lnT>
                    <a:lnB>
                      <a:noFill/>
                    </a:lnB>
                    <a:solidFill>
                      <a:srgbClr val="FFFFFF"/>
                    </a:solidFill>
                  </a:tcPr>
                </a:tc>
                <a:tc>
                  <a:txBody>
                    <a:bodyPr/>
                    <a:lstStyle/>
                    <a:p>
                      <a:pPr algn="ctr"/>
                      <a:r>
                        <a:rPr lang="en-US">
                          <a:effectLst/>
                        </a:rPr>
                        <a:t>12.1</a:t>
                      </a:r>
                    </a:p>
                  </a:txBody>
                  <a:tcPr>
                    <a:lnL>
                      <a:noFill/>
                    </a:lnL>
                    <a:lnR>
                      <a:noFill/>
                    </a:lnR>
                    <a:lnT>
                      <a:noFill/>
                    </a:lnT>
                    <a:lnB>
                      <a:noFill/>
                    </a:lnB>
                    <a:solidFill>
                      <a:srgbClr val="FFFFFF"/>
                    </a:solidFill>
                  </a:tcPr>
                </a:tc>
                <a:tc>
                  <a:txBody>
                    <a:bodyPr/>
                    <a:lstStyle/>
                    <a:p>
                      <a:pPr algn="ctr"/>
                      <a:r>
                        <a:rPr lang="en-US">
                          <a:effectLst/>
                        </a:rPr>
                        <a:t>109</a:t>
                      </a:r>
                    </a:p>
                  </a:txBody>
                  <a:tcPr>
                    <a:lnL>
                      <a:noFill/>
                    </a:lnL>
                    <a:lnR>
                      <a:noFill/>
                    </a:lnR>
                    <a:lnT>
                      <a:noFill/>
                    </a:lnT>
                    <a:lnB>
                      <a:noFill/>
                    </a:lnB>
                    <a:solidFill>
                      <a:srgbClr val="FFFFFF"/>
                    </a:solidFill>
                  </a:tcPr>
                </a:tc>
                <a:extLst>
                  <a:ext uri="{0D108BD9-81ED-4DB2-BD59-A6C34878D82A}">
                    <a16:rowId xmlns:a16="http://schemas.microsoft.com/office/drawing/2014/main" val="3876244871"/>
                  </a:ext>
                </a:extLst>
              </a:tr>
              <a:tr h="456149">
                <a:tc>
                  <a:txBody>
                    <a:bodyPr/>
                    <a:lstStyle/>
                    <a:p>
                      <a:pPr algn="l"/>
                      <a:r>
                        <a:rPr lang="en-US">
                          <a:effectLst/>
                        </a:rPr>
                        <a:t>10%</a:t>
                      </a:r>
                    </a:p>
                  </a:txBody>
                  <a:tcPr>
                    <a:lnL>
                      <a:noFill/>
                    </a:lnL>
                    <a:lnR>
                      <a:noFill/>
                    </a:lnR>
                    <a:lnT>
                      <a:noFill/>
                    </a:lnT>
                    <a:lnB>
                      <a:noFill/>
                    </a:lnB>
                    <a:solidFill>
                      <a:srgbClr val="FFFFFF"/>
                    </a:solidFill>
                  </a:tcPr>
                </a:tc>
                <a:tc>
                  <a:txBody>
                    <a:bodyPr/>
                    <a:lstStyle/>
                    <a:p>
                      <a:pPr algn="ctr"/>
                      <a:r>
                        <a:rPr lang="en-US">
                          <a:effectLst/>
                        </a:rPr>
                        <a:t>11.4</a:t>
                      </a:r>
                    </a:p>
                  </a:txBody>
                  <a:tcPr>
                    <a:lnL>
                      <a:noFill/>
                    </a:lnL>
                    <a:lnR>
                      <a:noFill/>
                    </a:lnR>
                    <a:lnT>
                      <a:noFill/>
                    </a:lnT>
                    <a:lnB>
                      <a:noFill/>
                    </a:lnB>
                    <a:solidFill>
                      <a:srgbClr val="FFFFFF"/>
                    </a:solidFill>
                  </a:tcPr>
                </a:tc>
                <a:tc>
                  <a:txBody>
                    <a:bodyPr/>
                    <a:lstStyle/>
                    <a:p>
                      <a:pPr algn="ctr"/>
                      <a:r>
                        <a:rPr lang="en-US">
                          <a:effectLst/>
                        </a:rPr>
                        <a:t>101</a:t>
                      </a:r>
                    </a:p>
                  </a:txBody>
                  <a:tcPr>
                    <a:lnL>
                      <a:noFill/>
                    </a:lnL>
                    <a:lnR>
                      <a:noFill/>
                    </a:lnR>
                    <a:lnT>
                      <a:noFill/>
                    </a:lnT>
                    <a:lnB>
                      <a:noFill/>
                    </a:lnB>
                    <a:solidFill>
                      <a:srgbClr val="FFFFFF"/>
                    </a:solidFill>
                  </a:tcPr>
                </a:tc>
                <a:extLst>
                  <a:ext uri="{0D108BD9-81ED-4DB2-BD59-A6C34878D82A}">
                    <a16:rowId xmlns:a16="http://schemas.microsoft.com/office/drawing/2014/main" val="3571820848"/>
                  </a:ext>
                </a:extLst>
              </a:tr>
              <a:tr h="456149">
                <a:tc>
                  <a:txBody>
                    <a:bodyPr/>
                    <a:lstStyle/>
                    <a:p>
                      <a:pPr algn="l"/>
                      <a:r>
                        <a:rPr lang="en-US">
                          <a:effectLst/>
                        </a:rPr>
                        <a:t>20%</a:t>
                      </a:r>
                    </a:p>
                  </a:txBody>
                  <a:tcPr>
                    <a:lnL>
                      <a:noFill/>
                    </a:lnL>
                    <a:lnR>
                      <a:noFill/>
                    </a:lnR>
                    <a:lnT>
                      <a:noFill/>
                    </a:lnT>
                    <a:lnB>
                      <a:noFill/>
                    </a:lnB>
                    <a:solidFill>
                      <a:srgbClr val="FFFFFF"/>
                    </a:solidFill>
                  </a:tcPr>
                </a:tc>
                <a:tc>
                  <a:txBody>
                    <a:bodyPr/>
                    <a:lstStyle/>
                    <a:p>
                      <a:pPr algn="ctr"/>
                      <a:r>
                        <a:rPr lang="en-US">
                          <a:effectLst/>
                        </a:rPr>
                        <a:t>10.6</a:t>
                      </a:r>
                    </a:p>
                  </a:txBody>
                  <a:tcPr>
                    <a:lnL>
                      <a:noFill/>
                    </a:lnL>
                    <a:lnR>
                      <a:noFill/>
                    </a:lnR>
                    <a:lnT>
                      <a:noFill/>
                    </a:lnT>
                    <a:lnB>
                      <a:noFill/>
                    </a:lnB>
                    <a:solidFill>
                      <a:srgbClr val="FFFFFF"/>
                    </a:solidFill>
                  </a:tcPr>
                </a:tc>
                <a:tc>
                  <a:txBody>
                    <a:bodyPr/>
                    <a:lstStyle/>
                    <a:p>
                      <a:pPr algn="ctr"/>
                      <a:r>
                        <a:rPr lang="en-US">
                          <a:effectLst/>
                        </a:rPr>
                        <a:t>92</a:t>
                      </a:r>
                    </a:p>
                  </a:txBody>
                  <a:tcPr>
                    <a:lnL>
                      <a:noFill/>
                    </a:lnL>
                    <a:lnR>
                      <a:noFill/>
                    </a:lnR>
                    <a:lnT>
                      <a:noFill/>
                    </a:lnT>
                    <a:lnB>
                      <a:noFill/>
                    </a:lnB>
                    <a:solidFill>
                      <a:srgbClr val="FFFFFF"/>
                    </a:solidFill>
                  </a:tcPr>
                </a:tc>
                <a:extLst>
                  <a:ext uri="{0D108BD9-81ED-4DB2-BD59-A6C34878D82A}">
                    <a16:rowId xmlns:a16="http://schemas.microsoft.com/office/drawing/2014/main" val="2310610385"/>
                  </a:ext>
                </a:extLst>
              </a:tr>
              <a:tr h="456149">
                <a:tc>
                  <a:txBody>
                    <a:bodyPr/>
                    <a:lstStyle/>
                    <a:p>
                      <a:pPr algn="l"/>
                      <a:r>
                        <a:rPr lang="en-US">
                          <a:effectLst/>
                        </a:rPr>
                        <a:t>30%</a:t>
                      </a:r>
                    </a:p>
                  </a:txBody>
                  <a:tcPr>
                    <a:lnL>
                      <a:noFill/>
                    </a:lnL>
                    <a:lnR>
                      <a:noFill/>
                    </a:lnR>
                    <a:lnT>
                      <a:noFill/>
                    </a:lnT>
                    <a:lnB>
                      <a:noFill/>
                    </a:lnB>
                    <a:solidFill>
                      <a:srgbClr val="FFFFFF"/>
                    </a:solidFill>
                  </a:tcPr>
                </a:tc>
                <a:tc>
                  <a:txBody>
                    <a:bodyPr/>
                    <a:lstStyle/>
                    <a:p>
                      <a:pPr algn="ctr"/>
                      <a:r>
                        <a:rPr lang="en-US">
                          <a:effectLst/>
                        </a:rPr>
                        <a:t>9.8</a:t>
                      </a:r>
                    </a:p>
                  </a:txBody>
                  <a:tcPr>
                    <a:lnL>
                      <a:noFill/>
                    </a:lnL>
                    <a:lnR>
                      <a:noFill/>
                    </a:lnR>
                    <a:lnT>
                      <a:noFill/>
                    </a:lnT>
                    <a:lnB>
                      <a:noFill/>
                    </a:lnB>
                    <a:solidFill>
                      <a:srgbClr val="FFFFFF"/>
                    </a:solidFill>
                  </a:tcPr>
                </a:tc>
                <a:tc>
                  <a:txBody>
                    <a:bodyPr/>
                    <a:lstStyle/>
                    <a:p>
                      <a:pPr algn="ctr"/>
                      <a:r>
                        <a:rPr lang="en-US">
                          <a:effectLst/>
                        </a:rPr>
                        <a:t>84</a:t>
                      </a:r>
                    </a:p>
                  </a:txBody>
                  <a:tcPr>
                    <a:lnL>
                      <a:noFill/>
                    </a:lnL>
                    <a:lnR>
                      <a:noFill/>
                    </a:lnR>
                    <a:lnT>
                      <a:noFill/>
                    </a:lnT>
                    <a:lnB>
                      <a:noFill/>
                    </a:lnB>
                    <a:solidFill>
                      <a:srgbClr val="FFFFFF"/>
                    </a:solidFill>
                  </a:tcPr>
                </a:tc>
                <a:extLst>
                  <a:ext uri="{0D108BD9-81ED-4DB2-BD59-A6C34878D82A}">
                    <a16:rowId xmlns:a16="http://schemas.microsoft.com/office/drawing/2014/main" val="3429703673"/>
                  </a:ext>
                </a:extLst>
              </a:tr>
              <a:tr h="456149">
                <a:tc>
                  <a:txBody>
                    <a:bodyPr/>
                    <a:lstStyle/>
                    <a:p>
                      <a:pPr algn="l"/>
                      <a:r>
                        <a:rPr lang="en-US">
                          <a:effectLst/>
                        </a:rPr>
                        <a:t>40%</a:t>
                      </a:r>
                    </a:p>
                  </a:txBody>
                  <a:tcPr>
                    <a:lnL>
                      <a:noFill/>
                    </a:lnL>
                    <a:lnR>
                      <a:noFill/>
                    </a:lnR>
                    <a:lnT>
                      <a:noFill/>
                    </a:lnT>
                    <a:lnB>
                      <a:noFill/>
                    </a:lnB>
                    <a:solidFill>
                      <a:srgbClr val="FFFFFF"/>
                    </a:solidFill>
                  </a:tcPr>
                </a:tc>
                <a:tc>
                  <a:txBody>
                    <a:bodyPr/>
                    <a:lstStyle/>
                    <a:p>
                      <a:pPr algn="ctr"/>
                      <a:r>
                        <a:rPr lang="en-US">
                          <a:effectLst/>
                        </a:rPr>
                        <a:t>9.0</a:t>
                      </a:r>
                    </a:p>
                  </a:txBody>
                  <a:tcPr>
                    <a:lnL>
                      <a:noFill/>
                    </a:lnL>
                    <a:lnR>
                      <a:noFill/>
                    </a:lnR>
                    <a:lnT>
                      <a:noFill/>
                    </a:lnT>
                    <a:lnB>
                      <a:noFill/>
                    </a:lnB>
                    <a:solidFill>
                      <a:srgbClr val="FFFFFF"/>
                    </a:solidFill>
                  </a:tcPr>
                </a:tc>
                <a:tc>
                  <a:txBody>
                    <a:bodyPr/>
                    <a:lstStyle/>
                    <a:p>
                      <a:pPr algn="ctr"/>
                      <a:r>
                        <a:rPr lang="en-US">
                          <a:effectLst/>
                        </a:rPr>
                        <a:t>75</a:t>
                      </a:r>
                    </a:p>
                  </a:txBody>
                  <a:tcPr>
                    <a:lnL>
                      <a:noFill/>
                    </a:lnL>
                    <a:lnR>
                      <a:noFill/>
                    </a:lnR>
                    <a:lnT>
                      <a:noFill/>
                    </a:lnT>
                    <a:lnB>
                      <a:noFill/>
                    </a:lnB>
                    <a:solidFill>
                      <a:srgbClr val="FFFFFF"/>
                    </a:solidFill>
                  </a:tcPr>
                </a:tc>
                <a:extLst>
                  <a:ext uri="{0D108BD9-81ED-4DB2-BD59-A6C34878D82A}">
                    <a16:rowId xmlns:a16="http://schemas.microsoft.com/office/drawing/2014/main" val="4142405193"/>
                  </a:ext>
                </a:extLst>
              </a:tr>
              <a:tr h="456149">
                <a:tc>
                  <a:txBody>
                    <a:bodyPr/>
                    <a:lstStyle/>
                    <a:p>
                      <a:pPr algn="l"/>
                      <a:r>
                        <a:rPr lang="en-US">
                          <a:effectLst/>
                        </a:rPr>
                        <a:t>50%</a:t>
                      </a:r>
                    </a:p>
                  </a:txBody>
                  <a:tcPr>
                    <a:lnL>
                      <a:noFill/>
                    </a:lnL>
                    <a:lnR>
                      <a:noFill/>
                    </a:lnR>
                    <a:lnT>
                      <a:noFill/>
                    </a:lnT>
                    <a:lnB>
                      <a:noFill/>
                    </a:lnB>
                    <a:solidFill>
                      <a:srgbClr val="FFFFFF"/>
                    </a:solidFill>
                  </a:tcPr>
                </a:tc>
                <a:tc>
                  <a:txBody>
                    <a:bodyPr/>
                    <a:lstStyle/>
                    <a:p>
                      <a:pPr algn="ctr"/>
                      <a:r>
                        <a:rPr lang="en-US">
                          <a:effectLst/>
                        </a:rPr>
                        <a:t>8.3</a:t>
                      </a:r>
                    </a:p>
                  </a:txBody>
                  <a:tcPr>
                    <a:lnL>
                      <a:noFill/>
                    </a:lnL>
                    <a:lnR>
                      <a:noFill/>
                    </a:lnR>
                    <a:lnT>
                      <a:noFill/>
                    </a:lnT>
                    <a:lnB>
                      <a:noFill/>
                    </a:lnB>
                    <a:solidFill>
                      <a:srgbClr val="FFFFFF"/>
                    </a:solidFill>
                  </a:tcPr>
                </a:tc>
                <a:tc>
                  <a:txBody>
                    <a:bodyPr/>
                    <a:lstStyle/>
                    <a:p>
                      <a:pPr algn="ctr"/>
                      <a:r>
                        <a:rPr lang="en-US">
                          <a:effectLst/>
                        </a:rPr>
                        <a:t>67</a:t>
                      </a:r>
                    </a:p>
                  </a:txBody>
                  <a:tcPr>
                    <a:lnL>
                      <a:noFill/>
                    </a:lnL>
                    <a:lnR>
                      <a:noFill/>
                    </a:lnR>
                    <a:lnT>
                      <a:noFill/>
                    </a:lnT>
                    <a:lnB>
                      <a:noFill/>
                    </a:lnB>
                    <a:solidFill>
                      <a:srgbClr val="FFFFFF"/>
                    </a:solidFill>
                  </a:tcPr>
                </a:tc>
                <a:extLst>
                  <a:ext uri="{0D108BD9-81ED-4DB2-BD59-A6C34878D82A}">
                    <a16:rowId xmlns:a16="http://schemas.microsoft.com/office/drawing/2014/main" val="3000104702"/>
                  </a:ext>
                </a:extLst>
              </a:tr>
              <a:tr h="456149">
                <a:tc>
                  <a:txBody>
                    <a:bodyPr/>
                    <a:lstStyle/>
                    <a:p>
                      <a:pPr algn="l"/>
                      <a:r>
                        <a:rPr lang="en-US">
                          <a:effectLst/>
                        </a:rPr>
                        <a:t>60%</a:t>
                      </a:r>
                    </a:p>
                  </a:txBody>
                  <a:tcPr>
                    <a:lnL>
                      <a:noFill/>
                    </a:lnL>
                    <a:lnR>
                      <a:noFill/>
                    </a:lnR>
                    <a:lnT>
                      <a:noFill/>
                    </a:lnT>
                    <a:lnB>
                      <a:noFill/>
                    </a:lnB>
                    <a:solidFill>
                      <a:srgbClr val="FFFFFF"/>
                    </a:solidFill>
                  </a:tcPr>
                </a:tc>
                <a:tc>
                  <a:txBody>
                    <a:bodyPr/>
                    <a:lstStyle/>
                    <a:p>
                      <a:pPr algn="ctr"/>
                      <a:r>
                        <a:rPr lang="en-US">
                          <a:effectLst/>
                        </a:rPr>
                        <a:t>7.5</a:t>
                      </a:r>
                    </a:p>
                  </a:txBody>
                  <a:tcPr>
                    <a:lnL>
                      <a:noFill/>
                    </a:lnL>
                    <a:lnR>
                      <a:noFill/>
                    </a:lnR>
                    <a:lnT>
                      <a:noFill/>
                    </a:lnT>
                    <a:lnB>
                      <a:noFill/>
                    </a:lnB>
                    <a:solidFill>
                      <a:srgbClr val="FFFFFF"/>
                    </a:solidFill>
                  </a:tcPr>
                </a:tc>
                <a:tc>
                  <a:txBody>
                    <a:bodyPr/>
                    <a:lstStyle/>
                    <a:p>
                      <a:pPr algn="ctr"/>
                      <a:r>
                        <a:rPr lang="en-US">
                          <a:effectLst/>
                        </a:rPr>
                        <a:t>59</a:t>
                      </a:r>
                    </a:p>
                  </a:txBody>
                  <a:tcPr>
                    <a:lnL>
                      <a:noFill/>
                    </a:lnL>
                    <a:lnR>
                      <a:noFill/>
                    </a:lnR>
                    <a:lnT>
                      <a:noFill/>
                    </a:lnT>
                    <a:lnB>
                      <a:noFill/>
                    </a:lnB>
                    <a:solidFill>
                      <a:srgbClr val="FFFFFF"/>
                    </a:solidFill>
                  </a:tcPr>
                </a:tc>
                <a:extLst>
                  <a:ext uri="{0D108BD9-81ED-4DB2-BD59-A6C34878D82A}">
                    <a16:rowId xmlns:a16="http://schemas.microsoft.com/office/drawing/2014/main" val="1505415157"/>
                  </a:ext>
                </a:extLst>
              </a:tr>
              <a:tr h="456149">
                <a:tc>
                  <a:txBody>
                    <a:bodyPr/>
                    <a:lstStyle/>
                    <a:p>
                      <a:pPr algn="l"/>
                      <a:r>
                        <a:rPr lang="en-US">
                          <a:effectLst/>
                        </a:rPr>
                        <a:t>70%</a:t>
                      </a:r>
                    </a:p>
                  </a:txBody>
                  <a:tcPr>
                    <a:lnL>
                      <a:noFill/>
                    </a:lnL>
                    <a:lnR>
                      <a:noFill/>
                    </a:lnR>
                    <a:lnT>
                      <a:noFill/>
                    </a:lnT>
                    <a:lnB>
                      <a:noFill/>
                    </a:lnB>
                    <a:solidFill>
                      <a:srgbClr val="FFFFFF"/>
                    </a:solidFill>
                  </a:tcPr>
                </a:tc>
                <a:tc>
                  <a:txBody>
                    <a:bodyPr/>
                    <a:lstStyle/>
                    <a:p>
                      <a:pPr algn="ctr"/>
                      <a:r>
                        <a:rPr lang="en-US">
                          <a:effectLst/>
                        </a:rPr>
                        <a:t>6.7</a:t>
                      </a:r>
                    </a:p>
                  </a:txBody>
                  <a:tcPr>
                    <a:lnL>
                      <a:noFill/>
                    </a:lnL>
                    <a:lnR>
                      <a:noFill/>
                    </a:lnR>
                    <a:lnT>
                      <a:noFill/>
                    </a:lnT>
                    <a:lnB>
                      <a:noFill/>
                    </a:lnB>
                    <a:solidFill>
                      <a:srgbClr val="FFFFFF"/>
                    </a:solidFill>
                  </a:tcPr>
                </a:tc>
                <a:tc>
                  <a:txBody>
                    <a:bodyPr/>
                    <a:lstStyle/>
                    <a:p>
                      <a:pPr algn="ctr"/>
                      <a:r>
                        <a:rPr lang="en-US">
                          <a:effectLst/>
                        </a:rPr>
                        <a:t>50</a:t>
                      </a:r>
                    </a:p>
                  </a:txBody>
                  <a:tcPr>
                    <a:lnL>
                      <a:noFill/>
                    </a:lnL>
                    <a:lnR>
                      <a:noFill/>
                    </a:lnR>
                    <a:lnT>
                      <a:noFill/>
                    </a:lnT>
                    <a:lnB>
                      <a:noFill/>
                    </a:lnB>
                    <a:solidFill>
                      <a:srgbClr val="FFFFFF"/>
                    </a:solidFill>
                  </a:tcPr>
                </a:tc>
                <a:extLst>
                  <a:ext uri="{0D108BD9-81ED-4DB2-BD59-A6C34878D82A}">
                    <a16:rowId xmlns:a16="http://schemas.microsoft.com/office/drawing/2014/main" val="2812261075"/>
                  </a:ext>
                </a:extLst>
              </a:tr>
              <a:tr h="456149">
                <a:tc>
                  <a:txBody>
                    <a:bodyPr/>
                    <a:lstStyle/>
                    <a:p>
                      <a:pPr algn="l"/>
                      <a:r>
                        <a:rPr lang="en-US">
                          <a:effectLst/>
                        </a:rPr>
                        <a:t>80%</a:t>
                      </a:r>
                    </a:p>
                  </a:txBody>
                  <a:tcPr>
                    <a:lnL>
                      <a:noFill/>
                    </a:lnL>
                    <a:lnR>
                      <a:noFill/>
                    </a:lnR>
                    <a:lnT>
                      <a:noFill/>
                    </a:lnT>
                    <a:lnB>
                      <a:noFill/>
                    </a:lnB>
                    <a:solidFill>
                      <a:srgbClr val="FFFFFF"/>
                    </a:solidFill>
                  </a:tcPr>
                </a:tc>
                <a:tc>
                  <a:txBody>
                    <a:bodyPr/>
                    <a:lstStyle/>
                    <a:p>
                      <a:pPr algn="ctr"/>
                      <a:r>
                        <a:rPr lang="en-US">
                          <a:effectLst/>
                        </a:rPr>
                        <a:t>5.9</a:t>
                      </a:r>
                    </a:p>
                  </a:txBody>
                  <a:tcPr>
                    <a:lnL>
                      <a:noFill/>
                    </a:lnL>
                    <a:lnR>
                      <a:noFill/>
                    </a:lnR>
                    <a:lnT>
                      <a:noFill/>
                    </a:lnT>
                    <a:lnB>
                      <a:noFill/>
                    </a:lnB>
                    <a:solidFill>
                      <a:srgbClr val="FFFFFF"/>
                    </a:solidFill>
                  </a:tcPr>
                </a:tc>
                <a:tc>
                  <a:txBody>
                    <a:bodyPr/>
                    <a:lstStyle/>
                    <a:p>
                      <a:pPr algn="ctr"/>
                      <a:r>
                        <a:rPr lang="en-US">
                          <a:effectLst/>
                        </a:rPr>
                        <a:t>42</a:t>
                      </a:r>
                    </a:p>
                  </a:txBody>
                  <a:tcPr>
                    <a:lnL>
                      <a:noFill/>
                    </a:lnL>
                    <a:lnR>
                      <a:noFill/>
                    </a:lnR>
                    <a:lnT>
                      <a:noFill/>
                    </a:lnT>
                    <a:lnB>
                      <a:noFill/>
                    </a:lnB>
                    <a:solidFill>
                      <a:srgbClr val="FFFFFF"/>
                    </a:solidFill>
                  </a:tcPr>
                </a:tc>
                <a:extLst>
                  <a:ext uri="{0D108BD9-81ED-4DB2-BD59-A6C34878D82A}">
                    <a16:rowId xmlns:a16="http://schemas.microsoft.com/office/drawing/2014/main" val="329440324"/>
                  </a:ext>
                </a:extLst>
              </a:tr>
              <a:tr h="456149">
                <a:tc>
                  <a:txBody>
                    <a:bodyPr/>
                    <a:lstStyle/>
                    <a:p>
                      <a:pPr algn="l"/>
                      <a:r>
                        <a:rPr lang="en-US">
                          <a:effectLst/>
                        </a:rPr>
                        <a:t>90%</a:t>
                      </a:r>
                    </a:p>
                  </a:txBody>
                  <a:tcPr>
                    <a:lnL>
                      <a:noFill/>
                    </a:lnL>
                    <a:lnR>
                      <a:noFill/>
                    </a:lnR>
                    <a:lnT>
                      <a:noFill/>
                    </a:lnT>
                    <a:lnB>
                      <a:noFill/>
                    </a:lnB>
                    <a:solidFill>
                      <a:srgbClr val="FFFFFF"/>
                    </a:solidFill>
                  </a:tcPr>
                </a:tc>
                <a:tc>
                  <a:txBody>
                    <a:bodyPr/>
                    <a:lstStyle/>
                    <a:p>
                      <a:pPr algn="ctr"/>
                      <a:r>
                        <a:rPr lang="en-US">
                          <a:effectLst/>
                        </a:rPr>
                        <a:t>5.1</a:t>
                      </a:r>
                    </a:p>
                  </a:txBody>
                  <a:tcPr>
                    <a:lnL>
                      <a:noFill/>
                    </a:lnL>
                    <a:lnR>
                      <a:noFill/>
                    </a:lnR>
                    <a:lnT>
                      <a:noFill/>
                    </a:lnT>
                    <a:lnB>
                      <a:noFill/>
                    </a:lnB>
                    <a:solidFill>
                      <a:srgbClr val="FFFFFF"/>
                    </a:solidFill>
                  </a:tcPr>
                </a:tc>
                <a:tc>
                  <a:txBody>
                    <a:bodyPr/>
                    <a:lstStyle/>
                    <a:p>
                      <a:pPr algn="ctr"/>
                      <a:r>
                        <a:rPr lang="en-US">
                          <a:effectLst/>
                        </a:rPr>
                        <a:t>32</a:t>
                      </a:r>
                    </a:p>
                  </a:txBody>
                  <a:tcPr>
                    <a:lnL>
                      <a:noFill/>
                    </a:lnL>
                    <a:lnR>
                      <a:noFill/>
                    </a:lnR>
                    <a:lnT>
                      <a:noFill/>
                    </a:lnT>
                    <a:lnB>
                      <a:noFill/>
                    </a:lnB>
                    <a:solidFill>
                      <a:srgbClr val="FFFFFF"/>
                    </a:solidFill>
                  </a:tcPr>
                </a:tc>
                <a:extLst>
                  <a:ext uri="{0D108BD9-81ED-4DB2-BD59-A6C34878D82A}">
                    <a16:rowId xmlns:a16="http://schemas.microsoft.com/office/drawing/2014/main" val="3672391648"/>
                  </a:ext>
                </a:extLst>
              </a:tr>
              <a:tr h="456149">
                <a:tc>
                  <a:txBody>
                    <a:bodyPr/>
                    <a:lstStyle/>
                    <a:p>
                      <a:pPr algn="l"/>
                      <a:r>
                        <a:rPr lang="en-US">
                          <a:effectLst/>
                        </a:rPr>
                        <a:t>100%</a:t>
                      </a:r>
                    </a:p>
                  </a:txBody>
                  <a:tcPr>
                    <a:lnL>
                      <a:noFill/>
                    </a:lnL>
                    <a:lnR>
                      <a:noFill/>
                    </a:lnR>
                    <a:lnT>
                      <a:noFill/>
                    </a:lnT>
                    <a:lnB>
                      <a:noFill/>
                    </a:lnB>
                    <a:solidFill>
                      <a:srgbClr val="FFFFFF"/>
                    </a:solidFill>
                  </a:tcPr>
                </a:tc>
                <a:tc>
                  <a:txBody>
                    <a:bodyPr/>
                    <a:lstStyle/>
                    <a:p>
                      <a:pPr algn="ctr"/>
                      <a:r>
                        <a:rPr lang="en-US">
                          <a:effectLst/>
                        </a:rPr>
                        <a:t>4.3</a:t>
                      </a:r>
                    </a:p>
                  </a:txBody>
                  <a:tcPr>
                    <a:lnL>
                      <a:noFill/>
                    </a:lnL>
                    <a:lnR>
                      <a:noFill/>
                    </a:lnR>
                    <a:lnT>
                      <a:noFill/>
                    </a:lnT>
                    <a:lnB>
                      <a:noFill/>
                    </a:lnB>
                    <a:solidFill>
                      <a:srgbClr val="FFFFFF"/>
                    </a:solidFill>
                  </a:tcPr>
                </a:tc>
                <a:tc>
                  <a:txBody>
                    <a:bodyPr/>
                    <a:lstStyle/>
                    <a:p>
                      <a:pPr algn="ctr"/>
                      <a:r>
                        <a:rPr lang="en-US">
                          <a:effectLst/>
                        </a:rPr>
                        <a:t>23</a:t>
                      </a:r>
                    </a:p>
                  </a:txBody>
                  <a:tcPr>
                    <a:lnL>
                      <a:noFill/>
                    </a:lnL>
                    <a:lnR>
                      <a:noFill/>
                    </a:lnR>
                    <a:lnT>
                      <a:noFill/>
                    </a:lnT>
                    <a:lnB>
                      <a:noFill/>
                    </a:lnB>
                    <a:solidFill>
                      <a:srgbClr val="FFFFFF"/>
                    </a:solidFill>
                  </a:tcPr>
                </a:tc>
                <a:extLst>
                  <a:ext uri="{0D108BD9-81ED-4DB2-BD59-A6C34878D82A}">
                    <a16:rowId xmlns:a16="http://schemas.microsoft.com/office/drawing/2014/main" val="2277895592"/>
                  </a:ext>
                </a:extLst>
              </a:tr>
            </a:tbl>
          </a:graphicData>
        </a:graphic>
      </p:graphicFrame>
    </p:spTree>
    <p:extLst>
      <p:ext uri="{BB962C8B-B14F-4D97-AF65-F5344CB8AC3E}">
        <p14:creationId xmlns:p14="http://schemas.microsoft.com/office/powerpoint/2010/main" val="12159725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B725310-F07F-FD35-168D-DC66AAF2FCBD}"/>
              </a:ext>
            </a:extLst>
          </p:cNvPr>
          <p:cNvGraphicFramePr>
            <a:graphicFrameLocks noGrp="1"/>
          </p:cNvGraphicFramePr>
          <p:nvPr>
            <p:extLst>
              <p:ext uri="{D42A27DB-BD31-4B8C-83A1-F6EECF244321}">
                <p14:modId xmlns:p14="http://schemas.microsoft.com/office/powerpoint/2010/main" val="635703489"/>
              </p:ext>
            </p:extLst>
          </p:nvPr>
        </p:nvGraphicFramePr>
        <p:xfrm>
          <a:off x="881743" y="1313543"/>
          <a:ext cx="10671626" cy="6580601"/>
        </p:xfrm>
        <a:graphic>
          <a:graphicData uri="http://schemas.openxmlformats.org/drawingml/2006/table">
            <a:tbl>
              <a:tblPr/>
              <a:tblGrid>
                <a:gridCol w="762259">
                  <a:extLst>
                    <a:ext uri="{9D8B030D-6E8A-4147-A177-3AD203B41FA5}">
                      <a16:colId xmlns:a16="http://schemas.microsoft.com/office/drawing/2014/main" val="294248144"/>
                    </a:ext>
                  </a:extLst>
                </a:gridCol>
                <a:gridCol w="762259">
                  <a:extLst>
                    <a:ext uri="{9D8B030D-6E8A-4147-A177-3AD203B41FA5}">
                      <a16:colId xmlns:a16="http://schemas.microsoft.com/office/drawing/2014/main" val="740187610"/>
                    </a:ext>
                  </a:extLst>
                </a:gridCol>
                <a:gridCol w="762259">
                  <a:extLst>
                    <a:ext uri="{9D8B030D-6E8A-4147-A177-3AD203B41FA5}">
                      <a16:colId xmlns:a16="http://schemas.microsoft.com/office/drawing/2014/main" val="1735008955"/>
                    </a:ext>
                  </a:extLst>
                </a:gridCol>
                <a:gridCol w="762259">
                  <a:extLst>
                    <a:ext uri="{9D8B030D-6E8A-4147-A177-3AD203B41FA5}">
                      <a16:colId xmlns:a16="http://schemas.microsoft.com/office/drawing/2014/main" val="498021295"/>
                    </a:ext>
                  </a:extLst>
                </a:gridCol>
                <a:gridCol w="762259">
                  <a:extLst>
                    <a:ext uri="{9D8B030D-6E8A-4147-A177-3AD203B41FA5}">
                      <a16:colId xmlns:a16="http://schemas.microsoft.com/office/drawing/2014/main" val="577022456"/>
                    </a:ext>
                  </a:extLst>
                </a:gridCol>
                <a:gridCol w="762259">
                  <a:extLst>
                    <a:ext uri="{9D8B030D-6E8A-4147-A177-3AD203B41FA5}">
                      <a16:colId xmlns:a16="http://schemas.microsoft.com/office/drawing/2014/main" val="2782001091"/>
                    </a:ext>
                  </a:extLst>
                </a:gridCol>
                <a:gridCol w="762259">
                  <a:extLst>
                    <a:ext uri="{9D8B030D-6E8A-4147-A177-3AD203B41FA5}">
                      <a16:colId xmlns:a16="http://schemas.microsoft.com/office/drawing/2014/main" val="1286490668"/>
                    </a:ext>
                  </a:extLst>
                </a:gridCol>
                <a:gridCol w="762259">
                  <a:extLst>
                    <a:ext uri="{9D8B030D-6E8A-4147-A177-3AD203B41FA5}">
                      <a16:colId xmlns:a16="http://schemas.microsoft.com/office/drawing/2014/main" val="2570834558"/>
                    </a:ext>
                  </a:extLst>
                </a:gridCol>
                <a:gridCol w="762259">
                  <a:extLst>
                    <a:ext uri="{9D8B030D-6E8A-4147-A177-3AD203B41FA5}">
                      <a16:colId xmlns:a16="http://schemas.microsoft.com/office/drawing/2014/main" val="1626746412"/>
                    </a:ext>
                  </a:extLst>
                </a:gridCol>
                <a:gridCol w="762259">
                  <a:extLst>
                    <a:ext uri="{9D8B030D-6E8A-4147-A177-3AD203B41FA5}">
                      <a16:colId xmlns:a16="http://schemas.microsoft.com/office/drawing/2014/main" val="879748095"/>
                    </a:ext>
                  </a:extLst>
                </a:gridCol>
                <a:gridCol w="762259">
                  <a:extLst>
                    <a:ext uri="{9D8B030D-6E8A-4147-A177-3AD203B41FA5}">
                      <a16:colId xmlns:a16="http://schemas.microsoft.com/office/drawing/2014/main" val="1056513594"/>
                    </a:ext>
                  </a:extLst>
                </a:gridCol>
                <a:gridCol w="762259">
                  <a:extLst>
                    <a:ext uri="{9D8B030D-6E8A-4147-A177-3AD203B41FA5}">
                      <a16:colId xmlns:a16="http://schemas.microsoft.com/office/drawing/2014/main" val="2429098355"/>
                    </a:ext>
                  </a:extLst>
                </a:gridCol>
                <a:gridCol w="762259">
                  <a:extLst>
                    <a:ext uri="{9D8B030D-6E8A-4147-A177-3AD203B41FA5}">
                      <a16:colId xmlns:a16="http://schemas.microsoft.com/office/drawing/2014/main" val="2457619817"/>
                    </a:ext>
                  </a:extLst>
                </a:gridCol>
                <a:gridCol w="762259">
                  <a:extLst>
                    <a:ext uri="{9D8B030D-6E8A-4147-A177-3AD203B41FA5}">
                      <a16:colId xmlns:a16="http://schemas.microsoft.com/office/drawing/2014/main" val="3519655067"/>
                    </a:ext>
                  </a:extLst>
                </a:gridCol>
              </a:tblGrid>
              <a:tr h="657524">
                <a:tc gridSpan="14">
                  <a:txBody>
                    <a:bodyPr/>
                    <a:lstStyle/>
                    <a:p>
                      <a:r>
                        <a:rPr lang="en-US" sz="1050"/>
                        <a:t>Table 1. The Demographics, Group Assignment, Duration of Continuous Glucose Monitoring, and Timing of Studies with Paired Hemoglobin A1C and Time-in-Range</a:t>
                      </a:r>
                    </a:p>
                  </a:txBody>
                  <a:tcPr marL="20538" marR="20538" marT="10269" marB="10269" anchor="c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6400234"/>
                  </a:ext>
                </a:extLst>
              </a:tr>
              <a:tr h="1001869">
                <a:tc>
                  <a:txBody>
                    <a:bodyPr/>
                    <a:lstStyle/>
                    <a:p>
                      <a:pPr algn="l"/>
                      <a:r>
                        <a:rPr lang="en-US" sz="1050" i="1">
                          <a:solidFill>
                            <a:srgbClr val="892035"/>
                          </a:solidFill>
                          <a:effectLst/>
                        </a:rPr>
                        <a:t>Author with reference</a:t>
                      </a:r>
                      <a:endParaRPr lang="en-US" sz="1050">
                        <a:solidFill>
                          <a:srgbClr val="892035"/>
                        </a:solidFill>
                        <a:effectLst/>
                      </a:endParaRPr>
                    </a:p>
                  </a:txBody>
                  <a:tcPr marL="20538" marR="20538" marT="10269" marB="10269">
                    <a:lnL>
                      <a:noFill/>
                    </a:lnL>
                    <a:lnR>
                      <a:noFill/>
                    </a:lnR>
                    <a:lnB>
                      <a:noFill/>
                    </a:lnB>
                    <a:solidFill>
                      <a:srgbClr val="FFFFFF"/>
                    </a:solidFill>
                  </a:tcPr>
                </a:tc>
                <a:tc>
                  <a:txBody>
                    <a:bodyPr/>
                    <a:lstStyle/>
                    <a:p>
                      <a:pPr algn="ctr"/>
                      <a:r>
                        <a:rPr lang="en-US" sz="1050" i="1">
                          <a:solidFill>
                            <a:srgbClr val="892035"/>
                          </a:solidFill>
                          <a:effectLst/>
                        </a:rPr>
                        <a:t>Number of subjects</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Age</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Type of diabetes</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pl-PL" sz="1050" i="1">
                          <a:solidFill>
                            <a:srgbClr val="892035"/>
                          </a:solidFill>
                          <a:effectLst/>
                        </a:rPr>
                        <a:t>Race (%) (W/B/H/O)</a:t>
                      </a:r>
                      <a:endParaRPr lang="pl-PL"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Device</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Treatment group: intervention (IN) or control (C)</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Baseline (B) or end-of-study (EOS)</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Duration of CGM (days)</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HbA1C % (mmol/mol)</a:t>
                      </a:r>
                      <a:endParaRPr lang="en-US" sz="1050">
                        <a:solidFill>
                          <a:srgbClr val="892035"/>
                        </a:solidFill>
                        <a:effectLst/>
                      </a:endParaRPr>
                    </a:p>
                  </a:txBody>
                  <a:tcPr marL="20538" marR="20538" marT="10269" marB="10269">
                    <a:lnL>
                      <a:noFill/>
                    </a:lnL>
                    <a:lnR>
                      <a:noFill/>
                    </a:lnR>
                    <a:lnT>
                      <a:noFill/>
                    </a:lnT>
                    <a:lnB>
                      <a:noFill/>
                    </a:lnB>
                    <a:solidFill>
                      <a:srgbClr val="FFFFFF"/>
                    </a:solidFill>
                  </a:tcPr>
                </a:tc>
                <a:tc>
                  <a:txBody>
                    <a:bodyPr/>
                    <a:lstStyle/>
                    <a:p>
                      <a:pPr algn="ctr"/>
                      <a:r>
                        <a:rPr lang="en-US" sz="1050" i="1">
                          <a:solidFill>
                            <a:srgbClr val="892035"/>
                          </a:solidFill>
                          <a:effectLst/>
                        </a:rPr>
                        <a:t>Time-in-range (%)</a:t>
                      </a:r>
                      <a:endParaRPr lang="en-US" sz="1050">
                        <a:solidFill>
                          <a:srgbClr val="892035"/>
                        </a:solidFill>
                        <a:effectLst/>
                      </a:endParaRP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3497332346"/>
                  </a:ext>
                </a:extLst>
              </a:tr>
              <a:tr h="657524">
                <a:tc>
                  <a:txBody>
                    <a:bodyPr/>
                    <a:lstStyle/>
                    <a:p>
                      <a:pPr algn="l"/>
                      <a:r>
                        <a:rPr lang="en-US" sz="900">
                          <a:effectLst/>
                        </a:rPr>
                        <a:t>JDRF</a:t>
                      </a:r>
                      <a:r>
                        <a:rPr lang="en-US" sz="900" b="1" u="none" strike="noStrike" baseline="30000">
                          <a:solidFill>
                            <a:srgbClr val="892035"/>
                          </a:solidFill>
                          <a:effectLst/>
                          <a:hlinkClick r:id="rId3"/>
                        </a:rPr>
                        <a:t>5</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66</a:t>
                      </a:r>
                    </a:p>
                  </a:txBody>
                  <a:tcPr marL="20538" marR="20538" marT="10269" marB="10269">
                    <a:lnL>
                      <a:noFill/>
                    </a:lnL>
                    <a:lnR>
                      <a:noFill/>
                    </a:lnR>
                    <a:lnT>
                      <a:noFill/>
                    </a:lnT>
                    <a:lnB>
                      <a:noFill/>
                    </a:lnB>
                    <a:solidFill>
                      <a:srgbClr val="FFFFFF"/>
                    </a:solidFill>
                  </a:tcPr>
                </a:tc>
                <a:tc>
                  <a:txBody>
                    <a:bodyPr/>
                    <a:lstStyle/>
                    <a:p>
                      <a:pPr algn="ctr"/>
                      <a:r>
                        <a:rPr lang="en-US" sz="900">
                          <a:effectLst/>
                        </a:rPr>
                        <a:t>29.3 ± 16.3</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94/0/0/6</a:t>
                      </a:r>
                    </a:p>
                  </a:txBody>
                  <a:tcPr marL="20538" marR="20538" marT="10269" marB="10269">
                    <a:lnL>
                      <a:noFill/>
                    </a:lnL>
                    <a:lnR>
                      <a:noFill/>
                    </a:lnR>
                    <a:lnT>
                      <a:noFill/>
                    </a:lnT>
                    <a:lnB>
                      <a:noFill/>
                    </a:lnB>
                    <a:solidFill>
                      <a:srgbClr val="FFFFFF"/>
                    </a:solidFill>
                  </a:tcPr>
                </a:tc>
                <a:tc>
                  <a:txBody>
                    <a:bodyPr/>
                    <a:lstStyle/>
                    <a:p>
                      <a:pPr algn="ctr"/>
                      <a:r>
                        <a:rPr lang="en-US" sz="900">
                          <a:effectLst/>
                        </a:rPr>
                        <a:t>1, 2, 3</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EOS</a:t>
                      </a:r>
                    </a:p>
                  </a:txBody>
                  <a:tcPr marL="20538" marR="20538" marT="10269" marB="10269">
                    <a:lnL>
                      <a:noFill/>
                    </a:lnL>
                    <a:lnR>
                      <a:noFill/>
                    </a:lnR>
                    <a:lnT>
                      <a:noFill/>
                    </a:lnT>
                    <a:lnB>
                      <a:noFill/>
                    </a:lnB>
                    <a:solidFill>
                      <a:srgbClr val="FFFFFF"/>
                    </a:solidFill>
                  </a:tcPr>
                </a:tc>
                <a:tc>
                  <a:txBody>
                    <a:bodyPr/>
                    <a:lstStyle/>
                    <a:p>
                      <a:pPr algn="ctr"/>
                      <a:r>
                        <a:rPr lang="en-US" sz="900">
                          <a:effectLst/>
                        </a:rPr>
                        <a:t>7</a:t>
                      </a:r>
                    </a:p>
                  </a:txBody>
                  <a:tcPr marL="20538" marR="20538" marT="10269" marB="10269">
                    <a:lnL>
                      <a:noFill/>
                    </a:lnL>
                    <a:lnR>
                      <a:noFill/>
                    </a:lnR>
                    <a:lnT>
                      <a:noFill/>
                    </a:lnT>
                    <a:lnB>
                      <a:noFill/>
                    </a:lnB>
                    <a:solidFill>
                      <a:srgbClr val="FFFFFF"/>
                    </a:solidFill>
                  </a:tcPr>
                </a:tc>
                <a:tc>
                  <a:txBody>
                    <a:bodyPr/>
                    <a:lstStyle/>
                    <a:p>
                      <a:pPr algn="ctr"/>
                      <a:r>
                        <a:rPr lang="en-US" sz="900">
                          <a:effectLst/>
                        </a:rPr>
                        <a:t>6.4 (46)</a:t>
                      </a:r>
                    </a:p>
                  </a:txBody>
                  <a:tcPr marL="20538" marR="20538" marT="10269" marB="10269">
                    <a:lnL>
                      <a:noFill/>
                    </a:lnL>
                    <a:lnR>
                      <a:noFill/>
                    </a:lnR>
                    <a:lnT>
                      <a:noFill/>
                    </a:lnT>
                    <a:lnB>
                      <a:noFill/>
                    </a:lnB>
                    <a:solidFill>
                      <a:srgbClr val="FFFFFF"/>
                    </a:solidFill>
                  </a:tcPr>
                </a:tc>
                <a:tc>
                  <a:txBody>
                    <a:bodyPr/>
                    <a:lstStyle/>
                    <a:p>
                      <a:pPr algn="ctr"/>
                      <a:r>
                        <a:rPr lang="en-US" sz="900">
                          <a:effectLst/>
                        </a:rPr>
                        <a:t>73.8</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2513046947"/>
                  </a:ext>
                </a:extLst>
              </a:tr>
              <a:tr h="657524">
                <a:tc>
                  <a:txBody>
                    <a:bodyPr/>
                    <a:lstStyle/>
                    <a:p>
                      <a:pPr algn="l"/>
                      <a:r>
                        <a:rPr lang="en-US" sz="900">
                          <a:effectLst/>
                        </a:rPr>
                        <a:t>Battelino</a:t>
                      </a:r>
                      <a:r>
                        <a:rPr lang="en-US" sz="900" b="1" u="none" strike="noStrike" baseline="30000">
                          <a:solidFill>
                            <a:srgbClr val="892035"/>
                          </a:solidFill>
                          <a:effectLst/>
                          <a:hlinkClick r:id="rId4"/>
                        </a:rPr>
                        <a:t>6</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62</a:t>
                      </a:r>
                    </a:p>
                  </a:txBody>
                  <a:tcPr marL="20538" marR="20538" marT="10269" marB="10269">
                    <a:lnL>
                      <a:noFill/>
                    </a:lnL>
                    <a:lnR>
                      <a:noFill/>
                    </a:lnR>
                    <a:lnT>
                      <a:noFill/>
                    </a:lnT>
                    <a:lnB>
                      <a:noFill/>
                    </a:lnB>
                    <a:solidFill>
                      <a:srgbClr val="FFFFFF"/>
                    </a:solidFill>
                  </a:tcPr>
                </a:tc>
                <a:tc>
                  <a:txBody>
                    <a:bodyPr/>
                    <a:lstStyle/>
                    <a:p>
                      <a:pPr algn="ctr"/>
                      <a:r>
                        <a:rPr lang="en-US" sz="900">
                          <a:effectLst/>
                        </a:rPr>
                        <a:t>25.8 ± 14.1</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NA</a:t>
                      </a:r>
                    </a:p>
                  </a:txBody>
                  <a:tcPr marL="20538" marR="20538" marT="10269" marB="10269">
                    <a:lnL>
                      <a:noFill/>
                    </a:lnL>
                    <a:lnR>
                      <a:noFill/>
                    </a:lnR>
                    <a:lnT>
                      <a:noFill/>
                    </a:lnT>
                    <a:lnB>
                      <a:noFill/>
                    </a:lnB>
                    <a:solidFill>
                      <a:srgbClr val="FFFFFF"/>
                    </a:solidFill>
                  </a:tcPr>
                </a:tc>
                <a:tc>
                  <a:txBody>
                    <a:bodyPr/>
                    <a:lstStyle/>
                    <a:p>
                      <a:pPr algn="ctr"/>
                      <a:r>
                        <a:rPr lang="en-US" sz="900">
                          <a:effectLst/>
                        </a:rPr>
                        <a:t>3</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EOS</a:t>
                      </a:r>
                    </a:p>
                  </a:txBody>
                  <a:tcPr marL="20538" marR="20538" marT="10269" marB="10269">
                    <a:lnL>
                      <a:noFill/>
                    </a:lnL>
                    <a:lnR>
                      <a:noFill/>
                    </a:lnR>
                    <a:lnT>
                      <a:noFill/>
                    </a:lnT>
                    <a:lnB>
                      <a:noFill/>
                    </a:lnB>
                    <a:solidFill>
                      <a:srgbClr val="FFFFFF"/>
                    </a:solidFill>
                  </a:tcPr>
                </a:tc>
                <a:tc>
                  <a:txBody>
                    <a:bodyPr/>
                    <a:lstStyle/>
                    <a:p>
                      <a:pPr algn="ctr"/>
                      <a:r>
                        <a:rPr lang="en-US" sz="900">
                          <a:effectLst/>
                        </a:rPr>
                        <a:t>5</a:t>
                      </a:r>
                    </a:p>
                  </a:txBody>
                  <a:tcPr marL="20538" marR="20538" marT="10269" marB="10269">
                    <a:lnL>
                      <a:noFill/>
                    </a:lnL>
                    <a:lnR>
                      <a:noFill/>
                    </a:lnR>
                    <a:lnT>
                      <a:noFill/>
                    </a:lnT>
                    <a:lnB>
                      <a:noFill/>
                    </a:lnB>
                    <a:solidFill>
                      <a:srgbClr val="FFFFFF"/>
                    </a:solidFill>
                  </a:tcPr>
                </a:tc>
                <a:tc>
                  <a:txBody>
                    <a:bodyPr/>
                    <a:lstStyle/>
                    <a:p>
                      <a:pPr algn="ctr"/>
                      <a:r>
                        <a:rPr lang="en-US" sz="900">
                          <a:effectLst/>
                        </a:rPr>
                        <a:t>6.7 (50)</a:t>
                      </a:r>
                    </a:p>
                  </a:txBody>
                  <a:tcPr marL="20538" marR="20538" marT="10269" marB="10269">
                    <a:lnL>
                      <a:noFill/>
                    </a:lnL>
                    <a:lnR>
                      <a:noFill/>
                    </a:lnR>
                    <a:lnT>
                      <a:noFill/>
                    </a:lnT>
                    <a:lnB>
                      <a:noFill/>
                    </a:lnB>
                    <a:solidFill>
                      <a:srgbClr val="FFFFFF"/>
                    </a:solidFill>
                  </a:tcPr>
                </a:tc>
                <a:tc>
                  <a:txBody>
                    <a:bodyPr/>
                    <a:lstStyle/>
                    <a:p>
                      <a:pPr algn="ctr"/>
                      <a:r>
                        <a:rPr lang="en-US" sz="900">
                          <a:effectLst/>
                        </a:rPr>
                        <a:t>73.3</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3252697485"/>
                  </a:ext>
                </a:extLst>
              </a:tr>
              <a:tr h="657524">
                <a:tc>
                  <a:txBody>
                    <a:bodyPr/>
                    <a:lstStyle/>
                    <a:p>
                      <a:pPr algn="l"/>
                      <a:r>
                        <a:rPr lang="en-US" sz="900">
                          <a:effectLst/>
                        </a:rPr>
                        <a:t>Bergenstal</a:t>
                      </a:r>
                      <a:r>
                        <a:rPr lang="en-US" sz="900" b="1" u="none" strike="noStrike" baseline="30000">
                          <a:solidFill>
                            <a:srgbClr val="892035"/>
                          </a:solidFill>
                          <a:effectLst/>
                          <a:hlinkClick r:id="rId5"/>
                        </a:rPr>
                        <a:t>7</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124</a:t>
                      </a:r>
                    </a:p>
                  </a:txBody>
                  <a:tcPr marL="20538" marR="20538" marT="10269" marB="10269">
                    <a:lnL>
                      <a:noFill/>
                    </a:lnL>
                    <a:lnR>
                      <a:noFill/>
                    </a:lnR>
                    <a:lnT>
                      <a:noFill/>
                    </a:lnT>
                    <a:lnB>
                      <a:noFill/>
                    </a:lnB>
                    <a:solidFill>
                      <a:srgbClr val="FFFFFF"/>
                    </a:solidFill>
                  </a:tcPr>
                </a:tc>
                <a:tc>
                  <a:txBody>
                    <a:bodyPr/>
                    <a:lstStyle/>
                    <a:p>
                      <a:pPr algn="ctr"/>
                      <a:r>
                        <a:rPr lang="en-US" sz="900">
                          <a:effectLst/>
                        </a:rPr>
                        <a:t>37.8 ± 16.5</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NA</a:t>
                      </a:r>
                    </a:p>
                  </a:txBody>
                  <a:tcPr marL="20538" marR="20538" marT="10269" marB="10269">
                    <a:lnL>
                      <a:noFill/>
                    </a:lnL>
                    <a:lnR>
                      <a:noFill/>
                    </a:lnR>
                    <a:lnT>
                      <a:noFill/>
                    </a:lnT>
                    <a:lnB>
                      <a:noFill/>
                    </a:lnB>
                    <a:solidFill>
                      <a:srgbClr val="FFFFFF"/>
                    </a:solidFill>
                  </a:tcPr>
                </a:tc>
                <a:tc>
                  <a:txBody>
                    <a:bodyPr/>
                    <a:lstStyle/>
                    <a:p>
                      <a:pPr algn="ctr"/>
                      <a:r>
                        <a:rPr lang="en-US" sz="900">
                          <a:effectLst/>
                        </a:rPr>
                        <a:t>4</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EOS</a:t>
                      </a:r>
                    </a:p>
                  </a:txBody>
                  <a:tcPr marL="20538" marR="20538" marT="10269" marB="10269">
                    <a:lnL>
                      <a:noFill/>
                    </a:lnL>
                    <a:lnR>
                      <a:noFill/>
                    </a:lnR>
                    <a:lnT>
                      <a:noFill/>
                    </a:lnT>
                    <a:lnB>
                      <a:noFill/>
                    </a:lnB>
                    <a:solidFill>
                      <a:srgbClr val="FFFFFF"/>
                    </a:solidFill>
                  </a:tcPr>
                </a:tc>
                <a:tc>
                  <a:txBody>
                    <a:bodyPr/>
                    <a:lstStyle/>
                    <a:p>
                      <a:pPr algn="ctr"/>
                      <a:r>
                        <a:rPr lang="en-US" sz="900">
                          <a:effectLst/>
                        </a:rPr>
                        <a:t>14</a:t>
                      </a:r>
                    </a:p>
                  </a:txBody>
                  <a:tcPr marL="20538" marR="20538" marT="10269" marB="10269">
                    <a:lnL>
                      <a:noFill/>
                    </a:lnL>
                    <a:lnR>
                      <a:noFill/>
                    </a:lnR>
                    <a:lnT>
                      <a:noFill/>
                    </a:lnT>
                    <a:lnB>
                      <a:noFill/>
                    </a:lnB>
                    <a:solidFill>
                      <a:srgbClr val="FFFFFF"/>
                    </a:solidFill>
                  </a:tcPr>
                </a:tc>
                <a:tc>
                  <a:txBody>
                    <a:bodyPr/>
                    <a:lstStyle/>
                    <a:p>
                      <a:pPr algn="ctr"/>
                      <a:r>
                        <a:rPr lang="en-US" sz="900">
                          <a:effectLst/>
                        </a:rPr>
                        <a:t>6.9 (52)</a:t>
                      </a:r>
                    </a:p>
                  </a:txBody>
                  <a:tcPr marL="20538" marR="20538" marT="10269" marB="10269">
                    <a:lnL>
                      <a:noFill/>
                    </a:lnL>
                    <a:lnR>
                      <a:noFill/>
                    </a:lnR>
                    <a:lnT>
                      <a:noFill/>
                    </a:lnT>
                    <a:lnB>
                      <a:noFill/>
                    </a:lnB>
                    <a:solidFill>
                      <a:srgbClr val="FFFFFF"/>
                    </a:solidFill>
                  </a:tcPr>
                </a:tc>
                <a:tc>
                  <a:txBody>
                    <a:bodyPr/>
                    <a:lstStyle/>
                    <a:p>
                      <a:pPr algn="ctr"/>
                      <a:r>
                        <a:rPr lang="en-US" sz="900">
                          <a:effectLst/>
                        </a:rPr>
                        <a:t>72.2</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3198258299"/>
                  </a:ext>
                </a:extLst>
              </a:tr>
              <a:tr h="816794">
                <a:tc>
                  <a:txBody>
                    <a:bodyPr/>
                    <a:lstStyle/>
                    <a:p>
                      <a:pPr algn="l"/>
                      <a:r>
                        <a:rPr lang="en-US" sz="900">
                          <a:effectLst/>
                        </a:rPr>
                        <a:t>JDRF</a:t>
                      </a:r>
                      <a:r>
                        <a:rPr lang="en-US" sz="900" b="1" u="none" strike="noStrike" baseline="30000">
                          <a:solidFill>
                            <a:srgbClr val="892035"/>
                          </a:solidFill>
                          <a:effectLst/>
                          <a:hlinkClick r:id="rId6"/>
                        </a:rPr>
                        <a:t>8</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52</a:t>
                      </a:r>
                    </a:p>
                  </a:txBody>
                  <a:tcPr marL="20538" marR="20538" marT="10269" marB="10269">
                    <a:lnL>
                      <a:noFill/>
                    </a:lnL>
                    <a:lnR>
                      <a:noFill/>
                    </a:lnR>
                    <a:lnT>
                      <a:noFill/>
                    </a:lnT>
                    <a:lnB>
                      <a:noFill/>
                    </a:lnB>
                    <a:solidFill>
                      <a:srgbClr val="FFFFFF"/>
                    </a:solidFill>
                  </a:tcPr>
                </a:tc>
                <a:tc>
                  <a:txBody>
                    <a:bodyPr/>
                    <a:lstStyle/>
                    <a:p>
                      <a:pPr algn="ctr"/>
                      <a:r>
                        <a:rPr lang="en-US" sz="900">
                          <a:effectLst/>
                        </a:rPr>
                        <a:t>41.2 ± 11.2</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100/0/0/0</a:t>
                      </a:r>
                    </a:p>
                  </a:txBody>
                  <a:tcPr marL="20538" marR="20538" marT="10269" marB="10269">
                    <a:lnL>
                      <a:noFill/>
                    </a:lnL>
                    <a:lnR>
                      <a:noFill/>
                    </a:lnR>
                    <a:lnT>
                      <a:noFill/>
                    </a:lnT>
                    <a:lnB>
                      <a:noFill/>
                    </a:lnB>
                    <a:solidFill>
                      <a:srgbClr val="FFFFFF"/>
                    </a:solidFill>
                  </a:tcPr>
                </a:tc>
                <a:tc>
                  <a:txBody>
                    <a:bodyPr/>
                    <a:lstStyle/>
                    <a:p>
                      <a:pPr algn="ctr"/>
                      <a:r>
                        <a:rPr lang="en-US" sz="900">
                          <a:effectLst/>
                        </a:rPr>
                        <a:t>1, 2, 3</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EOS</a:t>
                      </a:r>
                    </a:p>
                  </a:txBody>
                  <a:tcPr marL="20538" marR="20538" marT="10269" marB="10269">
                    <a:lnL>
                      <a:noFill/>
                    </a:lnL>
                    <a:lnR>
                      <a:noFill/>
                    </a:lnR>
                    <a:lnT>
                      <a:noFill/>
                    </a:lnT>
                    <a:lnB>
                      <a:noFill/>
                    </a:lnB>
                    <a:solidFill>
                      <a:srgbClr val="FFFFFF"/>
                    </a:solidFill>
                  </a:tcPr>
                </a:tc>
                <a:tc>
                  <a:txBody>
                    <a:bodyPr/>
                    <a:lstStyle/>
                    <a:p>
                      <a:pPr algn="ctr"/>
                      <a:r>
                        <a:rPr lang="en-US" sz="900">
                          <a:effectLst/>
                        </a:rPr>
                        <a:t>7</a:t>
                      </a:r>
                    </a:p>
                  </a:txBody>
                  <a:tcPr marL="20538" marR="20538" marT="10269" marB="10269">
                    <a:lnL>
                      <a:noFill/>
                    </a:lnL>
                    <a:lnR>
                      <a:noFill/>
                    </a:lnR>
                    <a:lnT>
                      <a:noFill/>
                    </a:lnT>
                    <a:lnB>
                      <a:noFill/>
                    </a:lnB>
                    <a:solidFill>
                      <a:srgbClr val="FFFFFF"/>
                    </a:solidFill>
                  </a:tcPr>
                </a:tc>
                <a:tc>
                  <a:txBody>
                    <a:bodyPr/>
                    <a:lstStyle/>
                    <a:p>
                      <a:pPr algn="ctr"/>
                      <a:r>
                        <a:rPr lang="en-US" sz="900">
                          <a:effectLst/>
                        </a:rPr>
                        <a:t>7.1 (54)</a:t>
                      </a:r>
                    </a:p>
                  </a:txBody>
                  <a:tcPr marL="20538" marR="20538" marT="10269" marB="10269">
                    <a:lnL>
                      <a:noFill/>
                    </a:lnL>
                    <a:lnR>
                      <a:noFill/>
                    </a:lnR>
                    <a:lnT>
                      <a:noFill/>
                    </a:lnT>
                    <a:lnB>
                      <a:noFill/>
                    </a:lnB>
                    <a:solidFill>
                      <a:srgbClr val="FFFFFF"/>
                    </a:solidFill>
                  </a:tcPr>
                </a:tc>
                <a:tc>
                  <a:txBody>
                    <a:bodyPr/>
                    <a:lstStyle/>
                    <a:p>
                      <a:pPr algn="ctr"/>
                      <a:r>
                        <a:rPr lang="en-US" sz="900">
                          <a:effectLst/>
                        </a:rPr>
                        <a:t>68.4</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394489075"/>
                  </a:ext>
                </a:extLst>
              </a:tr>
              <a:tr h="657524">
                <a:tc>
                  <a:txBody>
                    <a:bodyPr/>
                    <a:lstStyle/>
                    <a:p>
                      <a:pPr algn="l"/>
                      <a:r>
                        <a:rPr lang="en-US" sz="900">
                          <a:effectLst/>
                        </a:rPr>
                        <a:t>Beck</a:t>
                      </a:r>
                      <a:r>
                        <a:rPr lang="en-US" sz="900" b="1" u="none" strike="noStrike" baseline="30000">
                          <a:solidFill>
                            <a:srgbClr val="892035"/>
                          </a:solidFill>
                          <a:effectLst/>
                          <a:hlinkClick r:id="rId7"/>
                        </a:rPr>
                        <a:t>14</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711</a:t>
                      </a:r>
                    </a:p>
                  </a:txBody>
                  <a:tcPr marL="20538" marR="20538" marT="10269" marB="10269">
                    <a:lnL>
                      <a:noFill/>
                    </a:lnL>
                    <a:lnR>
                      <a:noFill/>
                    </a:lnR>
                    <a:lnT>
                      <a:noFill/>
                    </a:lnT>
                    <a:lnB>
                      <a:noFill/>
                    </a:lnB>
                    <a:solidFill>
                      <a:srgbClr val="FFFFFF"/>
                    </a:solidFill>
                  </a:tcPr>
                </a:tc>
                <a:tc>
                  <a:txBody>
                    <a:bodyPr/>
                    <a:lstStyle/>
                    <a:p>
                      <a:pPr algn="ctr"/>
                      <a:r>
                        <a:rPr lang="en-US" sz="900">
                          <a:effectLst/>
                        </a:rPr>
                        <a:t>26 ± 8</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96/0/0/4</a:t>
                      </a:r>
                    </a:p>
                  </a:txBody>
                  <a:tcPr marL="20538" marR="20538" marT="10269" marB="10269">
                    <a:lnL>
                      <a:noFill/>
                    </a:lnL>
                    <a:lnR>
                      <a:noFill/>
                    </a:lnR>
                    <a:lnT>
                      <a:noFill/>
                    </a:lnT>
                    <a:lnB>
                      <a:noFill/>
                    </a:lnB>
                    <a:solidFill>
                      <a:srgbClr val="FFFFFF"/>
                    </a:solidFill>
                  </a:tcPr>
                </a:tc>
                <a:tc>
                  <a:txBody>
                    <a:bodyPr/>
                    <a:lstStyle/>
                    <a:p>
                      <a:pPr algn="ctr"/>
                      <a:r>
                        <a:rPr lang="en-US" sz="900">
                          <a:effectLst/>
                        </a:rPr>
                        <a:t>BG</a:t>
                      </a:r>
                    </a:p>
                  </a:txBody>
                  <a:tcPr marL="20538" marR="20538" marT="10269" marB="10269">
                    <a:lnL>
                      <a:noFill/>
                    </a:lnL>
                    <a:lnR>
                      <a:noFill/>
                    </a:lnR>
                    <a:lnT>
                      <a:noFill/>
                    </a:lnT>
                    <a:lnB>
                      <a:noFill/>
                    </a:lnB>
                    <a:solidFill>
                      <a:srgbClr val="FFFFFF"/>
                    </a:solidFill>
                  </a:tcPr>
                </a:tc>
                <a:tc>
                  <a:txBody>
                    <a:bodyPr/>
                    <a:lstStyle/>
                    <a:p>
                      <a:pPr algn="l"/>
                      <a:r>
                        <a:rPr lang="en-US" sz="900">
                          <a:effectLst/>
                        </a:rPr>
                        <a:t>C</a:t>
                      </a:r>
                    </a:p>
                  </a:txBody>
                  <a:tcPr marL="20538" marR="20538" marT="10269" marB="10269">
                    <a:lnL>
                      <a:noFill/>
                    </a:lnL>
                    <a:lnR>
                      <a:noFill/>
                    </a:lnR>
                    <a:lnT>
                      <a:noFill/>
                    </a:lnT>
                    <a:lnB>
                      <a:noFill/>
                    </a:lnB>
                    <a:solidFill>
                      <a:srgbClr val="FFFFFF"/>
                    </a:solidFill>
                  </a:tcPr>
                </a:tc>
                <a:tc>
                  <a:txBody>
                    <a:bodyPr/>
                    <a:lstStyle/>
                    <a:p>
                      <a:pPr algn="l"/>
                      <a:r>
                        <a:rPr lang="en-US" sz="900">
                          <a:effectLst/>
                        </a:rPr>
                        <a:t>EOS</a:t>
                      </a:r>
                    </a:p>
                  </a:txBody>
                  <a:tcPr marL="20538" marR="20538" marT="10269" marB="10269">
                    <a:lnL>
                      <a:noFill/>
                    </a:lnL>
                    <a:lnR>
                      <a:noFill/>
                    </a:lnR>
                    <a:lnT>
                      <a:noFill/>
                    </a:lnT>
                    <a:lnB>
                      <a:noFill/>
                    </a:lnB>
                    <a:solidFill>
                      <a:srgbClr val="FFFFFF"/>
                    </a:solidFill>
                  </a:tcPr>
                </a:tc>
                <a:tc>
                  <a:txBody>
                    <a:bodyPr/>
                    <a:lstStyle/>
                    <a:p>
                      <a:pPr algn="ctr"/>
                      <a:r>
                        <a:rPr lang="en-US" sz="900">
                          <a:effectLst/>
                        </a:rPr>
                        <a:t>BG</a:t>
                      </a:r>
                    </a:p>
                  </a:txBody>
                  <a:tcPr marL="20538" marR="20538" marT="10269" marB="10269">
                    <a:lnL>
                      <a:noFill/>
                    </a:lnL>
                    <a:lnR>
                      <a:noFill/>
                    </a:lnR>
                    <a:lnT>
                      <a:noFill/>
                    </a:lnT>
                    <a:lnB>
                      <a:noFill/>
                    </a:lnB>
                    <a:solidFill>
                      <a:srgbClr val="FFFFFF"/>
                    </a:solidFill>
                  </a:tcPr>
                </a:tc>
                <a:tc>
                  <a:txBody>
                    <a:bodyPr/>
                    <a:lstStyle/>
                    <a:p>
                      <a:pPr algn="ctr"/>
                      <a:r>
                        <a:rPr lang="en-US" sz="900">
                          <a:effectLst/>
                        </a:rPr>
                        <a:t>7.3 (56)</a:t>
                      </a:r>
                    </a:p>
                  </a:txBody>
                  <a:tcPr marL="20538" marR="20538" marT="10269" marB="10269">
                    <a:lnL>
                      <a:noFill/>
                    </a:lnL>
                    <a:lnR>
                      <a:noFill/>
                    </a:lnR>
                    <a:lnT>
                      <a:noFill/>
                    </a:lnT>
                    <a:lnB>
                      <a:noFill/>
                    </a:lnB>
                    <a:solidFill>
                      <a:srgbClr val="FFFFFF"/>
                    </a:solidFill>
                  </a:tcPr>
                </a:tc>
                <a:tc>
                  <a:txBody>
                    <a:bodyPr/>
                    <a:lstStyle/>
                    <a:p>
                      <a:pPr algn="ctr"/>
                      <a:r>
                        <a:rPr lang="en-US" sz="900">
                          <a:effectLst/>
                        </a:rPr>
                        <a:t>52.0</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3593020197"/>
                  </a:ext>
                </a:extLst>
              </a:tr>
              <a:tr h="816794">
                <a:tc>
                  <a:txBody>
                    <a:bodyPr/>
                    <a:lstStyle/>
                    <a:p>
                      <a:pPr algn="l"/>
                      <a:r>
                        <a:rPr lang="en-US" sz="900">
                          <a:effectLst/>
                        </a:rPr>
                        <a:t>Van Beers</a:t>
                      </a:r>
                      <a:r>
                        <a:rPr lang="en-US" sz="900" b="1" u="none" strike="noStrike" baseline="30000">
                          <a:solidFill>
                            <a:srgbClr val="892035"/>
                          </a:solidFill>
                          <a:effectLst/>
                          <a:hlinkClick r:id="rId8"/>
                        </a:rPr>
                        <a:t>9</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52</a:t>
                      </a:r>
                    </a:p>
                  </a:txBody>
                  <a:tcPr marL="20538" marR="20538" marT="10269" marB="10269">
                    <a:lnL>
                      <a:noFill/>
                    </a:lnL>
                    <a:lnR>
                      <a:noFill/>
                    </a:lnR>
                    <a:lnT>
                      <a:noFill/>
                    </a:lnT>
                    <a:lnB>
                      <a:noFill/>
                    </a:lnB>
                    <a:solidFill>
                      <a:srgbClr val="FFFFFF"/>
                    </a:solidFill>
                  </a:tcPr>
                </a:tc>
                <a:tc>
                  <a:txBody>
                    <a:bodyPr/>
                    <a:lstStyle/>
                    <a:p>
                      <a:pPr algn="ctr"/>
                      <a:r>
                        <a:rPr lang="en-US" sz="900">
                          <a:effectLst/>
                        </a:rPr>
                        <a:t>48.6 ± 11.6</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NA</a:t>
                      </a:r>
                    </a:p>
                  </a:txBody>
                  <a:tcPr marL="20538" marR="20538" marT="10269" marB="10269">
                    <a:lnL>
                      <a:noFill/>
                    </a:lnL>
                    <a:lnR>
                      <a:noFill/>
                    </a:lnR>
                    <a:lnT>
                      <a:noFill/>
                    </a:lnT>
                    <a:lnB>
                      <a:noFill/>
                    </a:lnB>
                    <a:solidFill>
                      <a:srgbClr val="FFFFFF"/>
                    </a:solidFill>
                  </a:tcPr>
                </a:tc>
                <a:tc>
                  <a:txBody>
                    <a:bodyPr/>
                    <a:lstStyle/>
                    <a:p>
                      <a:pPr algn="ctr"/>
                      <a:r>
                        <a:rPr lang="en-US" sz="900">
                          <a:effectLst/>
                        </a:rPr>
                        <a:t>5</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 </a:t>
                      </a:r>
                    </a:p>
                  </a:txBody>
                  <a:tcPr marL="20538" marR="20538" marT="10269" marB="10269">
                    <a:lnL>
                      <a:noFill/>
                    </a:lnL>
                    <a:lnR>
                      <a:noFill/>
                    </a:lnR>
                    <a:lnT>
                      <a:noFill/>
                    </a:lnT>
                    <a:lnB>
                      <a:noFill/>
                    </a:lnB>
                    <a:solidFill>
                      <a:srgbClr val="FFFFFF"/>
                    </a:solidFill>
                  </a:tcPr>
                </a:tc>
                <a:tc>
                  <a:txBody>
                    <a:bodyPr/>
                    <a:lstStyle/>
                    <a:p>
                      <a:pPr algn="ctr"/>
                      <a:r>
                        <a:rPr lang="en-US" sz="900">
                          <a:effectLst/>
                        </a:rPr>
                        <a:t>84</a:t>
                      </a:r>
                    </a:p>
                  </a:txBody>
                  <a:tcPr marL="20538" marR="20538" marT="10269" marB="10269">
                    <a:lnL>
                      <a:noFill/>
                    </a:lnL>
                    <a:lnR>
                      <a:noFill/>
                    </a:lnR>
                    <a:lnT>
                      <a:noFill/>
                    </a:lnT>
                    <a:lnB>
                      <a:noFill/>
                    </a:lnB>
                    <a:solidFill>
                      <a:srgbClr val="FFFFFF"/>
                    </a:solidFill>
                  </a:tcPr>
                </a:tc>
                <a:tc>
                  <a:txBody>
                    <a:bodyPr/>
                    <a:lstStyle/>
                    <a:p>
                      <a:pPr algn="ctr"/>
                      <a:r>
                        <a:rPr lang="en-US" sz="900">
                          <a:effectLst/>
                        </a:rPr>
                        <a:t>7.3 (56)</a:t>
                      </a:r>
                    </a:p>
                  </a:txBody>
                  <a:tcPr marL="20538" marR="20538" marT="10269" marB="10269">
                    <a:lnL>
                      <a:noFill/>
                    </a:lnL>
                    <a:lnR>
                      <a:noFill/>
                    </a:lnR>
                    <a:lnT>
                      <a:noFill/>
                    </a:lnT>
                    <a:lnB>
                      <a:noFill/>
                    </a:lnB>
                    <a:solidFill>
                      <a:srgbClr val="FFFFFF"/>
                    </a:solidFill>
                  </a:tcPr>
                </a:tc>
                <a:tc>
                  <a:txBody>
                    <a:bodyPr/>
                    <a:lstStyle/>
                    <a:p>
                      <a:pPr algn="ctr"/>
                      <a:r>
                        <a:rPr lang="en-US" sz="900">
                          <a:effectLst/>
                        </a:rPr>
                        <a:t>65.0</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2966412704"/>
                  </a:ext>
                </a:extLst>
              </a:tr>
              <a:tr h="657524">
                <a:tc>
                  <a:txBody>
                    <a:bodyPr/>
                    <a:lstStyle/>
                    <a:p>
                      <a:pPr algn="l"/>
                      <a:r>
                        <a:rPr lang="en-US" sz="900">
                          <a:effectLst/>
                        </a:rPr>
                        <a:t>Bergenstal</a:t>
                      </a:r>
                      <a:r>
                        <a:rPr lang="en-US" sz="900" b="1" u="none" strike="noStrike" baseline="30000">
                          <a:solidFill>
                            <a:srgbClr val="892035"/>
                          </a:solidFill>
                          <a:effectLst/>
                          <a:hlinkClick r:id="rId5"/>
                        </a:rPr>
                        <a:t>7</a:t>
                      </a: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124</a:t>
                      </a:r>
                    </a:p>
                  </a:txBody>
                  <a:tcPr marL="20538" marR="20538" marT="10269" marB="10269">
                    <a:lnL>
                      <a:noFill/>
                    </a:lnL>
                    <a:lnR>
                      <a:noFill/>
                    </a:lnR>
                    <a:lnT>
                      <a:noFill/>
                    </a:lnT>
                    <a:lnB>
                      <a:noFill/>
                    </a:lnB>
                    <a:solidFill>
                      <a:srgbClr val="FFFFFF"/>
                    </a:solidFill>
                  </a:tcPr>
                </a:tc>
                <a:tc>
                  <a:txBody>
                    <a:bodyPr/>
                    <a:lstStyle/>
                    <a:p>
                      <a:pPr algn="ctr"/>
                      <a:r>
                        <a:rPr lang="en-US" sz="900">
                          <a:effectLst/>
                        </a:rPr>
                        <a:t>37.8 ± 16.5</a:t>
                      </a:r>
                    </a:p>
                  </a:txBody>
                  <a:tcPr marL="20538" marR="20538" marT="10269" marB="10269">
                    <a:lnL>
                      <a:noFill/>
                    </a:lnL>
                    <a:lnR>
                      <a:noFill/>
                    </a:lnR>
                    <a:lnT>
                      <a:noFill/>
                    </a:lnT>
                    <a:lnB>
                      <a:noFill/>
                    </a:lnB>
                    <a:solidFill>
                      <a:srgbClr val="FFFFFF"/>
                    </a:solidFill>
                  </a:tcPr>
                </a:tc>
                <a:tc>
                  <a:txBody>
                    <a:bodyPr/>
                    <a:lstStyle/>
                    <a:p>
                      <a:pPr algn="ctr"/>
                      <a:r>
                        <a:rPr lang="en-US" sz="900">
                          <a:effectLst/>
                        </a:rPr>
                        <a:t>1</a:t>
                      </a: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endParaRPr lang="en-US" sz="900">
                        <a:effectLst/>
                      </a:endParaRPr>
                    </a:p>
                  </a:txBody>
                  <a:tcPr marL="20538" marR="20538" marT="10269" marB="10269">
                    <a:lnL>
                      <a:noFill/>
                    </a:lnL>
                    <a:lnR>
                      <a:noFill/>
                    </a:lnR>
                    <a:lnT>
                      <a:noFill/>
                    </a:lnT>
                    <a:lnB>
                      <a:noFill/>
                    </a:lnB>
                    <a:solidFill>
                      <a:srgbClr val="FFFFFF"/>
                    </a:solidFill>
                  </a:tcPr>
                </a:tc>
                <a:tc>
                  <a:txBody>
                    <a:bodyPr/>
                    <a:lstStyle/>
                    <a:p>
                      <a:pPr algn="ctr"/>
                      <a:r>
                        <a:rPr lang="en-US" sz="900">
                          <a:effectLst/>
                        </a:rPr>
                        <a:t>NA</a:t>
                      </a:r>
                    </a:p>
                  </a:txBody>
                  <a:tcPr marL="20538" marR="20538" marT="10269" marB="10269">
                    <a:lnL>
                      <a:noFill/>
                    </a:lnL>
                    <a:lnR>
                      <a:noFill/>
                    </a:lnR>
                    <a:lnT>
                      <a:noFill/>
                    </a:lnT>
                    <a:lnB>
                      <a:noFill/>
                    </a:lnB>
                    <a:solidFill>
                      <a:srgbClr val="FFFFFF"/>
                    </a:solidFill>
                  </a:tcPr>
                </a:tc>
                <a:tc>
                  <a:txBody>
                    <a:bodyPr/>
                    <a:lstStyle/>
                    <a:p>
                      <a:pPr algn="ctr"/>
                      <a:r>
                        <a:rPr lang="en-US" sz="900">
                          <a:effectLst/>
                        </a:rPr>
                        <a:t>4</a:t>
                      </a:r>
                    </a:p>
                  </a:txBody>
                  <a:tcPr marL="20538" marR="20538" marT="10269" marB="10269">
                    <a:lnL>
                      <a:noFill/>
                    </a:lnL>
                    <a:lnR>
                      <a:noFill/>
                    </a:lnR>
                    <a:lnT>
                      <a:noFill/>
                    </a:lnT>
                    <a:lnB>
                      <a:noFill/>
                    </a:lnB>
                    <a:solidFill>
                      <a:srgbClr val="FFFFFF"/>
                    </a:solidFill>
                  </a:tcPr>
                </a:tc>
                <a:tc>
                  <a:txBody>
                    <a:bodyPr/>
                    <a:lstStyle/>
                    <a:p>
                      <a:pPr algn="l"/>
                      <a:r>
                        <a:rPr lang="en-US" sz="900">
                          <a:effectLst/>
                        </a:rPr>
                        <a:t>IN</a:t>
                      </a:r>
                    </a:p>
                  </a:txBody>
                  <a:tcPr marL="20538" marR="20538" marT="10269" marB="10269">
                    <a:lnL>
                      <a:noFill/>
                    </a:lnL>
                    <a:lnR>
                      <a:noFill/>
                    </a:lnR>
                    <a:lnT>
                      <a:noFill/>
                    </a:lnT>
                    <a:lnB>
                      <a:noFill/>
                    </a:lnB>
                    <a:solidFill>
                      <a:srgbClr val="FFFFFF"/>
                    </a:solidFill>
                  </a:tcPr>
                </a:tc>
                <a:tc>
                  <a:txBody>
                    <a:bodyPr/>
                    <a:lstStyle/>
                    <a:p>
                      <a:pPr algn="l"/>
                      <a:r>
                        <a:rPr lang="en-US" sz="900">
                          <a:effectLst/>
                        </a:rPr>
                        <a:t>B</a:t>
                      </a:r>
                    </a:p>
                  </a:txBody>
                  <a:tcPr marL="20538" marR="20538" marT="10269" marB="10269">
                    <a:lnL>
                      <a:noFill/>
                    </a:lnL>
                    <a:lnR>
                      <a:noFill/>
                    </a:lnR>
                    <a:lnT>
                      <a:noFill/>
                    </a:lnT>
                    <a:lnB>
                      <a:noFill/>
                    </a:lnB>
                    <a:solidFill>
                      <a:srgbClr val="FFFFFF"/>
                    </a:solidFill>
                  </a:tcPr>
                </a:tc>
                <a:tc>
                  <a:txBody>
                    <a:bodyPr/>
                    <a:lstStyle/>
                    <a:p>
                      <a:pPr algn="ctr"/>
                      <a:r>
                        <a:rPr lang="en-US" sz="900">
                          <a:effectLst/>
                        </a:rPr>
                        <a:t>14</a:t>
                      </a:r>
                    </a:p>
                  </a:txBody>
                  <a:tcPr marL="20538" marR="20538" marT="10269" marB="10269">
                    <a:lnL>
                      <a:noFill/>
                    </a:lnL>
                    <a:lnR>
                      <a:noFill/>
                    </a:lnR>
                    <a:lnT>
                      <a:noFill/>
                    </a:lnT>
                    <a:lnB>
                      <a:noFill/>
                    </a:lnB>
                    <a:solidFill>
                      <a:srgbClr val="FFFFFF"/>
                    </a:solidFill>
                  </a:tcPr>
                </a:tc>
                <a:tc>
                  <a:txBody>
                    <a:bodyPr/>
                    <a:lstStyle/>
                    <a:p>
                      <a:pPr algn="ctr"/>
                      <a:r>
                        <a:rPr lang="en-US" sz="900">
                          <a:effectLst/>
                        </a:rPr>
                        <a:t>7.4 (57)</a:t>
                      </a:r>
                    </a:p>
                  </a:txBody>
                  <a:tcPr marL="20538" marR="20538" marT="10269" marB="10269">
                    <a:lnL>
                      <a:noFill/>
                    </a:lnL>
                    <a:lnR>
                      <a:noFill/>
                    </a:lnR>
                    <a:lnT>
                      <a:noFill/>
                    </a:lnT>
                    <a:lnB>
                      <a:noFill/>
                    </a:lnB>
                    <a:solidFill>
                      <a:srgbClr val="FFFFFF"/>
                    </a:solidFill>
                  </a:tcPr>
                </a:tc>
                <a:tc>
                  <a:txBody>
                    <a:bodyPr/>
                    <a:lstStyle/>
                    <a:p>
                      <a:pPr algn="ctr"/>
                      <a:r>
                        <a:rPr lang="en-US" sz="900">
                          <a:effectLst/>
                        </a:rPr>
                        <a:t>66.7</a:t>
                      </a:r>
                    </a:p>
                  </a:txBody>
                  <a:tcPr marL="20538" marR="20538" marT="10269" marB="10269">
                    <a:lnL>
                      <a:noFill/>
                    </a:lnL>
                    <a:lnR>
                      <a:noFill/>
                    </a:lnR>
                    <a:lnT>
                      <a:noFill/>
                    </a:lnT>
                    <a:lnB>
                      <a:noFill/>
                    </a:lnB>
                    <a:solidFill>
                      <a:srgbClr val="FFFFFF"/>
                    </a:solidFill>
                  </a:tcPr>
                </a:tc>
                <a:extLst>
                  <a:ext uri="{0D108BD9-81ED-4DB2-BD59-A6C34878D82A}">
                    <a16:rowId xmlns:a16="http://schemas.microsoft.com/office/drawing/2014/main" val="2970776914"/>
                  </a:ext>
                </a:extLst>
              </a:tr>
            </a:tbl>
          </a:graphicData>
        </a:graphic>
      </p:graphicFrame>
      <p:sp>
        <p:nvSpPr>
          <p:cNvPr id="3" name="Rectangle 1">
            <a:extLst>
              <a:ext uri="{FF2B5EF4-FFF2-40B4-BE49-F238E27FC236}">
                <a16:creationId xmlns:a16="http://schemas.microsoft.com/office/drawing/2014/main" id="{FD256707-6B67-FBFA-73D1-35BB94E11DFF}"/>
              </a:ext>
            </a:extLst>
          </p:cNvPr>
          <p:cNvSpPr>
            <a:spLocks noChangeArrowheads="1"/>
          </p:cNvSpPr>
          <p:nvPr/>
        </p:nvSpPr>
        <p:spPr bwMode="auto">
          <a:xfrm>
            <a:off x="351687" y="250405"/>
            <a:ext cx="10968443"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92B2C"/>
                </a:solidFill>
                <a:effectLst/>
                <a:latin typeface="Roboto" panose="02000000000000000000" pitchFamily="2" charset="0"/>
              </a:rPr>
              <a:t>1 = Dexcom SEVEN; 2 = </a:t>
            </a:r>
            <a:r>
              <a:rPr kumimoji="0" lang="en-US" altLang="en-US" sz="1200" b="0" i="0" u="none" strike="noStrike" cap="none" normalizeH="0" baseline="0" err="1">
                <a:ln>
                  <a:noFill/>
                </a:ln>
                <a:solidFill>
                  <a:srgbClr val="292B2C"/>
                </a:solidFill>
                <a:effectLst/>
                <a:latin typeface="Roboto" panose="02000000000000000000" pitchFamily="2" charset="0"/>
              </a:rPr>
              <a:t>MiniMed</a:t>
            </a:r>
            <a:r>
              <a:rPr kumimoji="0" lang="en-US" altLang="en-US" sz="1200" b="0" i="0" u="none" strike="noStrike" cap="none" normalizeH="0" baseline="0">
                <a:ln>
                  <a:noFill/>
                </a:ln>
                <a:solidFill>
                  <a:srgbClr val="292B2C"/>
                </a:solidFill>
                <a:effectLst/>
                <a:latin typeface="Roboto" panose="02000000000000000000" pitchFamily="2" charset="0"/>
              </a:rPr>
              <a:t>™ Paradigm </a:t>
            </a:r>
            <a:r>
              <a:rPr kumimoji="0" lang="en-US" altLang="en-US" sz="1200" b="0" i="0" u="none" strike="noStrike" cap="none" normalizeH="0" baseline="0" err="1">
                <a:ln>
                  <a:noFill/>
                </a:ln>
                <a:solidFill>
                  <a:srgbClr val="292B2C"/>
                </a:solidFill>
                <a:effectLst/>
                <a:latin typeface="Roboto" panose="02000000000000000000" pitchFamily="2" charset="0"/>
              </a:rPr>
              <a:t>REAL-Time</a:t>
            </a:r>
            <a:r>
              <a:rPr kumimoji="0" lang="en-US" altLang="en-US" sz="1200" b="0" i="0" u="none" strike="noStrike" cap="none" normalizeH="0" baseline="0">
                <a:ln>
                  <a:noFill/>
                </a:ln>
                <a:solidFill>
                  <a:srgbClr val="292B2C"/>
                </a:solidFill>
                <a:effectLst/>
                <a:latin typeface="Roboto" panose="02000000000000000000" pitchFamily="2" charset="0"/>
              </a:rPr>
              <a:t> Insulin Pump and Mini-Link™ </a:t>
            </a:r>
            <a:r>
              <a:rPr kumimoji="0" lang="en-US" altLang="en-US" sz="1200" b="0" i="0" u="none" strike="noStrike" cap="none" normalizeH="0" baseline="0" err="1">
                <a:ln>
                  <a:noFill/>
                </a:ln>
                <a:solidFill>
                  <a:srgbClr val="292B2C"/>
                </a:solidFill>
                <a:effectLst/>
                <a:latin typeface="Roboto" panose="02000000000000000000" pitchFamily="2" charset="0"/>
              </a:rPr>
              <a:t>REAL-Time</a:t>
            </a:r>
            <a:r>
              <a:rPr kumimoji="0" lang="en-US" altLang="en-US" sz="1200" b="0" i="0" u="none" strike="noStrike" cap="none" normalizeH="0" baseline="0">
                <a:ln>
                  <a:noFill/>
                </a:ln>
                <a:solidFill>
                  <a:srgbClr val="292B2C"/>
                </a:solidFill>
                <a:effectLst/>
                <a:latin typeface="Roboto" panose="02000000000000000000" pitchFamily="2" charset="0"/>
              </a:rPr>
              <a:t> CGM System; 3 = Abbott Freestyle Navigator; 4 = </a:t>
            </a:r>
            <a:r>
              <a:rPr kumimoji="0" lang="en-US" altLang="en-US" sz="1200" b="0" i="0" u="none" strike="noStrike" cap="none" normalizeH="0" baseline="0" err="1">
                <a:ln>
                  <a:noFill/>
                </a:ln>
                <a:solidFill>
                  <a:srgbClr val="292B2C"/>
                </a:solidFill>
                <a:effectLst/>
                <a:latin typeface="Roboto" panose="02000000000000000000" pitchFamily="2" charset="0"/>
              </a:rPr>
              <a:t>MiniMed</a:t>
            </a:r>
            <a:r>
              <a:rPr kumimoji="0" lang="en-US" altLang="en-US" sz="1200" b="0" i="0" u="none" strike="noStrike" cap="none" normalizeH="0" baseline="0">
                <a:ln>
                  <a:noFill/>
                </a:ln>
                <a:solidFill>
                  <a:srgbClr val="292B2C"/>
                </a:solidFill>
                <a:effectLst/>
                <a:latin typeface="Roboto" panose="02000000000000000000" pitchFamily="2" charset="0"/>
              </a:rPr>
              <a:t> 670G; 5 = </a:t>
            </a:r>
            <a:r>
              <a:rPr kumimoji="0" lang="en-US" altLang="en-US" sz="1200" b="0" i="0" u="none" strike="noStrike" cap="none" normalizeH="0" baseline="0" err="1">
                <a:ln>
                  <a:noFill/>
                </a:ln>
                <a:solidFill>
                  <a:srgbClr val="292B2C"/>
                </a:solidFill>
                <a:effectLst/>
                <a:latin typeface="Roboto" panose="02000000000000000000" pitchFamily="2" charset="0"/>
              </a:rPr>
              <a:t>MiniMed</a:t>
            </a:r>
            <a:r>
              <a:rPr kumimoji="0" lang="en-US" altLang="en-US" sz="1200" b="0" i="0" u="none" strike="noStrike" cap="none" normalizeH="0" baseline="0">
                <a:ln>
                  <a:noFill/>
                </a:ln>
                <a:solidFill>
                  <a:srgbClr val="292B2C"/>
                </a:solidFill>
                <a:effectLst/>
                <a:latin typeface="Roboto" panose="02000000000000000000" pitchFamily="2" charset="0"/>
              </a:rPr>
              <a:t> Paradigm </a:t>
            </a:r>
            <a:r>
              <a:rPr kumimoji="0" lang="en-US" altLang="en-US" sz="1200" b="0" i="0" u="none" strike="noStrike" cap="none" normalizeH="0" baseline="0" err="1">
                <a:ln>
                  <a:noFill/>
                </a:ln>
                <a:solidFill>
                  <a:srgbClr val="292B2C"/>
                </a:solidFill>
                <a:effectLst/>
                <a:latin typeface="Roboto" panose="02000000000000000000" pitchFamily="2" charset="0"/>
              </a:rPr>
              <a:t>Veo</a:t>
            </a:r>
            <a:r>
              <a:rPr kumimoji="0" lang="en-US" altLang="en-US" sz="1200" b="0" i="0" u="none" strike="noStrike" cap="none" normalizeH="0" baseline="0">
                <a:ln>
                  <a:noFill/>
                </a:ln>
                <a:solidFill>
                  <a:srgbClr val="292B2C"/>
                </a:solidFill>
                <a:effectLst/>
                <a:latin typeface="Roboto" panose="02000000000000000000" pitchFamily="2" charset="0"/>
              </a:rPr>
              <a:t>™ with Mini-Link </a:t>
            </a:r>
            <a:r>
              <a:rPr kumimoji="0" lang="en-US" altLang="en-US" sz="1200" b="0" i="0" u="none" strike="noStrike" cap="none" normalizeH="0" baseline="0" err="1">
                <a:ln>
                  <a:noFill/>
                </a:ln>
                <a:solidFill>
                  <a:srgbClr val="292B2C"/>
                </a:solidFill>
                <a:effectLst/>
                <a:latin typeface="Roboto" panose="02000000000000000000" pitchFamily="2" charset="0"/>
              </a:rPr>
              <a:t>REAL-Time</a:t>
            </a:r>
            <a:r>
              <a:rPr kumimoji="0" lang="en-US" altLang="en-US" sz="1200" b="0" i="0" u="none" strike="noStrike" cap="none" normalizeH="0" baseline="0">
                <a:ln>
                  <a:noFill/>
                </a:ln>
                <a:solidFill>
                  <a:srgbClr val="292B2C"/>
                </a:solidFill>
                <a:effectLst/>
                <a:latin typeface="Roboto" panose="02000000000000000000" pitchFamily="2" charset="0"/>
              </a:rPr>
              <a:t> CGM System; 6 = </a:t>
            </a:r>
            <a:r>
              <a:rPr kumimoji="0" lang="en-US" altLang="en-US" sz="1200" b="0" i="0" u="none" strike="noStrike" cap="none" normalizeH="0" baseline="0" err="1">
                <a:ln>
                  <a:noFill/>
                </a:ln>
                <a:solidFill>
                  <a:srgbClr val="292B2C"/>
                </a:solidFill>
                <a:effectLst/>
                <a:latin typeface="Roboto" panose="02000000000000000000" pitchFamily="2" charset="0"/>
              </a:rPr>
              <a:t>DexCom</a:t>
            </a:r>
            <a:r>
              <a:rPr kumimoji="0" lang="en-US" altLang="en-US" sz="1200" b="0" i="0" u="none" strike="noStrike" cap="none" normalizeH="0" baseline="0">
                <a:ln>
                  <a:noFill/>
                </a:ln>
                <a:solidFill>
                  <a:srgbClr val="292B2C"/>
                </a:solidFill>
                <a:effectLst/>
                <a:latin typeface="Roboto" panose="02000000000000000000" pitchFamily="2" charset="0"/>
              </a:rPr>
              <a:t> G4 Platinum with software 505; 7 = </a:t>
            </a:r>
            <a:r>
              <a:rPr kumimoji="0" lang="en-US" altLang="en-US" sz="1200" b="0" i="0" u="none" strike="noStrike" cap="none" normalizeH="0" baseline="0" err="1">
                <a:ln>
                  <a:noFill/>
                </a:ln>
                <a:solidFill>
                  <a:srgbClr val="292B2C"/>
                </a:solidFill>
                <a:effectLst/>
                <a:latin typeface="Roboto" panose="02000000000000000000" pitchFamily="2" charset="0"/>
              </a:rPr>
              <a:t>DexCom</a:t>
            </a:r>
            <a:r>
              <a:rPr kumimoji="0" lang="en-US" altLang="en-US" sz="1200" b="0" i="0" u="none" strike="noStrike" cap="none" normalizeH="0" baseline="0">
                <a:ln>
                  <a:noFill/>
                </a:ln>
                <a:solidFill>
                  <a:srgbClr val="292B2C"/>
                </a:solidFill>
                <a:effectLst/>
                <a:latin typeface="Roboto" panose="02000000000000000000" pitchFamily="2" charset="0"/>
              </a:rPr>
              <a:t> G4 Platinum; 8 = </a:t>
            </a:r>
            <a:r>
              <a:rPr kumimoji="0" lang="en-US" altLang="en-US" sz="1200" b="0" i="0" u="none" strike="noStrike" cap="none" normalizeH="0" baseline="0" err="1">
                <a:ln>
                  <a:noFill/>
                </a:ln>
                <a:solidFill>
                  <a:srgbClr val="292B2C"/>
                </a:solidFill>
                <a:effectLst/>
                <a:latin typeface="Roboto" panose="02000000000000000000" pitchFamily="2" charset="0"/>
              </a:rPr>
              <a:t>MiniMed</a:t>
            </a:r>
            <a:r>
              <a:rPr kumimoji="0" lang="en-US" altLang="en-US" sz="1200" b="0" i="0" u="none" strike="noStrike" cap="none" normalizeH="0" baseline="0">
                <a:ln>
                  <a:noFill/>
                </a:ln>
                <a:solidFill>
                  <a:srgbClr val="292B2C"/>
                </a:solidFill>
                <a:effectLst/>
                <a:latin typeface="Roboto" panose="02000000000000000000" pitchFamily="2" charset="0"/>
              </a:rPr>
              <a:t>™ CGMS Gold™.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92B2C"/>
                </a:solidFill>
                <a:effectLst/>
                <a:latin typeface="Roboto" panose="02000000000000000000" pitchFamily="2" charset="0"/>
              </a:rPr>
              <a:t>B, African American; BG, blood glucose monitoring; CGM, continuous glucose monitoring; H, Hispanic; HbA1C, hemoglobin A1C; O, other or not specified; NA, not available; W, white or non-Hispanic white.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00325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40B20D-8C31-AC8E-BF5B-A8602FE77B54}"/>
              </a:ext>
            </a:extLst>
          </p:cNvPr>
          <p:cNvPicPr>
            <a:picLocks noChangeAspect="1"/>
          </p:cNvPicPr>
          <p:nvPr/>
        </p:nvPicPr>
        <p:blipFill>
          <a:blip r:embed="rId3"/>
          <a:stretch>
            <a:fillRect/>
          </a:stretch>
        </p:blipFill>
        <p:spPr>
          <a:xfrm>
            <a:off x="37495" y="2129571"/>
            <a:ext cx="12192000" cy="3475362"/>
          </a:xfrm>
          <a:prstGeom prst="rect">
            <a:avLst/>
          </a:prstGeom>
        </p:spPr>
      </p:pic>
      <p:sp>
        <p:nvSpPr>
          <p:cNvPr id="7" name="TextBox 6">
            <a:extLst>
              <a:ext uri="{FF2B5EF4-FFF2-40B4-BE49-F238E27FC236}">
                <a16:creationId xmlns:a16="http://schemas.microsoft.com/office/drawing/2014/main" id="{30D74AD7-5F64-155C-C9F9-FD4A0DF85E5B}"/>
              </a:ext>
            </a:extLst>
          </p:cNvPr>
          <p:cNvSpPr txBox="1"/>
          <p:nvPr/>
        </p:nvSpPr>
        <p:spPr>
          <a:xfrm>
            <a:off x="152400" y="151563"/>
            <a:ext cx="60960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a:solidFill>
                  <a:srgbClr val="292B2C"/>
                </a:solidFill>
                <a:effectLst/>
                <a:latin typeface="Roboto Condensed" panose="02000000000000000000" pitchFamily="2" charset="0"/>
              </a:rPr>
              <a:t>The Relationship of Hemoglobin A1C to Time-in-Range in Patients with Diabetes</a:t>
            </a:r>
          </a:p>
          <a:p>
            <a:pPr algn="l"/>
            <a:r>
              <a:rPr lang="en-US" b="0" i="0" u="none" strike="noStrike">
                <a:solidFill>
                  <a:srgbClr val="515E66"/>
                </a:solidFill>
                <a:effectLst/>
                <a:latin typeface="Roboto" panose="02000000000000000000" pitchFamily="2" charset="0"/>
                <a:hlinkClick r:id="rId4" tooltip="Robert A. Vigersky"/>
              </a:rPr>
              <a:t>Robert A. </a:t>
            </a:r>
            <a:r>
              <a:rPr lang="en-US" b="0" i="0" u="none" strike="noStrike" err="1">
                <a:solidFill>
                  <a:srgbClr val="515E66"/>
                </a:solidFill>
                <a:effectLst/>
                <a:latin typeface="Roboto" panose="02000000000000000000" pitchFamily="2" charset="0"/>
                <a:hlinkClick r:id="rId4" tooltip="Robert A. Vigersky"/>
              </a:rPr>
              <a:t>Vigersky</a:t>
            </a:r>
            <a:endParaRPr lang="en-US"/>
          </a:p>
        </p:txBody>
      </p:sp>
      <p:sp>
        <p:nvSpPr>
          <p:cNvPr id="8" name="TextBox 7">
            <a:extLst>
              <a:ext uri="{FF2B5EF4-FFF2-40B4-BE49-F238E27FC236}">
                <a16:creationId xmlns:a16="http://schemas.microsoft.com/office/drawing/2014/main" id="{2F1FB8A1-FD53-52C0-0B97-9C68CE80FF62}"/>
              </a:ext>
            </a:extLst>
          </p:cNvPr>
          <p:cNvSpPr txBox="1"/>
          <p:nvPr/>
        </p:nvSpPr>
        <p:spPr>
          <a:xfrm>
            <a:off x="152400" y="1467968"/>
            <a:ext cx="4847166"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rgbClr val="A75D6C"/>
                </a:solidFill>
                <a:effectLst/>
                <a:uFillTx/>
                <a:latin typeface="Hind Bold"/>
                <a:ea typeface="Hind Bold"/>
                <a:cs typeface="Hind Bold"/>
                <a:sym typeface="Hind Bold"/>
              </a:rPr>
              <a:t>Highlight of the five studies where at least 5% of population is Black</a:t>
            </a:r>
          </a:p>
        </p:txBody>
      </p:sp>
    </p:spTree>
    <p:extLst>
      <p:ext uri="{BB962C8B-B14F-4D97-AF65-F5344CB8AC3E}">
        <p14:creationId xmlns:p14="http://schemas.microsoft.com/office/powerpoint/2010/main" val="20268169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b="1">
                <a:latin typeface="Montserrat SemiBold"/>
              </a:rPr>
              <a:t>Global Aim</a:t>
            </a:r>
            <a:r>
              <a:rPr lang="en-US" sz="4400">
                <a:latin typeface="Montserrat SemiBold"/>
              </a:rPr>
              <a:t> questions</a:t>
            </a:r>
            <a:endParaRPr lang="en-US" sz="4400" b="1"/>
          </a:p>
        </p:txBody>
      </p:sp>
      <p:sp>
        <p:nvSpPr>
          <p:cNvPr id="2" name="Text Placeholder 1"/>
          <p:cNvSpPr>
            <a:spLocks noGrp="1"/>
          </p:cNvSpPr>
          <p:nvPr>
            <p:ph type="body" sz="quarter" idx="10"/>
          </p:nvPr>
        </p:nvSpPr>
        <p:spPr/>
        <p:txBody>
          <a:bodyPr lIns="45718" tIns="45718" rIns="45718" bIns="45718" anchor="t">
            <a:noAutofit/>
          </a:bodyPr>
          <a:lstStyle/>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anything</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remove</a:t>
            </a:r>
            <a:r>
              <a:rPr lang="es-ES" sz="2800" spc="-45">
                <a:latin typeface="Montserrat"/>
                <a:cs typeface="Hind Bold"/>
              </a:rPr>
              <a:t>?</a:t>
            </a:r>
            <a:endParaRPr lang="en-US"/>
          </a:p>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anything</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modify</a:t>
            </a:r>
            <a:r>
              <a:rPr lang="es-ES" sz="2800" spc="-45">
                <a:latin typeface="Montserrat"/>
                <a:cs typeface="Hind Bold"/>
              </a:rPr>
              <a:t>?</a:t>
            </a:r>
            <a:endParaRPr lang="en-US"/>
          </a:p>
          <a:p>
            <a:r>
              <a:rPr lang="es-ES" sz="2800" spc="-45" err="1">
                <a:latin typeface="Montserrat"/>
                <a:cs typeface="Hind Bold"/>
              </a:rPr>
              <a:t>Is</a:t>
            </a:r>
            <a:r>
              <a:rPr lang="es-ES" sz="2800" spc="-45">
                <a:latin typeface="Montserrat"/>
                <a:cs typeface="Hind Bold"/>
              </a:rPr>
              <a:t>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a:t>
            </a:r>
            <a:r>
              <a:rPr lang="es-ES" sz="2800" spc="-45">
                <a:latin typeface="Montserrat"/>
                <a:cs typeface="Hind Bold"/>
              </a:rPr>
              <a:t> </a:t>
            </a:r>
            <a:r>
              <a:rPr lang="es-ES" sz="2800" spc="-45" err="1">
                <a:latin typeface="Montserrat"/>
                <a:cs typeface="Hind Bold"/>
              </a:rPr>
              <a:t>content</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add</a:t>
            </a:r>
            <a:r>
              <a:rPr lang="es-ES" sz="2800" spc="-45">
                <a:latin typeface="Montserrat"/>
                <a:cs typeface="Hind Bold"/>
              </a:rPr>
              <a:t>?</a:t>
            </a:r>
            <a:endParaRPr lang="en-US"/>
          </a:p>
          <a:p>
            <a:endParaRPr lang="es-ES" sz="2800" spc="-45">
              <a:solidFill>
                <a:srgbClr val="1BA2AC"/>
              </a:solidFill>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Tree>
    <p:extLst>
      <p:ext uri="{BB962C8B-B14F-4D97-AF65-F5344CB8AC3E}">
        <p14:creationId xmlns:p14="http://schemas.microsoft.com/office/powerpoint/2010/main" val="299064675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p:txBody>
          <a:bodyPr/>
          <a:lstStyle/>
          <a:p>
            <a:r>
              <a:rPr lang="en-US"/>
              <a:t>Break</a:t>
            </a:r>
          </a:p>
        </p:txBody>
      </p:sp>
    </p:spTree>
    <p:extLst>
      <p:ext uri="{BB962C8B-B14F-4D97-AF65-F5344CB8AC3E}">
        <p14:creationId xmlns:p14="http://schemas.microsoft.com/office/powerpoint/2010/main" val="346797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246" y="1735233"/>
            <a:ext cx="8006920" cy="920172"/>
          </a:xfrm>
        </p:spPr>
        <p:txBody>
          <a:bodyPr/>
          <a:lstStyle/>
          <a:p>
            <a:pPr algn="ctr"/>
            <a:r>
              <a:rPr lang="en-US" sz="5400" b="1">
                <a:solidFill>
                  <a:srgbClr val="3E4F8F"/>
                </a:solidFill>
              </a:rPr>
              <a:t>Key Drivers</a:t>
            </a:r>
            <a:br>
              <a:rPr lang="en-US" sz="5400" b="1">
                <a:solidFill>
                  <a:srgbClr val="32ABB4"/>
                </a:solidFill>
              </a:rPr>
            </a:br>
            <a:endParaRPr lang="en-US" sz="3200" b="1">
              <a:solidFill>
                <a:srgbClr val="777777"/>
              </a:solidFill>
            </a:endParaRPr>
          </a:p>
        </p:txBody>
      </p:sp>
      <p:sp>
        <p:nvSpPr>
          <p:cNvPr id="4" name="TextBox 3">
            <a:extLst>
              <a:ext uri="{FF2B5EF4-FFF2-40B4-BE49-F238E27FC236}">
                <a16:creationId xmlns:a16="http://schemas.microsoft.com/office/drawing/2014/main" id="{B2301537-CE43-4C12-8FE4-429C68DD74A8}"/>
              </a:ext>
            </a:extLst>
          </p:cNvPr>
          <p:cNvSpPr txBox="1"/>
          <p:nvPr/>
        </p:nvSpPr>
        <p:spPr>
          <a:xfrm>
            <a:off x="3048000" y="2926289"/>
            <a:ext cx="6096000" cy="113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Manu Kamboj - Pediatric group 1</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Joyce Lee– Pediatric group 2</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Ruth Weinstock– Adult group</a:t>
            </a:r>
            <a:r>
              <a:rPr kumimoji="0" lang="en-US" sz="3200" b="0" i="0" u="none" strike="noStrike" kern="0" cap="none" spc="0" normalizeH="0" baseline="0" noProof="0">
                <a:ln>
                  <a:noFill/>
                </a:ln>
                <a:solidFill>
                  <a:schemeClr val="accent6">
                    <a:lumMod val="50000"/>
                  </a:schemeClr>
                </a:solidFill>
                <a:effectLst/>
                <a:uLnTx/>
                <a:uFillTx/>
                <a:latin typeface="Hind Bold"/>
                <a:sym typeface="Hind Bold"/>
              </a:rPr>
              <a:t> </a:t>
            </a:r>
          </a:p>
        </p:txBody>
      </p:sp>
    </p:spTree>
    <p:extLst>
      <p:ext uri="{BB962C8B-B14F-4D97-AF65-F5344CB8AC3E}">
        <p14:creationId xmlns:p14="http://schemas.microsoft.com/office/powerpoint/2010/main" val="19263918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FBC85-11A3-440A-ADD3-72BD59CC80B4}"/>
              </a:ext>
            </a:extLst>
          </p:cNvPr>
          <p:cNvSpPr>
            <a:spLocks noGrp="1"/>
          </p:cNvSpPr>
          <p:nvPr>
            <p:ph type="title"/>
          </p:nvPr>
        </p:nvSpPr>
        <p:spPr/>
        <p:txBody>
          <a:bodyPr/>
          <a:lstStyle/>
          <a:p>
            <a:r>
              <a:rPr lang="en-US"/>
              <a:t>Agenda</a:t>
            </a:r>
          </a:p>
        </p:txBody>
      </p:sp>
      <p:pic>
        <p:nvPicPr>
          <p:cNvPr id="3" name="Picture 2">
            <a:extLst>
              <a:ext uri="{FF2B5EF4-FFF2-40B4-BE49-F238E27FC236}">
                <a16:creationId xmlns:a16="http://schemas.microsoft.com/office/drawing/2014/main" id="{B8550E39-356A-D8D5-F457-066D57F7F6D5}"/>
              </a:ext>
            </a:extLst>
          </p:cNvPr>
          <p:cNvPicPr>
            <a:picLocks noChangeAspect="1"/>
          </p:cNvPicPr>
          <p:nvPr/>
        </p:nvPicPr>
        <p:blipFill>
          <a:blip r:embed="rId3"/>
          <a:stretch>
            <a:fillRect/>
          </a:stretch>
        </p:blipFill>
        <p:spPr>
          <a:xfrm>
            <a:off x="2709768" y="0"/>
            <a:ext cx="6772464" cy="6858000"/>
          </a:xfrm>
          <a:prstGeom prst="rect">
            <a:avLst/>
          </a:prstGeom>
        </p:spPr>
      </p:pic>
    </p:spTree>
    <p:extLst>
      <p:ext uri="{BB962C8B-B14F-4D97-AF65-F5344CB8AC3E}">
        <p14:creationId xmlns:p14="http://schemas.microsoft.com/office/powerpoint/2010/main" val="410915973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3EFA9-025C-442B-BDDC-65214D78ADDD}"/>
              </a:ext>
            </a:extLst>
          </p:cNvPr>
          <p:cNvSpPr>
            <a:spLocks noGrp="1"/>
          </p:cNvSpPr>
          <p:nvPr>
            <p:ph type="title"/>
          </p:nvPr>
        </p:nvSpPr>
        <p:spPr/>
        <p:txBody>
          <a:bodyPr/>
          <a:lstStyle/>
          <a:p>
            <a:r>
              <a:rPr lang="en-US" b="1"/>
              <a:t>Current Primary Drivers, Adult </a:t>
            </a:r>
          </a:p>
        </p:txBody>
      </p:sp>
      <p:sp>
        <p:nvSpPr>
          <p:cNvPr id="2" name="Text Placeholder 1">
            <a:extLst>
              <a:ext uri="{FF2B5EF4-FFF2-40B4-BE49-F238E27FC236}">
                <a16:creationId xmlns:a16="http://schemas.microsoft.com/office/drawing/2014/main" id="{E9A4B57C-0335-434A-B4FE-25651F68F2D7}"/>
              </a:ext>
            </a:extLst>
          </p:cNvPr>
          <p:cNvSpPr>
            <a:spLocks noGrp="1"/>
          </p:cNvSpPr>
          <p:nvPr>
            <p:ph type="body" sz="quarter" idx="10"/>
          </p:nvPr>
        </p:nvSpPr>
        <p:spPr/>
        <p:txBody>
          <a:bodyPr/>
          <a:lstStyle/>
          <a:p>
            <a:endParaRPr lang="en-US"/>
          </a:p>
        </p:txBody>
      </p:sp>
      <p:graphicFrame>
        <p:nvGraphicFramePr>
          <p:cNvPr id="4" name="Diagram 3">
            <a:extLst>
              <a:ext uri="{FF2B5EF4-FFF2-40B4-BE49-F238E27FC236}">
                <a16:creationId xmlns:a16="http://schemas.microsoft.com/office/drawing/2014/main" id="{2A841677-1CAB-40CE-A037-678176D00BB3}"/>
              </a:ext>
            </a:extLst>
          </p:cNvPr>
          <p:cNvGraphicFramePr/>
          <p:nvPr>
            <p:extLst>
              <p:ext uri="{D42A27DB-BD31-4B8C-83A1-F6EECF244321}">
                <p14:modId xmlns:p14="http://schemas.microsoft.com/office/powerpoint/2010/main" val="722720816"/>
              </p:ext>
            </p:extLst>
          </p:nvPr>
        </p:nvGraphicFramePr>
        <p:xfrm>
          <a:off x="917672" y="1245380"/>
          <a:ext cx="10470254" cy="4234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44664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3EFA9-025C-442B-BDDC-65214D78ADDD}"/>
              </a:ext>
            </a:extLst>
          </p:cNvPr>
          <p:cNvSpPr>
            <a:spLocks noGrp="1"/>
          </p:cNvSpPr>
          <p:nvPr>
            <p:ph type="title"/>
          </p:nvPr>
        </p:nvSpPr>
        <p:spPr/>
        <p:txBody>
          <a:bodyPr/>
          <a:lstStyle/>
          <a:p>
            <a:r>
              <a:rPr lang="en-US" b="1"/>
              <a:t>Current Primary Drivers, </a:t>
            </a:r>
            <a:r>
              <a:rPr lang="en-US"/>
              <a:t>Pediatric</a:t>
            </a:r>
            <a:r>
              <a:rPr lang="en-US" b="1"/>
              <a:t> </a:t>
            </a:r>
          </a:p>
        </p:txBody>
      </p:sp>
      <p:sp>
        <p:nvSpPr>
          <p:cNvPr id="2" name="Text Placeholder 1">
            <a:extLst>
              <a:ext uri="{FF2B5EF4-FFF2-40B4-BE49-F238E27FC236}">
                <a16:creationId xmlns:a16="http://schemas.microsoft.com/office/drawing/2014/main" id="{E9A4B57C-0335-434A-B4FE-25651F68F2D7}"/>
              </a:ext>
            </a:extLst>
          </p:cNvPr>
          <p:cNvSpPr>
            <a:spLocks noGrp="1"/>
          </p:cNvSpPr>
          <p:nvPr>
            <p:ph type="body" sz="quarter" idx="10"/>
          </p:nvPr>
        </p:nvSpPr>
        <p:spPr/>
        <p:txBody>
          <a:bodyPr/>
          <a:lstStyle/>
          <a:p>
            <a:endParaRPr lang="en-US"/>
          </a:p>
        </p:txBody>
      </p:sp>
      <p:graphicFrame>
        <p:nvGraphicFramePr>
          <p:cNvPr id="4" name="Diagram 3">
            <a:extLst>
              <a:ext uri="{FF2B5EF4-FFF2-40B4-BE49-F238E27FC236}">
                <a16:creationId xmlns:a16="http://schemas.microsoft.com/office/drawing/2014/main" id="{2A841677-1CAB-40CE-A037-678176D00BB3}"/>
              </a:ext>
            </a:extLst>
          </p:cNvPr>
          <p:cNvGraphicFramePr/>
          <p:nvPr>
            <p:extLst>
              <p:ext uri="{D42A27DB-BD31-4B8C-83A1-F6EECF244321}">
                <p14:modId xmlns:p14="http://schemas.microsoft.com/office/powerpoint/2010/main" val="416535663"/>
              </p:ext>
            </p:extLst>
          </p:nvPr>
        </p:nvGraphicFramePr>
        <p:xfrm>
          <a:off x="917672" y="1245380"/>
          <a:ext cx="10470254" cy="4234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4561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169" y="17515"/>
            <a:ext cx="10972800" cy="391621"/>
          </a:xfrm>
        </p:spPr>
        <p:txBody>
          <a:bodyPr>
            <a:noAutofit/>
          </a:bodyPr>
          <a:lstStyle/>
          <a:p>
            <a:pPr algn="ctr"/>
            <a:r>
              <a:rPr lang="en-US" sz="2400" b="1"/>
              <a:t>Adult T1D Glycemia Targets KDD</a:t>
            </a:r>
            <a:endParaRPr lang="en-US" sz="2400"/>
          </a:p>
        </p:txBody>
      </p:sp>
      <p:sp>
        <p:nvSpPr>
          <p:cNvPr id="4" name="Rectangle 3"/>
          <p:cNvSpPr/>
          <p:nvPr/>
        </p:nvSpPr>
        <p:spPr>
          <a:xfrm>
            <a:off x="229645" y="1434105"/>
            <a:ext cx="1793290" cy="4206240"/>
          </a:xfrm>
          <a:prstGeom prst="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pPr>
            <a:r>
              <a:rPr lang="en-US" sz="1400">
                <a:solidFill>
                  <a:schemeClr val="tx1"/>
                </a:solidFill>
                <a:latin typeface="Montserrat SemiBold" panose="00000700000000000000"/>
              </a:rPr>
              <a:t>Among people with T1D,* increase proportion of patients achieving glycemic targets: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At least 25% with A1c &lt;8%,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proportion of patients &lt;8% by 5%, OR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TIR among CGM users by 5%</a:t>
            </a:r>
          </a:p>
          <a:p>
            <a:pPr fontAlgn="base">
              <a:spcBef>
                <a:spcPct val="0"/>
              </a:spcBef>
              <a:spcAft>
                <a:spcPct val="0"/>
              </a:spcAft>
            </a:pPr>
            <a:r>
              <a:rPr lang="en-US" sz="1400">
                <a:solidFill>
                  <a:schemeClr val="tx1"/>
                </a:solidFill>
                <a:latin typeface="Montserrat SemiBold" panose="00000700000000000000"/>
              </a:rPr>
              <a:t>from baseline in 2 years </a:t>
            </a:r>
            <a:endParaRPr lang="en-US" sz="1400">
              <a:solidFill>
                <a:schemeClr val="tx1"/>
              </a:solidFill>
            </a:endParaRPr>
          </a:p>
        </p:txBody>
      </p:sp>
      <p:sp>
        <p:nvSpPr>
          <p:cNvPr id="5" name="Rectangle 4"/>
          <p:cNvSpPr/>
          <p:nvPr/>
        </p:nvSpPr>
        <p:spPr>
          <a:xfrm>
            <a:off x="2515819" y="1168602"/>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Health Literacy/ Education and Support</a:t>
            </a:r>
          </a:p>
        </p:txBody>
      </p:sp>
      <p:sp>
        <p:nvSpPr>
          <p:cNvPr id="10" name="TextBox 9"/>
          <p:cNvSpPr txBox="1"/>
          <p:nvPr/>
        </p:nvSpPr>
        <p:spPr>
          <a:xfrm>
            <a:off x="613054" y="682251"/>
            <a:ext cx="661181" cy="400110"/>
          </a:xfrm>
          <a:prstGeom prst="rect">
            <a:avLst/>
          </a:prstGeom>
          <a:noFill/>
        </p:spPr>
        <p:txBody>
          <a:bodyPr wrap="square" rtlCol="0">
            <a:spAutoFit/>
          </a:bodyPr>
          <a:lstStyle/>
          <a:p>
            <a:pPr fontAlgn="base">
              <a:spcBef>
                <a:spcPct val="0"/>
              </a:spcBef>
              <a:spcAft>
                <a:spcPct val="0"/>
              </a:spcAft>
            </a:pPr>
            <a:r>
              <a:rPr lang="en-US" sz="1600"/>
              <a:t> </a:t>
            </a:r>
            <a:r>
              <a:rPr lang="en-US" sz="2000"/>
              <a:t>Aim</a:t>
            </a:r>
            <a:endParaRPr lang="en-US" sz="1600"/>
          </a:p>
        </p:txBody>
      </p:sp>
      <p:sp>
        <p:nvSpPr>
          <p:cNvPr id="11" name="TextBox 10"/>
          <p:cNvSpPr txBox="1"/>
          <p:nvPr/>
        </p:nvSpPr>
        <p:spPr>
          <a:xfrm>
            <a:off x="2496513" y="682251"/>
            <a:ext cx="2326368" cy="400110"/>
          </a:xfrm>
          <a:prstGeom prst="rect">
            <a:avLst/>
          </a:prstGeom>
          <a:noFill/>
        </p:spPr>
        <p:txBody>
          <a:bodyPr wrap="square" rtlCol="0">
            <a:spAutoFit/>
          </a:bodyPr>
          <a:lstStyle/>
          <a:p>
            <a:pPr fontAlgn="base">
              <a:spcBef>
                <a:spcPct val="0"/>
              </a:spcBef>
              <a:spcAft>
                <a:spcPct val="0"/>
              </a:spcAft>
            </a:pPr>
            <a:r>
              <a:rPr lang="en-US" sz="2000">
                <a:latin typeface="Montserrat SemiBold" panose="00000700000000000000"/>
              </a:rPr>
              <a:t>Primary</a:t>
            </a:r>
            <a:r>
              <a:rPr lang="en-US" sz="1600">
                <a:latin typeface="Montserrat SemiBold" panose="00000700000000000000"/>
              </a:rPr>
              <a:t> </a:t>
            </a:r>
            <a:r>
              <a:rPr lang="en-US" sz="2000">
                <a:latin typeface="Montserrat SemiBold" panose="00000700000000000000"/>
              </a:rPr>
              <a:t>Drivers</a:t>
            </a:r>
          </a:p>
        </p:txBody>
      </p:sp>
      <p:sp>
        <p:nvSpPr>
          <p:cNvPr id="12" name="Rectangle 11"/>
          <p:cNvSpPr/>
          <p:nvPr/>
        </p:nvSpPr>
        <p:spPr>
          <a:xfrm>
            <a:off x="4837503" y="3262023"/>
            <a:ext cx="6949440" cy="786262"/>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Case management, follow up for patients not reaching target goals for BG, LDL, BP</a:t>
            </a:r>
          </a:p>
          <a:p>
            <a:pPr marL="171450" indent="-171450" fontAlgn="base">
              <a:spcBef>
                <a:spcPct val="0"/>
              </a:spcBef>
              <a:spcAft>
                <a:spcPct val="0"/>
              </a:spcAft>
              <a:buFont typeface="Arial" panose="020B0604020202020204" pitchFamily="34" charset="0"/>
              <a:buChar char="•"/>
            </a:pPr>
            <a:r>
              <a:rPr lang="en-US" sz="1200">
                <a:solidFill>
                  <a:schemeClr val="tx1"/>
                </a:solidFill>
              </a:rPr>
              <a:t>Self-management</a:t>
            </a:r>
          </a:p>
          <a:p>
            <a:pPr marL="171450" indent="-171450" fontAlgn="base">
              <a:spcBef>
                <a:spcPct val="0"/>
              </a:spcBef>
              <a:spcAft>
                <a:spcPct val="0"/>
              </a:spcAft>
              <a:buFont typeface="Arial" panose="020B0604020202020204" pitchFamily="34" charset="0"/>
              <a:buChar char="•"/>
            </a:pPr>
            <a:r>
              <a:rPr lang="en-US" sz="1200">
                <a:solidFill>
                  <a:schemeClr val="tx1"/>
                </a:solidFill>
              </a:rPr>
              <a:t>Health education for diabetes complications</a:t>
            </a:r>
          </a:p>
          <a:p>
            <a:pPr marL="171450" indent="-171450" fontAlgn="base">
              <a:spcBef>
                <a:spcPct val="0"/>
              </a:spcBef>
              <a:spcAft>
                <a:spcPct val="0"/>
              </a:spcAft>
              <a:buFont typeface="Arial" panose="020B0604020202020204" pitchFamily="34" charset="0"/>
              <a:buChar char="•"/>
            </a:pPr>
            <a:r>
              <a:rPr lang="en-US" sz="1200">
                <a:solidFill>
                  <a:schemeClr val="tx1"/>
                </a:solidFill>
              </a:rPr>
              <a:t>Screening for diabetes complications and comorbidities and referring to subspecialists/care as appropriate</a:t>
            </a:r>
          </a:p>
        </p:txBody>
      </p:sp>
      <p:sp>
        <p:nvSpPr>
          <p:cNvPr id="13" name="Rectangle 12"/>
          <p:cNvSpPr/>
          <p:nvPr/>
        </p:nvSpPr>
        <p:spPr>
          <a:xfrm>
            <a:off x="4822881" y="737877"/>
            <a:ext cx="6949440" cy="893959"/>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200">
                <a:solidFill>
                  <a:schemeClr val="tx1"/>
                </a:solidFill>
              </a:rPr>
              <a:t>Patient Education on diet, exercise and device use</a:t>
            </a:r>
          </a:p>
          <a:p>
            <a:pPr marL="171450" indent="-171450" fontAlgn="base">
              <a:spcBef>
                <a:spcPct val="0"/>
              </a:spcBef>
              <a:spcAft>
                <a:spcPct val="0"/>
              </a:spcAft>
              <a:buFont typeface="Arial"/>
              <a:buChar char="•"/>
            </a:pPr>
            <a:r>
              <a:rPr lang="en-US" sz="1200">
                <a:solidFill>
                  <a:schemeClr val="tx1"/>
                </a:solidFill>
              </a:rPr>
              <a:t>Support “emerging adults” (18-26) with continued “transition” education for disease management</a:t>
            </a:r>
          </a:p>
          <a:p>
            <a:pPr marL="171450" indent="-171450" fontAlgn="base">
              <a:spcBef>
                <a:spcPct val="0"/>
              </a:spcBef>
              <a:spcAft>
                <a:spcPct val="0"/>
              </a:spcAft>
              <a:buFont typeface="Arial"/>
              <a:buChar char="•"/>
            </a:pPr>
            <a:r>
              <a:rPr lang="en-US" sz="1200">
                <a:solidFill>
                  <a:schemeClr val="tx1"/>
                </a:solidFill>
                <a:cs typeface="Calibri" panose="020F0502020204030204"/>
              </a:rPr>
              <a:t>Education to reduce DKA events/admission, 4X glucose check education</a:t>
            </a:r>
          </a:p>
          <a:p>
            <a:pPr marL="171450" indent="-171450">
              <a:spcBef>
                <a:spcPct val="0"/>
              </a:spcBef>
              <a:spcAft>
                <a:spcPct val="0"/>
              </a:spcAft>
              <a:buFont typeface="Arial,Sans-Serif"/>
              <a:buChar char="•"/>
            </a:pPr>
            <a:r>
              <a:rPr lang="en-US" sz="1200">
                <a:solidFill>
                  <a:schemeClr val="tx1"/>
                </a:solidFill>
                <a:ea typeface="+mn-lt"/>
                <a:cs typeface="+mn-lt"/>
              </a:rPr>
              <a:t>Set small patient- and provider-selected goals with clear action step</a:t>
            </a:r>
          </a:p>
          <a:p>
            <a:pPr marL="171450" indent="-171450">
              <a:spcBef>
                <a:spcPct val="0"/>
              </a:spcBef>
              <a:spcAft>
                <a:spcPct val="0"/>
              </a:spcAft>
              <a:buFont typeface="Arial,Sans-Serif"/>
              <a:buChar char="•"/>
            </a:pPr>
            <a:r>
              <a:rPr lang="en-US" sz="1200">
                <a:solidFill>
                  <a:schemeClr val="tx1"/>
                </a:solidFill>
                <a:ea typeface="+mn-lt"/>
                <a:cs typeface="+mn-lt"/>
              </a:rPr>
              <a:t>Peer support groups, new onset classes, technology literacy</a:t>
            </a:r>
          </a:p>
        </p:txBody>
      </p:sp>
      <p:sp>
        <p:nvSpPr>
          <p:cNvPr id="17" name="TextBox 16"/>
          <p:cNvSpPr txBox="1"/>
          <p:nvPr/>
        </p:nvSpPr>
        <p:spPr>
          <a:xfrm>
            <a:off x="7225775" y="331198"/>
            <a:ext cx="2163551" cy="400110"/>
          </a:xfrm>
          <a:prstGeom prst="rect">
            <a:avLst/>
          </a:prstGeom>
          <a:noFill/>
        </p:spPr>
        <p:txBody>
          <a:bodyPr wrap="square" rtlCol="0">
            <a:spAutoFit/>
          </a:bodyPr>
          <a:lstStyle/>
          <a:p>
            <a:pPr algn="ctr" fontAlgn="base">
              <a:spcBef>
                <a:spcPct val="0"/>
              </a:spcBef>
              <a:spcAft>
                <a:spcPct val="0"/>
              </a:spcAft>
            </a:pPr>
            <a:r>
              <a:rPr lang="en-US" sz="2000">
                <a:latin typeface="Montserrat SemiBold" panose="00000700000000000000"/>
              </a:rPr>
              <a:t>Change Ideas</a:t>
            </a:r>
          </a:p>
        </p:txBody>
      </p:sp>
      <p:cxnSp>
        <p:nvCxnSpPr>
          <p:cNvPr id="19" name="Straight Connector 18"/>
          <p:cNvCxnSpPr>
            <a:cxnSpLocks/>
            <a:stCxn id="4" idx="3"/>
            <a:endCxn id="5" idx="1"/>
          </p:cNvCxnSpPr>
          <p:nvPr/>
        </p:nvCxnSpPr>
        <p:spPr>
          <a:xfrm flipV="1">
            <a:off x="2022935" y="1442922"/>
            <a:ext cx="492884" cy="209430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2" idx="1"/>
            <a:endCxn id="5" idx="3"/>
          </p:cNvCxnSpPr>
          <p:nvPr/>
        </p:nvCxnSpPr>
        <p:spPr>
          <a:xfrm flipH="1" flipV="1">
            <a:off x="4344619" y="1442922"/>
            <a:ext cx="492884" cy="221223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3" idx="1"/>
            <a:endCxn id="5" idx="3"/>
          </p:cNvCxnSpPr>
          <p:nvPr/>
        </p:nvCxnSpPr>
        <p:spPr>
          <a:xfrm flipH="1">
            <a:off x="4344619" y="1184857"/>
            <a:ext cx="478262" cy="25806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515819" y="5336307"/>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Access to care</a:t>
            </a:r>
          </a:p>
        </p:txBody>
      </p:sp>
      <p:cxnSp>
        <p:nvCxnSpPr>
          <p:cNvPr id="180" name="Straight Connector 179"/>
          <p:cNvCxnSpPr>
            <a:cxnSpLocks/>
            <a:stCxn id="74" idx="1"/>
            <a:endCxn id="4" idx="3"/>
          </p:cNvCxnSpPr>
          <p:nvPr/>
        </p:nvCxnSpPr>
        <p:spPr>
          <a:xfrm flipH="1" flipV="1">
            <a:off x="2022935" y="3537225"/>
            <a:ext cx="492884" cy="207340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207B1A8-3333-45FB-93CB-EEDF7606D9FD}"/>
              </a:ext>
            </a:extLst>
          </p:cNvPr>
          <p:cNvSpPr/>
          <p:nvPr/>
        </p:nvSpPr>
        <p:spPr>
          <a:xfrm>
            <a:off x="4822881" y="4108124"/>
            <a:ext cx="6949440" cy="83857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Insulin monitoring/nutrition interactions </a:t>
            </a:r>
          </a:p>
          <a:p>
            <a:pPr marL="171450" indent="-171450" fontAlgn="base">
              <a:spcBef>
                <a:spcPct val="0"/>
              </a:spcBef>
              <a:spcAft>
                <a:spcPct val="0"/>
              </a:spcAft>
              <a:buFont typeface="Arial"/>
              <a:buChar char="•"/>
            </a:pPr>
            <a:r>
              <a:rPr lang="en-US" sz="1200">
                <a:solidFill>
                  <a:schemeClr val="tx1"/>
                </a:solidFill>
              </a:rPr>
              <a:t>Coach  &gt;4 checks/day (for non CGM patients)</a:t>
            </a:r>
          </a:p>
          <a:p>
            <a:pPr marL="171450" indent="-171450" fontAlgn="base">
              <a:spcBef>
                <a:spcPct val="0"/>
              </a:spcBef>
              <a:spcAft>
                <a:spcPct val="0"/>
              </a:spcAft>
              <a:buFont typeface="Arial" panose="020B0604020202020204" pitchFamily="34" charset="0"/>
              <a:buChar char="•"/>
            </a:pPr>
            <a:r>
              <a:rPr lang="en-US" sz="1200">
                <a:solidFill>
                  <a:schemeClr val="tx1"/>
                </a:solidFill>
              </a:rPr>
              <a:t>Test new workflows to improve device use/device documentation</a:t>
            </a:r>
          </a:p>
          <a:p>
            <a:pPr marL="171450" indent="-171450" fontAlgn="base">
              <a:spcBef>
                <a:spcPct val="0"/>
              </a:spcBef>
              <a:spcAft>
                <a:spcPct val="0"/>
              </a:spcAft>
              <a:buFont typeface="Arial" panose="020B0604020202020204" pitchFamily="34" charset="0"/>
              <a:buChar char="•"/>
            </a:pPr>
            <a:r>
              <a:rPr lang="en-US" sz="1200">
                <a:solidFill>
                  <a:schemeClr val="tx1"/>
                </a:solidFill>
              </a:rPr>
              <a:t>Device data reviews,  staff troubleshoot device</a:t>
            </a:r>
          </a:p>
          <a:p>
            <a:pPr marL="171450" indent="-171450" fontAlgn="base">
              <a:spcBef>
                <a:spcPct val="0"/>
              </a:spcBef>
              <a:spcAft>
                <a:spcPct val="0"/>
              </a:spcAft>
              <a:buFont typeface="Arial" panose="020B0604020202020204" pitchFamily="34" charset="0"/>
              <a:buChar char="•"/>
            </a:pPr>
            <a:r>
              <a:rPr lang="en-US" sz="1200">
                <a:solidFill>
                  <a:schemeClr val="tx1"/>
                </a:solidFill>
              </a:rPr>
              <a:t>Advertise CGM in waiting rooms, etc.</a:t>
            </a:r>
          </a:p>
          <a:p>
            <a:pPr marL="171450" indent="-171450" fontAlgn="base">
              <a:spcBef>
                <a:spcPct val="0"/>
              </a:spcBef>
              <a:spcAft>
                <a:spcPct val="0"/>
              </a:spcAft>
              <a:buFont typeface="Arial" panose="020B0604020202020204" pitchFamily="34" charset="0"/>
              <a:buChar char="•"/>
            </a:pPr>
            <a:r>
              <a:rPr lang="en-US" sz="1200">
                <a:solidFill>
                  <a:schemeClr val="tx1"/>
                </a:solidFill>
              </a:rPr>
              <a:t>Provide contact information for device reps/patient support</a:t>
            </a:r>
          </a:p>
        </p:txBody>
      </p:sp>
      <p:sp>
        <p:nvSpPr>
          <p:cNvPr id="88" name="Rectangle 87">
            <a:extLst>
              <a:ext uri="{FF2B5EF4-FFF2-40B4-BE49-F238E27FC236}">
                <a16:creationId xmlns:a16="http://schemas.microsoft.com/office/drawing/2014/main" id="{AE080279-4609-400D-B5C4-5537EF7ED6E6}"/>
              </a:ext>
            </a:extLst>
          </p:cNvPr>
          <p:cNvSpPr/>
          <p:nvPr/>
        </p:nvSpPr>
        <p:spPr>
          <a:xfrm>
            <a:off x="4822881" y="5897610"/>
            <a:ext cx="6949440" cy="914351"/>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Conduct mental health screening and referrals (i.e. depression, FOH, diabetes distress)</a:t>
            </a:r>
          </a:p>
          <a:p>
            <a:pPr marL="171450" indent="-171450">
              <a:spcBef>
                <a:spcPct val="0"/>
              </a:spcBef>
              <a:spcAft>
                <a:spcPct val="0"/>
              </a:spcAft>
              <a:buFont typeface="Arial" panose="020B0604020202020204" pitchFamily="34" charset="0"/>
              <a:buChar char="•"/>
            </a:pPr>
            <a:r>
              <a:rPr lang="en-US" sz="1200">
                <a:solidFill>
                  <a:schemeClr val="tx1"/>
                </a:solidFill>
              </a:rPr>
              <a:t>Improve psychosocial support</a:t>
            </a:r>
          </a:p>
          <a:p>
            <a:pPr marL="171450" indent="-171450">
              <a:spcBef>
                <a:spcPct val="0"/>
              </a:spcBef>
              <a:spcAft>
                <a:spcPct val="0"/>
              </a:spcAft>
              <a:buFont typeface="Arial" panose="020B0604020202020204" pitchFamily="34" charset="0"/>
              <a:buChar char="•"/>
            </a:pPr>
            <a:r>
              <a:rPr lang="en-US" sz="1200">
                <a:solidFill>
                  <a:schemeClr val="tx1"/>
                </a:solidFill>
              </a:rPr>
              <a:t>MyChart message for questionnaires, PROs, high-risk patients</a:t>
            </a:r>
          </a:p>
          <a:p>
            <a:pPr marL="171450" indent="-171450">
              <a:spcBef>
                <a:spcPct val="0"/>
              </a:spcBef>
              <a:spcAft>
                <a:spcPct val="0"/>
              </a:spcAft>
              <a:buFont typeface="Arial" panose="020B0604020202020204" pitchFamily="34" charset="0"/>
              <a:buChar char="•"/>
            </a:pPr>
            <a:r>
              <a:rPr lang="en-US" sz="1200">
                <a:solidFill>
                  <a:schemeClr val="tx1"/>
                </a:solidFill>
              </a:rPr>
              <a:t>Create workflow for positive patients who needs referral</a:t>
            </a:r>
          </a:p>
          <a:p>
            <a:pPr marL="171450" indent="-171450">
              <a:spcBef>
                <a:spcPct val="0"/>
              </a:spcBef>
              <a:spcAft>
                <a:spcPct val="0"/>
              </a:spcAft>
              <a:buFont typeface="Arial" panose="020B0604020202020204" pitchFamily="34" charset="0"/>
              <a:buChar char="•"/>
            </a:pPr>
            <a:r>
              <a:rPr lang="en-US" sz="1200">
                <a:solidFill>
                  <a:schemeClr val="tx1"/>
                </a:solidFill>
              </a:rPr>
              <a:t>Screen for QOL (compare control of people using CGM vs no CGM)</a:t>
            </a:r>
          </a:p>
          <a:p>
            <a:pPr>
              <a:spcBef>
                <a:spcPct val="0"/>
              </a:spcBef>
              <a:spcAft>
                <a:spcPct val="0"/>
              </a:spcAft>
            </a:pPr>
            <a:endParaRPr lang="en-US" sz="1200">
              <a:solidFill>
                <a:schemeClr val="tx1"/>
              </a:solidFill>
            </a:endParaRPr>
          </a:p>
        </p:txBody>
      </p:sp>
      <p:sp>
        <p:nvSpPr>
          <p:cNvPr id="96" name="Rectangle 95">
            <a:extLst>
              <a:ext uri="{FF2B5EF4-FFF2-40B4-BE49-F238E27FC236}">
                <a16:creationId xmlns:a16="http://schemas.microsoft.com/office/drawing/2014/main" id="{498A2942-6289-4360-9EF6-9A6D650B486B}"/>
              </a:ext>
            </a:extLst>
          </p:cNvPr>
          <p:cNvSpPr/>
          <p:nvPr/>
        </p:nvSpPr>
        <p:spPr>
          <a:xfrm>
            <a:off x="2515819" y="1983855"/>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endParaRPr lang="en-US" sz="1200">
              <a:solidFill>
                <a:schemeClr val="tx1"/>
              </a:solidFill>
              <a:latin typeface="Montserrat SemiBold" panose="00000700000000000000"/>
            </a:endParaRPr>
          </a:p>
          <a:p>
            <a:pPr algn="ctr" fontAlgn="base">
              <a:spcBef>
                <a:spcPct val="0"/>
              </a:spcBef>
              <a:spcAft>
                <a:spcPct val="0"/>
              </a:spcAft>
            </a:pPr>
            <a:r>
              <a:rPr lang="en-US" sz="1200">
                <a:solidFill>
                  <a:schemeClr val="tx1"/>
                </a:solidFill>
                <a:latin typeface="Montserrat SemiBold" panose="00000700000000000000"/>
              </a:rPr>
              <a:t>Use of Data</a:t>
            </a:r>
          </a:p>
          <a:p>
            <a:pPr algn="ctr" fontAlgn="base">
              <a:spcBef>
                <a:spcPct val="0"/>
              </a:spcBef>
              <a:spcAft>
                <a:spcPct val="0"/>
              </a:spcAft>
            </a:pPr>
            <a:endParaRPr lang="en-US" sz="1400">
              <a:solidFill>
                <a:schemeClr val="tx1"/>
              </a:solidFill>
              <a:latin typeface="Montserrat SemiBold" panose="00000700000000000000"/>
            </a:endParaRPr>
          </a:p>
        </p:txBody>
      </p:sp>
      <p:sp>
        <p:nvSpPr>
          <p:cNvPr id="114" name="Rectangle 113">
            <a:extLst>
              <a:ext uri="{FF2B5EF4-FFF2-40B4-BE49-F238E27FC236}">
                <a16:creationId xmlns:a16="http://schemas.microsoft.com/office/drawing/2014/main" id="{ECA05E60-FE08-4CE3-801E-92CC2EE92A61}"/>
              </a:ext>
            </a:extLst>
          </p:cNvPr>
          <p:cNvSpPr/>
          <p:nvPr/>
        </p:nvSpPr>
        <p:spPr>
          <a:xfrm>
            <a:off x="4822881" y="1730400"/>
            <a:ext cx="6949440" cy="45720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200">
                <a:solidFill>
                  <a:schemeClr val="tx1"/>
                </a:solidFill>
              </a:rPr>
              <a:t>Use data registries to support population health</a:t>
            </a:r>
            <a:endParaRPr lang="en-US" sz="1200">
              <a:solidFill>
                <a:schemeClr val="tx1"/>
              </a:solidFill>
              <a:cs typeface="Calibri" panose="020F0502020204030204"/>
            </a:endParaRPr>
          </a:p>
          <a:p>
            <a:pPr marL="171450" indent="-171450">
              <a:spcBef>
                <a:spcPct val="0"/>
              </a:spcBef>
              <a:spcAft>
                <a:spcPct val="0"/>
              </a:spcAft>
              <a:buFont typeface="Arial"/>
              <a:buChar char="•"/>
            </a:pPr>
            <a:r>
              <a:rPr lang="en-US" sz="1200">
                <a:solidFill>
                  <a:schemeClr val="tx1"/>
                </a:solidFill>
              </a:rPr>
              <a:t>Use EMR templates </a:t>
            </a:r>
            <a:endParaRPr lang="en-US" sz="1200">
              <a:solidFill>
                <a:schemeClr val="tx1"/>
              </a:solidFill>
              <a:cs typeface="Calibri" panose="020F0502020204030204"/>
            </a:endParaRPr>
          </a:p>
          <a:p>
            <a:pPr marL="171450" lvl="0" indent="-171450" fontAlgn="base">
              <a:spcBef>
                <a:spcPct val="0"/>
              </a:spcBef>
              <a:spcAft>
                <a:spcPct val="0"/>
              </a:spcAft>
              <a:buFont typeface="Arial" panose="020B0604020202020204" pitchFamily="34" charset="0"/>
              <a:buChar char="•"/>
            </a:pPr>
            <a:r>
              <a:rPr lang="en-US" sz="1200">
                <a:solidFill>
                  <a:schemeClr val="tx1"/>
                </a:solidFill>
              </a:rPr>
              <a:t>Incorporate QI measures or flow sheets</a:t>
            </a:r>
          </a:p>
        </p:txBody>
      </p:sp>
      <p:cxnSp>
        <p:nvCxnSpPr>
          <p:cNvPr id="301" name="Straight Connector 300">
            <a:extLst>
              <a:ext uri="{FF2B5EF4-FFF2-40B4-BE49-F238E27FC236}">
                <a16:creationId xmlns:a16="http://schemas.microsoft.com/office/drawing/2014/main" id="{69F43410-F089-453B-8562-D5DF63EB04EA}"/>
              </a:ext>
            </a:extLst>
          </p:cNvPr>
          <p:cNvCxnSpPr>
            <a:cxnSpLocks/>
            <a:stCxn id="96" idx="1"/>
            <a:endCxn id="4" idx="3"/>
          </p:cNvCxnSpPr>
          <p:nvPr/>
        </p:nvCxnSpPr>
        <p:spPr>
          <a:xfrm flipH="1">
            <a:off x="2022935" y="2258175"/>
            <a:ext cx="492884" cy="127905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3394FDCC-28B7-454E-ADF7-721571B93B40}"/>
              </a:ext>
            </a:extLst>
          </p:cNvPr>
          <p:cNvCxnSpPr>
            <a:cxnSpLocks/>
            <a:stCxn id="114" idx="1"/>
            <a:endCxn id="96" idx="3"/>
          </p:cNvCxnSpPr>
          <p:nvPr/>
        </p:nvCxnSpPr>
        <p:spPr>
          <a:xfrm flipH="1">
            <a:off x="4344619" y="1959000"/>
            <a:ext cx="478262" cy="2991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2F300C46-79C6-4EB8-90B6-BD8FF97DA7FB}"/>
              </a:ext>
            </a:extLst>
          </p:cNvPr>
          <p:cNvCxnSpPr>
            <a:cxnSpLocks/>
            <a:stCxn id="57" idx="1"/>
            <a:endCxn id="3" idx="3"/>
          </p:cNvCxnSpPr>
          <p:nvPr/>
        </p:nvCxnSpPr>
        <p:spPr>
          <a:xfrm flipH="1">
            <a:off x="4344619" y="4527409"/>
            <a:ext cx="478262" cy="26796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68740-621E-4284-9883-B3A8B50362AA}"/>
              </a:ext>
            </a:extLst>
          </p:cNvPr>
          <p:cNvSpPr/>
          <p:nvPr/>
        </p:nvSpPr>
        <p:spPr>
          <a:xfrm>
            <a:off x="2515819" y="4521054"/>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cs typeface="Calibri"/>
              </a:rPr>
              <a:t>Medication management and device use</a:t>
            </a:r>
            <a:endParaRPr lang="en-US" sz="1200">
              <a:solidFill>
                <a:schemeClr val="tx1"/>
              </a:solidFill>
              <a:ea typeface="+mn-lt"/>
              <a:cs typeface="+mn-lt"/>
            </a:endParaRPr>
          </a:p>
        </p:txBody>
      </p:sp>
      <p:sp>
        <p:nvSpPr>
          <p:cNvPr id="97" name="Rectangle 96">
            <a:extLst>
              <a:ext uri="{FF2B5EF4-FFF2-40B4-BE49-F238E27FC236}">
                <a16:creationId xmlns:a16="http://schemas.microsoft.com/office/drawing/2014/main" id="{9E291AB5-55DE-4E9B-B70D-37311600B436}"/>
              </a:ext>
            </a:extLst>
          </p:cNvPr>
          <p:cNvSpPr/>
          <p:nvPr/>
        </p:nvSpPr>
        <p:spPr>
          <a:xfrm>
            <a:off x="2515819" y="3705801"/>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Diabetes comorbidities and complications</a:t>
            </a:r>
          </a:p>
        </p:txBody>
      </p:sp>
      <p:cxnSp>
        <p:nvCxnSpPr>
          <p:cNvPr id="100" name="Straight Connector 99">
            <a:extLst>
              <a:ext uri="{FF2B5EF4-FFF2-40B4-BE49-F238E27FC236}">
                <a16:creationId xmlns:a16="http://schemas.microsoft.com/office/drawing/2014/main" id="{380C96E2-EC7F-4D15-96EC-E8032B0A92FD}"/>
              </a:ext>
            </a:extLst>
          </p:cNvPr>
          <p:cNvCxnSpPr>
            <a:cxnSpLocks/>
            <a:stCxn id="12" idx="1"/>
            <a:endCxn id="97" idx="3"/>
          </p:cNvCxnSpPr>
          <p:nvPr/>
        </p:nvCxnSpPr>
        <p:spPr>
          <a:xfrm flipH="1">
            <a:off x="4344619" y="3655154"/>
            <a:ext cx="492884" cy="32496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5DD6EA-D308-4D5B-B185-E605B8957322}"/>
              </a:ext>
            </a:extLst>
          </p:cNvPr>
          <p:cNvCxnSpPr>
            <a:cxnSpLocks/>
            <a:stCxn id="63" idx="1"/>
            <a:endCxn id="97" idx="3"/>
          </p:cNvCxnSpPr>
          <p:nvPr/>
        </p:nvCxnSpPr>
        <p:spPr>
          <a:xfrm flipH="1">
            <a:off x="4344619" y="2705449"/>
            <a:ext cx="478262" cy="127467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351B35-D96B-4332-AD7F-6B712ADF71A3}"/>
              </a:ext>
            </a:extLst>
          </p:cNvPr>
          <p:cNvCxnSpPr>
            <a:cxnSpLocks/>
            <a:stCxn id="97" idx="1"/>
            <a:endCxn id="4" idx="3"/>
          </p:cNvCxnSpPr>
          <p:nvPr/>
        </p:nvCxnSpPr>
        <p:spPr>
          <a:xfrm flipH="1" flipV="1">
            <a:off x="2022935" y="3537225"/>
            <a:ext cx="492884" cy="44289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68B5C0F-32CF-4375-9AEC-AB02FC2E4EAA}"/>
              </a:ext>
            </a:extLst>
          </p:cNvPr>
          <p:cNvCxnSpPr>
            <a:cxnSpLocks/>
            <a:stCxn id="3" idx="1"/>
            <a:endCxn id="4" idx="3"/>
          </p:cNvCxnSpPr>
          <p:nvPr/>
        </p:nvCxnSpPr>
        <p:spPr>
          <a:xfrm flipH="1" flipV="1">
            <a:off x="2022935" y="3537225"/>
            <a:ext cx="492884" cy="125814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6FEC3F-7857-4811-B110-B6D771310941}"/>
              </a:ext>
            </a:extLst>
          </p:cNvPr>
          <p:cNvSpPr/>
          <p:nvPr/>
        </p:nvSpPr>
        <p:spPr>
          <a:xfrm>
            <a:off x="2515819" y="2799108"/>
            <a:ext cx="1828800" cy="64008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Social Determinant of Health</a:t>
            </a:r>
          </a:p>
        </p:txBody>
      </p:sp>
      <p:sp>
        <p:nvSpPr>
          <p:cNvPr id="8" name="Rectangle 7">
            <a:extLst>
              <a:ext uri="{FF2B5EF4-FFF2-40B4-BE49-F238E27FC236}">
                <a16:creationId xmlns:a16="http://schemas.microsoft.com/office/drawing/2014/main" id="{B144B889-101F-441A-AC46-091F95F01373}"/>
              </a:ext>
            </a:extLst>
          </p:cNvPr>
          <p:cNvSpPr/>
          <p:nvPr/>
        </p:nvSpPr>
        <p:spPr>
          <a:xfrm>
            <a:off x="2515819" y="6151562"/>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Psychosocial Support</a:t>
            </a:r>
          </a:p>
        </p:txBody>
      </p:sp>
      <p:sp>
        <p:nvSpPr>
          <p:cNvPr id="43" name="Rectangle 42">
            <a:extLst>
              <a:ext uri="{FF2B5EF4-FFF2-40B4-BE49-F238E27FC236}">
                <a16:creationId xmlns:a16="http://schemas.microsoft.com/office/drawing/2014/main" id="{31B9E46F-C3DA-49E1-98AD-9037D6834554}"/>
              </a:ext>
            </a:extLst>
          </p:cNvPr>
          <p:cNvSpPr/>
          <p:nvPr/>
        </p:nvSpPr>
        <p:spPr>
          <a:xfrm>
            <a:off x="4822881" y="5045258"/>
            <a:ext cx="6949440" cy="753787"/>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Follow up with LTFU patients (not seen for &gt; 180 days); regular follow up (phone/email/text/</a:t>
            </a:r>
            <a:r>
              <a:rPr lang="en-US" sz="1200" err="1">
                <a:solidFill>
                  <a:schemeClr val="tx1"/>
                </a:solidFill>
              </a:rPr>
              <a:t>televisit</a:t>
            </a:r>
            <a:r>
              <a:rPr lang="en-US" sz="1200">
                <a:solidFill>
                  <a:schemeClr val="tx1"/>
                </a:solidFill>
              </a:rPr>
              <a:t>) </a:t>
            </a:r>
          </a:p>
          <a:p>
            <a:pPr marL="171450" indent="-171450" fontAlgn="base">
              <a:spcBef>
                <a:spcPct val="0"/>
              </a:spcBef>
              <a:spcAft>
                <a:spcPct val="0"/>
              </a:spcAft>
              <a:buFont typeface="Arial" panose="020B0604020202020204" pitchFamily="34" charset="0"/>
              <a:buChar char="•"/>
            </a:pPr>
            <a:r>
              <a:rPr lang="en-US" sz="1200">
                <a:solidFill>
                  <a:schemeClr val="tx1"/>
                </a:solidFill>
              </a:rPr>
              <a:t>Improve scheduling process</a:t>
            </a:r>
          </a:p>
          <a:p>
            <a:pPr marL="171450" lvl="0" indent="-171450" fontAlgn="base">
              <a:spcBef>
                <a:spcPct val="0"/>
              </a:spcBef>
              <a:spcAft>
                <a:spcPct val="0"/>
              </a:spcAft>
              <a:buFont typeface="Arial" panose="020B0604020202020204" pitchFamily="34" charset="0"/>
              <a:buChar char="•"/>
            </a:pPr>
            <a:r>
              <a:rPr lang="en-US" sz="1200">
                <a:solidFill>
                  <a:schemeClr val="tx1"/>
                </a:solidFill>
              </a:rPr>
              <a:t>Preparing patients for telehealth visits (“pre-visit visit”)</a:t>
            </a:r>
          </a:p>
        </p:txBody>
      </p:sp>
      <p:cxnSp>
        <p:nvCxnSpPr>
          <p:cNvPr id="41" name="Straight Connector 40">
            <a:extLst>
              <a:ext uri="{FF2B5EF4-FFF2-40B4-BE49-F238E27FC236}">
                <a16:creationId xmlns:a16="http://schemas.microsoft.com/office/drawing/2014/main" id="{B1B6A9B8-17E2-4CF8-B148-61E128FFB00E}"/>
              </a:ext>
            </a:extLst>
          </p:cNvPr>
          <p:cNvCxnSpPr>
            <a:cxnSpLocks/>
            <a:stCxn id="88" idx="1"/>
            <a:endCxn id="8" idx="3"/>
          </p:cNvCxnSpPr>
          <p:nvPr/>
        </p:nvCxnSpPr>
        <p:spPr>
          <a:xfrm flipH="1">
            <a:off x="4344619" y="6354786"/>
            <a:ext cx="478262" cy="7109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CFA8A4-D3D7-4081-A0BA-C7990A85564C}"/>
              </a:ext>
            </a:extLst>
          </p:cNvPr>
          <p:cNvCxnSpPr>
            <a:cxnSpLocks/>
            <a:stCxn id="7" idx="1"/>
            <a:endCxn id="4" idx="3"/>
          </p:cNvCxnSpPr>
          <p:nvPr/>
        </p:nvCxnSpPr>
        <p:spPr>
          <a:xfrm flipH="1">
            <a:off x="2022935" y="3119148"/>
            <a:ext cx="492884" cy="41807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3930F0-0AD3-4577-9961-22397AA972D4}"/>
              </a:ext>
            </a:extLst>
          </p:cNvPr>
          <p:cNvCxnSpPr>
            <a:cxnSpLocks/>
            <a:stCxn id="8" idx="1"/>
            <a:endCxn id="4" idx="3"/>
          </p:cNvCxnSpPr>
          <p:nvPr/>
        </p:nvCxnSpPr>
        <p:spPr>
          <a:xfrm flipH="1" flipV="1">
            <a:off x="2022935" y="3537225"/>
            <a:ext cx="492884" cy="288865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83CF7F-21F0-4B8D-82F4-3CA26CC54FFA}"/>
              </a:ext>
            </a:extLst>
          </p:cNvPr>
          <p:cNvCxnSpPr>
            <a:cxnSpLocks/>
            <a:stCxn id="74" idx="3"/>
            <a:endCxn id="43" idx="1"/>
          </p:cNvCxnSpPr>
          <p:nvPr/>
        </p:nvCxnSpPr>
        <p:spPr>
          <a:xfrm flipV="1">
            <a:off x="4344619" y="5422152"/>
            <a:ext cx="478262" cy="1884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893D6-524C-4821-8C3C-26D6A1E99536}"/>
              </a:ext>
            </a:extLst>
          </p:cNvPr>
          <p:cNvCxnSpPr>
            <a:cxnSpLocks/>
            <a:stCxn id="7" idx="3"/>
            <a:endCxn id="63" idx="1"/>
          </p:cNvCxnSpPr>
          <p:nvPr/>
        </p:nvCxnSpPr>
        <p:spPr>
          <a:xfrm flipV="1">
            <a:off x="4344619" y="2705449"/>
            <a:ext cx="478262" cy="41369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57FC25A-C8F9-4B23-94C9-F709CA5C4F19}"/>
              </a:ext>
            </a:extLst>
          </p:cNvPr>
          <p:cNvCxnSpPr>
            <a:cxnSpLocks/>
            <a:stCxn id="57" idx="1"/>
            <a:endCxn id="5" idx="3"/>
          </p:cNvCxnSpPr>
          <p:nvPr/>
        </p:nvCxnSpPr>
        <p:spPr>
          <a:xfrm flipH="1" flipV="1">
            <a:off x="4344619" y="1442922"/>
            <a:ext cx="478262" cy="308448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A5C2437-6157-4B12-99D4-51A20223945C}"/>
              </a:ext>
            </a:extLst>
          </p:cNvPr>
          <p:cNvCxnSpPr>
            <a:cxnSpLocks/>
            <a:endCxn id="114" idx="1"/>
          </p:cNvCxnSpPr>
          <p:nvPr/>
        </p:nvCxnSpPr>
        <p:spPr>
          <a:xfrm flipV="1">
            <a:off x="4312442" y="1959000"/>
            <a:ext cx="510439" cy="395848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D1F8BD-C025-4DDF-855A-4FF8CB50127D}"/>
              </a:ext>
            </a:extLst>
          </p:cNvPr>
          <p:cNvCxnSpPr>
            <a:cxnSpLocks/>
            <a:stCxn id="3" idx="3"/>
            <a:endCxn id="12" idx="1"/>
          </p:cNvCxnSpPr>
          <p:nvPr/>
        </p:nvCxnSpPr>
        <p:spPr>
          <a:xfrm flipV="1">
            <a:off x="4344619" y="3655154"/>
            <a:ext cx="492884" cy="114022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7C7AEB4-1DA5-41AA-804E-CF38A8A81797}"/>
              </a:ext>
            </a:extLst>
          </p:cNvPr>
          <p:cNvSpPr txBox="1"/>
          <p:nvPr/>
        </p:nvSpPr>
        <p:spPr>
          <a:xfrm>
            <a:off x="304559" y="5681228"/>
            <a:ext cx="1562793" cy="707886"/>
          </a:xfrm>
          <a:prstGeom prst="rect">
            <a:avLst/>
          </a:prstGeom>
          <a:noFill/>
        </p:spPr>
        <p:txBody>
          <a:bodyPr wrap="square" rtlCol="0">
            <a:spAutoFit/>
          </a:bodyPr>
          <a:lstStyle/>
          <a:p>
            <a:r>
              <a:rPr lang="en-US" sz="1000"/>
              <a:t>*Duration &gt; 1 year, ages 18-75, with at least one in-person or telemedicine visit in the last year</a:t>
            </a:r>
          </a:p>
        </p:txBody>
      </p:sp>
      <p:sp>
        <p:nvSpPr>
          <p:cNvPr id="63" name="Rectangle 62">
            <a:extLst>
              <a:ext uri="{FF2B5EF4-FFF2-40B4-BE49-F238E27FC236}">
                <a16:creationId xmlns:a16="http://schemas.microsoft.com/office/drawing/2014/main" id="{CE72F717-E4B1-42BE-A4F5-C180C48D1FFC}"/>
              </a:ext>
            </a:extLst>
          </p:cNvPr>
          <p:cNvSpPr/>
          <p:nvPr/>
        </p:nvSpPr>
        <p:spPr>
          <a:xfrm>
            <a:off x="4822881" y="2286164"/>
            <a:ext cx="6949440" cy="83857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200">
                <a:solidFill>
                  <a:schemeClr val="tx1"/>
                </a:solidFill>
              </a:rPr>
              <a:t>Culturally Competent Care (offering education/materials in appropriate languages, etc.</a:t>
            </a:r>
          </a:p>
          <a:p>
            <a:pPr marL="171450" indent="-171450" fontAlgn="base">
              <a:spcBef>
                <a:spcPct val="0"/>
              </a:spcBef>
              <a:spcAft>
                <a:spcPct val="0"/>
              </a:spcAft>
              <a:buFont typeface="Arial"/>
              <a:buChar char="•"/>
            </a:pPr>
            <a:r>
              <a:rPr lang="en-US" sz="1200">
                <a:solidFill>
                  <a:schemeClr val="tx1"/>
                </a:solidFill>
              </a:rPr>
              <a:t>Catalogue of community resources, Train staff about SDOH</a:t>
            </a:r>
          </a:p>
          <a:p>
            <a:pPr marL="171450" indent="-171450" fontAlgn="base">
              <a:spcBef>
                <a:spcPct val="0"/>
              </a:spcBef>
              <a:spcAft>
                <a:spcPct val="0"/>
              </a:spcAft>
              <a:buFont typeface="Arial"/>
              <a:buChar char="•"/>
            </a:pPr>
            <a:r>
              <a:rPr lang="en-US" sz="1200">
                <a:solidFill>
                  <a:schemeClr val="tx1"/>
                </a:solidFill>
              </a:rPr>
              <a:t>Documenting barriers to care (housing, transportation, food etc.)</a:t>
            </a:r>
          </a:p>
        </p:txBody>
      </p:sp>
    </p:spTree>
    <p:extLst>
      <p:ext uri="{BB962C8B-B14F-4D97-AF65-F5344CB8AC3E}">
        <p14:creationId xmlns:p14="http://schemas.microsoft.com/office/powerpoint/2010/main" val="318780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fade">
                                      <p:cBhvr>
                                        <p:cTn id="24" dur="1000"/>
                                        <p:tgtEl>
                                          <p:spTgt spid="180"/>
                                        </p:tgtEl>
                                      </p:cBhvr>
                                    </p:animEffect>
                                    <p:anim calcmode="lin" valueType="num">
                                      <p:cBhvr>
                                        <p:cTn id="25" dur="1000" fill="hold"/>
                                        <p:tgtEl>
                                          <p:spTgt spid="180"/>
                                        </p:tgtEl>
                                        <p:attrNameLst>
                                          <p:attrName>ppt_x</p:attrName>
                                        </p:attrNameLst>
                                      </p:cBhvr>
                                      <p:tavLst>
                                        <p:tav tm="0">
                                          <p:val>
                                            <p:strVal val="#ppt_x"/>
                                          </p:val>
                                        </p:tav>
                                        <p:tav tm="100000">
                                          <p:val>
                                            <p:strVal val="#ppt_x"/>
                                          </p:val>
                                        </p:tav>
                                      </p:tavLst>
                                    </p:anim>
                                    <p:anim calcmode="lin" valueType="num">
                                      <p:cBhvr>
                                        <p:cTn id="26" dur="1000" fill="hold"/>
                                        <p:tgtEl>
                                          <p:spTgt spid="18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1000"/>
                                        <p:tgtEl>
                                          <p:spTgt spid="57"/>
                                        </p:tgtEl>
                                      </p:cBhvr>
                                    </p:animEffect>
                                    <p:anim calcmode="lin" valueType="num">
                                      <p:cBhvr>
                                        <p:cTn id="57" dur="1000" fill="hold"/>
                                        <p:tgtEl>
                                          <p:spTgt spid="57"/>
                                        </p:tgtEl>
                                        <p:attrNameLst>
                                          <p:attrName>ppt_x</p:attrName>
                                        </p:attrNameLst>
                                      </p:cBhvr>
                                      <p:tavLst>
                                        <p:tav tm="0">
                                          <p:val>
                                            <p:strVal val="#ppt_x"/>
                                          </p:val>
                                        </p:tav>
                                        <p:tav tm="100000">
                                          <p:val>
                                            <p:strVal val="#ppt_x"/>
                                          </p:val>
                                        </p:tav>
                                      </p:tavLst>
                                    </p:anim>
                                    <p:anim calcmode="lin" valueType="num">
                                      <p:cBhvr>
                                        <p:cTn id="58" dur="1000" fill="hold"/>
                                        <p:tgtEl>
                                          <p:spTgt spid="5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1000"/>
                                        <p:tgtEl>
                                          <p:spTgt spid="88"/>
                                        </p:tgtEl>
                                      </p:cBhvr>
                                    </p:animEffect>
                                    <p:anim calcmode="lin" valueType="num">
                                      <p:cBhvr>
                                        <p:cTn id="62" dur="1000" fill="hold"/>
                                        <p:tgtEl>
                                          <p:spTgt spid="88"/>
                                        </p:tgtEl>
                                        <p:attrNameLst>
                                          <p:attrName>ppt_x</p:attrName>
                                        </p:attrNameLst>
                                      </p:cBhvr>
                                      <p:tavLst>
                                        <p:tav tm="0">
                                          <p:val>
                                            <p:strVal val="#ppt_x"/>
                                          </p:val>
                                        </p:tav>
                                        <p:tav tm="100000">
                                          <p:val>
                                            <p:strVal val="#ppt_x"/>
                                          </p:val>
                                        </p:tav>
                                      </p:tavLst>
                                    </p:anim>
                                    <p:anim calcmode="lin" valueType="num">
                                      <p:cBhvr>
                                        <p:cTn id="63" dur="1000" fill="hold"/>
                                        <p:tgtEl>
                                          <p:spTgt spid="8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fade">
                                      <p:cBhvr>
                                        <p:cTn id="66" dur="1000"/>
                                        <p:tgtEl>
                                          <p:spTgt spid="96"/>
                                        </p:tgtEl>
                                      </p:cBhvr>
                                    </p:animEffect>
                                    <p:anim calcmode="lin" valueType="num">
                                      <p:cBhvr>
                                        <p:cTn id="67" dur="1000" fill="hold"/>
                                        <p:tgtEl>
                                          <p:spTgt spid="96"/>
                                        </p:tgtEl>
                                        <p:attrNameLst>
                                          <p:attrName>ppt_x</p:attrName>
                                        </p:attrNameLst>
                                      </p:cBhvr>
                                      <p:tavLst>
                                        <p:tav tm="0">
                                          <p:val>
                                            <p:strVal val="#ppt_x"/>
                                          </p:val>
                                        </p:tav>
                                        <p:tav tm="100000">
                                          <p:val>
                                            <p:strVal val="#ppt_x"/>
                                          </p:val>
                                        </p:tav>
                                      </p:tavLst>
                                    </p:anim>
                                    <p:anim calcmode="lin" valueType="num">
                                      <p:cBhvr>
                                        <p:cTn id="68" dur="1000" fill="hold"/>
                                        <p:tgtEl>
                                          <p:spTgt spid="96"/>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14"/>
                                        </p:tgtEl>
                                        <p:attrNameLst>
                                          <p:attrName>style.visibility</p:attrName>
                                        </p:attrNameLst>
                                      </p:cBhvr>
                                      <p:to>
                                        <p:strVal val="visible"/>
                                      </p:to>
                                    </p:set>
                                    <p:animEffect transition="in" filter="fade">
                                      <p:cBhvr>
                                        <p:cTn id="71" dur="1000"/>
                                        <p:tgtEl>
                                          <p:spTgt spid="114"/>
                                        </p:tgtEl>
                                      </p:cBhvr>
                                    </p:animEffect>
                                    <p:anim calcmode="lin" valueType="num">
                                      <p:cBhvr>
                                        <p:cTn id="72" dur="1000" fill="hold"/>
                                        <p:tgtEl>
                                          <p:spTgt spid="114"/>
                                        </p:tgtEl>
                                        <p:attrNameLst>
                                          <p:attrName>ppt_x</p:attrName>
                                        </p:attrNameLst>
                                      </p:cBhvr>
                                      <p:tavLst>
                                        <p:tav tm="0">
                                          <p:val>
                                            <p:strVal val="#ppt_x"/>
                                          </p:val>
                                        </p:tav>
                                        <p:tav tm="100000">
                                          <p:val>
                                            <p:strVal val="#ppt_x"/>
                                          </p:val>
                                        </p:tav>
                                      </p:tavLst>
                                    </p:anim>
                                    <p:anim calcmode="lin" valueType="num">
                                      <p:cBhvr>
                                        <p:cTn id="73" dur="1000" fill="hold"/>
                                        <p:tgtEl>
                                          <p:spTgt spid="114"/>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01"/>
                                        </p:tgtEl>
                                        <p:attrNameLst>
                                          <p:attrName>style.visibility</p:attrName>
                                        </p:attrNameLst>
                                      </p:cBhvr>
                                      <p:to>
                                        <p:strVal val="visible"/>
                                      </p:to>
                                    </p:set>
                                    <p:animEffect transition="in" filter="fade">
                                      <p:cBhvr>
                                        <p:cTn id="76" dur="1000"/>
                                        <p:tgtEl>
                                          <p:spTgt spid="301"/>
                                        </p:tgtEl>
                                      </p:cBhvr>
                                    </p:animEffect>
                                    <p:anim calcmode="lin" valueType="num">
                                      <p:cBhvr>
                                        <p:cTn id="77" dur="1000" fill="hold"/>
                                        <p:tgtEl>
                                          <p:spTgt spid="301"/>
                                        </p:tgtEl>
                                        <p:attrNameLst>
                                          <p:attrName>ppt_x</p:attrName>
                                        </p:attrNameLst>
                                      </p:cBhvr>
                                      <p:tavLst>
                                        <p:tav tm="0">
                                          <p:val>
                                            <p:strVal val="#ppt_x"/>
                                          </p:val>
                                        </p:tav>
                                        <p:tav tm="100000">
                                          <p:val>
                                            <p:strVal val="#ppt_x"/>
                                          </p:val>
                                        </p:tav>
                                      </p:tavLst>
                                    </p:anim>
                                    <p:anim calcmode="lin" valueType="num">
                                      <p:cBhvr>
                                        <p:cTn id="78" dur="1000" fill="hold"/>
                                        <p:tgtEl>
                                          <p:spTgt spid="30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311"/>
                                        </p:tgtEl>
                                        <p:attrNameLst>
                                          <p:attrName>style.visibility</p:attrName>
                                        </p:attrNameLst>
                                      </p:cBhvr>
                                      <p:to>
                                        <p:strVal val="visible"/>
                                      </p:to>
                                    </p:set>
                                    <p:animEffect transition="in" filter="fade">
                                      <p:cBhvr>
                                        <p:cTn id="81" dur="1000"/>
                                        <p:tgtEl>
                                          <p:spTgt spid="311"/>
                                        </p:tgtEl>
                                      </p:cBhvr>
                                    </p:animEffect>
                                    <p:anim calcmode="lin" valueType="num">
                                      <p:cBhvr>
                                        <p:cTn id="82" dur="1000" fill="hold"/>
                                        <p:tgtEl>
                                          <p:spTgt spid="311"/>
                                        </p:tgtEl>
                                        <p:attrNameLst>
                                          <p:attrName>ppt_x</p:attrName>
                                        </p:attrNameLst>
                                      </p:cBhvr>
                                      <p:tavLst>
                                        <p:tav tm="0">
                                          <p:val>
                                            <p:strVal val="#ppt_x"/>
                                          </p:val>
                                        </p:tav>
                                        <p:tav tm="100000">
                                          <p:val>
                                            <p:strVal val="#ppt_x"/>
                                          </p:val>
                                        </p:tav>
                                      </p:tavLst>
                                    </p:anim>
                                    <p:anim calcmode="lin" valueType="num">
                                      <p:cBhvr>
                                        <p:cTn id="83" dur="1000" fill="hold"/>
                                        <p:tgtEl>
                                          <p:spTgt spid="31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356"/>
                                        </p:tgtEl>
                                        <p:attrNameLst>
                                          <p:attrName>style.visibility</p:attrName>
                                        </p:attrNameLst>
                                      </p:cBhvr>
                                      <p:to>
                                        <p:strVal val="visible"/>
                                      </p:to>
                                    </p:set>
                                    <p:animEffect transition="in" filter="fade">
                                      <p:cBhvr>
                                        <p:cTn id="86" dur="1000"/>
                                        <p:tgtEl>
                                          <p:spTgt spid="356"/>
                                        </p:tgtEl>
                                      </p:cBhvr>
                                    </p:animEffect>
                                    <p:anim calcmode="lin" valueType="num">
                                      <p:cBhvr>
                                        <p:cTn id="87" dur="1000" fill="hold"/>
                                        <p:tgtEl>
                                          <p:spTgt spid="356"/>
                                        </p:tgtEl>
                                        <p:attrNameLst>
                                          <p:attrName>ppt_x</p:attrName>
                                        </p:attrNameLst>
                                      </p:cBhvr>
                                      <p:tavLst>
                                        <p:tav tm="0">
                                          <p:val>
                                            <p:strVal val="#ppt_x"/>
                                          </p:val>
                                        </p:tav>
                                        <p:tav tm="100000">
                                          <p:val>
                                            <p:strVal val="#ppt_x"/>
                                          </p:val>
                                        </p:tav>
                                      </p:tavLst>
                                    </p:anim>
                                    <p:anim calcmode="lin" valueType="num">
                                      <p:cBhvr>
                                        <p:cTn id="88" dur="1000" fill="hold"/>
                                        <p:tgtEl>
                                          <p:spTgt spid="35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97"/>
                                        </p:tgtEl>
                                        <p:attrNameLst>
                                          <p:attrName>style.visibility</p:attrName>
                                        </p:attrNameLst>
                                      </p:cBhvr>
                                      <p:to>
                                        <p:strVal val="visible"/>
                                      </p:to>
                                    </p:set>
                                    <p:animEffect transition="in" filter="fade">
                                      <p:cBhvr>
                                        <p:cTn id="96" dur="1000"/>
                                        <p:tgtEl>
                                          <p:spTgt spid="97"/>
                                        </p:tgtEl>
                                      </p:cBhvr>
                                    </p:animEffect>
                                    <p:anim calcmode="lin" valueType="num">
                                      <p:cBhvr>
                                        <p:cTn id="97" dur="1000" fill="hold"/>
                                        <p:tgtEl>
                                          <p:spTgt spid="97"/>
                                        </p:tgtEl>
                                        <p:attrNameLst>
                                          <p:attrName>ppt_x</p:attrName>
                                        </p:attrNameLst>
                                      </p:cBhvr>
                                      <p:tavLst>
                                        <p:tav tm="0">
                                          <p:val>
                                            <p:strVal val="#ppt_x"/>
                                          </p:val>
                                        </p:tav>
                                        <p:tav tm="100000">
                                          <p:val>
                                            <p:strVal val="#ppt_x"/>
                                          </p:val>
                                        </p:tav>
                                      </p:tavLst>
                                    </p:anim>
                                    <p:anim calcmode="lin" valueType="num">
                                      <p:cBhvr>
                                        <p:cTn id="98" dur="1000" fill="hold"/>
                                        <p:tgtEl>
                                          <p:spTgt spid="9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fade">
                                      <p:cBhvr>
                                        <p:cTn id="101" dur="1000"/>
                                        <p:tgtEl>
                                          <p:spTgt spid="100"/>
                                        </p:tgtEl>
                                      </p:cBhvr>
                                    </p:animEffect>
                                    <p:anim calcmode="lin" valueType="num">
                                      <p:cBhvr>
                                        <p:cTn id="102" dur="1000" fill="hold"/>
                                        <p:tgtEl>
                                          <p:spTgt spid="100"/>
                                        </p:tgtEl>
                                        <p:attrNameLst>
                                          <p:attrName>ppt_x</p:attrName>
                                        </p:attrNameLst>
                                      </p:cBhvr>
                                      <p:tavLst>
                                        <p:tav tm="0">
                                          <p:val>
                                            <p:strVal val="#ppt_x"/>
                                          </p:val>
                                        </p:tav>
                                        <p:tav tm="100000">
                                          <p:val>
                                            <p:strVal val="#ppt_x"/>
                                          </p:val>
                                        </p:tav>
                                      </p:tavLst>
                                    </p:anim>
                                    <p:anim calcmode="lin" valueType="num">
                                      <p:cBhvr>
                                        <p:cTn id="103" dur="1000" fill="hold"/>
                                        <p:tgtEl>
                                          <p:spTgt spid="100"/>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fade">
                                      <p:cBhvr>
                                        <p:cTn id="106" dur="1000"/>
                                        <p:tgtEl>
                                          <p:spTgt spid="103"/>
                                        </p:tgtEl>
                                      </p:cBhvr>
                                    </p:animEffect>
                                    <p:anim calcmode="lin" valueType="num">
                                      <p:cBhvr>
                                        <p:cTn id="107" dur="1000" fill="hold"/>
                                        <p:tgtEl>
                                          <p:spTgt spid="103"/>
                                        </p:tgtEl>
                                        <p:attrNameLst>
                                          <p:attrName>ppt_x</p:attrName>
                                        </p:attrNameLst>
                                      </p:cBhvr>
                                      <p:tavLst>
                                        <p:tav tm="0">
                                          <p:val>
                                            <p:strVal val="#ppt_x"/>
                                          </p:val>
                                        </p:tav>
                                        <p:tav tm="100000">
                                          <p:val>
                                            <p:strVal val="#ppt_x"/>
                                          </p:val>
                                        </p:tav>
                                      </p:tavLst>
                                    </p:anim>
                                    <p:anim calcmode="lin" valueType="num">
                                      <p:cBhvr>
                                        <p:cTn id="108" dur="1000" fill="hold"/>
                                        <p:tgtEl>
                                          <p:spTgt spid="10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120"/>
                                        </p:tgtEl>
                                        <p:attrNameLst>
                                          <p:attrName>style.visibility</p:attrName>
                                        </p:attrNameLst>
                                      </p:cBhvr>
                                      <p:to>
                                        <p:strVal val="visible"/>
                                      </p:to>
                                    </p:set>
                                    <p:animEffect transition="in" filter="fade">
                                      <p:cBhvr>
                                        <p:cTn id="111" dur="1000"/>
                                        <p:tgtEl>
                                          <p:spTgt spid="120"/>
                                        </p:tgtEl>
                                      </p:cBhvr>
                                    </p:animEffect>
                                    <p:anim calcmode="lin" valueType="num">
                                      <p:cBhvr>
                                        <p:cTn id="112" dur="1000" fill="hold"/>
                                        <p:tgtEl>
                                          <p:spTgt spid="120"/>
                                        </p:tgtEl>
                                        <p:attrNameLst>
                                          <p:attrName>ppt_x</p:attrName>
                                        </p:attrNameLst>
                                      </p:cBhvr>
                                      <p:tavLst>
                                        <p:tav tm="0">
                                          <p:val>
                                            <p:strVal val="#ppt_x"/>
                                          </p:val>
                                        </p:tav>
                                        <p:tav tm="100000">
                                          <p:val>
                                            <p:strVal val="#ppt_x"/>
                                          </p:val>
                                        </p:tav>
                                      </p:tavLst>
                                    </p:anim>
                                    <p:anim calcmode="lin" valueType="num">
                                      <p:cBhvr>
                                        <p:cTn id="113" dur="1000" fill="hold"/>
                                        <p:tgtEl>
                                          <p:spTgt spid="120"/>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21"/>
                                        </p:tgtEl>
                                        <p:attrNameLst>
                                          <p:attrName>style.visibility</p:attrName>
                                        </p:attrNameLst>
                                      </p:cBhvr>
                                      <p:to>
                                        <p:strVal val="visible"/>
                                      </p:to>
                                    </p:set>
                                    <p:animEffect transition="in" filter="fade">
                                      <p:cBhvr>
                                        <p:cTn id="116" dur="1000"/>
                                        <p:tgtEl>
                                          <p:spTgt spid="121"/>
                                        </p:tgtEl>
                                      </p:cBhvr>
                                    </p:animEffect>
                                    <p:anim calcmode="lin" valueType="num">
                                      <p:cBhvr>
                                        <p:cTn id="117" dur="1000" fill="hold"/>
                                        <p:tgtEl>
                                          <p:spTgt spid="121"/>
                                        </p:tgtEl>
                                        <p:attrNameLst>
                                          <p:attrName>ppt_x</p:attrName>
                                        </p:attrNameLst>
                                      </p:cBhvr>
                                      <p:tavLst>
                                        <p:tav tm="0">
                                          <p:val>
                                            <p:strVal val="#ppt_x"/>
                                          </p:val>
                                        </p:tav>
                                        <p:tav tm="100000">
                                          <p:val>
                                            <p:strVal val="#ppt_x"/>
                                          </p:val>
                                        </p:tav>
                                      </p:tavLst>
                                    </p:anim>
                                    <p:anim calcmode="lin" valueType="num">
                                      <p:cBhvr>
                                        <p:cTn id="118" dur="1000" fill="hold"/>
                                        <p:tgtEl>
                                          <p:spTgt spid="121"/>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7"/>
                                        </p:tgtEl>
                                        <p:attrNameLst>
                                          <p:attrName>style.visibility</p:attrName>
                                        </p:attrNameLst>
                                      </p:cBhvr>
                                      <p:to>
                                        <p:strVal val="visible"/>
                                      </p:to>
                                    </p:set>
                                    <p:animEffect transition="in" filter="fade">
                                      <p:cBhvr>
                                        <p:cTn id="121" dur="1000"/>
                                        <p:tgtEl>
                                          <p:spTgt spid="7"/>
                                        </p:tgtEl>
                                      </p:cBhvr>
                                    </p:animEffect>
                                    <p:anim calcmode="lin" valueType="num">
                                      <p:cBhvr>
                                        <p:cTn id="122" dur="1000" fill="hold"/>
                                        <p:tgtEl>
                                          <p:spTgt spid="7"/>
                                        </p:tgtEl>
                                        <p:attrNameLst>
                                          <p:attrName>ppt_x</p:attrName>
                                        </p:attrNameLst>
                                      </p:cBhvr>
                                      <p:tavLst>
                                        <p:tav tm="0">
                                          <p:val>
                                            <p:strVal val="#ppt_x"/>
                                          </p:val>
                                        </p:tav>
                                        <p:tav tm="100000">
                                          <p:val>
                                            <p:strVal val="#ppt_x"/>
                                          </p:val>
                                        </p:tav>
                                      </p:tavLst>
                                    </p:anim>
                                    <p:anim calcmode="lin" valueType="num">
                                      <p:cBhvr>
                                        <p:cTn id="123" dur="1000" fill="hold"/>
                                        <p:tgtEl>
                                          <p:spTgt spid="7"/>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8"/>
                                        </p:tgtEl>
                                        <p:attrNameLst>
                                          <p:attrName>style.visibility</p:attrName>
                                        </p:attrNameLst>
                                      </p:cBhvr>
                                      <p:to>
                                        <p:strVal val="visible"/>
                                      </p:to>
                                    </p:set>
                                    <p:animEffect transition="in" filter="fade">
                                      <p:cBhvr>
                                        <p:cTn id="126" dur="1000"/>
                                        <p:tgtEl>
                                          <p:spTgt spid="8"/>
                                        </p:tgtEl>
                                      </p:cBhvr>
                                    </p:animEffect>
                                    <p:anim calcmode="lin" valueType="num">
                                      <p:cBhvr>
                                        <p:cTn id="127" dur="1000" fill="hold"/>
                                        <p:tgtEl>
                                          <p:spTgt spid="8"/>
                                        </p:tgtEl>
                                        <p:attrNameLst>
                                          <p:attrName>ppt_x</p:attrName>
                                        </p:attrNameLst>
                                      </p:cBhvr>
                                      <p:tavLst>
                                        <p:tav tm="0">
                                          <p:val>
                                            <p:strVal val="#ppt_x"/>
                                          </p:val>
                                        </p:tav>
                                        <p:tav tm="100000">
                                          <p:val>
                                            <p:strVal val="#ppt_x"/>
                                          </p:val>
                                        </p:tav>
                                      </p:tavLst>
                                    </p:anim>
                                    <p:anim calcmode="lin" valueType="num">
                                      <p:cBhvr>
                                        <p:cTn id="128" dur="1000" fill="hold"/>
                                        <p:tgtEl>
                                          <p:spTgt spid="8"/>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43"/>
                                        </p:tgtEl>
                                        <p:attrNameLst>
                                          <p:attrName>style.visibility</p:attrName>
                                        </p:attrNameLst>
                                      </p:cBhvr>
                                      <p:to>
                                        <p:strVal val="visible"/>
                                      </p:to>
                                    </p:set>
                                    <p:animEffect transition="in" filter="fade">
                                      <p:cBhvr>
                                        <p:cTn id="131" dur="1000"/>
                                        <p:tgtEl>
                                          <p:spTgt spid="43"/>
                                        </p:tgtEl>
                                      </p:cBhvr>
                                    </p:animEffect>
                                    <p:anim calcmode="lin" valueType="num">
                                      <p:cBhvr>
                                        <p:cTn id="132" dur="1000" fill="hold"/>
                                        <p:tgtEl>
                                          <p:spTgt spid="43"/>
                                        </p:tgtEl>
                                        <p:attrNameLst>
                                          <p:attrName>ppt_x</p:attrName>
                                        </p:attrNameLst>
                                      </p:cBhvr>
                                      <p:tavLst>
                                        <p:tav tm="0">
                                          <p:val>
                                            <p:strVal val="#ppt_x"/>
                                          </p:val>
                                        </p:tav>
                                        <p:tav tm="100000">
                                          <p:val>
                                            <p:strVal val="#ppt_x"/>
                                          </p:val>
                                        </p:tav>
                                      </p:tavLst>
                                    </p:anim>
                                    <p:anim calcmode="lin" valueType="num">
                                      <p:cBhvr>
                                        <p:cTn id="133" dur="1000" fill="hold"/>
                                        <p:tgtEl>
                                          <p:spTgt spid="43"/>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41"/>
                                        </p:tgtEl>
                                        <p:attrNameLst>
                                          <p:attrName>style.visibility</p:attrName>
                                        </p:attrNameLst>
                                      </p:cBhvr>
                                      <p:to>
                                        <p:strVal val="visible"/>
                                      </p:to>
                                    </p:set>
                                    <p:animEffect transition="in" filter="fade">
                                      <p:cBhvr>
                                        <p:cTn id="136" dur="1000"/>
                                        <p:tgtEl>
                                          <p:spTgt spid="41"/>
                                        </p:tgtEl>
                                      </p:cBhvr>
                                    </p:animEffect>
                                    <p:anim calcmode="lin" valueType="num">
                                      <p:cBhvr>
                                        <p:cTn id="137" dur="1000" fill="hold"/>
                                        <p:tgtEl>
                                          <p:spTgt spid="41"/>
                                        </p:tgtEl>
                                        <p:attrNameLst>
                                          <p:attrName>ppt_x</p:attrName>
                                        </p:attrNameLst>
                                      </p:cBhvr>
                                      <p:tavLst>
                                        <p:tav tm="0">
                                          <p:val>
                                            <p:strVal val="#ppt_x"/>
                                          </p:val>
                                        </p:tav>
                                        <p:tav tm="100000">
                                          <p:val>
                                            <p:strVal val="#ppt_x"/>
                                          </p:val>
                                        </p:tav>
                                      </p:tavLst>
                                    </p:anim>
                                    <p:anim calcmode="lin" valueType="num">
                                      <p:cBhvr>
                                        <p:cTn id="138" dur="1000" fill="hold"/>
                                        <p:tgtEl>
                                          <p:spTgt spid="41"/>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fade">
                                      <p:cBhvr>
                                        <p:cTn id="141" dur="1000"/>
                                        <p:tgtEl>
                                          <p:spTgt spid="45"/>
                                        </p:tgtEl>
                                      </p:cBhvr>
                                    </p:animEffect>
                                    <p:anim calcmode="lin" valueType="num">
                                      <p:cBhvr>
                                        <p:cTn id="142" dur="1000" fill="hold"/>
                                        <p:tgtEl>
                                          <p:spTgt spid="45"/>
                                        </p:tgtEl>
                                        <p:attrNameLst>
                                          <p:attrName>ppt_x</p:attrName>
                                        </p:attrNameLst>
                                      </p:cBhvr>
                                      <p:tavLst>
                                        <p:tav tm="0">
                                          <p:val>
                                            <p:strVal val="#ppt_x"/>
                                          </p:val>
                                        </p:tav>
                                        <p:tav tm="100000">
                                          <p:val>
                                            <p:strVal val="#ppt_x"/>
                                          </p:val>
                                        </p:tav>
                                      </p:tavLst>
                                    </p:anim>
                                    <p:anim calcmode="lin" valueType="num">
                                      <p:cBhvr>
                                        <p:cTn id="143" dur="1000" fill="hold"/>
                                        <p:tgtEl>
                                          <p:spTgt spid="45"/>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46"/>
                                        </p:tgtEl>
                                        <p:attrNameLst>
                                          <p:attrName>style.visibility</p:attrName>
                                        </p:attrNameLst>
                                      </p:cBhvr>
                                      <p:to>
                                        <p:strVal val="visible"/>
                                      </p:to>
                                    </p:set>
                                    <p:animEffect transition="in" filter="fade">
                                      <p:cBhvr>
                                        <p:cTn id="146" dur="1000"/>
                                        <p:tgtEl>
                                          <p:spTgt spid="46"/>
                                        </p:tgtEl>
                                      </p:cBhvr>
                                    </p:animEffect>
                                    <p:anim calcmode="lin" valueType="num">
                                      <p:cBhvr>
                                        <p:cTn id="147" dur="1000" fill="hold"/>
                                        <p:tgtEl>
                                          <p:spTgt spid="46"/>
                                        </p:tgtEl>
                                        <p:attrNameLst>
                                          <p:attrName>ppt_x</p:attrName>
                                        </p:attrNameLst>
                                      </p:cBhvr>
                                      <p:tavLst>
                                        <p:tav tm="0">
                                          <p:val>
                                            <p:strVal val="#ppt_x"/>
                                          </p:val>
                                        </p:tav>
                                        <p:tav tm="100000">
                                          <p:val>
                                            <p:strVal val="#ppt_x"/>
                                          </p:val>
                                        </p:tav>
                                      </p:tavLst>
                                    </p:anim>
                                    <p:anim calcmode="lin" valueType="num">
                                      <p:cBhvr>
                                        <p:cTn id="148" dur="1000" fill="hold"/>
                                        <p:tgtEl>
                                          <p:spTgt spid="46"/>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47"/>
                                        </p:tgtEl>
                                        <p:attrNameLst>
                                          <p:attrName>style.visibility</p:attrName>
                                        </p:attrNameLst>
                                      </p:cBhvr>
                                      <p:to>
                                        <p:strVal val="visible"/>
                                      </p:to>
                                    </p:set>
                                    <p:animEffect transition="in" filter="fade">
                                      <p:cBhvr>
                                        <p:cTn id="151" dur="1000"/>
                                        <p:tgtEl>
                                          <p:spTgt spid="47"/>
                                        </p:tgtEl>
                                      </p:cBhvr>
                                    </p:animEffect>
                                    <p:anim calcmode="lin" valueType="num">
                                      <p:cBhvr>
                                        <p:cTn id="152" dur="1000" fill="hold"/>
                                        <p:tgtEl>
                                          <p:spTgt spid="47"/>
                                        </p:tgtEl>
                                        <p:attrNameLst>
                                          <p:attrName>ppt_x</p:attrName>
                                        </p:attrNameLst>
                                      </p:cBhvr>
                                      <p:tavLst>
                                        <p:tav tm="0">
                                          <p:val>
                                            <p:strVal val="#ppt_x"/>
                                          </p:val>
                                        </p:tav>
                                        <p:tav tm="100000">
                                          <p:val>
                                            <p:strVal val="#ppt_x"/>
                                          </p:val>
                                        </p:tav>
                                      </p:tavLst>
                                    </p:anim>
                                    <p:anim calcmode="lin" valueType="num">
                                      <p:cBhvr>
                                        <p:cTn id="153" dur="1000" fill="hold"/>
                                        <p:tgtEl>
                                          <p:spTgt spid="47"/>
                                        </p:tgtEl>
                                        <p:attrNameLst>
                                          <p:attrName>ppt_y</p:attrName>
                                        </p:attrNameLst>
                                      </p:cBhvr>
                                      <p:tavLst>
                                        <p:tav tm="0">
                                          <p:val>
                                            <p:strVal val="#ppt_y+.1"/>
                                          </p:val>
                                        </p:tav>
                                        <p:tav tm="100000">
                                          <p:val>
                                            <p:strVal val="#ppt_y"/>
                                          </p:val>
                                        </p:tav>
                                      </p:tavLst>
                                    </p:anim>
                                  </p:childTnLst>
                                </p:cTn>
                              </p:par>
                              <p:par>
                                <p:cTn id="154" presetID="42" presetClass="entr" presetSubtype="0" fill="hold" nodeType="with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fade">
                                      <p:cBhvr>
                                        <p:cTn id="156" dur="1000"/>
                                        <p:tgtEl>
                                          <p:spTgt spid="48"/>
                                        </p:tgtEl>
                                      </p:cBhvr>
                                    </p:animEffect>
                                    <p:anim calcmode="lin" valueType="num">
                                      <p:cBhvr>
                                        <p:cTn id="157" dur="1000" fill="hold"/>
                                        <p:tgtEl>
                                          <p:spTgt spid="48"/>
                                        </p:tgtEl>
                                        <p:attrNameLst>
                                          <p:attrName>ppt_x</p:attrName>
                                        </p:attrNameLst>
                                      </p:cBhvr>
                                      <p:tavLst>
                                        <p:tav tm="0">
                                          <p:val>
                                            <p:strVal val="#ppt_x"/>
                                          </p:val>
                                        </p:tav>
                                        <p:tav tm="100000">
                                          <p:val>
                                            <p:strVal val="#ppt_x"/>
                                          </p:val>
                                        </p:tav>
                                      </p:tavLst>
                                    </p:anim>
                                    <p:anim calcmode="lin" valueType="num">
                                      <p:cBhvr>
                                        <p:cTn id="158" dur="1000" fill="hold"/>
                                        <p:tgtEl>
                                          <p:spTgt spid="48"/>
                                        </p:tgtEl>
                                        <p:attrNameLst>
                                          <p:attrName>ppt_y</p:attrName>
                                        </p:attrNameLst>
                                      </p:cBhvr>
                                      <p:tavLst>
                                        <p:tav tm="0">
                                          <p:val>
                                            <p:strVal val="#ppt_y+.1"/>
                                          </p:val>
                                        </p:tav>
                                        <p:tav tm="100000">
                                          <p:val>
                                            <p:strVal val="#ppt_y"/>
                                          </p:val>
                                        </p:tav>
                                      </p:tavLst>
                                    </p:anim>
                                  </p:childTnLst>
                                </p:cTn>
                              </p:par>
                              <p:par>
                                <p:cTn id="159" presetID="42" presetClass="entr" presetSubtype="0" fill="hold" nodeType="withEffect">
                                  <p:stCondLst>
                                    <p:cond delay="0"/>
                                  </p:stCondLst>
                                  <p:childTnLst>
                                    <p:set>
                                      <p:cBhvr>
                                        <p:cTn id="160" dur="1" fill="hold">
                                          <p:stCondLst>
                                            <p:cond delay="0"/>
                                          </p:stCondLst>
                                        </p:cTn>
                                        <p:tgtEl>
                                          <p:spTgt spid="49"/>
                                        </p:tgtEl>
                                        <p:attrNameLst>
                                          <p:attrName>style.visibility</p:attrName>
                                        </p:attrNameLst>
                                      </p:cBhvr>
                                      <p:to>
                                        <p:strVal val="visible"/>
                                      </p:to>
                                    </p:set>
                                    <p:animEffect transition="in" filter="fade">
                                      <p:cBhvr>
                                        <p:cTn id="161" dur="1000"/>
                                        <p:tgtEl>
                                          <p:spTgt spid="49"/>
                                        </p:tgtEl>
                                      </p:cBhvr>
                                    </p:animEffect>
                                    <p:anim calcmode="lin" valueType="num">
                                      <p:cBhvr>
                                        <p:cTn id="162" dur="1000" fill="hold"/>
                                        <p:tgtEl>
                                          <p:spTgt spid="49"/>
                                        </p:tgtEl>
                                        <p:attrNameLst>
                                          <p:attrName>ppt_x</p:attrName>
                                        </p:attrNameLst>
                                      </p:cBhvr>
                                      <p:tavLst>
                                        <p:tav tm="0">
                                          <p:val>
                                            <p:strVal val="#ppt_x"/>
                                          </p:val>
                                        </p:tav>
                                        <p:tav tm="100000">
                                          <p:val>
                                            <p:strVal val="#ppt_x"/>
                                          </p:val>
                                        </p:tav>
                                      </p:tavLst>
                                    </p:anim>
                                    <p:anim calcmode="lin" valueType="num">
                                      <p:cBhvr>
                                        <p:cTn id="163" dur="1000" fill="hold"/>
                                        <p:tgtEl>
                                          <p:spTgt spid="49"/>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0"/>
                                        </p:tgtEl>
                                        <p:attrNameLst>
                                          <p:attrName>style.visibility</p:attrName>
                                        </p:attrNameLst>
                                      </p:cBhvr>
                                      <p:to>
                                        <p:strVal val="visible"/>
                                      </p:to>
                                    </p:set>
                                    <p:animEffect transition="in" filter="fade">
                                      <p:cBhvr>
                                        <p:cTn id="166" dur="1000"/>
                                        <p:tgtEl>
                                          <p:spTgt spid="50"/>
                                        </p:tgtEl>
                                      </p:cBhvr>
                                    </p:animEffect>
                                    <p:anim calcmode="lin" valueType="num">
                                      <p:cBhvr>
                                        <p:cTn id="167" dur="1000" fill="hold"/>
                                        <p:tgtEl>
                                          <p:spTgt spid="50"/>
                                        </p:tgtEl>
                                        <p:attrNameLst>
                                          <p:attrName>ppt_x</p:attrName>
                                        </p:attrNameLst>
                                      </p:cBhvr>
                                      <p:tavLst>
                                        <p:tav tm="0">
                                          <p:val>
                                            <p:strVal val="#ppt_x"/>
                                          </p:val>
                                        </p:tav>
                                        <p:tav tm="100000">
                                          <p:val>
                                            <p:strVal val="#ppt_x"/>
                                          </p:val>
                                        </p:tav>
                                      </p:tavLst>
                                    </p:anim>
                                    <p:anim calcmode="lin" valueType="num">
                                      <p:cBhvr>
                                        <p:cTn id="168" dur="1000" fill="hold"/>
                                        <p:tgtEl>
                                          <p:spTgt spid="50"/>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53"/>
                                        </p:tgtEl>
                                        <p:attrNameLst>
                                          <p:attrName>style.visibility</p:attrName>
                                        </p:attrNameLst>
                                      </p:cBhvr>
                                      <p:to>
                                        <p:strVal val="visible"/>
                                      </p:to>
                                    </p:set>
                                    <p:animEffect transition="in" filter="fade">
                                      <p:cBhvr>
                                        <p:cTn id="171" dur="1000"/>
                                        <p:tgtEl>
                                          <p:spTgt spid="53"/>
                                        </p:tgtEl>
                                      </p:cBhvr>
                                    </p:animEffect>
                                    <p:anim calcmode="lin" valueType="num">
                                      <p:cBhvr>
                                        <p:cTn id="172" dur="1000" fill="hold"/>
                                        <p:tgtEl>
                                          <p:spTgt spid="53"/>
                                        </p:tgtEl>
                                        <p:attrNameLst>
                                          <p:attrName>ppt_x</p:attrName>
                                        </p:attrNameLst>
                                      </p:cBhvr>
                                      <p:tavLst>
                                        <p:tav tm="0">
                                          <p:val>
                                            <p:strVal val="#ppt_x"/>
                                          </p:val>
                                        </p:tav>
                                        <p:tav tm="100000">
                                          <p:val>
                                            <p:strVal val="#ppt_x"/>
                                          </p:val>
                                        </p:tav>
                                      </p:tavLst>
                                    </p:anim>
                                    <p:anim calcmode="lin" valueType="num">
                                      <p:cBhvr>
                                        <p:cTn id="173" dur="1000" fill="hold"/>
                                        <p:tgtEl>
                                          <p:spTgt spid="53"/>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63"/>
                                        </p:tgtEl>
                                        <p:attrNameLst>
                                          <p:attrName>style.visibility</p:attrName>
                                        </p:attrNameLst>
                                      </p:cBhvr>
                                      <p:to>
                                        <p:strVal val="visible"/>
                                      </p:to>
                                    </p:set>
                                    <p:animEffect transition="in" filter="fade">
                                      <p:cBhvr>
                                        <p:cTn id="176" dur="1000"/>
                                        <p:tgtEl>
                                          <p:spTgt spid="63"/>
                                        </p:tgtEl>
                                      </p:cBhvr>
                                    </p:animEffect>
                                    <p:anim calcmode="lin" valueType="num">
                                      <p:cBhvr>
                                        <p:cTn id="177" dur="1000" fill="hold"/>
                                        <p:tgtEl>
                                          <p:spTgt spid="63"/>
                                        </p:tgtEl>
                                        <p:attrNameLst>
                                          <p:attrName>ppt_x</p:attrName>
                                        </p:attrNameLst>
                                      </p:cBhvr>
                                      <p:tavLst>
                                        <p:tav tm="0">
                                          <p:val>
                                            <p:strVal val="#ppt_x"/>
                                          </p:val>
                                        </p:tav>
                                        <p:tav tm="100000">
                                          <p:val>
                                            <p:strVal val="#ppt_x"/>
                                          </p:val>
                                        </p:tav>
                                      </p:tavLst>
                                    </p:anim>
                                    <p:anim calcmode="lin" valueType="num">
                                      <p:cBhvr>
                                        <p:cTn id="17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74" grpId="0" animBg="1"/>
      <p:bldP spid="57" grpId="0" animBg="1"/>
      <p:bldP spid="88" grpId="0" animBg="1"/>
      <p:bldP spid="96" grpId="0" animBg="1"/>
      <p:bldP spid="114" grpId="0" animBg="1"/>
      <p:bldP spid="3" grpId="0" animBg="1"/>
      <p:bldP spid="97" grpId="0" animBg="1"/>
      <p:bldP spid="7" grpId="0" animBg="1"/>
      <p:bldP spid="8" grpId="0" animBg="1"/>
      <p:bldP spid="43" grpId="0" animBg="1"/>
      <p:bldP spid="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54" y="-38398"/>
            <a:ext cx="10972800" cy="391621"/>
          </a:xfrm>
        </p:spPr>
        <p:txBody>
          <a:bodyPr>
            <a:noAutofit/>
          </a:bodyPr>
          <a:lstStyle/>
          <a:p>
            <a:pPr algn="ctr"/>
            <a:r>
              <a:rPr lang="en-US" sz="2400" b="1"/>
              <a:t>Pediatric T1D Glycemic Targets KDD</a:t>
            </a:r>
            <a:endParaRPr lang="en-US" sz="2400"/>
          </a:p>
        </p:txBody>
      </p:sp>
      <p:sp>
        <p:nvSpPr>
          <p:cNvPr id="4" name="Rectangle 3"/>
          <p:cNvSpPr/>
          <p:nvPr/>
        </p:nvSpPr>
        <p:spPr>
          <a:xfrm>
            <a:off x="264338" y="1362002"/>
            <a:ext cx="1793290" cy="4206240"/>
          </a:xfrm>
          <a:prstGeom prst="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fontAlgn="base">
              <a:spcBef>
                <a:spcPct val="0"/>
              </a:spcBef>
              <a:spcAft>
                <a:spcPct val="0"/>
              </a:spcAft>
            </a:pPr>
            <a:r>
              <a:rPr lang="en-US" sz="1400">
                <a:solidFill>
                  <a:schemeClr val="tx1"/>
                </a:solidFill>
                <a:latin typeface="Montserrat SemiBold" panose="00000700000000000000"/>
              </a:rPr>
              <a:t>Among people with T1D,* increase proportion of patients achieving glycemic targets: </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At least 25% with A1c &lt;7%,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proportion of patients A1c &lt;7% by 5%, OR</a:t>
            </a:r>
          </a:p>
          <a:p>
            <a:pPr marL="285750" indent="-285750" fontAlgn="base">
              <a:spcBef>
                <a:spcPct val="0"/>
              </a:spcBef>
              <a:spcAft>
                <a:spcPct val="0"/>
              </a:spcAft>
              <a:buFont typeface="Arial" panose="020B0604020202020204" pitchFamily="34" charset="0"/>
              <a:buChar char="•"/>
            </a:pPr>
            <a:r>
              <a:rPr lang="en-US" sz="1400">
                <a:solidFill>
                  <a:schemeClr val="tx1"/>
                </a:solidFill>
                <a:latin typeface="Montserrat SemiBold" panose="00000700000000000000"/>
              </a:rPr>
              <a:t>Increase TIR among CGM users by 5%</a:t>
            </a:r>
          </a:p>
          <a:p>
            <a:pPr fontAlgn="base">
              <a:spcBef>
                <a:spcPct val="0"/>
              </a:spcBef>
              <a:spcAft>
                <a:spcPct val="0"/>
              </a:spcAft>
            </a:pPr>
            <a:r>
              <a:rPr lang="en-US" sz="1400">
                <a:solidFill>
                  <a:schemeClr val="tx1"/>
                </a:solidFill>
                <a:latin typeface="Montserrat SemiBold" panose="00000700000000000000"/>
              </a:rPr>
              <a:t>from baseline in 2 years.</a:t>
            </a:r>
            <a:endParaRPr lang="en-US" sz="1400">
              <a:solidFill>
                <a:schemeClr val="tx1"/>
              </a:solidFill>
            </a:endParaRPr>
          </a:p>
        </p:txBody>
      </p:sp>
      <p:sp>
        <p:nvSpPr>
          <p:cNvPr id="5" name="Rectangle 4"/>
          <p:cNvSpPr/>
          <p:nvPr/>
        </p:nvSpPr>
        <p:spPr>
          <a:xfrm>
            <a:off x="2521591" y="1114603"/>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Health Literacy/Education and Support</a:t>
            </a:r>
          </a:p>
        </p:txBody>
      </p:sp>
      <p:sp>
        <p:nvSpPr>
          <p:cNvPr id="10" name="TextBox 9"/>
          <p:cNvSpPr txBox="1"/>
          <p:nvPr/>
        </p:nvSpPr>
        <p:spPr>
          <a:xfrm>
            <a:off x="613054" y="682251"/>
            <a:ext cx="661181" cy="400110"/>
          </a:xfrm>
          <a:prstGeom prst="rect">
            <a:avLst/>
          </a:prstGeom>
          <a:noFill/>
        </p:spPr>
        <p:txBody>
          <a:bodyPr wrap="square" rtlCol="0">
            <a:spAutoFit/>
          </a:bodyPr>
          <a:lstStyle/>
          <a:p>
            <a:pPr fontAlgn="base">
              <a:spcBef>
                <a:spcPct val="0"/>
              </a:spcBef>
              <a:spcAft>
                <a:spcPct val="0"/>
              </a:spcAft>
            </a:pPr>
            <a:r>
              <a:rPr lang="en-US" sz="1600"/>
              <a:t> </a:t>
            </a:r>
            <a:r>
              <a:rPr lang="en-US" sz="2000"/>
              <a:t>Aim</a:t>
            </a:r>
            <a:endParaRPr lang="en-US" sz="1600"/>
          </a:p>
        </p:txBody>
      </p:sp>
      <p:sp>
        <p:nvSpPr>
          <p:cNvPr id="11" name="TextBox 10"/>
          <p:cNvSpPr txBox="1"/>
          <p:nvPr/>
        </p:nvSpPr>
        <p:spPr>
          <a:xfrm>
            <a:off x="2496512" y="682251"/>
            <a:ext cx="2243539" cy="400110"/>
          </a:xfrm>
          <a:prstGeom prst="rect">
            <a:avLst/>
          </a:prstGeom>
          <a:noFill/>
        </p:spPr>
        <p:txBody>
          <a:bodyPr wrap="square" rtlCol="0">
            <a:spAutoFit/>
          </a:bodyPr>
          <a:lstStyle/>
          <a:p>
            <a:pPr fontAlgn="base">
              <a:spcBef>
                <a:spcPct val="0"/>
              </a:spcBef>
              <a:spcAft>
                <a:spcPct val="0"/>
              </a:spcAft>
            </a:pPr>
            <a:r>
              <a:rPr lang="en-US" sz="2000">
                <a:latin typeface="Montserrat SemiBold" panose="00000700000000000000"/>
              </a:rPr>
              <a:t>Primary</a:t>
            </a:r>
            <a:r>
              <a:rPr lang="en-US" sz="1600">
                <a:latin typeface="Montserrat SemiBold" panose="00000700000000000000"/>
              </a:rPr>
              <a:t> </a:t>
            </a:r>
            <a:r>
              <a:rPr lang="en-US" sz="2000">
                <a:latin typeface="Montserrat SemiBold" panose="00000700000000000000"/>
              </a:rPr>
              <a:t>Drivers</a:t>
            </a:r>
          </a:p>
        </p:txBody>
      </p:sp>
      <p:sp>
        <p:nvSpPr>
          <p:cNvPr id="12" name="Rectangle 11"/>
          <p:cNvSpPr/>
          <p:nvPr/>
        </p:nvSpPr>
        <p:spPr>
          <a:xfrm>
            <a:off x="4836719" y="1532986"/>
            <a:ext cx="6949440" cy="54864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200">
                <a:solidFill>
                  <a:prstClr val="black"/>
                </a:solidFill>
              </a:rPr>
              <a:t>Referral to nutrition therapy/guidance</a:t>
            </a:r>
          </a:p>
          <a:p>
            <a:pPr marL="171450" lvl="0" indent="-171450" fontAlgn="base">
              <a:spcBef>
                <a:spcPct val="0"/>
              </a:spcBef>
              <a:spcAft>
                <a:spcPct val="0"/>
              </a:spcAft>
              <a:buFont typeface="Arial" panose="020B0604020202020204" pitchFamily="34" charset="0"/>
              <a:buChar char="•"/>
            </a:pPr>
            <a:r>
              <a:rPr lang="en-US" sz="1200">
                <a:solidFill>
                  <a:prstClr val="black"/>
                </a:solidFill>
              </a:rPr>
              <a:t>Physical activity coaching</a:t>
            </a:r>
          </a:p>
          <a:p>
            <a:pPr marL="171450" lvl="0" indent="-171450" fontAlgn="base">
              <a:spcBef>
                <a:spcPct val="0"/>
              </a:spcBef>
              <a:spcAft>
                <a:spcPct val="0"/>
              </a:spcAft>
              <a:buFont typeface="Arial" panose="020B0604020202020204" pitchFamily="34" charset="0"/>
              <a:buChar char="•"/>
            </a:pPr>
            <a:r>
              <a:rPr lang="en-US" sz="1200">
                <a:solidFill>
                  <a:prstClr val="black"/>
                </a:solidFill>
              </a:rPr>
              <a:t>Peer support groups</a:t>
            </a:r>
          </a:p>
          <a:p>
            <a:pPr marL="171450" indent="-171450" fontAlgn="base">
              <a:spcBef>
                <a:spcPct val="0"/>
              </a:spcBef>
              <a:spcAft>
                <a:spcPct val="0"/>
              </a:spcAft>
              <a:buFont typeface="Arial" panose="020B0604020202020204" pitchFamily="34" charset="0"/>
              <a:buChar char="•"/>
            </a:pPr>
            <a:r>
              <a:rPr lang="en-US" sz="1200">
                <a:solidFill>
                  <a:prstClr val="black"/>
                </a:solidFill>
              </a:rPr>
              <a:t>New onset classes</a:t>
            </a:r>
          </a:p>
          <a:p>
            <a:pPr marL="171450" indent="-171450" fontAlgn="base">
              <a:spcBef>
                <a:spcPct val="0"/>
              </a:spcBef>
              <a:spcAft>
                <a:spcPct val="0"/>
              </a:spcAft>
              <a:buFont typeface="Arial" panose="020B0604020202020204" pitchFamily="34" charset="0"/>
              <a:buChar char="•"/>
            </a:pPr>
            <a:r>
              <a:rPr lang="en-US" sz="1200">
                <a:solidFill>
                  <a:prstClr val="black"/>
                </a:solidFill>
              </a:rPr>
              <a:t>Accessibility to translated materials</a:t>
            </a:r>
            <a:endParaRPr lang="en-US">
              <a:solidFill>
                <a:schemeClr val="tx1"/>
              </a:solidFill>
            </a:endParaRPr>
          </a:p>
        </p:txBody>
      </p:sp>
      <p:sp>
        <p:nvSpPr>
          <p:cNvPr id="13" name="Rectangle 12"/>
          <p:cNvSpPr/>
          <p:nvPr/>
        </p:nvSpPr>
        <p:spPr>
          <a:xfrm>
            <a:off x="4836719" y="666588"/>
            <a:ext cx="6949440" cy="73152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200">
                <a:solidFill>
                  <a:schemeClr val="tx1"/>
                </a:solidFill>
              </a:rPr>
              <a:t>Patient Education on diet, exercise, transition, device use and self management habits</a:t>
            </a:r>
          </a:p>
          <a:p>
            <a:pPr marL="171450" indent="-171450" fontAlgn="base">
              <a:spcBef>
                <a:spcPct val="0"/>
              </a:spcBef>
              <a:spcAft>
                <a:spcPct val="0"/>
              </a:spcAft>
              <a:buFont typeface="Arial"/>
              <a:buChar char="•"/>
            </a:pPr>
            <a:r>
              <a:rPr lang="en-US" sz="1200">
                <a:solidFill>
                  <a:schemeClr val="tx1"/>
                </a:solidFill>
                <a:cs typeface="Calibri" panose="020F0502020204030204"/>
              </a:rPr>
              <a:t>Education to reduce DKA events/admission, 4X glucose check education</a:t>
            </a:r>
          </a:p>
          <a:p>
            <a:pPr marL="171450" indent="-171450">
              <a:spcBef>
                <a:spcPct val="0"/>
              </a:spcBef>
              <a:spcAft>
                <a:spcPct val="0"/>
              </a:spcAft>
              <a:buFont typeface="Arial,Sans-Serif"/>
              <a:buChar char="•"/>
            </a:pPr>
            <a:r>
              <a:rPr lang="en-US" sz="1200">
                <a:solidFill>
                  <a:schemeClr val="tx1"/>
                </a:solidFill>
                <a:ea typeface="+mn-lt"/>
                <a:cs typeface="+mn-lt"/>
              </a:rPr>
              <a:t>Set small patient- and provider-selected goals with clear action step</a:t>
            </a:r>
          </a:p>
          <a:p>
            <a:pPr marL="171450" indent="-171450">
              <a:spcBef>
                <a:spcPct val="0"/>
              </a:spcBef>
              <a:spcAft>
                <a:spcPct val="0"/>
              </a:spcAft>
              <a:buFont typeface="Arial,Sans-Serif"/>
              <a:buChar char="•"/>
            </a:pPr>
            <a:r>
              <a:rPr lang="en-US" sz="1200">
                <a:solidFill>
                  <a:schemeClr val="tx1"/>
                </a:solidFill>
                <a:ea typeface="+mn-lt"/>
                <a:cs typeface="+mn-lt"/>
              </a:rPr>
              <a:t>Working with families as well as providers</a:t>
            </a:r>
          </a:p>
        </p:txBody>
      </p:sp>
      <p:sp>
        <p:nvSpPr>
          <p:cNvPr id="17" name="TextBox 16"/>
          <p:cNvSpPr txBox="1"/>
          <p:nvPr/>
        </p:nvSpPr>
        <p:spPr>
          <a:xfrm>
            <a:off x="7120693" y="250781"/>
            <a:ext cx="2163551" cy="400110"/>
          </a:xfrm>
          <a:prstGeom prst="rect">
            <a:avLst/>
          </a:prstGeom>
          <a:noFill/>
        </p:spPr>
        <p:txBody>
          <a:bodyPr wrap="square" rtlCol="0">
            <a:spAutoFit/>
          </a:bodyPr>
          <a:lstStyle/>
          <a:p>
            <a:pPr fontAlgn="base">
              <a:spcBef>
                <a:spcPct val="0"/>
              </a:spcBef>
              <a:spcAft>
                <a:spcPct val="0"/>
              </a:spcAft>
            </a:pPr>
            <a:r>
              <a:rPr lang="en-US" sz="2000">
                <a:latin typeface="Montserrat SemiBold" panose="00000700000000000000"/>
              </a:rPr>
              <a:t>Change Ideas</a:t>
            </a:r>
          </a:p>
        </p:txBody>
      </p:sp>
      <p:cxnSp>
        <p:nvCxnSpPr>
          <p:cNvPr id="19" name="Straight Connector 18"/>
          <p:cNvCxnSpPr>
            <a:cxnSpLocks/>
            <a:stCxn id="4" idx="3"/>
            <a:endCxn id="5" idx="1"/>
          </p:cNvCxnSpPr>
          <p:nvPr/>
        </p:nvCxnSpPr>
        <p:spPr>
          <a:xfrm flipV="1">
            <a:off x="2057628" y="1388923"/>
            <a:ext cx="463963" cy="207619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a:stCxn id="12" idx="1"/>
            <a:endCxn id="5" idx="3"/>
          </p:cNvCxnSpPr>
          <p:nvPr/>
        </p:nvCxnSpPr>
        <p:spPr>
          <a:xfrm flipH="1" flipV="1">
            <a:off x="4350391" y="1388923"/>
            <a:ext cx="486328" cy="41838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13" idx="1"/>
            <a:endCxn id="5" idx="3"/>
          </p:cNvCxnSpPr>
          <p:nvPr/>
        </p:nvCxnSpPr>
        <p:spPr>
          <a:xfrm flipH="1">
            <a:off x="4350391" y="1032348"/>
            <a:ext cx="486328" cy="3565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stCxn id="104" idx="1"/>
            <a:endCxn id="44" idx="3"/>
          </p:cNvCxnSpPr>
          <p:nvPr/>
        </p:nvCxnSpPr>
        <p:spPr>
          <a:xfrm flipH="1" flipV="1">
            <a:off x="4350391" y="2847165"/>
            <a:ext cx="486328" cy="25630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521591" y="5489329"/>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Access to in-person and virtual care</a:t>
            </a:r>
          </a:p>
        </p:txBody>
      </p:sp>
      <p:cxnSp>
        <p:nvCxnSpPr>
          <p:cNvPr id="180" name="Straight Connector 179"/>
          <p:cNvCxnSpPr>
            <a:cxnSpLocks/>
            <a:stCxn id="74" idx="1"/>
            <a:endCxn id="4" idx="3"/>
          </p:cNvCxnSpPr>
          <p:nvPr/>
        </p:nvCxnSpPr>
        <p:spPr>
          <a:xfrm flipH="1" flipV="1">
            <a:off x="2057628" y="3465122"/>
            <a:ext cx="463963" cy="229852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57442F8-364D-464C-9921-B7B72E3E16E2}"/>
              </a:ext>
            </a:extLst>
          </p:cNvPr>
          <p:cNvSpPr/>
          <p:nvPr/>
        </p:nvSpPr>
        <p:spPr>
          <a:xfrm>
            <a:off x="2521591" y="2572845"/>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Insulin therapy</a:t>
            </a:r>
          </a:p>
        </p:txBody>
      </p:sp>
      <p:sp>
        <p:nvSpPr>
          <p:cNvPr id="57" name="Rectangle 56">
            <a:extLst>
              <a:ext uri="{FF2B5EF4-FFF2-40B4-BE49-F238E27FC236}">
                <a16:creationId xmlns:a16="http://schemas.microsoft.com/office/drawing/2014/main" id="{4207B1A8-3333-45FB-93CB-EEDF7606D9FD}"/>
              </a:ext>
            </a:extLst>
          </p:cNvPr>
          <p:cNvSpPr/>
          <p:nvPr/>
        </p:nvSpPr>
        <p:spPr>
          <a:xfrm>
            <a:off x="4836719" y="3533233"/>
            <a:ext cx="6949440" cy="100584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a:buChar char="•"/>
            </a:pPr>
            <a:r>
              <a:rPr lang="en-US" sz="1200">
                <a:solidFill>
                  <a:schemeClr val="tx1"/>
                </a:solidFill>
              </a:rPr>
              <a:t>Insulin / monitoring /nutrition interactions </a:t>
            </a:r>
          </a:p>
          <a:p>
            <a:pPr marL="171450" indent="-171450" fontAlgn="base">
              <a:spcBef>
                <a:spcPct val="0"/>
              </a:spcBef>
              <a:spcAft>
                <a:spcPct val="0"/>
              </a:spcAft>
              <a:buFont typeface="Arial"/>
              <a:buChar char="•"/>
            </a:pPr>
            <a:r>
              <a:rPr lang="en-US" sz="1200">
                <a:solidFill>
                  <a:schemeClr val="tx1"/>
                </a:solidFill>
              </a:rPr>
              <a:t>Coach  &gt;4 checks/day (for non CGM patients)</a:t>
            </a:r>
          </a:p>
          <a:p>
            <a:pPr marL="171450" indent="-171450" fontAlgn="base">
              <a:spcBef>
                <a:spcPct val="0"/>
              </a:spcBef>
              <a:spcAft>
                <a:spcPct val="0"/>
              </a:spcAft>
              <a:buFont typeface="Arial" panose="020B0604020202020204" pitchFamily="34" charset="0"/>
              <a:buChar char="•"/>
            </a:pPr>
            <a:r>
              <a:rPr lang="en-US" sz="1200">
                <a:solidFill>
                  <a:schemeClr val="tx1"/>
                </a:solidFill>
              </a:rPr>
              <a:t>Test new workflows to improve device use</a:t>
            </a:r>
          </a:p>
          <a:p>
            <a:pPr marL="171450" indent="-171450" fontAlgn="base">
              <a:spcBef>
                <a:spcPct val="0"/>
              </a:spcBef>
              <a:spcAft>
                <a:spcPct val="0"/>
              </a:spcAft>
              <a:buFont typeface="Arial" panose="020B0604020202020204" pitchFamily="34" charset="0"/>
              <a:buChar char="•"/>
            </a:pPr>
            <a:r>
              <a:rPr lang="en-US" sz="1200">
                <a:solidFill>
                  <a:schemeClr val="tx1"/>
                </a:solidFill>
              </a:rPr>
              <a:t>Use workflows to improve device documentation</a:t>
            </a:r>
          </a:p>
          <a:p>
            <a:pPr marL="171450" indent="-171450" fontAlgn="base">
              <a:spcBef>
                <a:spcPct val="0"/>
              </a:spcBef>
              <a:spcAft>
                <a:spcPct val="0"/>
              </a:spcAft>
              <a:buFont typeface="Arial" panose="020B0604020202020204" pitchFamily="34" charset="0"/>
              <a:buChar char="•"/>
            </a:pPr>
            <a:r>
              <a:rPr lang="en-US" sz="1200">
                <a:solidFill>
                  <a:prstClr val="black"/>
                </a:solidFill>
              </a:rPr>
              <a:t>Advertise CGM in waiting rooms, etc.</a:t>
            </a:r>
          </a:p>
          <a:p>
            <a:pPr marL="171450" indent="-171450" fontAlgn="base">
              <a:spcBef>
                <a:spcPct val="0"/>
              </a:spcBef>
              <a:spcAft>
                <a:spcPct val="0"/>
              </a:spcAft>
              <a:buFont typeface="Arial" panose="020B0604020202020204" pitchFamily="34" charset="0"/>
              <a:buChar char="•"/>
            </a:pPr>
            <a:r>
              <a:rPr lang="en-US" sz="1200">
                <a:solidFill>
                  <a:schemeClr val="tx1"/>
                </a:solidFill>
              </a:rPr>
              <a:t>Device data reviews and interpretation,  </a:t>
            </a:r>
            <a:r>
              <a:rPr lang="en-US" sz="1200">
                <a:solidFill>
                  <a:prstClr val="black"/>
                </a:solidFill>
              </a:rPr>
              <a:t>staff troubleshoot device</a:t>
            </a:r>
          </a:p>
          <a:p>
            <a:pPr marL="171450" indent="-171450" fontAlgn="base">
              <a:spcBef>
                <a:spcPct val="0"/>
              </a:spcBef>
              <a:spcAft>
                <a:spcPct val="0"/>
              </a:spcAft>
              <a:buFont typeface="Arial" panose="020B0604020202020204" pitchFamily="34" charset="0"/>
              <a:buChar char="•"/>
            </a:pPr>
            <a:r>
              <a:rPr lang="en-US" sz="1200">
                <a:solidFill>
                  <a:prstClr val="black"/>
                </a:solidFill>
              </a:rPr>
              <a:t>Provide contact information for device reps/patient support</a:t>
            </a:r>
          </a:p>
        </p:txBody>
      </p:sp>
      <p:sp>
        <p:nvSpPr>
          <p:cNvPr id="88" name="Rectangle 87">
            <a:extLst>
              <a:ext uri="{FF2B5EF4-FFF2-40B4-BE49-F238E27FC236}">
                <a16:creationId xmlns:a16="http://schemas.microsoft.com/office/drawing/2014/main" id="{AE080279-4609-400D-B5C4-5537EF7ED6E6}"/>
              </a:ext>
            </a:extLst>
          </p:cNvPr>
          <p:cNvSpPr/>
          <p:nvPr/>
        </p:nvSpPr>
        <p:spPr>
          <a:xfrm>
            <a:off x="4836719" y="5889611"/>
            <a:ext cx="6949440" cy="91440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Conduct mental health screening and referrals (i.e. depression, FOH, diabetes distress)</a:t>
            </a:r>
          </a:p>
          <a:p>
            <a:pPr marL="171450" indent="-171450">
              <a:spcBef>
                <a:spcPct val="0"/>
              </a:spcBef>
              <a:spcAft>
                <a:spcPct val="0"/>
              </a:spcAft>
              <a:buFont typeface="Arial" panose="020B0604020202020204" pitchFamily="34" charset="0"/>
              <a:buChar char="•"/>
            </a:pPr>
            <a:r>
              <a:rPr lang="en-US" sz="1200">
                <a:solidFill>
                  <a:schemeClr val="tx1"/>
                </a:solidFill>
              </a:rPr>
              <a:t>Improve psychosocial support/train providers</a:t>
            </a:r>
          </a:p>
          <a:p>
            <a:pPr marL="171450" indent="-171450">
              <a:spcBef>
                <a:spcPct val="0"/>
              </a:spcBef>
              <a:spcAft>
                <a:spcPct val="0"/>
              </a:spcAft>
              <a:buFont typeface="Arial" panose="020B0604020202020204" pitchFamily="34" charset="0"/>
              <a:buChar char="•"/>
            </a:pPr>
            <a:r>
              <a:rPr lang="en-US" sz="1200">
                <a:solidFill>
                  <a:schemeClr val="tx1"/>
                </a:solidFill>
              </a:rPr>
              <a:t>MyChart message for questionnaires, PROs, high-risk patients</a:t>
            </a:r>
          </a:p>
          <a:p>
            <a:pPr marL="171450" indent="-171450">
              <a:spcBef>
                <a:spcPct val="0"/>
              </a:spcBef>
              <a:spcAft>
                <a:spcPct val="0"/>
              </a:spcAft>
              <a:buFont typeface="Arial" panose="020B0604020202020204" pitchFamily="34" charset="0"/>
              <a:buChar char="•"/>
            </a:pPr>
            <a:r>
              <a:rPr lang="en-US" sz="1200">
                <a:solidFill>
                  <a:schemeClr val="tx1"/>
                </a:solidFill>
              </a:rPr>
              <a:t>Create workflow for positive patients who needs referral</a:t>
            </a:r>
          </a:p>
          <a:p>
            <a:pPr marL="171450" indent="-171450">
              <a:spcBef>
                <a:spcPct val="0"/>
              </a:spcBef>
              <a:spcAft>
                <a:spcPct val="0"/>
              </a:spcAft>
              <a:buFont typeface="Arial" panose="020B0604020202020204" pitchFamily="34" charset="0"/>
              <a:buChar char="•"/>
            </a:pPr>
            <a:r>
              <a:rPr lang="en-US" sz="1200">
                <a:solidFill>
                  <a:schemeClr val="tx1"/>
                </a:solidFill>
              </a:rPr>
              <a:t>Screen for QOL (compare control of people using CGM vs no CGM)</a:t>
            </a:r>
          </a:p>
        </p:txBody>
      </p:sp>
      <p:sp>
        <p:nvSpPr>
          <p:cNvPr id="96" name="Rectangle 95">
            <a:extLst>
              <a:ext uri="{FF2B5EF4-FFF2-40B4-BE49-F238E27FC236}">
                <a16:creationId xmlns:a16="http://schemas.microsoft.com/office/drawing/2014/main" id="{498A2942-6289-4360-9EF6-9A6D650B486B}"/>
              </a:ext>
            </a:extLst>
          </p:cNvPr>
          <p:cNvSpPr/>
          <p:nvPr/>
        </p:nvSpPr>
        <p:spPr>
          <a:xfrm>
            <a:off x="2521591" y="1843724"/>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endParaRPr lang="en-US" sz="1200">
              <a:solidFill>
                <a:schemeClr val="tx1"/>
              </a:solidFill>
              <a:latin typeface="Montserrat SemiBold" panose="00000700000000000000"/>
            </a:endParaRPr>
          </a:p>
          <a:p>
            <a:pPr algn="ctr" fontAlgn="base">
              <a:spcBef>
                <a:spcPct val="0"/>
              </a:spcBef>
              <a:spcAft>
                <a:spcPct val="0"/>
              </a:spcAft>
            </a:pPr>
            <a:r>
              <a:rPr lang="en-US" sz="1200">
                <a:solidFill>
                  <a:schemeClr val="tx1"/>
                </a:solidFill>
                <a:latin typeface="Montserrat SemiBold" panose="00000700000000000000"/>
              </a:rPr>
              <a:t>Use of Data</a:t>
            </a:r>
          </a:p>
          <a:p>
            <a:pPr algn="ctr" fontAlgn="base">
              <a:spcBef>
                <a:spcPct val="0"/>
              </a:spcBef>
              <a:spcAft>
                <a:spcPct val="0"/>
              </a:spcAft>
            </a:pPr>
            <a:endParaRPr lang="en-US" sz="1400">
              <a:solidFill>
                <a:schemeClr val="tx1"/>
              </a:solidFill>
              <a:latin typeface="Montserrat SemiBold" panose="00000700000000000000"/>
            </a:endParaRPr>
          </a:p>
        </p:txBody>
      </p:sp>
      <p:sp>
        <p:nvSpPr>
          <p:cNvPr id="114" name="Rectangle 113">
            <a:extLst>
              <a:ext uri="{FF2B5EF4-FFF2-40B4-BE49-F238E27FC236}">
                <a16:creationId xmlns:a16="http://schemas.microsoft.com/office/drawing/2014/main" id="{ECA05E60-FE08-4CE3-801E-92CC2EE92A61}"/>
              </a:ext>
            </a:extLst>
          </p:cNvPr>
          <p:cNvSpPr/>
          <p:nvPr/>
        </p:nvSpPr>
        <p:spPr>
          <a:xfrm>
            <a:off x="4836719" y="2216504"/>
            <a:ext cx="6949440" cy="457200"/>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Use data registries to support population health</a:t>
            </a:r>
            <a:endParaRPr lang="en-US" sz="1200">
              <a:solidFill>
                <a:schemeClr val="tx1"/>
              </a:solidFill>
              <a:cs typeface="Calibri" panose="020F0502020204030204"/>
            </a:endParaRPr>
          </a:p>
          <a:p>
            <a:pPr marL="171450" indent="-171450">
              <a:spcBef>
                <a:spcPct val="0"/>
              </a:spcBef>
              <a:spcAft>
                <a:spcPct val="0"/>
              </a:spcAft>
              <a:buFont typeface="Arial"/>
              <a:buChar char="•"/>
            </a:pPr>
            <a:r>
              <a:rPr lang="en-US" sz="1200">
                <a:solidFill>
                  <a:schemeClr val="tx1"/>
                </a:solidFill>
              </a:rPr>
              <a:t>Use EMR templates </a:t>
            </a:r>
            <a:endParaRPr lang="en-US" sz="1200">
              <a:solidFill>
                <a:schemeClr val="tx1"/>
              </a:solidFill>
              <a:cs typeface="Calibri" panose="020F0502020204030204"/>
            </a:endParaRPr>
          </a:p>
          <a:p>
            <a:pPr marL="171450" lvl="0" indent="-171450" fontAlgn="base">
              <a:spcBef>
                <a:spcPct val="0"/>
              </a:spcBef>
              <a:spcAft>
                <a:spcPct val="0"/>
              </a:spcAft>
              <a:buFont typeface="Arial" panose="020B0604020202020204" pitchFamily="34" charset="0"/>
              <a:buChar char="•"/>
            </a:pPr>
            <a:r>
              <a:rPr lang="en-US" sz="1200">
                <a:solidFill>
                  <a:prstClr val="black"/>
                </a:solidFill>
              </a:rPr>
              <a:t>Incorporate QI measures or flow sheets</a:t>
            </a:r>
          </a:p>
        </p:txBody>
      </p:sp>
      <p:cxnSp>
        <p:nvCxnSpPr>
          <p:cNvPr id="289" name="Straight Connector 288">
            <a:extLst>
              <a:ext uri="{FF2B5EF4-FFF2-40B4-BE49-F238E27FC236}">
                <a16:creationId xmlns:a16="http://schemas.microsoft.com/office/drawing/2014/main" id="{7EA5C2A1-F018-4204-AC91-20BEC4E0D6ED}"/>
              </a:ext>
            </a:extLst>
          </p:cNvPr>
          <p:cNvCxnSpPr>
            <a:cxnSpLocks/>
            <a:stCxn id="57" idx="1"/>
            <a:endCxn id="44" idx="3"/>
          </p:cNvCxnSpPr>
          <p:nvPr/>
        </p:nvCxnSpPr>
        <p:spPr>
          <a:xfrm flipH="1" flipV="1">
            <a:off x="4350391" y="2847165"/>
            <a:ext cx="486328" cy="118898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3FF03F2-93CB-4BDA-92F0-EF11EB8902F5}"/>
              </a:ext>
            </a:extLst>
          </p:cNvPr>
          <p:cNvCxnSpPr>
            <a:cxnSpLocks/>
            <a:stCxn id="114" idx="1"/>
            <a:endCxn id="74" idx="3"/>
          </p:cNvCxnSpPr>
          <p:nvPr/>
        </p:nvCxnSpPr>
        <p:spPr>
          <a:xfrm flipH="1">
            <a:off x="4350391" y="2445104"/>
            <a:ext cx="486328" cy="331854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8ACA817-5F0F-47AC-8F13-81BBD2ED22A0}"/>
              </a:ext>
            </a:extLst>
          </p:cNvPr>
          <p:cNvCxnSpPr>
            <a:cxnSpLocks/>
            <a:stCxn id="12" idx="1"/>
            <a:endCxn id="74" idx="3"/>
          </p:cNvCxnSpPr>
          <p:nvPr/>
        </p:nvCxnSpPr>
        <p:spPr>
          <a:xfrm flipH="1">
            <a:off x="4350391" y="1807306"/>
            <a:ext cx="486328" cy="395634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69F43410-F089-453B-8562-D5DF63EB04EA}"/>
              </a:ext>
            </a:extLst>
          </p:cNvPr>
          <p:cNvCxnSpPr>
            <a:cxnSpLocks/>
            <a:stCxn id="96" idx="1"/>
            <a:endCxn id="4" idx="3"/>
          </p:cNvCxnSpPr>
          <p:nvPr/>
        </p:nvCxnSpPr>
        <p:spPr>
          <a:xfrm flipH="1">
            <a:off x="2057628" y="2118044"/>
            <a:ext cx="463963" cy="134707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5016972-E806-42BB-9604-A875BCDDB741}"/>
              </a:ext>
            </a:extLst>
          </p:cNvPr>
          <p:cNvCxnSpPr>
            <a:cxnSpLocks/>
            <a:stCxn id="44" idx="1"/>
            <a:endCxn id="4" idx="3"/>
          </p:cNvCxnSpPr>
          <p:nvPr/>
        </p:nvCxnSpPr>
        <p:spPr>
          <a:xfrm flipH="1">
            <a:off x="2057628" y="2847165"/>
            <a:ext cx="463963" cy="61795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3394FDCC-28B7-454E-ADF7-721571B93B40}"/>
              </a:ext>
            </a:extLst>
          </p:cNvPr>
          <p:cNvCxnSpPr>
            <a:cxnSpLocks/>
            <a:stCxn id="114" idx="1"/>
            <a:endCxn id="96" idx="3"/>
          </p:cNvCxnSpPr>
          <p:nvPr/>
        </p:nvCxnSpPr>
        <p:spPr>
          <a:xfrm flipH="1" flipV="1">
            <a:off x="4350391" y="2118044"/>
            <a:ext cx="486328" cy="32706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2F300C46-79C6-4EB8-90B6-BD8FF97DA7FB}"/>
              </a:ext>
            </a:extLst>
          </p:cNvPr>
          <p:cNvCxnSpPr>
            <a:cxnSpLocks/>
            <a:stCxn id="43" idx="1"/>
            <a:endCxn id="3" idx="3"/>
          </p:cNvCxnSpPr>
          <p:nvPr/>
        </p:nvCxnSpPr>
        <p:spPr>
          <a:xfrm flipH="1" flipV="1">
            <a:off x="4350391" y="4305407"/>
            <a:ext cx="486328" cy="112586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68740-621E-4284-9883-B3A8B50362AA}"/>
              </a:ext>
            </a:extLst>
          </p:cNvPr>
          <p:cNvSpPr/>
          <p:nvPr/>
        </p:nvSpPr>
        <p:spPr>
          <a:xfrm>
            <a:off x="2521591" y="4031087"/>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Glucose monitoring</a:t>
            </a:r>
          </a:p>
        </p:txBody>
      </p:sp>
      <p:sp>
        <p:nvSpPr>
          <p:cNvPr id="97" name="Rectangle 96">
            <a:extLst>
              <a:ext uri="{FF2B5EF4-FFF2-40B4-BE49-F238E27FC236}">
                <a16:creationId xmlns:a16="http://schemas.microsoft.com/office/drawing/2014/main" id="{9E291AB5-55DE-4E9B-B70D-37311600B436}"/>
              </a:ext>
            </a:extLst>
          </p:cNvPr>
          <p:cNvSpPr/>
          <p:nvPr/>
        </p:nvSpPr>
        <p:spPr>
          <a:xfrm>
            <a:off x="2521591" y="4760208"/>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Transition</a:t>
            </a:r>
          </a:p>
        </p:txBody>
      </p:sp>
      <p:cxnSp>
        <p:nvCxnSpPr>
          <p:cNvPr id="100" name="Straight Connector 99">
            <a:extLst>
              <a:ext uri="{FF2B5EF4-FFF2-40B4-BE49-F238E27FC236}">
                <a16:creationId xmlns:a16="http://schemas.microsoft.com/office/drawing/2014/main" id="{380C96E2-EC7F-4D15-96EC-E8032B0A92FD}"/>
              </a:ext>
            </a:extLst>
          </p:cNvPr>
          <p:cNvCxnSpPr>
            <a:cxnSpLocks/>
            <a:stCxn id="13" idx="1"/>
            <a:endCxn id="97" idx="3"/>
          </p:cNvCxnSpPr>
          <p:nvPr/>
        </p:nvCxnSpPr>
        <p:spPr>
          <a:xfrm flipH="1">
            <a:off x="4350391" y="1032348"/>
            <a:ext cx="486328" cy="400218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5DD6EA-D308-4D5B-B185-E605B8957322}"/>
              </a:ext>
            </a:extLst>
          </p:cNvPr>
          <p:cNvCxnSpPr>
            <a:cxnSpLocks/>
            <a:stCxn id="104" idx="1"/>
            <a:endCxn id="97" idx="3"/>
          </p:cNvCxnSpPr>
          <p:nvPr/>
        </p:nvCxnSpPr>
        <p:spPr>
          <a:xfrm flipH="1">
            <a:off x="4350391" y="3103469"/>
            <a:ext cx="486328" cy="1931059"/>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351B35-D96B-4332-AD7F-6B712ADF71A3}"/>
              </a:ext>
            </a:extLst>
          </p:cNvPr>
          <p:cNvCxnSpPr>
            <a:cxnSpLocks/>
            <a:stCxn id="97" idx="1"/>
            <a:endCxn id="4" idx="3"/>
          </p:cNvCxnSpPr>
          <p:nvPr/>
        </p:nvCxnSpPr>
        <p:spPr>
          <a:xfrm flipH="1" flipV="1">
            <a:off x="2057628" y="3465122"/>
            <a:ext cx="463963" cy="156940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68B5C0F-32CF-4375-9AEC-AB02FC2E4EAA}"/>
              </a:ext>
            </a:extLst>
          </p:cNvPr>
          <p:cNvCxnSpPr>
            <a:cxnSpLocks/>
            <a:stCxn id="3" idx="1"/>
            <a:endCxn id="4" idx="3"/>
          </p:cNvCxnSpPr>
          <p:nvPr/>
        </p:nvCxnSpPr>
        <p:spPr>
          <a:xfrm flipH="1" flipV="1">
            <a:off x="2057628" y="3465122"/>
            <a:ext cx="463963" cy="84028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6FEC3F-7857-4811-B110-B6D771310941}"/>
              </a:ext>
            </a:extLst>
          </p:cNvPr>
          <p:cNvSpPr/>
          <p:nvPr/>
        </p:nvSpPr>
        <p:spPr>
          <a:xfrm>
            <a:off x="2521591" y="3301966"/>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Social Determinant of Health</a:t>
            </a:r>
          </a:p>
        </p:txBody>
      </p:sp>
      <p:sp>
        <p:nvSpPr>
          <p:cNvPr id="8" name="Rectangle 7">
            <a:extLst>
              <a:ext uri="{FF2B5EF4-FFF2-40B4-BE49-F238E27FC236}">
                <a16:creationId xmlns:a16="http://schemas.microsoft.com/office/drawing/2014/main" id="{B144B889-101F-441A-AC46-091F95F01373}"/>
              </a:ext>
            </a:extLst>
          </p:cNvPr>
          <p:cNvSpPr/>
          <p:nvPr/>
        </p:nvSpPr>
        <p:spPr>
          <a:xfrm>
            <a:off x="2521591" y="6218448"/>
            <a:ext cx="1828800" cy="548640"/>
          </a:xfrm>
          <a:prstGeom prst="rect">
            <a:avLst/>
          </a:prstGeom>
          <a:noFill/>
          <a:ln w="28575">
            <a:solidFill>
              <a:srgbClr val="56CAE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fontAlgn="base">
              <a:spcBef>
                <a:spcPct val="0"/>
              </a:spcBef>
              <a:spcAft>
                <a:spcPct val="0"/>
              </a:spcAft>
            </a:pPr>
            <a:r>
              <a:rPr lang="en-US" sz="1200">
                <a:solidFill>
                  <a:schemeClr val="tx1"/>
                </a:solidFill>
                <a:latin typeface="Montserrat SemiBold" panose="00000700000000000000"/>
              </a:rPr>
              <a:t>Psychosocial Support</a:t>
            </a:r>
          </a:p>
        </p:txBody>
      </p:sp>
      <p:sp>
        <p:nvSpPr>
          <p:cNvPr id="43" name="Rectangle 42">
            <a:extLst>
              <a:ext uri="{FF2B5EF4-FFF2-40B4-BE49-F238E27FC236}">
                <a16:creationId xmlns:a16="http://schemas.microsoft.com/office/drawing/2014/main" id="{31B9E46F-C3DA-49E1-98AD-9037D6834554}"/>
              </a:ext>
            </a:extLst>
          </p:cNvPr>
          <p:cNvSpPr/>
          <p:nvPr/>
        </p:nvSpPr>
        <p:spPr>
          <a:xfrm>
            <a:off x="4836719" y="5107818"/>
            <a:ext cx="6949440" cy="646912"/>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200">
                <a:solidFill>
                  <a:prstClr val="black"/>
                </a:solidFill>
              </a:rPr>
              <a:t>Follow up with LTFU patients (not seen for &gt; 180 days); regular follow up (phone/email/text/</a:t>
            </a:r>
            <a:r>
              <a:rPr lang="en-US" sz="1200" err="1">
                <a:solidFill>
                  <a:prstClr val="black"/>
                </a:solidFill>
              </a:rPr>
              <a:t>televisit</a:t>
            </a:r>
            <a:r>
              <a:rPr lang="en-US" sz="1200">
                <a:solidFill>
                  <a:prstClr val="black"/>
                </a:solidFill>
              </a:rPr>
              <a:t>)</a:t>
            </a:r>
          </a:p>
          <a:p>
            <a:pPr marL="171450" indent="-171450" fontAlgn="base">
              <a:spcBef>
                <a:spcPct val="0"/>
              </a:spcBef>
              <a:spcAft>
                <a:spcPct val="0"/>
              </a:spcAft>
              <a:buFont typeface="Arial" panose="020B0604020202020204" pitchFamily="34" charset="0"/>
              <a:buChar char="•"/>
            </a:pPr>
            <a:r>
              <a:rPr lang="en-US" sz="1200">
                <a:solidFill>
                  <a:prstClr val="black"/>
                </a:solidFill>
              </a:rPr>
              <a:t>Improve scheduling process</a:t>
            </a:r>
          </a:p>
          <a:p>
            <a:pPr marL="171450" lvl="0" indent="-171450" fontAlgn="base">
              <a:spcBef>
                <a:spcPct val="0"/>
              </a:spcBef>
              <a:spcAft>
                <a:spcPct val="0"/>
              </a:spcAft>
              <a:buFont typeface="Arial" panose="020B0604020202020204" pitchFamily="34" charset="0"/>
              <a:buChar char="•"/>
            </a:pPr>
            <a:r>
              <a:rPr lang="en-US" sz="1200">
                <a:solidFill>
                  <a:prstClr val="black"/>
                </a:solidFill>
              </a:rPr>
              <a:t>Make appointments longer/have a multidisciplinary team (seeing a CDE/SW/RD)</a:t>
            </a:r>
          </a:p>
        </p:txBody>
      </p:sp>
      <p:cxnSp>
        <p:nvCxnSpPr>
          <p:cNvPr id="41" name="Straight Connector 40">
            <a:extLst>
              <a:ext uri="{FF2B5EF4-FFF2-40B4-BE49-F238E27FC236}">
                <a16:creationId xmlns:a16="http://schemas.microsoft.com/office/drawing/2014/main" id="{B1B6A9B8-17E2-4CF8-B148-61E128FFB00E}"/>
              </a:ext>
            </a:extLst>
          </p:cNvPr>
          <p:cNvCxnSpPr>
            <a:cxnSpLocks/>
            <a:stCxn id="88" idx="1"/>
            <a:endCxn id="8" idx="3"/>
          </p:cNvCxnSpPr>
          <p:nvPr/>
        </p:nvCxnSpPr>
        <p:spPr>
          <a:xfrm flipH="1">
            <a:off x="4350391" y="6346811"/>
            <a:ext cx="486328" cy="14595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6CFA8A4-D3D7-4081-A0BA-C7990A85564C}"/>
              </a:ext>
            </a:extLst>
          </p:cNvPr>
          <p:cNvCxnSpPr>
            <a:cxnSpLocks/>
            <a:stCxn id="7" idx="1"/>
            <a:endCxn id="4" idx="3"/>
          </p:cNvCxnSpPr>
          <p:nvPr/>
        </p:nvCxnSpPr>
        <p:spPr>
          <a:xfrm flipH="1" flipV="1">
            <a:off x="2057628" y="3465122"/>
            <a:ext cx="463963" cy="11116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73930F0-0AD3-4577-9961-22397AA972D4}"/>
              </a:ext>
            </a:extLst>
          </p:cNvPr>
          <p:cNvCxnSpPr>
            <a:cxnSpLocks/>
            <a:stCxn id="8" idx="1"/>
            <a:endCxn id="4" idx="3"/>
          </p:cNvCxnSpPr>
          <p:nvPr/>
        </p:nvCxnSpPr>
        <p:spPr>
          <a:xfrm flipH="1" flipV="1">
            <a:off x="2057628" y="3465122"/>
            <a:ext cx="463963" cy="302764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283CF7F-21F0-4B8D-82F4-3CA26CC54FFA}"/>
              </a:ext>
            </a:extLst>
          </p:cNvPr>
          <p:cNvCxnSpPr>
            <a:cxnSpLocks/>
            <a:stCxn id="74" idx="3"/>
            <a:endCxn id="43" idx="1"/>
          </p:cNvCxnSpPr>
          <p:nvPr/>
        </p:nvCxnSpPr>
        <p:spPr>
          <a:xfrm flipV="1">
            <a:off x="4350391" y="5431274"/>
            <a:ext cx="486328" cy="332375"/>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7C893D6-524C-4821-8C3C-26D6A1E99536}"/>
              </a:ext>
            </a:extLst>
          </p:cNvPr>
          <p:cNvCxnSpPr>
            <a:cxnSpLocks/>
            <a:stCxn id="7" idx="3"/>
            <a:endCxn id="104" idx="1"/>
          </p:cNvCxnSpPr>
          <p:nvPr/>
        </p:nvCxnSpPr>
        <p:spPr>
          <a:xfrm flipV="1">
            <a:off x="4350391" y="3103469"/>
            <a:ext cx="486328" cy="47281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EA4FAC-ED3E-4332-845B-39D6264364F7}"/>
              </a:ext>
            </a:extLst>
          </p:cNvPr>
          <p:cNvCxnSpPr>
            <a:cxnSpLocks/>
            <a:stCxn id="57" idx="1"/>
            <a:endCxn id="3" idx="3"/>
          </p:cNvCxnSpPr>
          <p:nvPr/>
        </p:nvCxnSpPr>
        <p:spPr>
          <a:xfrm flipH="1">
            <a:off x="4350391" y="4036153"/>
            <a:ext cx="486328" cy="26925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B50D948-2115-49F3-A460-B12CE581D142}"/>
              </a:ext>
            </a:extLst>
          </p:cNvPr>
          <p:cNvSpPr/>
          <p:nvPr/>
        </p:nvSpPr>
        <p:spPr>
          <a:xfrm>
            <a:off x="4836719" y="4673951"/>
            <a:ext cx="6949440" cy="298989"/>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pPr>
            <a:r>
              <a:rPr lang="en-US" sz="1200">
                <a:solidFill>
                  <a:prstClr val="black"/>
                </a:solidFill>
              </a:rPr>
              <a:t>READDY questionnaire</a:t>
            </a:r>
          </a:p>
          <a:p>
            <a:pPr marL="171450" lvl="0" indent="-171450" fontAlgn="base">
              <a:spcBef>
                <a:spcPct val="0"/>
              </a:spcBef>
              <a:spcAft>
                <a:spcPct val="0"/>
              </a:spcAft>
              <a:buFont typeface="Arial" panose="020B0604020202020204" pitchFamily="34" charset="0"/>
              <a:buChar char="•"/>
            </a:pPr>
            <a:r>
              <a:rPr lang="en-US" sz="1200">
                <a:solidFill>
                  <a:prstClr val="black"/>
                </a:solidFill>
              </a:rPr>
              <a:t>Partner with adult clinic for hand-off</a:t>
            </a:r>
          </a:p>
        </p:txBody>
      </p:sp>
      <p:cxnSp>
        <p:nvCxnSpPr>
          <p:cNvPr id="51" name="Straight Connector 50">
            <a:extLst>
              <a:ext uri="{FF2B5EF4-FFF2-40B4-BE49-F238E27FC236}">
                <a16:creationId xmlns:a16="http://schemas.microsoft.com/office/drawing/2014/main" id="{301E7A68-CF0F-4EDB-8954-7F2E5B94B72C}"/>
              </a:ext>
            </a:extLst>
          </p:cNvPr>
          <p:cNvCxnSpPr>
            <a:cxnSpLocks/>
            <a:stCxn id="88" idx="1"/>
            <a:endCxn id="74" idx="3"/>
          </p:cNvCxnSpPr>
          <p:nvPr/>
        </p:nvCxnSpPr>
        <p:spPr>
          <a:xfrm flipH="1" flipV="1">
            <a:off x="4350391" y="5763649"/>
            <a:ext cx="486328" cy="58316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64E3FA7-D255-4D18-86E8-A6A9C79AC324}"/>
              </a:ext>
            </a:extLst>
          </p:cNvPr>
          <p:cNvCxnSpPr>
            <a:cxnSpLocks/>
            <a:stCxn id="97" idx="3"/>
            <a:endCxn id="50" idx="1"/>
          </p:cNvCxnSpPr>
          <p:nvPr/>
        </p:nvCxnSpPr>
        <p:spPr>
          <a:xfrm flipV="1">
            <a:off x="4350391" y="4823446"/>
            <a:ext cx="486328" cy="21108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C4A5808-B49B-43A4-975D-EE258C2C2BB5}"/>
              </a:ext>
            </a:extLst>
          </p:cNvPr>
          <p:cNvSpPr txBox="1"/>
          <p:nvPr/>
        </p:nvSpPr>
        <p:spPr>
          <a:xfrm>
            <a:off x="379587" y="5717992"/>
            <a:ext cx="1562793" cy="707886"/>
          </a:xfrm>
          <a:prstGeom prst="rect">
            <a:avLst/>
          </a:prstGeom>
          <a:noFill/>
        </p:spPr>
        <p:txBody>
          <a:bodyPr wrap="square" rtlCol="0">
            <a:spAutoFit/>
          </a:bodyPr>
          <a:lstStyle/>
          <a:p>
            <a:r>
              <a:rPr lang="en-US" sz="1000"/>
              <a:t>*Duration &gt; 1 year, ages 1-25, with at least one in-person or telemedicine visit in the last year</a:t>
            </a:r>
          </a:p>
        </p:txBody>
      </p:sp>
      <p:sp>
        <p:nvSpPr>
          <p:cNvPr id="104" name="Rectangle 103">
            <a:extLst>
              <a:ext uri="{FF2B5EF4-FFF2-40B4-BE49-F238E27FC236}">
                <a16:creationId xmlns:a16="http://schemas.microsoft.com/office/drawing/2014/main" id="{F5AA29C5-372C-4308-A1F4-F6D5221AC19D}"/>
              </a:ext>
            </a:extLst>
          </p:cNvPr>
          <p:cNvSpPr/>
          <p:nvPr/>
        </p:nvSpPr>
        <p:spPr>
          <a:xfrm>
            <a:off x="4836719" y="2808582"/>
            <a:ext cx="6949440" cy="589773"/>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indent="-171450" fontAlgn="base">
              <a:spcBef>
                <a:spcPct val="0"/>
              </a:spcBef>
              <a:spcAft>
                <a:spcPct val="0"/>
              </a:spcAft>
              <a:buFont typeface="Arial" panose="020B0604020202020204" pitchFamily="34" charset="0"/>
              <a:buChar char="•"/>
            </a:pPr>
            <a:r>
              <a:rPr lang="en-US" sz="1200">
                <a:solidFill>
                  <a:schemeClr val="tx1"/>
                </a:solidFill>
              </a:rPr>
              <a:t>Culturally Competent Care</a:t>
            </a:r>
          </a:p>
          <a:p>
            <a:pPr marL="171450" indent="-171450" fontAlgn="base">
              <a:spcBef>
                <a:spcPct val="0"/>
              </a:spcBef>
              <a:spcAft>
                <a:spcPct val="0"/>
              </a:spcAft>
              <a:buFont typeface="Arial"/>
              <a:buChar char="•"/>
            </a:pPr>
            <a:r>
              <a:rPr lang="en-US" sz="1200">
                <a:solidFill>
                  <a:schemeClr val="tx1"/>
                </a:solidFill>
              </a:rPr>
              <a:t>Catalogue of community resources</a:t>
            </a:r>
          </a:p>
          <a:p>
            <a:pPr marL="171450" indent="-171450" fontAlgn="base">
              <a:spcBef>
                <a:spcPct val="0"/>
              </a:spcBef>
              <a:spcAft>
                <a:spcPct val="0"/>
              </a:spcAft>
              <a:buFont typeface="Arial"/>
              <a:buChar char="•"/>
            </a:pPr>
            <a:r>
              <a:rPr lang="en-US" sz="1200">
                <a:solidFill>
                  <a:schemeClr val="tx1"/>
                </a:solidFill>
              </a:rPr>
              <a:t>Train staff about SDOH</a:t>
            </a:r>
          </a:p>
          <a:p>
            <a:pPr marL="171450" indent="-171450" fontAlgn="base">
              <a:spcBef>
                <a:spcPct val="0"/>
              </a:spcBef>
              <a:spcAft>
                <a:spcPct val="0"/>
              </a:spcAft>
              <a:buFont typeface="Arial"/>
              <a:buChar char="•"/>
            </a:pPr>
            <a:r>
              <a:rPr lang="en-US" sz="1200">
                <a:solidFill>
                  <a:schemeClr val="tx1"/>
                </a:solidFill>
              </a:rPr>
              <a:t>Documenting barriers to care (housing, transportation, food, etc.)</a:t>
            </a:r>
          </a:p>
        </p:txBody>
      </p:sp>
    </p:spTree>
    <p:extLst>
      <p:ext uri="{BB962C8B-B14F-4D97-AF65-F5344CB8AC3E}">
        <p14:creationId xmlns:p14="http://schemas.microsoft.com/office/powerpoint/2010/main" val="308175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fade">
                                      <p:cBhvr>
                                        <p:cTn id="24" dur="1000"/>
                                        <p:tgtEl>
                                          <p:spTgt spid="180"/>
                                        </p:tgtEl>
                                      </p:cBhvr>
                                    </p:animEffect>
                                    <p:anim calcmode="lin" valueType="num">
                                      <p:cBhvr>
                                        <p:cTn id="25" dur="1000" fill="hold"/>
                                        <p:tgtEl>
                                          <p:spTgt spid="180"/>
                                        </p:tgtEl>
                                        <p:attrNameLst>
                                          <p:attrName>ppt_x</p:attrName>
                                        </p:attrNameLst>
                                      </p:cBhvr>
                                      <p:tavLst>
                                        <p:tav tm="0">
                                          <p:val>
                                            <p:strVal val="#ppt_x"/>
                                          </p:val>
                                        </p:tav>
                                        <p:tav tm="100000">
                                          <p:val>
                                            <p:strVal val="#ppt_x"/>
                                          </p:val>
                                        </p:tav>
                                      </p:tavLst>
                                    </p:anim>
                                    <p:anim calcmode="lin" valueType="num">
                                      <p:cBhvr>
                                        <p:cTn id="26" dur="1000" fill="hold"/>
                                        <p:tgtEl>
                                          <p:spTgt spid="18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anim calcmode="lin" valueType="num">
                                      <p:cBhvr>
                                        <p:cTn id="30" dur="1000" fill="hold"/>
                                        <p:tgtEl>
                                          <p:spTgt spid="74"/>
                                        </p:tgtEl>
                                        <p:attrNameLst>
                                          <p:attrName>ppt_x</p:attrName>
                                        </p:attrNameLst>
                                      </p:cBhvr>
                                      <p:tavLst>
                                        <p:tav tm="0">
                                          <p:val>
                                            <p:strVal val="#ppt_x"/>
                                          </p:val>
                                        </p:tav>
                                        <p:tav tm="100000">
                                          <p:val>
                                            <p:strVal val="#ppt_x"/>
                                          </p:val>
                                        </p:tav>
                                      </p:tavLst>
                                    </p:anim>
                                    <p:anim calcmode="lin" valueType="num">
                                      <p:cBhvr>
                                        <p:cTn id="3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anim calcmode="lin" valueType="num">
                                      <p:cBhvr>
                                        <p:cTn id="57" dur="1000" fill="hold"/>
                                        <p:tgtEl>
                                          <p:spTgt spid="36"/>
                                        </p:tgtEl>
                                        <p:attrNameLst>
                                          <p:attrName>ppt_x</p:attrName>
                                        </p:attrNameLst>
                                      </p:cBhvr>
                                      <p:tavLst>
                                        <p:tav tm="0">
                                          <p:val>
                                            <p:strVal val="#ppt_x"/>
                                          </p:val>
                                        </p:tav>
                                        <p:tav tm="100000">
                                          <p:val>
                                            <p:strVal val="#ppt_x"/>
                                          </p:val>
                                        </p:tav>
                                      </p:tavLst>
                                    </p:anim>
                                    <p:anim calcmode="lin" valueType="num">
                                      <p:cBhvr>
                                        <p:cTn id="58" dur="1000" fill="hold"/>
                                        <p:tgtEl>
                                          <p:spTgt spid="3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000"/>
                                        <p:tgtEl>
                                          <p:spTgt spid="44"/>
                                        </p:tgtEl>
                                      </p:cBhvr>
                                    </p:animEffect>
                                    <p:anim calcmode="lin" valueType="num">
                                      <p:cBhvr>
                                        <p:cTn id="62" dur="1000" fill="hold"/>
                                        <p:tgtEl>
                                          <p:spTgt spid="44"/>
                                        </p:tgtEl>
                                        <p:attrNameLst>
                                          <p:attrName>ppt_x</p:attrName>
                                        </p:attrNameLst>
                                      </p:cBhvr>
                                      <p:tavLst>
                                        <p:tav tm="0">
                                          <p:val>
                                            <p:strVal val="#ppt_x"/>
                                          </p:val>
                                        </p:tav>
                                        <p:tav tm="100000">
                                          <p:val>
                                            <p:strVal val="#ppt_x"/>
                                          </p:val>
                                        </p:tav>
                                      </p:tavLst>
                                    </p:anim>
                                    <p:anim calcmode="lin" valueType="num">
                                      <p:cBhvr>
                                        <p:cTn id="63" dur="1000" fill="hold"/>
                                        <p:tgtEl>
                                          <p:spTgt spid="4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1000"/>
                                        <p:tgtEl>
                                          <p:spTgt spid="57"/>
                                        </p:tgtEl>
                                      </p:cBhvr>
                                    </p:animEffect>
                                    <p:anim calcmode="lin" valueType="num">
                                      <p:cBhvr>
                                        <p:cTn id="67" dur="1000" fill="hold"/>
                                        <p:tgtEl>
                                          <p:spTgt spid="57"/>
                                        </p:tgtEl>
                                        <p:attrNameLst>
                                          <p:attrName>ppt_x</p:attrName>
                                        </p:attrNameLst>
                                      </p:cBhvr>
                                      <p:tavLst>
                                        <p:tav tm="0">
                                          <p:val>
                                            <p:strVal val="#ppt_x"/>
                                          </p:val>
                                        </p:tav>
                                        <p:tav tm="100000">
                                          <p:val>
                                            <p:strVal val="#ppt_x"/>
                                          </p:val>
                                        </p:tav>
                                      </p:tavLst>
                                    </p:anim>
                                    <p:anim calcmode="lin" valueType="num">
                                      <p:cBhvr>
                                        <p:cTn id="68" dur="1000" fill="hold"/>
                                        <p:tgtEl>
                                          <p:spTgt spid="5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1000"/>
                                        <p:tgtEl>
                                          <p:spTgt spid="88"/>
                                        </p:tgtEl>
                                      </p:cBhvr>
                                    </p:animEffect>
                                    <p:anim calcmode="lin" valueType="num">
                                      <p:cBhvr>
                                        <p:cTn id="72" dur="1000" fill="hold"/>
                                        <p:tgtEl>
                                          <p:spTgt spid="88"/>
                                        </p:tgtEl>
                                        <p:attrNameLst>
                                          <p:attrName>ppt_x</p:attrName>
                                        </p:attrNameLst>
                                      </p:cBhvr>
                                      <p:tavLst>
                                        <p:tav tm="0">
                                          <p:val>
                                            <p:strVal val="#ppt_x"/>
                                          </p:val>
                                        </p:tav>
                                        <p:tav tm="100000">
                                          <p:val>
                                            <p:strVal val="#ppt_x"/>
                                          </p:val>
                                        </p:tav>
                                      </p:tavLst>
                                    </p:anim>
                                    <p:anim calcmode="lin" valueType="num">
                                      <p:cBhvr>
                                        <p:cTn id="73" dur="1000" fill="hold"/>
                                        <p:tgtEl>
                                          <p:spTgt spid="8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1000"/>
                                        <p:tgtEl>
                                          <p:spTgt spid="96"/>
                                        </p:tgtEl>
                                      </p:cBhvr>
                                    </p:animEffect>
                                    <p:anim calcmode="lin" valueType="num">
                                      <p:cBhvr>
                                        <p:cTn id="77" dur="1000" fill="hold"/>
                                        <p:tgtEl>
                                          <p:spTgt spid="96"/>
                                        </p:tgtEl>
                                        <p:attrNameLst>
                                          <p:attrName>ppt_x</p:attrName>
                                        </p:attrNameLst>
                                      </p:cBhvr>
                                      <p:tavLst>
                                        <p:tav tm="0">
                                          <p:val>
                                            <p:strVal val="#ppt_x"/>
                                          </p:val>
                                        </p:tav>
                                        <p:tav tm="100000">
                                          <p:val>
                                            <p:strVal val="#ppt_x"/>
                                          </p:val>
                                        </p:tav>
                                      </p:tavLst>
                                    </p:anim>
                                    <p:anim calcmode="lin" valueType="num">
                                      <p:cBhvr>
                                        <p:cTn id="78" dur="1000" fill="hold"/>
                                        <p:tgtEl>
                                          <p:spTgt spid="9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1000"/>
                                        <p:tgtEl>
                                          <p:spTgt spid="114"/>
                                        </p:tgtEl>
                                      </p:cBhvr>
                                    </p:animEffect>
                                    <p:anim calcmode="lin" valueType="num">
                                      <p:cBhvr>
                                        <p:cTn id="82" dur="1000" fill="hold"/>
                                        <p:tgtEl>
                                          <p:spTgt spid="114"/>
                                        </p:tgtEl>
                                        <p:attrNameLst>
                                          <p:attrName>ppt_x</p:attrName>
                                        </p:attrNameLst>
                                      </p:cBhvr>
                                      <p:tavLst>
                                        <p:tav tm="0">
                                          <p:val>
                                            <p:strVal val="#ppt_x"/>
                                          </p:val>
                                        </p:tav>
                                        <p:tav tm="100000">
                                          <p:val>
                                            <p:strVal val="#ppt_x"/>
                                          </p:val>
                                        </p:tav>
                                      </p:tavLst>
                                    </p:anim>
                                    <p:anim calcmode="lin" valueType="num">
                                      <p:cBhvr>
                                        <p:cTn id="83" dur="1000" fill="hold"/>
                                        <p:tgtEl>
                                          <p:spTgt spid="114"/>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289"/>
                                        </p:tgtEl>
                                        <p:attrNameLst>
                                          <p:attrName>style.visibility</p:attrName>
                                        </p:attrNameLst>
                                      </p:cBhvr>
                                      <p:to>
                                        <p:strVal val="visible"/>
                                      </p:to>
                                    </p:set>
                                    <p:animEffect transition="in" filter="fade">
                                      <p:cBhvr>
                                        <p:cTn id="86" dur="1000"/>
                                        <p:tgtEl>
                                          <p:spTgt spid="289"/>
                                        </p:tgtEl>
                                      </p:cBhvr>
                                    </p:animEffect>
                                    <p:anim calcmode="lin" valueType="num">
                                      <p:cBhvr>
                                        <p:cTn id="87" dur="1000" fill="hold"/>
                                        <p:tgtEl>
                                          <p:spTgt spid="289"/>
                                        </p:tgtEl>
                                        <p:attrNameLst>
                                          <p:attrName>ppt_x</p:attrName>
                                        </p:attrNameLst>
                                      </p:cBhvr>
                                      <p:tavLst>
                                        <p:tav tm="0">
                                          <p:val>
                                            <p:strVal val="#ppt_x"/>
                                          </p:val>
                                        </p:tav>
                                        <p:tav tm="100000">
                                          <p:val>
                                            <p:strVal val="#ppt_x"/>
                                          </p:val>
                                        </p:tav>
                                      </p:tavLst>
                                    </p:anim>
                                    <p:anim calcmode="lin" valueType="num">
                                      <p:cBhvr>
                                        <p:cTn id="88" dur="1000" fill="hold"/>
                                        <p:tgtEl>
                                          <p:spTgt spid="289"/>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295"/>
                                        </p:tgtEl>
                                        <p:attrNameLst>
                                          <p:attrName>style.visibility</p:attrName>
                                        </p:attrNameLst>
                                      </p:cBhvr>
                                      <p:to>
                                        <p:strVal val="visible"/>
                                      </p:to>
                                    </p:set>
                                    <p:animEffect transition="in" filter="fade">
                                      <p:cBhvr>
                                        <p:cTn id="91" dur="1000"/>
                                        <p:tgtEl>
                                          <p:spTgt spid="295"/>
                                        </p:tgtEl>
                                      </p:cBhvr>
                                    </p:animEffect>
                                    <p:anim calcmode="lin" valueType="num">
                                      <p:cBhvr>
                                        <p:cTn id="92" dur="1000" fill="hold"/>
                                        <p:tgtEl>
                                          <p:spTgt spid="295"/>
                                        </p:tgtEl>
                                        <p:attrNameLst>
                                          <p:attrName>ppt_x</p:attrName>
                                        </p:attrNameLst>
                                      </p:cBhvr>
                                      <p:tavLst>
                                        <p:tav tm="0">
                                          <p:val>
                                            <p:strVal val="#ppt_x"/>
                                          </p:val>
                                        </p:tav>
                                        <p:tav tm="100000">
                                          <p:val>
                                            <p:strVal val="#ppt_x"/>
                                          </p:val>
                                        </p:tav>
                                      </p:tavLst>
                                    </p:anim>
                                    <p:anim calcmode="lin" valueType="num">
                                      <p:cBhvr>
                                        <p:cTn id="93" dur="1000" fill="hold"/>
                                        <p:tgtEl>
                                          <p:spTgt spid="295"/>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97"/>
                                        </p:tgtEl>
                                        <p:attrNameLst>
                                          <p:attrName>style.visibility</p:attrName>
                                        </p:attrNameLst>
                                      </p:cBhvr>
                                      <p:to>
                                        <p:strVal val="visible"/>
                                      </p:to>
                                    </p:set>
                                    <p:animEffect transition="in" filter="fade">
                                      <p:cBhvr>
                                        <p:cTn id="96" dur="1000"/>
                                        <p:tgtEl>
                                          <p:spTgt spid="297"/>
                                        </p:tgtEl>
                                      </p:cBhvr>
                                    </p:animEffect>
                                    <p:anim calcmode="lin" valueType="num">
                                      <p:cBhvr>
                                        <p:cTn id="97" dur="1000" fill="hold"/>
                                        <p:tgtEl>
                                          <p:spTgt spid="297"/>
                                        </p:tgtEl>
                                        <p:attrNameLst>
                                          <p:attrName>ppt_x</p:attrName>
                                        </p:attrNameLst>
                                      </p:cBhvr>
                                      <p:tavLst>
                                        <p:tav tm="0">
                                          <p:val>
                                            <p:strVal val="#ppt_x"/>
                                          </p:val>
                                        </p:tav>
                                        <p:tav tm="100000">
                                          <p:val>
                                            <p:strVal val="#ppt_x"/>
                                          </p:val>
                                        </p:tav>
                                      </p:tavLst>
                                    </p:anim>
                                    <p:anim calcmode="lin" valueType="num">
                                      <p:cBhvr>
                                        <p:cTn id="98" dur="1000" fill="hold"/>
                                        <p:tgtEl>
                                          <p:spTgt spid="297"/>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01"/>
                                        </p:tgtEl>
                                        <p:attrNameLst>
                                          <p:attrName>style.visibility</p:attrName>
                                        </p:attrNameLst>
                                      </p:cBhvr>
                                      <p:to>
                                        <p:strVal val="visible"/>
                                      </p:to>
                                    </p:set>
                                    <p:animEffect transition="in" filter="fade">
                                      <p:cBhvr>
                                        <p:cTn id="101" dur="1000"/>
                                        <p:tgtEl>
                                          <p:spTgt spid="301"/>
                                        </p:tgtEl>
                                      </p:cBhvr>
                                    </p:animEffect>
                                    <p:anim calcmode="lin" valueType="num">
                                      <p:cBhvr>
                                        <p:cTn id="102" dur="1000" fill="hold"/>
                                        <p:tgtEl>
                                          <p:spTgt spid="301"/>
                                        </p:tgtEl>
                                        <p:attrNameLst>
                                          <p:attrName>ppt_x</p:attrName>
                                        </p:attrNameLst>
                                      </p:cBhvr>
                                      <p:tavLst>
                                        <p:tav tm="0">
                                          <p:val>
                                            <p:strVal val="#ppt_x"/>
                                          </p:val>
                                        </p:tav>
                                        <p:tav tm="100000">
                                          <p:val>
                                            <p:strVal val="#ppt_x"/>
                                          </p:val>
                                        </p:tav>
                                      </p:tavLst>
                                    </p:anim>
                                    <p:anim calcmode="lin" valueType="num">
                                      <p:cBhvr>
                                        <p:cTn id="103" dur="1000" fill="hold"/>
                                        <p:tgtEl>
                                          <p:spTgt spid="301"/>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304"/>
                                        </p:tgtEl>
                                        <p:attrNameLst>
                                          <p:attrName>style.visibility</p:attrName>
                                        </p:attrNameLst>
                                      </p:cBhvr>
                                      <p:to>
                                        <p:strVal val="visible"/>
                                      </p:to>
                                    </p:set>
                                    <p:animEffect transition="in" filter="fade">
                                      <p:cBhvr>
                                        <p:cTn id="106" dur="1000"/>
                                        <p:tgtEl>
                                          <p:spTgt spid="304"/>
                                        </p:tgtEl>
                                      </p:cBhvr>
                                    </p:animEffect>
                                    <p:anim calcmode="lin" valueType="num">
                                      <p:cBhvr>
                                        <p:cTn id="107" dur="1000" fill="hold"/>
                                        <p:tgtEl>
                                          <p:spTgt spid="304"/>
                                        </p:tgtEl>
                                        <p:attrNameLst>
                                          <p:attrName>ppt_x</p:attrName>
                                        </p:attrNameLst>
                                      </p:cBhvr>
                                      <p:tavLst>
                                        <p:tav tm="0">
                                          <p:val>
                                            <p:strVal val="#ppt_x"/>
                                          </p:val>
                                        </p:tav>
                                        <p:tav tm="100000">
                                          <p:val>
                                            <p:strVal val="#ppt_x"/>
                                          </p:val>
                                        </p:tav>
                                      </p:tavLst>
                                    </p:anim>
                                    <p:anim calcmode="lin" valueType="num">
                                      <p:cBhvr>
                                        <p:cTn id="108" dur="1000" fill="hold"/>
                                        <p:tgtEl>
                                          <p:spTgt spid="30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311"/>
                                        </p:tgtEl>
                                        <p:attrNameLst>
                                          <p:attrName>style.visibility</p:attrName>
                                        </p:attrNameLst>
                                      </p:cBhvr>
                                      <p:to>
                                        <p:strVal val="visible"/>
                                      </p:to>
                                    </p:set>
                                    <p:animEffect transition="in" filter="fade">
                                      <p:cBhvr>
                                        <p:cTn id="111" dur="1000"/>
                                        <p:tgtEl>
                                          <p:spTgt spid="311"/>
                                        </p:tgtEl>
                                      </p:cBhvr>
                                    </p:animEffect>
                                    <p:anim calcmode="lin" valueType="num">
                                      <p:cBhvr>
                                        <p:cTn id="112" dur="1000" fill="hold"/>
                                        <p:tgtEl>
                                          <p:spTgt spid="311"/>
                                        </p:tgtEl>
                                        <p:attrNameLst>
                                          <p:attrName>ppt_x</p:attrName>
                                        </p:attrNameLst>
                                      </p:cBhvr>
                                      <p:tavLst>
                                        <p:tav tm="0">
                                          <p:val>
                                            <p:strVal val="#ppt_x"/>
                                          </p:val>
                                        </p:tav>
                                        <p:tav tm="100000">
                                          <p:val>
                                            <p:strVal val="#ppt_x"/>
                                          </p:val>
                                        </p:tav>
                                      </p:tavLst>
                                    </p:anim>
                                    <p:anim calcmode="lin" valueType="num">
                                      <p:cBhvr>
                                        <p:cTn id="113" dur="1000" fill="hold"/>
                                        <p:tgtEl>
                                          <p:spTgt spid="31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356"/>
                                        </p:tgtEl>
                                        <p:attrNameLst>
                                          <p:attrName>style.visibility</p:attrName>
                                        </p:attrNameLst>
                                      </p:cBhvr>
                                      <p:to>
                                        <p:strVal val="visible"/>
                                      </p:to>
                                    </p:set>
                                    <p:animEffect transition="in" filter="fade">
                                      <p:cBhvr>
                                        <p:cTn id="116" dur="1000"/>
                                        <p:tgtEl>
                                          <p:spTgt spid="356"/>
                                        </p:tgtEl>
                                      </p:cBhvr>
                                    </p:animEffect>
                                    <p:anim calcmode="lin" valueType="num">
                                      <p:cBhvr>
                                        <p:cTn id="117" dur="1000" fill="hold"/>
                                        <p:tgtEl>
                                          <p:spTgt spid="356"/>
                                        </p:tgtEl>
                                        <p:attrNameLst>
                                          <p:attrName>ppt_x</p:attrName>
                                        </p:attrNameLst>
                                      </p:cBhvr>
                                      <p:tavLst>
                                        <p:tav tm="0">
                                          <p:val>
                                            <p:strVal val="#ppt_x"/>
                                          </p:val>
                                        </p:tav>
                                        <p:tav tm="100000">
                                          <p:val>
                                            <p:strVal val="#ppt_x"/>
                                          </p:val>
                                        </p:tav>
                                      </p:tavLst>
                                    </p:anim>
                                    <p:anim calcmode="lin" valueType="num">
                                      <p:cBhvr>
                                        <p:cTn id="118" dur="1000" fill="hold"/>
                                        <p:tgtEl>
                                          <p:spTgt spid="35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3"/>
                                        </p:tgtEl>
                                        <p:attrNameLst>
                                          <p:attrName>style.visibility</p:attrName>
                                        </p:attrNameLst>
                                      </p:cBhvr>
                                      <p:to>
                                        <p:strVal val="visible"/>
                                      </p:to>
                                    </p:set>
                                    <p:animEffect transition="in" filter="fade">
                                      <p:cBhvr>
                                        <p:cTn id="121" dur="1000"/>
                                        <p:tgtEl>
                                          <p:spTgt spid="3"/>
                                        </p:tgtEl>
                                      </p:cBhvr>
                                    </p:animEffect>
                                    <p:anim calcmode="lin" valueType="num">
                                      <p:cBhvr>
                                        <p:cTn id="122" dur="1000" fill="hold"/>
                                        <p:tgtEl>
                                          <p:spTgt spid="3"/>
                                        </p:tgtEl>
                                        <p:attrNameLst>
                                          <p:attrName>ppt_x</p:attrName>
                                        </p:attrNameLst>
                                      </p:cBhvr>
                                      <p:tavLst>
                                        <p:tav tm="0">
                                          <p:val>
                                            <p:strVal val="#ppt_x"/>
                                          </p:val>
                                        </p:tav>
                                        <p:tav tm="100000">
                                          <p:val>
                                            <p:strVal val="#ppt_x"/>
                                          </p:val>
                                        </p:tav>
                                      </p:tavLst>
                                    </p:anim>
                                    <p:anim calcmode="lin" valueType="num">
                                      <p:cBhvr>
                                        <p:cTn id="123" dur="1000" fill="hold"/>
                                        <p:tgtEl>
                                          <p:spTgt spid="3"/>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97"/>
                                        </p:tgtEl>
                                        <p:attrNameLst>
                                          <p:attrName>style.visibility</p:attrName>
                                        </p:attrNameLst>
                                      </p:cBhvr>
                                      <p:to>
                                        <p:strVal val="visible"/>
                                      </p:to>
                                    </p:set>
                                    <p:animEffect transition="in" filter="fade">
                                      <p:cBhvr>
                                        <p:cTn id="126" dur="1000"/>
                                        <p:tgtEl>
                                          <p:spTgt spid="97"/>
                                        </p:tgtEl>
                                      </p:cBhvr>
                                    </p:animEffect>
                                    <p:anim calcmode="lin" valueType="num">
                                      <p:cBhvr>
                                        <p:cTn id="127" dur="1000" fill="hold"/>
                                        <p:tgtEl>
                                          <p:spTgt spid="97"/>
                                        </p:tgtEl>
                                        <p:attrNameLst>
                                          <p:attrName>ppt_x</p:attrName>
                                        </p:attrNameLst>
                                      </p:cBhvr>
                                      <p:tavLst>
                                        <p:tav tm="0">
                                          <p:val>
                                            <p:strVal val="#ppt_x"/>
                                          </p:val>
                                        </p:tav>
                                        <p:tav tm="100000">
                                          <p:val>
                                            <p:strVal val="#ppt_x"/>
                                          </p:val>
                                        </p:tav>
                                      </p:tavLst>
                                    </p:anim>
                                    <p:anim calcmode="lin" valueType="num">
                                      <p:cBhvr>
                                        <p:cTn id="128" dur="1000" fill="hold"/>
                                        <p:tgtEl>
                                          <p:spTgt spid="97"/>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fade">
                                      <p:cBhvr>
                                        <p:cTn id="131" dur="1000"/>
                                        <p:tgtEl>
                                          <p:spTgt spid="100"/>
                                        </p:tgtEl>
                                      </p:cBhvr>
                                    </p:animEffect>
                                    <p:anim calcmode="lin" valueType="num">
                                      <p:cBhvr>
                                        <p:cTn id="132" dur="1000" fill="hold"/>
                                        <p:tgtEl>
                                          <p:spTgt spid="100"/>
                                        </p:tgtEl>
                                        <p:attrNameLst>
                                          <p:attrName>ppt_x</p:attrName>
                                        </p:attrNameLst>
                                      </p:cBhvr>
                                      <p:tavLst>
                                        <p:tav tm="0">
                                          <p:val>
                                            <p:strVal val="#ppt_x"/>
                                          </p:val>
                                        </p:tav>
                                        <p:tav tm="100000">
                                          <p:val>
                                            <p:strVal val="#ppt_x"/>
                                          </p:val>
                                        </p:tav>
                                      </p:tavLst>
                                    </p:anim>
                                    <p:anim calcmode="lin" valueType="num">
                                      <p:cBhvr>
                                        <p:cTn id="133" dur="1000" fill="hold"/>
                                        <p:tgtEl>
                                          <p:spTgt spid="100"/>
                                        </p:tgtEl>
                                        <p:attrNameLst>
                                          <p:attrName>ppt_y</p:attrName>
                                        </p:attrNameLst>
                                      </p:cBhvr>
                                      <p:tavLst>
                                        <p:tav tm="0">
                                          <p:val>
                                            <p:strVal val="#ppt_y+.1"/>
                                          </p:val>
                                        </p:tav>
                                        <p:tav tm="100000">
                                          <p:val>
                                            <p:strVal val="#ppt_y"/>
                                          </p:val>
                                        </p:tav>
                                      </p:tavLst>
                                    </p:anim>
                                  </p:childTnLst>
                                </p:cTn>
                              </p:par>
                              <p:par>
                                <p:cTn id="134" presetID="42" presetClass="entr" presetSubtype="0" fill="hold" nodeType="withEffect">
                                  <p:stCondLst>
                                    <p:cond delay="0"/>
                                  </p:stCondLst>
                                  <p:childTnLst>
                                    <p:set>
                                      <p:cBhvr>
                                        <p:cTn id="135" dur="1" fill="hold">
                                          <p:stCondLst>
                                            <p:cond delay="0"/>
                                          </p:stCondLst>
                                        </p:cTn>
                                        <p:tgtEl>
                                          <p:spTgt spid="103"/>
                                        </p:tgtEl>
                                        <p:attrNameLst>
                                          <p:attrName>style.visibility</p:attrName>
                                        </p:attrNameLst>
                                      </p:cBhvr>
                                      <p:to>
                                        <p:strVal val="visible"/>
                                      </p:to>
                                    </p:set>
                                    <p:animEffect transition="in" filter="fade">
                                      <p:cBhvr>
                                        <p:cTn id="136" dur="1000"/>
                                        <p:tgtEl>
                                          <p:spTgt spid="103"/>
                                        </p:tgtEl>
                                      </p:cBhvr>
                                    </p:animEffect>
                                    <p:anim calcmode="lin" valueType="num">
                                      <p:cBhvr>
                                        <p:cTn id="137" dur="1000" fill="hold"/>
                                        <p:tgtEl>
                                          <p:spTgt spid="103"/>
                                        </p:tgtEl>
                                        <p:attrNameLst>
                                          <p:attrName>ppt_x</p:attrName>
                                        </p:attrNameLst>
                                      </p:cBhvr>
                                      <p:tavLst>
                                        <p:tav tm="0">
                                          <p:val>
                                            <p:strVal val="#ppt_x"/>
                                          </p:val>
                                        </p:tav>
                                        <p:tav tm="100000">
                                          <p:val>
                                            <p:strVal val="#ppt_x"/>
                                          </p:val>
                                        </p:tav>
                                      </p:tavLst>
                                    </p:anim>
                                    <p:anim calcmode="lin" valueType="num">
                                      <p:cBhvr>
                                        <p:cTn id="138" dur="1000" fill="hold"/>
                                        <p:tgtEl>
                                          <p:spTgt spid="103"/>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120"/>
                                        </p:tgtEl>
                                        <p:attrNameLst>
                                          <p:attrName>style.visibility</p:attrName>
                                        </p:attrNameLst>
                                      </p:cBhvr>
                                      <p:to>
                                        <p:strVal val="visible"/>
                                      </p:to>
                                    </p:set>
                                    <p:animEffect transition="in" filter="fade">
                                      <p:cBhvr>
                                        <p:cTn id="141" dur="1000"/>
                                        <p:tgtEl>
                                          <p:spTgt spid="120"/>
                                        </p:tgtEl>
                                      </p:cBhvr>
                                    </p:animEffect>
                                    <p:anim calcmode="lin" valueType="num">
                                      <p:cBhvr>
                                        <p:cTn id="142" dur="1000" fill="hold"/>
                                        <p:tgtEl>
                                          <p:spTgt spid="120"/>
                                        </p:tgtEl>
                                        <p:attrNameLst>
                                          <p:attrName>ppt_x</p:attrName>
                                        </p:attrNameLst>
                                      </p:cBhvr>
                                      <p:tavLst>
                                        <p:tav tm="0">
                                          <p:val>
                                            <p:strVal val="#ppt_x"/>
                                          </p:val>
                                        </p:tav>
                                        <p:tav tm="100000">
                                          <p:val>
                                            <p:strVal val="#ppt_x"/>
                                          </p:val>
                                        </p:tav>
                                      </p:tavLst>
                                    </p:anim>
                                    <p:anim calcmode="lin" valueType="num">
                                      <p:cBhvr>
                                        <p:cTn id="143" dur="1000" fill="hold"/>
                                        <p:tgtEl>
                                          <p:spTgt spid="120"/>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0"/>
                                  </p:stCondLst>
                                  <p:childTnLst>
                                    <p:set>
                                      <p:cBhvr>
                                        <p:cTn id="145" dur="1" fill="hold">
                                          <p:stCondLst>
                                            <p:cond delay="0"/>
                                          </p:stCondLst>
                                        </p:cTn>
                                        <p:tgtEl>
                                          <p:spTgt spid="121"/>
                                        </p:tgtEl>
                                        <p:attrNameLst>
                                          <p:attrName>style.visibility</p:attrName>
                                        </p:attrNameLst>
                                      </p:cBhvr>
                                      <p:to>
                                        <p:strVal val="visible"/>
                                      </p:to>
                                    </p:set>
                                    <p:animEffect transition="in" filter="fade">
                                      <p:cBhvr>
                                        <p:cTn id="146" dur="1000"/>
                                        <p:tgtEl>
                                          <p:spTgt spid="121"/>
                                        </p:tgtEl>
                                      </p:cBhvr>
                                    </p:animEffect>
                                    <p:anim calcmode="lin" valueType="num">
                                      <p:cBhvr>
                                        <p:cTn id="147" dur="1000" fill="hold"/>
                                        <p:tgtEl>
                                          <p:spTgt spid="121"/>
                                        </p:tgtEl>
                                        <p:attrNameLst>
                                          <p:attrName>ppt_x</p:attrName>
                                        </p:attrNameLst>
                                      </p:cBhvr>
                                      <p:tavLst>
                                        <p:tav tm="0">
                                          <p:val>
                                            <p:strVal val="#ppt_x"/>
                                          </p:val>
                                        </p:tav>
                                        <p:tav tm="100000">
                                          <p:val>
                                            <p:strVal val="#ppt_x"/>
                                          </p:val>
                                        </p:tav>
                                      </p:tavLst>
                                    </p:anim>
                                    <p:anim calcmode="lin" valueType="num">
                                      <p:cBhvr>
                                        <p:cTn id="148" dur="1000" fill="hold"/>
                                        <p:tgtEl>
                                          <p:spTgt spid="121"/>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7"/>
                                        </p:tgtEl>
                                        <p:attrNameLst>
                                          <p:attrName>style.visibility</p:attrName>
                                        </p:attrNameLst>
                                      </p:cBhvr>
                                      <p:to>
                                        <p:strVal val="visible"/>
                                      </p:to>
                                    </p:set>
                                    <p:animEffect transition="in" filter="fade">
                                      <p:cBhvr>
                                        <p:cTn id="151" dur="1000"/>
                                        <p:tgtEl>
                                          <p:spTgt spid="7"/>
                                        </p:tgtEl>
                                      </p:cBhvr>
                                    </p:animEffect>
                                    <p:anim calcmode="lin" valueType="num">
                                      <p:cBhvr>
                                        <p:cTn id="152" dur="1000" fill="hold"/>
                                        <p:tgtEl>
                                          <p:spTgt spid="7"/>
                                        </p:tgtEl>
                                        <p:attrNameLst>
                                          <p:attrName>ppt_x</p:attrName>
                                        </p:attrNameLst>
                                      </p:cBhvr>
                                      <p:tavLst>
                                        <p:tav tm="0">
                                          <p:val>
                                            <p:strVal val="#ppt_x"/>
                                          </p:val>
                                        </p:tav>
                                        <p:tav tm="100000">
                                          <p:val>
                                            <p:strVal val="#ppt_x"/>
                                          </p:val>
                                        </p:tav>
                                      </p:tavLst>
                                    </p:anim>
                                    <p:anim calcmode="lin" valueType="num">
                                      <p:cBhvr>
                                        <p:cTn id="153" dur="1000" fill="hold"/>
                                        <p:tgtEl>
                                          <p:spTgt spid="7"/>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8"/>
                                        </p:tgtEl>
                                        <p:attrNameLst>
                                          <p:attrName>style.visibility</p:attrName>
                                        </p:attrNameLst>
                                      </p:cBhvr>
                                      <p:to>
                                        <p:strVal val="visible"/>
                                      </p:to>
                                    </p:set>
                                    <p:animEffect transition="in" filter="fade">
                                      <p:cBhvr>
                                        <p:cTn id="156" dur="1000"/>
                                        <p:tgtEl>
                                          <p:spTgt spid="8"/>
                                        </p:tgtEl>
                                      </p:cBhvr>
                                    </p:animEffect>
                                    <p:anim calcmode="lin" valueType="num">
                                      <p:cBhvr>
                                        <p:cTn id="157" dur="1000" fill="hold"/>
                                        <p:tgtEl>
                                          <p:spTgt spid="8"/>
                                        </p:tgtEl>
                                        <p:attrNameLst>
                                          <p:attrName>ppt_x</p:attrName>
                                        </p:attrNameLst>
                                      </p:cBhvr>
                                      <p:tavLst>
                                        <p:tav tm="0">
                                          <p:val>
                                            <p:strVal val="#ppt_x"/>
                                          </p:val>
                                        </p:tav>
                                        <p:tav tm="100000">
                                          <p:val>
                                            <p:strVal val="#ppt_x"/>
                                          </p:val>
                                        </p:tav>
                                      </p:tavLst>
                                    </p:anim>
                                    <p:anim calcmode="lin" valueType="num">
                                      <p:cBhvr>
                                        <p:cTn id="158" dur="1000" fill="hold"/>
                                        <p:tgtEl>
                                          <p:spTgt spid="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43"/>
                                        </p:tgtEl>
                                        <p:attrNameLst>
                                          <p:attrName>style.visibility</p:attrName>
                                        </p:attrNameLst>
                                      </p:cBhvr>
                                      <p:to>
                                        <p:strVal val="visible"/>
                                      </p:to>
                                    </p:set>
                                    <p:animEffect transition="in" filter="fade">
                                      <p:cBhvr>
                                        <p:cTn id="161" dur="1000"/>
                                        <p:tgtEl>
                                          <p:spTgt spid="43"/>
                                        </p:tgtEl>
                                      </p:cBhvr>
                                    </p:animEffect>
                                    <p:anim calcmode="lin" valueType="num">
                                      <p:cBhvr>
                                        <p:cTn id="162" dur="1000" fill="hold"/>
                                        <p:tgtEl>
                                          <p:spTgt spid="43"/>
                                        </p:tgtEl>
                                        <p:attrNameLst>
                                          <p:attrName>ppt_x</p:attrName>
                                        </p:attrNameLst>
                                      </p:cBhvr>
                                      <p:tavLst>
                                        <p:tav tm="0">
                                          <p:val>
                                            <p:strVal val="#ppt_x"/>
                                          </p:val>
                                        </p:tav>
                                        <p:tav tm="100000">
                                          <p:val>
                                            <p:strVal val="#ppt_x"/>
                                          </p:val>
                                        </p:tav>
                                      </p:tavLst>
                                    </p:anim>
                                    <p:anim calcmode="lin" valueType="num">
                                      <p:cBhvr>
                                        <p:cTn id="163" dur="1000" fill="hold"/>
                                        <p:tgtEl>
                                          <p:spTgt spid="4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1000"/>
                                        <p:tgtEl>
                                          <p:spTgt spid="41"/>
                                        </p:tgtEl>
                                      </p:cBhvr>
                                    </p:animEffect>
                                    <p:anim calcmode="lin" valueType="num">
                                      <p:cBhvr>
                                        <p:cTn id="167" dur="1000" fill="hold"/>
                                        <p:tgtEl>
                                          <p:spTgt spid="41"/>
                                        </p:tgtEl>
                                        <p:attrNameLst>
                                          <p:attrName>ppt_x</p:attrName>
                                        </p:attrNameLst>
                                      </p:cBhvr>
                                      <p:tavLst>
                                        <p:tav tm="0">
                                          <p:val>
                                            <p:strVal val="#ppt_x"/>
                                          </p:val>
                                        </p:tav>
                                        <p:tav tm="100000">
                                          <p:val>
                                            <p:strVal val="#ppt_x"/>
                                          </p:val>
                                        </p:tav>
                                      </p:tavLst>
                                    </p:anim>
                                    <p:anim calcmode="lin" valueType="num">
                                      <p:cBhvr>
                                        <p:cTn id="168" dur="1000" fill="hold"/>
                                        <p:tgtEl>
                                          <p:spTgt spid="41"/>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45"/>
                                        </p:tgtEl>
                                        <p:attrNameLst>
                                          <p:attrName>style.visibility</p:attrName>
                                        </p:attrNameLst>
                                      </p:cBhvr>
                                      <p:to>
                                        <p:strVal val="visible"/>
                                      </p:to>
                                    </p:set>
                                    <p:animEffect transition="in" filter="fade">
                                      <p:cBhvr>
                                        <p:cTn id="171" dur="1000"/>
                                        <p:tgtEl>
                                          <p:spTgt spid="45"/>
                                        </p:tgtEl>
                                      </p:cBhvr>
                                    </p:animEffect>
                                    <p:anim calcmode="lin" valueType="num">
                                      <p:cBhvr>
                                        <p:cTn id="172" dur="1000" fill="hold"/>
                                        <p:tgtEl>
                                          <p:spTgt spid="45"/>
                                        </p:tgtEl>
                                        <p:attrNameLst>
                                          <p:attrName>ppt_x</p:attrName>
                                        </p:attrNameLst>
                                      </p:cBhvr>
                                      <p:tavLst>
                                        <p:tav tm="0">
                                          <p:val>
                                            <p:strVal val="#ppt_x"/>
                                          </p:val>
                                        </p:tav>
                                        <p:tav tm="100000">
                                          <p:val>
                                            <p:strVal val="#ppt_x"/>
                                          </p:val>
                                        </p:tav>
                                      </p:tavLst>
                                    </p:anim>
                                    <p:anim calcmode="lin" valueType="num">
                                      <p:cBhvr>
                                        <p:cTn id="173" dur="1000" fill="hold"/>
                                        <p:tgtEl>
                                          <p:spTgt spid="45"/>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0"/>
                                  </p:stCondLst>
                                  <p:childTnLst>
                                    <p:set>
                                      <p:cBhvr>
                                        <p:cTn id="175" dur="1" fill="hold">
                                          <p:stCondLst>
                                            <p:cond delay="0"/>
                                          </p:stCondLst>
                                        </p:cTn>
                                        <p:tgtEl>
                                          <p:spTgt spid="46"/>
                                        </p:tgtEl>
                                        <p:attrNameLst>
                                          <p:attrName>style.visibility</p:attrName>
                                        </p:attrNameLst>
                                      </p:cBhvr>
                                      <p:to>
                                        <p:strVal val="visible"/>
                                      </p:to>
                                    </p:set>
                                    <p:animEffect transition="in" filter="fade">
                                      <p:cBhvr>
                                        <p:cTn id="176" dur="1000"/>
                                        <p:tgtEl>
                                          <p:spTgt spid="46"/>
                                        </p:tgtEl>
                                      </p:cBhvr>
                                    </p:animEffect>
                                    <p:anim calcmode="lin" valueType="num">
                                      <p:cBhvr>
                                        <p:cTn id="177" dur="1000" fill="hold"/>
                                        <p:tgtEl>
                                          <p:spTgt spid="46"/>
                                        </p:tgtEl>
                                        <p:attrNameLst>
                                          <p:attrName>ppt_x</p:attrName>
                                        </p:attrNameLst>
                                      </p:cBhvr>
                                      <p:tavLst>
                                        <p:tav tm="0">
                                          <p:val>
                                            <p:strVal val="#ppt_x"/>
                                          </p:val>
                                        </p:tav>
                                        <p:tav tm="100000">
                                          <p:val>
                                            <p:strVal val="#ppt_x"/>
                                          </p:val>
                                        </p:tav>
                                      </p:tavLst>
                                    </p:anim>
                                    <p:anim calcmode="lin" valueType="num">
                                      <p:cBhvr>
                                        <p:cTn id="178" dur="1000" fill="hold"/>
                                        <p:tgtEl>
                                          <p:spTgt spid="46"/>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0"/>
                                  </p:stCondLst>
                                  <p:childTnLst>
                                    <p:set>
                                      <p:cBhvr>
                                        <p:cTn id="180" dur="1" fill="hold">
                                          <p:stCondLst>
                                            <p:cond delay="0"/>
                                          </p:stCondLst>
                                        </p:cTn>
                                        <p:tgtEl>
                                          <p:spTgt spid="47"/>
                                        </p:tgtEl>
                                        <p:attrNameLst>
                                          <p:attrName>style.visibility</p:attrName>
                                        </p:attrNameLst>
                                      </p:cBhvr>
                                      <p:to>
                                        <p:strVal val="visible"/>
                                      </p:to>
                                    </p:set>
                                    <p:animEffect transition="in" filter="fade">
                                      <p:cBhvr>
                                        <p:cTn id="181" dur="1000"/>
                                        <p:tgtEl>
                                          <p:spTgt spid="47"/>
                                        </p:tgtEl>
                                      </p:cBhvr>
                                    </p:animEffect>
                                    <p:anim calcmode="lin" valueType="num">
                                      <p:cBhvr>
                                        <p:cTn id="182" dur="1000" fill="hold"/>
                                        <p:tgtEl>
                                          <p:spTgt spid="47"/>
                                        </p:tgtEl>
                                        <p:attrNameLst>
                                          <p:attrName>ppt_x</p:attrName>
                                        </p:attrNameLst>
                                      </p:cBhvr>
                                      <p:tavLst>
                                        <p:tav tm="0">
                                          <p:val>
                                            <p:strVal val="#ppt_x"/>
                                          </p:val>
                                        </p:tav>
                                        <p:tav tm="100000">
                                          <p:val>
                                            <p:strVal val="#ppt_x"/>
                                          </p:val>
                                        </p:tav>
                                      </p:tavLst>
                                    </p:anim>
                                    <p:anim calcmode="lin" valueType="num">
                                      <p:cBhvr>
                                        <p:cTn id="183" dur="1000" fill="hold"/>
                                        <p:tgtEl>
                                          <p:spTgt spid="47"/>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0"/>
                                  </p:stCondLst>
                                  <p:childTnLst>
                                    <p:set>
                                      <p:cBhvr>
                                        <p:cTn id="185" dur="1" fill="hold">
                                          <p:stCondLst>
                                            <p:cond delay="0"/>
                                          </p:stCondLst>
                                        </p:cTn>
                                        <p:tgtEl>
                                          <p:spTgt spid="48"/>
                                        </p:tgtEl>
                                        <p:attrNameLst>
                                          <p:attrName>style.visibility</p:attrName>
                                        </p:attrNameLst>
                                      </p:cBhvr>
                                      <p:to>
                                        <p:strVal val="visible"/>
                                      </p:to>
                                    </p:set>
                                    <p:animEffect transition="in" filter="fade">
                                      <p:cBhvr>
                                        <p:cTn id="186" dur="1000"/>
                                        <p:tgtEl>
                                          <p:spTgt spid="48"/>
                                        </p:tgtEl>
                                      </p:cBhvr>
                                    </p:animEffect>
                                    <p:anim calcmode="lin" valueType="num">
                                      <p:cBhvr>
                                        <p:cTn id="187" dur="1000" fill="hold"/>
                                        <p:tgtEl>
                                          <p:spTgt spid="48"/>
                                        </p:tgtEl>
                                        <p:attrNameLst>
                                          <p:attrName>ppt_x</p:attrName>
                                        </p:attrNameLst>
                                      </p:cBhvr>
                                      <p:tavLst>
                                        <p:tav tm="0">
                                          <p:val>
                                            <p:strVal val="#ppt_x"/>
                                          </p:val>
                                        </p:tav>
                                        <p:tav tm="100000">
                                          <p:val>
                                            <p:strVal val="#ppt_x"/>
                                          </p:val>
                                        </p:tav>
                                      </p:tavLst>
                                    </p:anim>
                                    <p:anim calcmode="lin" valueType="num">
                                      <p:cBhvr>
                                        <p:cTn id="188" dur="1000" fill="hold"/>
                                        <p:tgtEl>
                                          <p:spTgt spid="48"/>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fade">
                                      <p:cBhvr>
                                        <p:cTn id="191" dur="1000"/>
                                        <p:tgtEl>
                                          <p:spTgt spid="49"/>
                                        </p:tgtEl>
                                      </p:cBhvr>
                                    </p:animEffect>
                                    <p:anim calcmode="lin" valueType="num">
                                      <p:cBhvr>
                                        <p:cTn id="192" dur="1000" fill="hold"/>
                                        <p:tgtEl>
                                          <p:spTgt spid="49"/>
                                        </p:tgtEl>
                                        <p:attrNameLst>
                                          <p:attrName>ppt_x</p:attrName>
                                        </p:attrNameLst>
                                      </p:cBhvr>
                                      <p:tavLst>
                                        <p:tav tm="0">
                                          <p:val>
                                            <p:strVal val="#ppt_x"/>
                                          </p:val>
                                        </p:tav>
                                        <p:tav tm="100000">
                                          <p:val>
                                            <p:strVal val="#ppt_x"/>
                                          </p:val>
                                        </p:tav>
                                      </p:tavLst>
                                    </p:anim>
                                    <p:anim calcmode="lin" valueType="num">
                                      <p:cBhvr>
                                        <p:cTn id="193" dur="1000" fill="hold"/>
                                        <p:tgtEl>
                                          <p:spTgt spid="49"/>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50"/>
                                        </p:tgtEl>
                                        <p:attrNameLst>
                                          <p:attrName>style.visibility</p:attrName>
                                        </p:attrNameLst>
                                      </p:cBhvr>
                                      <p:to>
                                        <p:strVal val="visible"/>
                                      </p:to>
                                    </p:set>
                                    <p:animEffect transition="in" filter="fade">
                                      <p:cBhvr>
                                        <p:cTn id="196" dur="1000"/>
                                        <p:tgtEl>
                                          <p:spTgt spid="50"/>
                                        </p:tgtEl>
                                      </p:cBhvr>
                                    </p:animEffect>
                                    <p:anim calcmode="lin" valueType="num">
                                      <p:cBhvr>
                                        <p:cTn id="197" dur="1000" fill="hold"/>
                                        <p:tgtEl>
                                          <p:spTgt spid="50"/>
                                        </p:tgtEl>
                                        <p:attrNameLst>
                                          <p:attrName>ppt_x</p:attrName>
                                        </p:attrNameLst>
                                      </p:cBhvr>
                                      <p:tavLst>
                                        <p:tav tm="0">
                                          <p:val>
                                            <p:strVal val="#ppt_x"/>
                                          </p:val>
                                        </p:tav>
                                        <p:tav tm="100000">
                                          <p:val>
                                            <p:strVal val="#ppt_x"/>
                                          </p:val>
                                        </p:tav>
                                      </p:tavLst>
                                    </p:anim>
                                    <p:anim calcmode="lin" valueType="num">
                                      <p:cBhvr>
                                        <p:cTn id="198" dur="1000" fill="hold"/>
                                        <p:tgtEl>
                                          <p:spTgt spid="50"/>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51"/>
                                        </p:tgtEl>
                                        <p:attrNameLst>
                                          <p:attrName>style.visibility</p:attrName>
                                        </p:attrNameLst>
                                      </p:cBhvr>
                                      <p:to>
                                        <p:strVal val="visible"/>
                                      </p:to>
                                    </p:set>
                                    <p:animEffect transition="in" filter="fade">
                                      <p:cBhvr>
                                        <p:cTn id="201" dur="1000"/>
                                        <p:tgtEl>
                                          <p:spTgt spid="51"/>
                                        </p:tgtEl>
                                      </p:cBhvr>
                                    </p:animEffect>
                                    <p:anim calcmode="lin" valueType="num">
                                      <p:cBhvr>
                                        <p:cTn id="202" dur="1000" fill="hold"/>
                                        <p:tgtEl>
                                          <p:spTgt spid="51"/>
                                        </p:tgtEl>
                                        <p:attrNameLst>
                                          <p:attrName>ppt_x</p:attrName>
                                        </p:attrNameLst>
                                      </p:cBhvr>
                                      <p:tavLst>
                                        <p:tav tm="0">
                                          <p:val>
                                            <p:strVal val="#ppt_x"/>
                                          </p:val>
                                        </p:tav>
                                        <p:tav tm="100000">
                                          <p:val>
                                            <p:strVal val="#ppt_x"/>
                                          </p:val>
                                        </p:tav>
                                      </p:tavLst>
                                    </p:anim>
                                    <p:anim calcmode="lin" valueType="num">
                                      <p:cBhvr>
                                        <p:cTn id="203" dur="1000" fill="hold"/>
                                        <p:tgtEl>
                                          <p:spTgt spid="51"/>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62"/>
                                        </p:tgtEl>
                                        <p:attrNameLst>
                                          <p:attrName>style.visibility</p:attrName>
                                        </p:attrNameLst>
                                      </p:cBhvr>
                                      <p:to>
                                        <p:strVal val="visible"/>
                                      </p:to>
                                    </p:set>
                                    <p:animEffect transition="in" filter="fade">
                                      <p:cBhvr>
                                        <p:cTn id="206" dur="1000"/>
                                        <p:tgtEl>
                                          <p:spTgt spid="62"/>
                                        </p:tgtEl>
                                      </p:cBhvr>
                                    </p:animEffect>
                                    <p:anim calcmode="lin" valueType="num">
                                      <p:cBhvr>
                                        <p:cTn id="207" dur="1000" fill="hold"/>
                                        <p:tgtEl>
                                          <p:spTgt spid="62"/>
                                        </p:tgtEl>
                                        <p:attrNameLst>
                                          <p:attrName>ppt_x</p:attrName>
                                        </p:attrNameLst>
                                      </p:cBhvr>
                                      <p:tavLst>
                                        <p:tav tm="0">
                                          <p:val>
                                            <p:strVal val="#ppt_x"/>
                                          </p:val>
                                        </p:tav>
                                        <p:tav tm="100000">
                                          <p:val>
                                            <p:strVal val="#ppt_x"/>
                                          </p:val>
                                        </p:tav>
                                      </p:tavLst>
                                    </p:anim>
                                    <p:anim calcmode="lin" valueType="num">
                                      <p:cBhvr>
                                        <p:cTn id="208" dur="1000" fill="hold"/>
                                        <p:tgtEl>
                                          <p:spTgt spid="62"/>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fade">
                                      <p:cBhvr>
                                        <p:cTn id="211" dur="1000"/>
                                        <p:tgtEl>
                                          <p:spTgt spid="104"/>
                                        </p:tgtEl>
                                      </p:cBhvr>
                                    </p:animEffect>
                                    <p:anim calcmode="lin" valueType="num">
                                      <p:cBhvr>
                                        <p:cTn id="212" dur="1000" fill="hold"/>
                                        <p:tgtEl>
                                          <p:spTgt spid="104"/>
                                        </p:tgtEl>
                                        <p:attrNameLst>
                                          <p:attrName>ppt_x</p:attrName>
                                        </p:attrNameLst>
                                      </p:cBhvr>
                                      <p:tavLst>
                                        <p:tav tm="0">
                                          <p:val>
                                            <p:strVal val="#ppt_x"/>
                                          </p:val>
                                        </p:tav>
                                        <p:tav tm="100000">
                                          <p:val>
                                            <p:strVal val="#ppt_x"/>
                                          </p:val>
                                        </p:tav>
                                      </p:tavLst>
                                    </p:anim>
                                    <p:anim calcmode="lin" valueType="num">
                                      <p:cBhvr>
                                        <p:cTn id="213"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13" grpId="0" animBg="1"/>
      <p:bldP spid="74" grpId="0" animBg="1"/>
      <p:bldP spid="44" grpId="0" animBg="1"/>
      <p:bldP spid="57" grpId="0" animBg="1"/>
      <p:bldP spid="88" grpId="0" animBg="1"/>
      <p:bldP spid="96" grpId="0" animBg="1"/>
      <p:bldP spid="114" grpId="0" animBg="1"/>
      <p:bldP spid="3" grpId="0" animBg="1"/>
      <p:bldP spid="97" grpId="0" animBg="1"/>
      <p:bldP spid="7" grpId="0" animBg="1"/>
      <p:bldP spid="8" grpId="0" animBg="1"/>
      <p:bldP spid="43" grpId="0" animBg="1"/>
      <p:bldP spid="50" grpId="0" animBg="1"/>
      <p:bldP spid="1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a:latin typeface="Montserrat SemiBold"/>
              </a:rPr>
              <a:t>Proposed Peds Key Drivers</a:t>
            </a:r>
            <a:endParaRPr lang="en-US" sz="4400" b="1"/>
          </a:p>
        </p:txBody>
      </p:sp>
      <p:sp>
        <p:nvSpPr>
          <p:cNvPr id="2" name="Text Placeholder 1"/>
          <p:cNvSpPr>
            <a:spLocks noGrp="1"/>
          </p:cNvSpPr>
          <p:nvPr>
            <p:ph sz="quarter" idx="10"/>
          </p:nvPr>
        </p:nvSpPr>
        <p:spPr/>
        <p:txBody>
          <a:bodyPr lIns="45718" tIns="45718" rIns="45718" bIns="45718" anchor="t">
            <a:noAutofit/>
          </a:bodyPr>
          <a:lstStyle/>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Current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Use of Data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Health literacy and education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Transitions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SDOH</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Access to Clinical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Psychosocial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Glucose monitoring</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Insulin Therapy</a:t>
            </a:r>
          </a:p>
          <a:p>
            <a:endParaRPr lang="es-ES" sz="2800" spc="-45">
              <a:solidFill>
                <a:srgbClr val="1BA2AC"/>
              </a:solidFill>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
        <p:nvSpPr>
          <p:cNvPr id="4" name="Content Placeholder 3">
            <a:extLst>
              <a:ext uri="{FF2B5EF4-FFF2-40B4-BE49-F238E27FC236}">
                <a16:creationId xmlns:a16="http://schemas.microsoft.com/office/drawing/2014/main" id="{F70FE25E-1AA7-043D-14EB-5FCF038AA9DB}"/>
              </a:ext>
            </a:extLst>
          </p:cNvPr>
          <p:cNvSpPr>
            <a:spLocks noGrp="1"/>
          </p:cNvSpPr>
          <p:nvPr>
            <p:ph sz="quarter" idx="11"/>
          </p:nvPr>
        </p:nvSpPr>
        <p:spPr/>
        <p:txBody>
          <a:bodyPr lIns="45718" tIns="45718" rIns="45718" bIns="45718" anchor="t">
            <a:noAutofit/>
          </a:bodyPr>
          <a:lstStyle/>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Proposed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Use of Data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Health literacy and education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Transitions of care</a:t>
            </a:r>
          </a:p>
          <a:p>
            <a:pPr marL="0" marR="0">
              <a:lnSpc>
                <a:spcPct val="107000"/>
              </a:lnSpc>
              <a:spcBef>
                <a:spcPts val="0"/>
              </a:spcBef>
              <a:spcAft>
                <a:spcPts val="800"/>
              </a:spcAft>
            </a:pPr>
            <a:r>
              <a:rPr lang="en-US"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Addressing health inequities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Access to Clinical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Psychosocial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Device use support</a:t>
            </a:r>
          </a:p>
          <a:p>
            <a:pPr marL="0">
              <a:lnSpc>
                <a:spcPct val="107000"/>
              </a:lnSpc>
              <a:spcBef>
                <a:spcPts val="0"/>
              </a:spcBef>
              <a:spcAft>
                <a:spcPts val="800"/>
              </a:spcAft>
            </a:pPr>
            <a:r>
              <a:rPr lang="en-US" sz="1800">
                <a:solidFill>
                  <a:srgbClr val="00B050"/>
                </a:solidFill>
                <a:latin typeface="Calibri"/>
                <a:ea typeface="Calibri"/>
                <a:cs typeface="Times New Roman"/>
              </a:rPr>
              <a:t>Hybrid closed loop use</a:t>
            </a:r>
            <a:endParaRPr lang="en-US" sz="1800">
              <a:solidFill>
                <a:srgbClr val="00B050"/>
              </a:solidFill>
              <a:effectLst/>
              <a:latin typeface="Calibri"/>
              <a:ea typeface="Calibri"/>
              <a:cs typeface="Times New Roman"/>
            </a:endParaRPr>
          </a:p>
          <a:p>
            <a:endParaRPr lang="en-US"/>
          </a:p>
        </p:txBody>
      </p:sp>
    </p:spTree>
    <p:extLst>
      <p:ext uri="{BB962C8B-B14F-4D97-AF65-F5344CB8AC3E}">
        <p14:creationId xmlns:p14="http://schemas.microsoft.com/office/powerpoint/2010/main" val="17210464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a:latin typeface="Montserrat SemiBold"/>
              </a:rPr>
              <a:t>Proposed Adult Key Drivers</a:t>
            </a:r>
            <a:endParaRPr lang="en-US" sz="4400" b="1"/>
          </a:p>
        </p:txBody>
      </p:sp>
      <p:sp>
        <p:nvSpPr>
          <p:cNvPr id="2" name="Text Placeholder 1"/>
          <p:cNvSpPr>
            <a:spLocks noGrp="1"/>
          </p:cNvSpPr>
          <p:nvPr>
            <p:ph sz="quarter" idx="10"/>
          </p:nvPr>
        </p:nvSpPr>
        <p:spPr/>
        <p:txBody>
          <a:bodyPr lIns="45718" tIns="45718" rIns="45718" bIns="45718" anchor="t">
            <a:noAutofit/>
          </a:bodyPr>
          <a:lstStyle/>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Current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Use of Data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Medication Management &amp; Device Use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Health literacy and education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Diabetes Co-morbidities and Complications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SDOH</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Access to Clinical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Psychosocial Care</a:t>
            </a:r>
          </a:p>
          <a:p>
            <a:pPr marL="0" indent="0">
              <a:buNone/>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
        <p:nvSpPr>
          <p:cNvPr id="4" name="Content Placeholder 3">
            <a:extLst>
              <a:ext uri="{FF2B5EF4-FFF2-40B4-BE49-F238E27FC236}">
                <a16:creationId xmlns:a16="http://schemas.microsoft.com/office/drawing/2014/main" id="{F70FE25E-1AA7-043D-14EB-5FCF038AA9DB}"/>
              </a:ext>
            </a:extLst>
          </p:cNvPr>
          <p:cNvSpPr>
            <a:spLocks noGrp="1"/>
          </p:cNvSpPr>
          <p:nvPr>
            <p:ph sz="quarter" idx="11"/>
          </p:nvPr>
        </p:nvSpPr>
        <p:spPr/>
        <p:txBody>
          <a:bodyPr/>
          <a:lstStyle/>
          <a:p>
            <a:pPr marL="0" marR="0" indent="0">
              <a:lnSpc>
                <a:spcPct val="107000"/>
              </a:lnSpc>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Proposed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Use of Data</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Medication Management &amp; Device Use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Health literacy and education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Diabetes Co-morbidities and Complications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SDOH </a:t>
            </a:r>
            <a:r>
              <a:rPr lang="en-US"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screening</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Access to Clinical Care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Psychosocial Care</a:t>
            </a:r>
          </a:p>
          <a:p>
            <a:pPr marL="0" marR="0">
              <a:lnSpc>
                <a:spcPct val="107000"/>
              </a:lnSpc>
              <a:spcBef>
                <a:spcPts val="0"/>
              </a:spcBef>
              <a:spcAft>
                <a:spcPts val="800"/>
              </a:spcAft>
            </a:pPr>
            <a:r>
              <a:rPr lang="en-US"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Addressing health inequities</a:t>
            </a:r>
          </a:p>
          <a:p>
            <a:pPr marL="0" marR="0">
              <a:lnSpc>
                <a:spcPct val="107000"/>
              </a:lnSpc>
              <a:spcBef>
                <a:spcPts val="0"/>
              </a:spcBef>
              <a:spcAft>
                <a:spcPts val="800"/>
              </a:spcAft>
            </a:pPr>
            <a:r>
              <a:rPr lang="en-US" sz="1800">
                <a:solidFill>
                  <a:srgbClr val="00B050"/>
                </a:solidFill>
                <a:latin typeface="Calibri" panose="020F0502020204030204" pitchFamily="34" charset="0"/>
                <a:ea typeface="Calibri" panose="020F0502020204030204" pitchFamily="34" charset="0"/>
                <a:cs typeface="Times New Roman" panose="02020603050405020304" pitchFamily="18" charset="0"/>
              </a:rPr>
              <a:t>HCL use</a:t>
            </a:r>
            <a:endParaRPr lang="en-US"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39465261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a:latin typeface="Montserrat SemiBold"/>
              </a:rPr>
              <a:t>Drivers questions</a:t>
            </a:r>
            <a:endParaRPr lang="en-US" sz="4400" b="1"/>
          </a:p>
        </p:txBody>
      </p:sp>
      <p:sp>
        <p:nvSpPr>
          <p:cNvPr id="2" name="Text Placeholder 1"/>
          <p:cNvSpPr>
            <a:spLocks noGrp="1"/>
          </p:cNvSpPr>
          <p:nvPr>
            <p:ph type="body" sz="quarter" idx="10"/>
          </p:nvPr>
        </p:nvSpPr>
        <p:spPr/>
        <p:txBody>
          <a:bodyPr lIns="45718" tIns="45718" rIns="45718" bIns="45718" anchor="t">
            <a:noAutofit/>
          </a:bodyPr>
          <a:lstStyle/>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anything</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remove</a:t>
            </a:r>
            <a:r>
              <a:rPr lang="es-ES" sz="2800" spc="-45">
                <a:latin typeface="Montserrat"/>
                <a:cs typeface="Hind Bold"/>
              </a:rPr>
              <a:t>?</a:t>
            </a:r>
            <a:endParaRPr lang="en-US"/>
          </a:p>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anything</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modify</a:t>
            </a:r>
            <a:r>
              <a:rPr lang="es-ES" sz="2800" spc="-45">
                <a:latin typeface="Montserrat"/>
                <a:cs typeface="Hind Bold"/>
              </a:rPr>
              <a:t>?</a:t>
            </a:r>
            <a:endParaRPr lang="en-US"/>
          </a:p>
          <a:p>
            <a:r>
              <a:rPr lang="es-ES" sz="2800" spc="-45" err="1">
                <a:latin typeface="Montserrat"/>
                <a:cs typeface="Hind Bold"/>
              </a:rPr>
              <a:t>Is</a:t>
            </a:r>
            <a:r>
              <a:rPr lang="es-ES" sz="2800" spc="-45">
                <a:latin typeface="Montserrat"/>
                <a:cs typeface="Hind Bold"/>
              </a:rPr>
              <a:t>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a:t>
            </a:r>
            <a:r>
              <a:rPr lang="es-ES" sz="2800" spc="-45">
                <a:latin typeface="Montserrat"/>
                <a:cs typeface="Hind Bold"/>
              </a:rPr>
              <a:t> </a:t>
            </a:r>
            <a:r>
              <a:rPr lang="es-ES" sz="2800" spc="-45" err="1">
                <a:latin typeface="Montserrat"/>
                <a:cs typeface="Hind Bold"/>
              </a:rPr>
              <a:t>content</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add</a:t>
            </a:r>
            <a:r>
              <a:rPr lang="es-ES" sz="2800" spc="-45">
                <a:latin typeface="Montserrat"/>
                <a:cs typeface="Hind Bold"/>
              </a:rPr>
              <a:t>?</a:t>
            </a:r>
            <a:endParaRPr lang="en-US"/>
          </a:p>
          <a:p>
            <a:endParaRPr lang="es-ES" sz="2800" spc="-45">
              <a:solidFill>
                <a:srgbClr val="1BA2AC"/>
              </a:solidFill>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Tree>
    <p:extLst>
      <p:ext uri="{BB962C8B-B14F-4D97-AF65-F5344CB8AC3E}">
        <p14:creationId xmlns:p14="http://schemas.microsoft.com/office/powerpoint/2010/main" val="83996731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p:txBody>
          <a:bodyPr/>
          <a:lstStyle/>
          <a:p>
            <a:r>
              <a:rPr lang="en-US"/>
              <a:t>Break</a:t>
            </a:r>
          </a:p>
        </p:txBody>
      </p:sp>
    </p:spTree>
    <p:extLst>
      <p:ext uri="{BB962C8B-B14F-4D97-AF65-F5344CB8AC3E}">
        <p14:creationId xmlns:p14="http://schemas.microsoft.com/office/powerpoint/2010/main" val="158746116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p:txBody>
          <a:bodyPr/>
          <a:lstStyle/>
          <a:p>
            <a:r>
              <a:rPr lang="en-US"/>
              <a:t>Adult &amp; Pediatric Measures Changes for Consideration</a:t>
            </a:r>
          </a:p>
        </p:txBody>
      </p:sp>
      <p:sp>
        <p:nvSpPr>
          <p:cNvPr id="4" name="TextBox 3">
            <a:extLst>
              <a:ext uri="{FF2B5EF4-FFF2-40B4-BE49-F238E27FC236}">
                <a16:creationId xmlns:a16="http://schemas.microsoft.com/office/drawing/2014/main" id="{6D34E3FE-DAF4-46A2-9116-67BA41CA1F5D}"/>
              </a:ext>
            </a:extLst>
          </p:cNvPr>
          <p:cNvSpPr txBox="1"/>
          <p:nvPr/>
        </p:nvSpPr>
        <p:spPr>
          <a:xfrm>
            <a:off x="3136900" y="3332689"/>
            <a:ext cx="6096000" cy="1138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Priya Prahalad- Pediatric group 1</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Daniel DeSalvo– Pediatric group 2</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Shivani Agarwal– Adult group</a:t>
            </a:r>
            <a:r>
              <a:rPr kumimoji="0" lang="en-US" sz="3200" b="0" i="0" u="none" strike="noStrike" kern="0" cap="none" spc="0" normalizeH="0" baseline="0" noProof="0">
                <a:ln>
                  <a:noFill/>
                </a:ln>
                <a:solidFill>
                  <a:schemeClr val="accent6">
                    <a:lumMod val="50000"/>
                  </a:schemeClr>
                </a:solidFill>
                <a:effectLst/>
                <a:uLnTx/>
                <a:uFillTx/>
                <a:latin typeface="Hind Bold"/>
                <a:sym typeface="Hind Bold"/>
              </a:rPr>
              <a:t> </a:t>
            </a:r>
          </a:p>
        </p:txBody>
      </p:sp>
    </p:spTree>
    <p:extLst>
      <p:ext uri="{BB962C8B-B14F-4D97-AF65-F5344CB8AC3E}">
        <p14:creationId xmlns:p14="http://schemas.microsoft.com/office/powerpoint/2010/main" val="146067637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a:latin typeface="Montserrat SemiBold"/>
              </a:rPr>
              <a:t>Measures questions</a:t>
            </a:r>
            <a:endParaRPr lang="en-US" sz="4400" b="1"/>
          </a:p>
        </p:txBody>
      </p:sp>
      <p:sp>
        <p:nvSpPr>
          <p:cNvPr id="2" name="Text Placeholder 1"/>
          <p:cNvSpPr>
            <a:spLocks noGrp="1"/>
          </p:cNvSpPr>
          <p:nvPr>
            <p:ph type="body" sz="quarter" idx="10"/>
          </p:nvPr>
        </p:nvSpPr>
        <p:spPr/>
        <p:txBody>
          <a:bodyPr lIns="45718" tIns="45718" rIns="45718" bIns="45718" anchor="t">
            <a:noAutofit/>
          </a:bodyPr>
          <a:lstStyle/>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anything</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remove</a:t>
            </a:r>
            <a:r>
              <a:rPr lang="es-ES" sz="2800" spc="-45">
                <a:latin typeface="Montserrat"/>
                <a:cs typeface="Hind Bold"/>
              </a:rPr>
              <a:t>?</a:t>
            </a:r>
            <a:endParaRPr lang="en-US"/>
          </a:p>
          <a:p>
            <a:r>
              <a:rPr lang="es-ES" sz="2800" spc="-45">
                <a:latin typeface="Montserrat"/>
                <a:cs typeface="Hind Bold"/>
              </a:rPr>
              <a:t>Are </a:t>
            </a:r>
            <a:r>
              <a:rPr lang="es-ES" sz="2800" spc="-45" err="1">
                <a:latin typeface="Montserrat"/>
                <a:cs typeface="Hind Bold"/>
              </a:rPr>
              <a:t>there</a:t>
            </a:r>
            <a:r>
              <a:rPr lang="es-ES" sz="2800" spc="-45">
                <a:latin typeface="Montserrat"/>
                <a:cs typeface="Hind Bold"/>
              </a:rPr>
              <a:t> anything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modify</a:t>
            </a:r>
            <a:r>
              <a:rPr lang="es-ES" sz="2800" spc="-45">
                <a:latin typeface="Montserrat"/>
                <a:cs typeface="Hind Bold"/>
              </a:rPr>
              <a:t>?</a:t>
            </a:r>
            <a:endParaRPr lang="en-US"/>
          </a:p>
          <a:p>
            <a:r>
              <a:rPr lang="es-ES" sz="2800" spc="-45" err="1">
                <a:latin typeface="Montserrat"/>
                <a:cs typeface="Hind Bold"/>
              </a:rPr>
              <a:t>Is</a:t>
            </a:r>
            <a:r>
              <a:rPr lang="es-ES" sz="2800" spc="-45">
                <a:latin typeface="Montserrat"/>
                <a:cs typeface="Hind Bold"/>
              </a:rPr>
              <a:t> </a:t>
            </a:r>
            <a:r>
              <a:rPr lang="es-ES" sz="2800" spc="-45" err="1">
                <a:latin typeface="Montserrat"/>
                <a:cs typeface="Hind Bold"/>
              </a:rPr>
              <a:t>there</a:t>
            </a:r>
            <a:r>
              <a:rPr lang="es-ES" sz="2800" spc="-45">
                <a:latin typeface="Montserrat"/>
                <a:cs typeface="Hind Bold"/>
              </a:rPr>
              <a:t> </a:t>
            </a:r>
            <a:r>
              <a:rPr lang="es-ES" sz="2800" spc="-45" err="1">
                <a:latin typeface="Montserrat"/>
                <a:cs typeface="Hind Bold"/>
              </a:rPr>
              <a:t>any</a:t>
            </a:r>
            <a:r>
              <a:rPr lang="es-ES" sz="2800" spc="-45">
                <a:latin typeface="Montserrat"/>
                <a:cs typeface="Hind Bold"/>
              </a:rPr>
              <a:t> </a:t>
            </a:r>
            <a:r>
              <a:rPr lang="es-ES" sz="2800" spc="-45" err="1">
                <a:latin typeface="Montserrat"/>
                <a:cs typeface="Hind Bold"/>
              </a:rPr>
              <a:t>content</a:t>
            </a:r>
            <a:r>
              <a:rPr lang="es-ES" sz="2800" spc="-45">
                <a:latin typeface="Montserrat"/>
                <a:cs typeface="Hind Bold"/>
              </a:rPr>
              <a:t> </a:t>
            </a:r>
            <a:r>
              <a:rPr lang="es-ES" sz="2800" spc="-45" err="1">
                <a:latin typeface="Montserrat"/>
                <a:cs typeface="Hind Bold"/>
              </a:rPr>
              <a:t>that</a:t>
            </a:r>
            <a:r>
              <a:rPr lang="es-ES" sz="2800" spc="-45">
                <a:latin typeface="Montserrat"/>
                <a:cs typeface="Hind Bold"/>
              </a:rPr>
              <a:t> </a:t>
            </a:r>
            <a:r>
              <a:rPr lang="es-ES" sz="2800" spc="-45" err="1">
                <a:latin typeface="Montserrat"/>
                <a:cs typeface="Hind Bold"/>
              </a:rPr>
              <a:t>we</a:t>
            </a:r>
            <a:r>
              <a:rPr lang="es-ES" sz="2800" spc="-45">
                <a:latin typeface="Montserrat"/>
                <a:cs typeface="Hind Bold"/>
              </a:rPr>
              <a:t> </a:t>
            </a:r>
            <a:r>
              <a:rPr lang="es-ES" sz="2800" spc="-45" err="1">
                <a:latin typeface="Montserrat"/>
                <a:cs typeface="Hind Bold"/>
              </a:rPr>
              <a:t>wish</a:t>
            </a:r>
            <a:r>
              <a:rPr lang="es-ES" sz="2800" spc="-45">
                <a:latin typeface="Montserrat"/>
                <a:cs typeface="Hind Bold"/>
              </a:rPr>
              <a:t> </a:t>
            </a:r>
            <a:r>
              <a:rPr lang="es-ES" sz="2800" spc="-45" err="1">
                <a:latin typeface="Montserrat"/>
                <a:cs typeface="Hind Bold"/>
              </a:rPr>
              <a:t>to</a:t>
            </a:r>
            <a:r>
              <a:rPr lang="es-ES" sz="2800" spc="-45">
                <a:latin typeface="Montserrat"/>
                <a:cs typeface="Hind Bold"/>
              </a:rPr>
              <a:t> </a:t>
            </a:r>
            <a:r>
              <a:rPr lang="es-ES" sz="2800" spc="-45" err="1">
                <a:latin typeface="Montserrat"/>
                <a:cs typeface="Hind Bold"/>
              </a:rPr>
              <a:t>add</a:t>
            </a:r>
            <a:r>
              <a:rPr lang="es-ES" sz="2800" spc="-45">
                <a:latin typeface="Montserrat"/>
                <a:cs typeface="Hind Bold"/>
              </a:rPr>
              <a:t>?</a:t>
            </a:r>
            <a:endParaRPr lang="en-US"/>
          </a:p>
          <a:p>
            <a:endParaRPr lang="es-ES" sz="2800" spc="-45">
              <a:solidFill>
                <a:srgbClr val="1BA2AC"/>
              </a:solidFill>
              <a:latin typeface="Hind Bold"/>
              <a:cs typeface="Hind Bold"/>
            </a:endParaRPr>
          </a:p>
          <a:p>
            <a:pPr marL="457200" indent="-457200">
              <a:buFont typeface="Wingdings" panose="05000000000000000000" pitchFamily="2" charset="2"/>
              <a:buChar char="Ø"/>
            </a:pPr>
            <a:endParaRPr lang="en-US" kern="1200">
              <a:latin typeface="Hind Bold"/>
              <a:cs typeface="Hind Bold"/>
            </a:endParaRPr>
          </a:p>
          <a:p>
            <a:endParaRPr lang="es-ES" sz="2800" spc="-45">
              <a:solidFill>
                <a:srgbClr val="1BA2AC"/>
              </a:solidFill>
              <a:latin typeface="Hind Bold"/>
              <a:cs typeface="Hind Bold"/>
            </a:endParaRPr>
          </a:p>
          <a:p>
            <a:pPr marL="457200" indent="-457200">
              <a:lnSpc>
                <a:spcPct val="200000"/>
              </a:lnSpc>
              <a:buClr>
                <a:srgbClr val="32ABB4"/>
              </a:buClr>
              <a:buFont typeface="Wingdings" panose="05000000000000000000" pitchFamily="2" charset="2"/>
              <a:buChar char="§"/>
            </a:pPr>
            <a:endParaRPr lang="en-US" sz="2800"/>
          </a:p>
          <a:p>
            <a:pPr marL="342900" indent="-342900">
              <a:buFont typeface="Wingdings" panose="05000000000000000000" pitchFamily="2" charset="2"/>
              <a:buChar char="§"/>
            </a:pPr>
            <a:endParaRPr lang="en-US" sz="2800"/>
          </a:p>
        </p:txBody>
      </p:sp>
    </p:spTree>
    <p:extLst>
      <p:ext uri="{BB962C8B-B14F-4D97-AF65-F5344CB8AC3E}">
        <p14:creationId xmlns:p14="http://schemas.microsoft.com/office/powerpoint/2010/main" val="18918024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FBC85-11A3-440A-ADD3-72BD59CC80B4}"/>
              </a:ext>
            </a:extLst>
          </p:cNvPr>
          <p:cNvSpPr>
            <a:spLocks noGrp="1"/>
          </p:cNvSpPr>
          <p:nvPr>
            <p:ph type="title"/>
          </p:nvPr>
        </p:nvSpPr>
        <p:spPr/>
        <p:txBody>
          <a:bodyPr/>
          <a:lstStyle/>
          <a:p>
            <a:r>
              <a:rPr lang="en-US"/>
              <a:t>Agenda</a:t>
            </a:r>
          </a:p>
        </p:txBody>
      </p:sp>
      <p:pic>
        <p:nvPicPr>
          <p:cNvPr id="3" name="Picture 2">
            <a:extLst>
              <a:ext uri="{FF2B5EF4-FFF2-40B4-BE49-F238E27FC236}">
                <a16:creationId xmlns:a16="http://schemas.microsoft.com/office/drawing/2014/main" id="{8AEA944C-4B6F-04D4-F8A1-0C99E40277A8}"/>
              </a:ext>
            </a:extLst>
          </p:cNvPr>
          <p:cNvPicPr>
            <a:picLocks noChangeAspect="1"/>
          </p:cNvPicPr>
          <p:nvPr/>
        </p:nvPicPr>
        <p:blipFill>
          <a:blip r:embed="rId3"/>
          <a:stretch>
            <a:fillRect/>
          </a:stretch>
        </p:blipFill>
        <p:spPr>
          <a:xfrm>
            <a:off x="648888" y="1393490"/>
            <a:ext cx="8373906" cy="2435928"/>
          </a:xfrm>
          <a:prstGeom prst="rect">
            <a:avLst/>
          </a:prstGeom>
        </p:spPr>
      </p:pic>
      <p:pic>
        <p:nvPicPr>
          <p:cNvPr id="7" name="Picture 6">
            <a:extLst>
              <a:ext uri="{FF2B5EF4-FFF2-40B4-BE49-F238E27FC236}">
                <a16:creationId xmlns:a16="http://schemas.microsoft.com/office/drawing/2014/main" id="{8B2EEDF6-B410-D74B-5B9B-AC136222E017}"/>
              </a:ext>
            </a:extLst>
          </p:cNvPr>
          <p:cNvPicPr>
            <a:picLocks noChangeAspect="1"/>
          </p:cNvPicPr>
          <p:nvPr/>
        </p:nvPicPr>
        <p:blipFill>
          <a:blip r:embed="rId4"/>
          <a:stretch>
            <a:fillRect/>
          </a:stretch>
        </p:blipFill>
        <p:spPr>
          <a:xfrm>
            <a:off x="609940" y="3734227"/>
            <a:ext cx="8451803" cy="2992132"/>
          </a:xfrm>
          <a:prstGeom prst="rect">
            <a:avLst/>
          </a:prstGeom>
        </p:spPr>
      </p:pic>
    </p:spTree>
    <p:extLst>
      <p:ext uri="{BB962C8B-B14F-4D97-AF65-F5344CB8AC3E}">
        <p14:creationId xmlns:p14="http://schemas.microsoft.com/office/powerpoint/2010/main" val="24234032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p:txBody>
          <a:bodyPr/>
          <a:lstStyle/>
          <a:p>
            <a:r>
              <a:rPr lang="en-US"/>
              <a:t>Report Out</a:t>
            </a:r>
          </a:p>
        </p:txBody>
      </p:sp>
      <p:sp>
        <p:nvSpPr>
          <p:cNvPr id="4" name="TextBox 3">
            <a:extLst>
              <a:ext uri="{FF2B5EF4-FFF2-40B4-BE49-F238E27FC236}">
                <a16:creationId xmlns:a16="http://schemas.microsoft.com/office/drawing/2014/main" id="{7739C2B4-B98F-44BD-94E9-CCB2B25BA40C}"/>
              </a:ext>
            </a:extLst>
          </p:cNvPr>
          <p:cNvSpPr txBox="1"/>
          <p:nvPr/>
        </p:nvSpPr>
        <p:spPr>
          <a:xfrm>
            <a:off x="3048000" y="2926289"/>
            <a:ext cx="60960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accent6">
                    <a:lumMod val="50000"/>
                  </a:schemeClr>
                </a:solidFill>
                <a:effectLst/>
                <a:uLnTx/>
                <a:uFillTx/>
                <a:latin typeface="Hind Bold"/>
                <a:sym typeface="Hind Bold"/>
              </a:rPr>
              <a:t>Amy Ohmer</a:t>
            </a:r>
            <a:endParaRPr lang="en-US" kern="0">
              <a:solidFill>
                <a:schemeClr val="accent6">
                  <a:lumMod val="50000"/>
                </a:schemeClr>
              </a:solidFill>
              <a:latin typeface="Hind Bold"/>
              <a:sym typeface="Hind Bold"/>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kern="0">
                <a:solidFill>
                  <a:schemeClr val="accent6">
                    <a:lumMod val="50000"/>
                  </a:schemeClr>
                </a:solidFill>
                <a:latin typeface="Hind Bold"/>
                <a:sym typeface="Hind Bold"/>
              </a:rPr>
              <a:t>Emily Coppedge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chemeClr val="accent6">
                    <a:lumMod val="50000"/>
                  </a:schemeClr>
                </a:solidFill>
                <a:effectLst/>
                <a:uLnTx/>
                <a:uFillTx/>
                <a:latin typeface="Hind Bold"/>
                <a:sym typeface="Hind Bold"/>
              </a:rPr>
              <a:t>Emily Dewit</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kern="0">
                <a:solidFill>
                  <a:schemeClr val="accent6">
                    <a:lumMod val="50000"/>
                  </a:schemeClr>
                </a:solidFill>
                <a:latin typeface="Hind Bold"/>
                <a:sym typeface="Hind Bold"/>
              </a:rPr>
              <a:t>Jeff Hitchcock</a:t>
            </a:r>
            <a:endParaRPr kumimoji="0" lang="en-US" b="0" i="0" u="none" strike="noStrike" kern="0" cap="none" spc="0" normalizeH="0" baseline="0" noProof="0">
              <a:ln>
                <a:noFill/>
              </a:ln>
              <a:solidFill>
                <a:schemeClr val="accent6">
                  <a:lumMod val="50000"/>
                </a:schemeClr>
              </a:solidFill>
              <a:effectLst/>
              <a:uLnTx/>
              <a:uFillTx/>
              <a:latin typeface="Hind Bold"/>
              <a:sym typeface="Hind Bold"/>
            </a:endParaRPr>
          </a:p>
        </p:txBody>
      </p:sp>
    </p:spTree>
    <p:extLst>
      <p:ext uri="{BB962C8B-B14F-4D97-AF65-F5344CB8AC3E}">
        <p14:creationId xmlns:p14="http://schemas.microsoft.com/office/powerpoint/2010/main" val="134436751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p:txBody>
          <a:bodyPr/>
          <a:lstStyle/>
          <a:p>
            <a:r>
              <a:rPr lang="en-US"/>
              <a:t>Closing Session</a:t>
            </a:r>
          </a:p>
        </p:txBody>
      </p:sp>
      <p:sp>
        <p:nvSpPr>
          <p:cNvPr id="4" name="TextBox 3">
            <a:extLst>
              <a:ext uri="{FF2B5EF4-FFF2-40B4-BE49-F238E27FC236}">
                <a16:creationId xmlns:a16="http://schemas.microsoft.com/office/drawing/2014/main" id="{B1C2EFA2-2194-4194-8214-3AB949679EAC}"/>
              </a:ext>
            </a:extLst>
          </p:cNvPr>
          <p:cNvSpPr txBox="1"/>
          <p:nvPr/>
        </p:nvSpPr>
        <p:spPr>
          <a:xfrm>
            <a:off x="3048000" y="2926289"/>
            <a:ext cx="6096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accent6">
                    <a:lumMod val="50000"/>
                  </a:schemeClr>
                </a:solidFill>
                <a:effectLst/>
                <a:uLnTx/>
                <a:uFillTx/>
                <a:latin typeface="Hind Bold"/>
                <a:sym typeface="Hind Bold"/>
              </a:rPr>
              <a:t>Osagie Ebekozien</a:t>
            </a:r>
            <a:endParaRPr kumimoji="0" lang="en-US" sz="3200" b="0" i="0" u="none" strike="noStrike" kern="0" cap="none" spc="0" normalizeH="0" baseline="0" noProof="0">
              <a:ln>
                <a:noFill/>
              </a:ln>
              <a:solidFill>
                <a:schemeClr val="accent6">
                  <a:lumMod val="50000"/>
                </a:schemeClr>
              </a:solidFill>
              <a:effectLst/>
              <a:uLnTx/>
              <a:uFillTx/>
              <a:latin typeface="Hind Bold"/>
              <a:sym typeface="Hind Bold"/>
            </a:endParaRPr>
          </a:p>
        </p:txBody>
      </p:sp>
    </p:spTree>
    <p:extLst>
      <p:ext uri="{BB962C8B-B14F-4D97-AF65-F5344CB8AC3E}">
        <p14:creationId xmlns:p14="http://schemas.microsoft.com/office/powerpoint/2010/main" val="2684606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FBC85-11A3-440A-ADD3-72BD59CC80B4}"/>
              </a:ext>
            </a:extLst>
          </p:cNvPr>
          <p:cNvSpPr>
            <a:spLocks noGrp="1"/>
          </p:cNvSpPr>
          <p:nvPr>
            <p:ph type="title"/>
          </p:nvPr>
        </p:nvSpPr>
        <p:spPr/>
        <p:txBody>
          <a:bodyPr/>
          <a:lstStyle/>
          <a:p>
            <a:r>
              <a:rPr lang="en-US"/>
              <a:t>Agenda</a:t>
            </a:r>
          </a:p>
        </p:txBody>
      </p:sp>
      <p:pic>
        <p:nvPicPr>
          <p:cNvPr id="4" name="Picture 3">
            <a:extLst>
              <a:ext uri="{FF2B5EF4-FFF2-40B4-BE49-F238E27FC236}">
                <a16:creationId xmlns:a16="http://schemas.microsoft.com/office/drawing/2014/main" id="{73E199BB-60DC-9724-6A85-67164B820CBF}"/>
              </a:ext>
            </a:extLst>
          </p:cNvPr>
          <p:cNvPicPr>
            <a:picLocks noChangeAspect="1"/>
          </p:cNvPicPr>
          <p:nvPr/>
        </p:nvPicPr>
        <p:blipFill>
          <a:blip r:embed="rId3"/>
          <a:stretch>
            <a:fillRect/>
          </a:stretch>
        </p:blipFill>
        <p:spPr>
          <a:xfrm>
            <a:off x="756041" y="1399233"/>
            <a:ext cx="9016290" cy="5068163"/>
          </a:xfrm>
          <a:prstGeom prst="rect">
            <a:avLst/>
          </a:prstGeom>
        </p:spPr>
      </p:pic>
    </p:spTree>
    <p:extLst>
      <p:ext uri="{BB962C8B-B14F-4D97-AF65-F5344CB8AC3E}">
        <p14:creationId xmlns:p14="http://schemas.microsoft.com/office/powerpoint/2010/main" val="306570992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A159B-5BF6-4A9E-B656-B09C4E56B1B8}"/>
              </a:ext>
            </a:extLst>
          </p:cNvPr>
          <p:cNvSpPr>
            <a:spLocks noGrp="1"/>
          </p:cNvSpPr>
          <p:nvPr>
            <p:ph type="title"/>
          </p:nvPr>
        </p:nvSpPr>
        <p:spPr>
          <a:xfrm>
            <a:off x="2170840" y="1813515"/>
            <a:ext cx="9856059" cy="1447800"/>
          </a:xfrm>
        </p:spPr>
        <p:txBody>
          <a:bodyPr/>
          <a:lstStyle/>
          <a:p>
            <a:r>
              <a:rPr lang="en-US"/>
              <a:t>Review of Measures</a:t>
            </a:r>
          </a:p>
        </p:txBody>
      </p:sp>
      <p:sp>
        <p:nvSpPr>
          <p:cNvPr id="4" name="TextBox 3">
            <a:extLst>
              <a:ext uri="{FF2B5EF4-FFF2-40B4-BE49-F238E27FC236}">
                <a16:creationId xmlns:a16="http://schemas.microsoft.com/office/drawing/2014/main" id="{BF908D16-1221-4EDD-84B8-E1CF9947AC8B}"/>
              </a:ext>
            </a:extLst>
          </p:cNvPr>
          <p:cNvSpPr txBox="1"/>
          <p:nvPr/>
        </p:nvSpPr>
        <p:spPr>
          <a:xfrm>
            <a:off x="3152775" y="3429000"/>
            <a:ext cx="6165850" cy="754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15000"/>
              </a:lnSpc>
              <a:spcBef>
                <a:spcPts val="0"/>
              </a:spcBef>
              <a:spcAft>
                <a:spcPts val="0"/>
              </a:spcAft>
            </a:pPr>
            <a:r>
              <a:rPr lang="en-US" sz="2000">
                <a:solidFill>
                  <a:srgbClr val="3E4F8F"/>
                </a:solidFill>
                <a:effectLst/>
                <a:latin typeface="+mj-lt"/>
                <a:ea typeface="Arial" panose="020B0604020202020204" pitchFamily="34" charset="0"/>
              </a:rPr>
              <a:t>Adult – Ann Mungmode</a:t>
            </a:r>
          </a:p>
          <a:p>
            <a:pPr algn="ctr"/>
            <a:r>
              <a:rPr lang="en-US" sz="2000">
                <a:solidFill>
                  <a:srgbClr val="3E4F8F"/>
                </a:solidFill>
                <a:effectLst/>
                <a:latin typeface="+mj-lt"/>
                <a:ea typeface="Arial" panose="020B0604020202020204" pitchFamily="34" charset="0"/>
              </a:rPr>
              <a:t>Pediatric – Ori Odugbesan</a:t>
            </a:r>
            <a:endParaRPr lang="en-US" sz="2000">
              <a:solidFill>
                <a:srgbClr val="3E4F8F"/>
              </a:solidFill>
              <a:latin typeface="+mj-lt"/>
            </a:endParaRPr>
          </a:p>
        </p:txBody>
      </p:sp>
    </p:spTree>
    <p:extLst>
      <p:ext uri="{BB962C8B-B14F-4D97-AF65-F5344CB8AC3E}">
        <p14:creationId xmlns:p14="http://schemas.microsoft.com/office/powerpoint/2010/main" val="262306531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sz="4400" b="1">
                <a:solidFill>
                  <a:srgbClr val="3E4F8F"/>
                </a:solidFill>
              </a:rPr>
              <a:t>Core QI Adult Measures / Drivers </a:t>
            </a:r>
            <a:br>
              <a:rPr lang="en-US" sz="4400" b="1">
                <a:solidFill>
                  <a:srgbClr val="18A1AB"/>
                </a:solidFill>
              </a:rPr>
            </a:br>
            <a:r>
              <a:rPr lang="en-US" sz="2200" b="1">
                <a:solidFill>
                  <a:srgbClr val="3E4F8F"/>
                </a:solidFill>
              </a:rPr>
              <a:t>June 2020 – </a:t>
            </a:r>
            <a:r>
              <a:rPr lang="en-US" sz="2200">
                <a:solidFill>
                  <a:srgbClr val="3E4F8F"/>
                </a:solidFill>
              </a:rPr>
              <a:t>May</a:t>
            </a:r>
            <a:r>
              <a:rPr lang="en-US" sz="2200" b="1">
                <a:solidFill>
                  <a:srgbClr val="3E4F8F"/>
                </a:solidFill>
              </a:rPr>
              <a:t> 2022</a:t>
            </a:r>
          </a:p>
        </p:txBody>
      </p:sp>
      <p:sp>
        <p:nvSpPr>
          <p:cNvPr id="5" name="Text Placeholder 4">
            <a:extLst>
              <a:ext uri="{FF2B5EF4-FFF2-40B4-BE49-F238E27FC236}">
                <a16:creationId xmlns:a16="http://schemas.microsoft.com/office/drawing/2014/main" id="{6B425DED-7AD9-4532-8F93-C8555C32988D}"/>
              </a:ext>
            </a:extLst>
          </p:cNvPr>
          <p:cNvSpPr>
            <a:spLocks noGrp="1"/>
          </p:cNvSpPr>
          <p:nvPr>
            <p:ph type="body" sz="quarter" idx="10"/>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059143960"/>
              </p:ext>
            </p:extLst>
          </p:nvPr>
        </p:nvGraphicFramePr>
        <p:xfrm>
          <a:off x="1033247" y="1553447"/>
          <a:ext cx="10003585" cy="3826618"/>
        </p:xfrm>
        <a:graphic>
          <a:graphicData uri="http://schemas.openxmlformats.org/drawingml/2006/table">
            <a:tbl>
              <a:tblPr firstRow="1" bandRow="1">
                <a:tableStyleId>{5940675A-B579-460E-94D1-54222C63F5DA}</a:tableStyleId>
              </a:tblPr>
              <a:tblGrid>
                <a:gridCol w="5003716">
                  <a:extLst>
                    <a:ext uri="{9D8B030D-6E8A-4147-A177-3AD203B41FA5}">
                      <a16:colId xmlns:a16="http://schemas.microsoft.com/office/drawing/2014/main" val="3461308717"/>
                    </a:ext>
                  </a:extLst>
                </a:gridCol>
                <a:gridCol w="4999869">
                  <a:extLst>
                    <a:ext uri="{9D8B030D-6E8A-4147-A177-3AD203B41FA5}">
                      <a16:colId xmlns:a16="http://schemas.microsoft.com/office/drawing/2014/main" val="1158922004"/>
                    </a:ext>
                  </a:extLst>
                </a:gridCol>
              </a:tblGrid>
              <a:tr h="432626">
                <a:tc>
                  <a:txBody>
                    <a:bodyPr/>
                    <a:lstStyle/>
                    <a:p>
                      <a:pPr algn="ctr"/>
                      <a:r>
                        <a:rPr lang="en-US" sz="2400" b="1">
                          <a:solidFill>
                            <a:srgbClr val="3E4F8F"/>
                          </a:solidFill>
                        </a:rPr>
                        <a:t>Global Outcome Measure</a:t>
                      </a:r>
                    </a:p>
                  </a:txBody>
                  <a:tcPr>
                    <a:lnR w="12700" cap="flat" cmpd="sng" algn="ctr">
                      <a:solidFill>
                        <a:srgbClr val="47606D"/>
                      </a:solidFill>
                      <a:prstDash val="solid"/>
                      <a:round/>
                      <a:headEnd type="none" w="med" len="med"/>
                      <a:tailEnd type="none" w="med" len="med"/>
                    </a:lnR>
                  </a:tcPr>
                </a:tc>
                <a:tc>
                  <a:txBody>
                    <a:bodyPr/>
                    <a:lstStyle/>
                    <a:p>
                      <a:pPr algn="ctr"/>
                      <a:r>
                        <a:rPr lang="en-US" sz="2400" b="1">
                          <a:solidFill>
                            <a:srgbClr val="3E4F8F"/>
                          </a:solidFill>
                        </a:rPr>
                        <a:t>Process Measures</a:t>
                      </a:r>
                    </a:p>
                  </a:txBody>
                  <a:tcP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303171843"/>
                  </a:ext>
                </a:extLst>
              </a:tr>
              <a:tr h="237076">
                <a:tc rowSpan="9">
                  <a:txBody>
                    <a:bodyPr/>
                    <a:lstStyle/>
                    <a:p>
                      <a:pPr algn="ctr"/>
                      <a:r>
                        <a:rPr lang="en-US" sz="1800">
                          <a:solidFill>
                            <a:srgbClr val="47606D"/>
                          </a:solidFill>
                        </a:rPr>
                        <a:t>Increase proportion of patients A1c &lt;8% (All clinics)</a:t>
                      </a:r>
                    </a:p>
                    <a:p>
                      <a:pPr algn="ctr"/>
                      <a:endParaRPr lang="en-US" sz="1800">
                        <a:solidFill>
                          <a:srgbClr val="47606D"/>
                        </a:solidFill>
                      </a:endParaRPr>
                    </a:p>
                    <a:p>
                      <a:pPr algn="ctr"/>
                      <a:r>
                        <a:rPr lang="en-US" sz="1800">
                          <a:solidFill>
                            <a:srgbClr val="47606D"/>
                          </a:solidFill>
                        </a:rPr>
                        <a:t>Increase TIR among CGM users </a:t>
                      </a:r>
                      <a:r>
                        <a:rPr lang="en-US" sz="1800" baseline="0">
                          <a:solidFill>
                            <a:srgbClr val="47606D"/>
                          </a:solidFill>
                        </a:rPr>
                        <a:t>(All clinics)</a:t>
                      </a:r>
                      <a:endParaRPr lang="en-US" sz="1800">
                        <a:solidFill>
                          <a:srgbClr val="47606D"/>
                        </a:solidFill>
                      </a:endParaRPr>
                    </a:p>
                    <a:p>
                      <a:endParaRPr lang="en-US" sz="1800">
                        <a:solidFill>
                          <a:srgbClr val="47606D"/>
                        </a:solidFill>
                      </a:endParaRPr>
                    </a:p>
                  </a:txBody>
                  <a:tcPr anchor="ctr">
                    <a:lnR w="12700" cap="flat" cmpd="sng" algn="ctr">
                      <a:solidFill>
                        <a:srgbClr val="47606D"/>
                      </a:solidFill>
                      <a:prstDash val="solid"/>
                      <a:round/>
                      <a:headEnd type="none" w="med" len="med"/>
                      <a:tailEnd type="none" w="med" len="med"/>
                    </a:lnR>
                  </a:tcPr>
                </a:tc>
                <a:tc>
                  <a:txBody>
                    <a:bodyPr/>
                    <a:lstStyle/>
                    <a:p>
                      <a:pPr algn="ctr"/>
                      <a:r>
                        <a:rPr lang="en-US" sz="1800" b="0" i="0" u="none" strike="noStrike" cap="none" spc="0" baseline="0">
                          <a:ln>
                            <a:noFill/>
                          </a:ln>
                          <a:solidFill>
                            <a:srgbClr val="47606D"/>
                          </a:solidFill>
                          <a:uFillTx/>
                          <a:latin typeface="+mn-lt"/>
                          <a:ea typeface="+mn-ea"/>
                          <a:cs typeface="+mn-cs"/>
                          <a:sym typeface="Hind Bold"/>
                        </a:rPr>
                        <a:t>CGM/Sensor </a:t>
                      </a:r>
                      <a:r>
                        <a:rPr lang="en-US" sz="1800">
                          <a:solidFill>
                            <a:srgbClr val="47606D"/>
                          </a:solidFill>
                        </a:rPr>
                        <a:t>Use </a:t>
                      </a:r>
                      <a:r>
                        <a:rPr lang="en-US" sz="1800" b="0" i="0">
                          <a:solidFill>
                            <a:srgbClr val="47606D"/>
                          </a:solidFill>
                        </a:rPr>
                        <a:t>(All clinics)</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462684980"/>
                  </a:ext>
                </a:extLst>
              </a:tr>
              <a:tr h="237076">
                <a:tc vMerge="1">
                  <a:txBody>
                    <a:bodyPr/>
                    <a:lstStyle/>
                    <a:p>
                      <a:endParaRPr lang="en-US"/>
                    </a:p>
                  </a:txBody>
                  <a:tcPr/>
                </a:tc>
                <a:tc>
                  <a:txBody>
                    <a:bodyPr/>
                    <a:lstStyle/>
                    <a:p>
                      <a:pPr algn="ctr"/>
                      <a:r>
                        <a:rPr lang="en-US" sz="1800" b="0" i="0">
                          <a:solidFill>
                            <a:srgbClr val="47606D"/>
                          </a:solidFill>
                        </a:rPr>
                        <a:t>BG Check</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104418053"/>
                  </a:ext>
                </a:extLst>
              </a:tr>
              <a:tr h="250904">
                <a:tc vMerge="1">
                  <a:txBody>
                    <a:bodyPr/>
                    <a:lstStyle/>
                    <a:p>
                      <a:endParaRPr lang="en-US" sz="1800"/>
                    </a:p>
                  </a:txBody>
                  <a:tcPr/>
                </a:tc>
                <a:tc>
                  <a:txBody>
                    <a:bodyPr/>
                    <a:lstStyle/>
                    <a:p>
                      <a:pPr algn="ctr"/>
                      <a:r>
                        <a:rPr lang="en-US" sz="1800">
                          <a:solidFill>
                            <a:srgbClr val="47606D"/>
                          </a:solidFill>
                        </a:rPr>
                        <a:t>Insulin</a:t>
                      </a:r>
                      <a:r>
                        <a:rPr lang="en-US" sz="1800" baseline="0">
                          <a:solidFill>
                            <a:srgbClr val="47606D"/>
                          </a:solidFill>
                        </a:rPr>
                        <a:t> Pump/Pod Use (Elective)</a:t>
                      </a:r>
                      <a:endParaRPr lang="en-US" sz="1800">
                        <a:solidFill>
                          <a:srgbClr val="47606D"/>
                        </a:solidFill>
                      </a:endParaRP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582285538"/>
                  </a:ext>
                </a:extLst>
              </a:tr>
              <a:tr h="250904">
                <a:tc vMerge="1">
                  <a:txBody>
                    <a:bodyPr/>
                    <a:lstStyle/>
                    <a:p>
                      <a:endParaRPr lang="en-US"/>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Depression Screening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715706406"/>
                  </a:ext>
                </a:extLst>
              </a:tr>
              <a:tr h="443338">
                <a:tc vMerge="1">
                  <a:txBody>
                    <a:bodyPr/>
                    <a:lstStyle/>
                    <a:p>
                      <a:endParaRPr lang="en-US" sz="180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a:solidFill>
                            <a:srgbClr val="47606D"/>
                          </a:solidFill>
                        </a:rPr>
                        <a:t>Time In Range</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509912513"/>
                  </a:ext>
                </a:extLst>
              </a:tr>
              <a:tr h="252464">
                <a:tc vMerge="1">
                  <a:txBody>
                    <a:bodyPr/>
                    <a:lstStyle/>
                    <a:p>
                      <a:endParaRPr lang="en-US" sz="1800"/>
                    </a:p>
                  </a:txBody>
                  <a:tcPr/>
                </a:tc>
                <a:tc>
                  <a:txBody>
                    <a:bodyPr/>
                    <a:lstStyle/>
                    <a:p>
                      <a:pPr algn="ctr"/>
                      <a:r>
                        <a:rPr lang="en-US" sz="1800">
                          <a:solidFill>
                            <a:srgbClr val="47606D"/>
                          </a:solidFill>
                        </a:rPr>
                        <a:t>DKA events</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11284232"/>
                  </a:ext>
                </a:extLst>
              </a:tr>
              <a:tr h="252464">
                <a:tc vMerge="1">
                  <a:txBody>
                    <a:bodyPr/>
                    <a:lstStyle/>
                    <a:p>
                      <a:endParaRPr lang="en-US"/>
                    </a:p>
                  </a:txBody>
                  <a:tcPr/>
                </a:tc>
                <a:tc>
                  <a:txBody>
                    <a:bodyPr/>
                    <a:lstStyle/>
                    <a:p>
                      <a:pPr algn="ctr"/>
                      <a:r>
                        <a:rPr lang="en-US" sz="1800">
                          <a:solidFill>
                            <a:srgbClr val="47606D"/>
                          </a:solidFill>
                        </a:rPr>
                        <a:t>Statin Prescribing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3487149306"/>
                  </a:ext>
                </a:extLst>
              </a:tr>
              <a:tr h="227198">
                <a:tc vMerge="1">
                  <a:txBody>
                    <a:bodyPr/>
                    <a:lstStyle/>
                    <a:p>
                      <a:endParaRPr lang="en-US" sz="1800"/>
                    </a:p>
                  </a:txBody>
                  <a:tcPr/>
                </a:tc>
                <a:tc>
                  <a:txBody>
                    <a:bodyPr/>
                    <a:lstStyle/>
                    <a:p>
                      <a:pPr algn="ctr"/>
                      <a:r>
                        <a:rPr lang="en-US" sz="1800" b="0" i="0" u="none" strike="noStrike" cap="none" spc="0" baseline="0">
                          <a:ln>
                            <a:noFill/>
                          </a:ln>
                          <a:solidFill>
                            <a:srgbClr val="47606D"/>
                          </a:solidFill>
                          <a:uFillTx/>
                          <a:latin typeface="+mn-lt"/>
                          <a:ea typeface="+mn-ea"/>
                          <a:cs typeface="+mn-cs"/>
                          <a:sym typeface="Hind Bold"/>
                        </a:rPr>
                        <a:t>ACE/Arb Prescribing</a:t>
                      </a:r>
                      <a:endParaRPr lang="en-US" sz="1800">
                        <a:solidFill>
                          <a:srgbClr val="47606D"/>
                        </a:solidFill>
                      </a:endParaRP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2627184326"/>
                  </a:ext>
                </a:extLst>
              </a:tr>
              <a:tr h="227198">
                <a:tc vMerge="1">
                  <a:txBody>
                    <a:bodyPr/>
                    <a:lstStyle/>
                    <a:p>
                      <a:endParaRPr lang="en-US"/>
                    </a:p>
                  </a:txBody>
                  <a:tcPr/>
                </a:tc>
                <a:tc>
                  <a:txBody>
                    <a:bodyPr/>
                    <a:lstStyle/>
                    <a:p>
                      <a:pPr algn="ctr"/>
                      <a:r>
                        <a:rPr lang="en-US" sz="1800">
                          <a:solidFill>
                            <a:srgbClr val="47606D"/>
                          </a:solidFill>
                        </a:rPr>
                        <a:t>SDOH Screening</a:t>
                      </a:r>
                    </a:p>
                  </a:txBody>
                  <a:tcPr anchor="ctr">
                    <a:lnL w="12700" cap="flat" cmpd="sng" algn="ctr">
                      <a:solidFill>
                        <a:srgbClr val="47606D"/>
                      </a:solidFill>
                      <a:prstDash val="solid"/>
                      <a:round/>
                      <a:headEnd type="none" w="med" len="med"/>
                      <a:tailEnd type="none" w="med" len="med"/>
                    </a:lnL>
                  </a:tcPr>
                </a:tc>
                <a:extLst>
                  <a:ext uri="{0D108BD9-81ED-4DB2-BD59-A6C34878D82A}">
                    <a16:rowId xmlns:a16="http://schemas.microsoft.com/office/drawing/2014/main" val="1023473775"/>
                  </a:ext>
                </a:extLst>
              </a:tr>
            </a:tbl>
          </a:graphicData>
        </a:graphic>
      </p:graphicFrame>
      <p:sp>
        <p:nvSpPr>
          <p:cNvPr id="2" name="TextBox 1"/>
          <p:cNvSpPr txBox="1"/>
          <p:nvPr/>
        </p:nvSpPr>
        <p:spPr>
          <a:xfrm>
            <a:off x="548640" y="5476109"/>
            <a:ext cx="831582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8A1AB"/>
                </a:solidFill>
                <a:effectLst/>
                <a:uLnTx/>
                <a:uFillTx/>
                <a:latin typeface="Calibri"/>
                <a:sym typeface="Hind Bold"/>
              </a:rPr>
              <a:t>^ </a:t>
            </a:r>
            <a:r>
              <a:rPr kumimoji="0" lang="en-US" sz="1600" b="0" i="0" u="none" strike="noStrike" kern="0" cap="none" spc="0" normalizeH="0" baseline="0" noProof="0">
                <a:ln>
                  <a:noFill/>
                </a:ln>
                <a:solidFill>
                  <a:srgbClr val="696F70"/>
                </a:solidFill>
                <a:effectLst/>
                <a:uLnTx/>
                <a:uFillTx/>
                <a:latin typeface="Calibri"/>
                <a:sym typeface="Hind Bold"/>
              </a:rPr>
              <a:t>Patients that have not been seen in 180 days and don’t have a scheduled appointment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8A1AB"/>
                </a:solidFill>
                <a:effectLst/>
                <a:uLnTx/>
                <a:uFillTx/>
                <a:latin typeface="Calibri"/>
                <a:sym typeface="Hind Bold"/>
              </a:rPr>
              <a:t>* </a:t>
            </a:r>
            <a:r>
              <a:rPr kumimoji="0" lang="en-US" sz="1600" b="0" i="0" u="none" strike="noStrike" kern="0" cap="none" spc="0" normalizeH="0" baseline="0" noProof="0">
                <a:ln>
                  <a:noFill/>
                </a:ln>
                <a:solidFill>
                  <a:srgbClr val="696F70"/>
                </a:solidFill>
                <a:effectLst/>
                <a:uLnTx/>
                <a:uFillTx/>
                <a:latin typeface="Calibri"/>
                <a:sym typeface="Hind Bold"/>
              </a:rPr>
              <a:t>CGM/Sensor Use and/or patients checking blood glucose using finger sticks at least 4 times daily</a:t>
            </a:r>
          </a:p>
        </p:txBody>
      </p:sp>
    </p:spTree>
    <p:extLst>
      <p:ext uri="{BB962C8B-B14F-4D97-AF65-F5344CB8AC3E}">
        <p14:creationId xmlns:p14="http://schemas.microsoft.com/office/powerpoint/2010/main" val="23449722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C8FBC343-403A-0210-854B-4AF5188B032C}"/>
              </a:ext>
            </a:extLst>
          </p:cNvPr>
          <p:cNvPicPr>
            <a:picLocks noChangeAspect="1"/>
          </p:cNvPicPr>
          <p:nvPr/>
        </p:nvPicPr>
        <p:blipFill>
          <a:blip r:embed="rId2"/>
          <a:stretch>
            <a:fillRect/>
          </a:stretch>
        </p:blipFill>
        <p:spPr>
          <a:xfrm>
            <a:off x="1616870" y="2649"/>
            <a:ext cx="7839074" cy="6906280"/>
          </a:xfrm>
          <a:prstGeom prst="rect">
            <a:avLst/>
          </a:prstGeom>
        </p:spPr>
      </p:pic>
    </p:spTree>
    <p:extLst>
      <p:ext uri="{BB962C8B-B14F-4D97-AF65-F5344CB8AC3E}">
        <p14:creationId xmlns:p14="http://schemas.microsoft.com/office/powerpoint/2010/main" val="3288253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62BFAA8D-AF99-7125-F89F-6F941983F9BB}"/>
              </a:ext>
            </a:extLst>
          </p:cNvPr>
          <p:cNvPicPr>
            <a:picLocks noChangeAspect="1"/>
          </p:cNvPicPr>
          <p:nvPr/>
        </p:nvPicPr>
        <p:blipFill>
          <a:blip r:embed="rId2"/>
          <a:stretch>
            <a:fillRect/>
          </a:stretch>
        </p:blipFill>
        <p:spPr>
          <a:xfrm>
            <a:off x="1414463" y="553752"/>
            <a:ext cx="8196261" cy="5446889"/>
          </a:xfrm>
          <a:prstGeom prst="rect">
            <a:avLst/>
          </a:prstGeom>
        </p:spPr>
      </p:pic>
    </p:spTree>
    <p:extLst>
      <p:ext uri="{BB962C8B-B14F-4D97-AF65-F5344CB8AC3E}">
        <p14:creationId xmlns:p14="http://schemas.microsoft.com/office/powerpoint/2010/main" val="4133980404"/>
      </p:ext>
    </p:extLst>
  </p:cSld>
  <p:clrMapOvr>
    <a:masterClrMapping/>
  </p:clrMapOvr>
  <p:transition spd="med"/>
</p:sld>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1-01-19 QI All Staff- formatted  -  Read-Only" id="{031EE090-AB92-437E-8125-275FF27E9652}" vid="{183C4F49-2291-4E52-9734-D4FCFB979E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6" ma:contentTypeDescription="Create a new document." ma:contentTypeScope="" ma:versionID="48fa7ca24aa9b59388d568a3f57132ed">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f667681e49a1a5b3b09ebbda51b4f5e6"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D5AE2F-243B-4659-B0D8-61D4E39FA158}">
  <ds:schemaRefs>
    <ds:schemaRef ds:uri="http://schemas.microsoft.com/sharepoint/v3/contenttype/forms"/>
  </ds:schemaRefs>
</ds:datastoreItem>
</file>

<file path=customXml/itemProps2.xml><?xml version="1.0" encoding="utf-8"?>
<ds:datastoreItem xmlns:ds="http://schemas.openxmlformats.org/officeDocument/2006/customXml" ds:itemID="{E7D3BCF5-1DE2-46F2-AE11-A079E5711D2F}">
  <ds:schemaRefs>
    <ds:schemaRef ds:uri="2f7b054f-be38-41d2-978f-3d651b980644"/>
    <ds:schemaRef ds:uri="626cb74e-9669-4fd8-87b3-351e3976c1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4EE767-C93E-4043-B08C-FB4913DF3D78}"/>
</file>

<file path=docProps/app.xml><?xml version="1.0" encoding="utf-8"?>
<Properties xmlns="http://schemas.openxmlformats.org/officeDocument/2006/extended-properties" xmlns:vt="http://schemas.openxmlformats.org/officeDocument/2006/docPropsVTypes">
  <Template>2021-01-19 QI All Staff- formatted</Template>
  <Application>Microsoft Office PowerPoint</Application>
  <PresentationFormat>Widescreen</PresentationFormat>
  <Slides>41</Slides>
  <Notes>17</Notes>
  <HiddenSlides>1</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T1D Exchange</vt:lpstr>
      <vt:lpstr>PowerPoint Presentation</vt:lpstr>
      <vt:lpstr>Welcome, Agenda, and Logistics Overview  Review of Accomplishments</vt:lpstr>
      <vt:lpstr>Agenda</vt:lpstr>
      <vt:lpstr>Agenda</vt:lpstr>
      <vt:lpstr>Agenda</vt:lpstr>
      <vt:lpstr>Review of Measures</vt:lpstr>
      <vt:lpstr>Core QI Adult Measures / Drivers  June 2020 – May 2022</vt:lpstr>
      <vt:lpstr>PowerPoint Presentation</vt:lpstr>
      <vt:lpstr>PowerPoint Presentation</vt:lpstr>
      <vt:lpstr>PowerPoint Presentation</vt:lpstr>
      <vt:lpstr>Core QI Pediatric Measures / Drivers  June 2020 – May 2022</vt:lpstr>
      <vt:lpstr>PowerPoint Presentation</vt:lpstr>
      <vt:lpstr>PowerPoint Presentation</vt:lpstr>
      <vt:lpstr>PowerPoint Presentation</vt:lpstr>
      <vt:lpstr>Global Aim Discussion</vt:lpstr>
      <vt:lpstr>Global Aim</vt:lpstr>
      <vt:lpstr>Proposed Adult Global Aim</vt:lpstr>
      <vt:lpstr>Proposed Pediatric Global Aim</vt:lpstr>
      <vt:lpstr>Proposed Pediatric Global Aim</vt:lpstr>
      <vt:lpstr> Diabetes Technology &amp; Therapeutics Vol. 23, No. 50 Closed-Loop Insulin Therapy Improves Glycemic Control in Adolescents and Young Adults: Outcomes from the International Diabetes Closed-Loop Trial Elvira Isganaitis, Dan Raghinaru, Louise Ambler-Osborn, Jordan E. Pinsker, Bruce A. Buckingham, R. Paul Wadwa, Laya Ekhlaspour, Yogish C. Kudva, Carol J. Levy, Gregory P. Forlenza, Roy W. Beck, Craig Kollman, John W. Lum, Sue A. Brown, Lori M. Laffel, for the iDCL Trial Research Group* … See all authors  Published Online:20 Apr 2021https://doi.org/10.1089/dia.2020.0572</vt:lpstr>
      <vt:lpstr>PowerPoint Presentation</vt:lpstr>
      <vt:lpstr>PowerPoint Presentation</vt:lpstr>
      <vt:lpstr>PowerPoint Presentation</vt:lpstr>
      <vt:lpstr>PowerPoint Presentation</vt:lpstr>
      <vt:lpstr>PowerPoint Presentation</vt:lpstr>
      <vt:lpstr>PowerPoint Presentation</vt:lpstr>
      <vt:lpstr>Global Aim questions</vt:lpstr>
      <vt:lpstr>Break</vt:lpstr>
      <vt:lpstr>Key Drivers </vt:lpstr>
      <vt:lpstr>Current Primary Drivers, Adult </vt:lpstr>
      <vt:lpstr>Current Primary Drivers, Pediatric </vt:lpstr>
      <vt:lpstr>Adult T1D Glycemia Targets KDD</vt:lpstr>
      <vt:lpstr>Pediatric T1D Glycemic Targets KDD</vt:lpstr>
      <vt:lpstr>Proposed Peds Key Drivers</vt:lpstr>
      <vt:lpstr>Proposed Adult Key Drivers</vt:lpstr>
      <vt:lpstr>Drivers questions</vt:lpstr>
      <vt:lpstr>Break</vt:lpstr>
      <vt:lpstr>Adult &amp; Pediatric Measures Changes for Consideration</vt:lpstr>
      <vt:lpstr>Measures questions</vt:lpstr>
      <vt:lpstr>Report Out</vt:lpstr>
      <vt:lpstr>Closing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Ospelt</dc:creator>
  <cp:revision>29</cp:revision>
  <dcterms:created xsi:type="dcterms:W3CDTF">2021-02-09T17:32:48Z</dcterms:created>
  <dcterms:modified xsi:type="dcterms:W3CDTF">2022-05-10T12:42:36Z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ies>
</file>