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140" r:id="rId2"/>
    <p:sldId id="3141" r:id="rId3"/>
    <p:sldId id="3142" r:id="rId4"/>
    <p:sldId id="3148" r:id="rId5"/>
    <p:sldId id="3145" r:id="rId6"/>
    <p:sldId id="3150" r:id="rId7"/>
    <p:sldId id="3144" r:id="rId8"/>
    <p:sldId id="3143" r:id="rId9"/>
    <p:sldId id="3151" r:id="rId10"/>
    <p:sldId id="3152" r:id="rId11"/>
    <p:sldId id="314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3E73C-809F-4F3C-BD28-0591C1164370}" v="662" dt="2025-02-06T15:49:08.531"/>
    <p1510:client id="{34AE78E4-A194-9169-93D7-86DBA4BC6E20}" v="27" dt="2025-02-06T16:52:27.162"/>
    <p1510:client id="{5BF818A1-B58F-85D7-6D12-C8A7D140A480}" v="70" dt="2025-02-07T14:34:15.688"/>
    <p1510:client id="{5D17D93C-2789-9C8A-13F1-828FC8BC31FB}" v="1975" dt="2025-02-06T15:46:43.588"/>
    <p1510:client id="{63F5D663-6A93-1146-C535-E66CE853D920}" v="257" dt="2025-02-07T15:16:47.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FD503-0FC5-46FD-BB90-72269EE54BD6}"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46D33-E60E-4B8B-94C4-5B9EF6C8ACE7}" type="slidenum">
              <a:rPr lang="en-US" smtClean="0"/>
              <a:t>‹#›</a:t>
            </a:fld>
            <a:endParaRPr lang="en-US"/>
          </a:p>
        </p:txBody>
      </p:sp>
    </p:spTree>
    <p:extLst>
      <p:ext uri="{BB962C8B-B14F-4D97-AF65-F5344CB8AC3E}">
        <p14:creationId xmlns:p14="http://schemas.microsoft.com/office/powerpoint/2010/main" val="27371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13734414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4" name="Text Placeholder 3">
            <a:extLst>
              <a:ext uri="{FF2B5EF4-FFF2-40B4-BE49-F238E27FC236}">
                <a16:creationId xmlns:a16="http://schemas.microsoft.com/office/drawing/2014/main" id="{4D37F3FF-5884-4A1E-8629-AB45FB5A415E}"/>
              </a:ext>
            </a:extLst>
          </p:cNvPr>
          <p:cNvSpPr>
            <a:spLocks noGrp="1"/>
          </p:cNvSpPr>
          <p:nvPr>
            <p:ph type="body" sz="quarter" idx="10" hasCustomPrompt="1"/>
          </p:nvPr>
        </p:nvSpPr>
        <p:spPr>
          <a:xfrm>
            <a:off x="549275" y="877888"/>
            <a:ext cx="10972800" cy="5132387"/>
          </a:xfrm>
        </p:spPr>
        <p:txBody>
          <a:bodyPr>
            <a:normAutofit/>
          </a:bodyPr>
          <a:lstStyle>
            <a:lvl1pPr>
              <a:defRPr sz="2000">
                <a:solidFill>
                  <a:schemeClr val="accent6">
                    <a:lumMod val="75000"/>
                  </a:schemeClr>
                </a:solidFill>
              </a:defRPr>
            </a:lvl1pPr>
          </a:lstStyle>
          <a:p>
            <a:pPr lvl="0"/>
            <a:r>
              <a:rPr lang="en-US"/>
              <a:t>Click to edit Master text styles. </a:t>
            </a:r>
          </a:p>
        </p:txBody>
      </p:sp>
    </p:spTree>
    <p:extLst>
      <p:ext uri="{BB962C8B-B14F-4D97-AF65-F5344CB8AC3E}">
        <p14:creationId xmlns:p14="http://schemas.microsoft.com/office/powerpoint/2010/main" val="19528063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19231881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76726748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latin typeface="Montserrat" panose="00000500000000000000" pitchFamily="2" charset="0"/>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pic>
        <p:nvPicPr>
          <p:cNvPr id="6" name="Picture 5">
            <a:extLst>
              <a:ext uri="{FF2B5EF4-FFF2-40B4-BE49-F238E27FC236}">
                <a16:creationId xmlns:a16="http://schemas.microsoft.com/office/drawing/2014/main" id="{09B961E7-C6AD-42BC-A97E-F71724CD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28B1C1D-F7D4-4C65-9FC6-203EE26D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1187323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p>
            <a:r>
              <a:t>Title Text</a:t>
            </a:r>
          </a:p>
        </p:txBody>
      </p:sp>
      <p:sp>
        <p:nvSpPr>
          <p:cNvPr id="7" name="Body Level One…"/>
          <p:cNvSpPr txBox="1">
            <a:spLocks noGrp="1"/>
          </p:cNvSpPr>
          <p:nvPr>
            <p:ph type="body" idx="1"/>
          </p:nvPr>
        </p:nvSpPr>
        <p:spPr>
          <a:xfrm>
            <a:off x="548640" y="101716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endParaRPr/>
          </a:p>
        </p:txBody>
      </p:sp>
      <p:pic>
        <p:nvPicPr>
          <p:cNvPr id="4" name="Picture 3">
            <a:extLst>
              <a:ext uri="{FF2B5EF4-FFF2-40B4-BE49-F238E27FC236}">
                <a16:creationId xmlns:a16="http://schemas.microsoft.com/office/drawing/2014/main" id="{946FCCF0-8AC0-ED4C-8D03-7FA5EC4332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488315DD-4F26-4103-BE4B-A385B4DC8F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763616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Montserrat" panose="00000500000000000000" pitchFamily="2" charset="0"/>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0" marR="0" indent="0" algn="l" defTabSz="342900" rtl="0" eaLnBrk="1" latinLnBrk="0" hangingPunct="1">
        <a:lnSpc>
          <a:spcPct val="100000"/>
        </a:lnSpc>
        <a:spcBef>
          <a:spcPts val="400"/>
        </a:spcBef>
        <a:spcAft>
          <a:spcPts val="0"/>
        </a:spcAft>
        <a:buClr>
          <a:srgbClr val="52CAE0"/>
        </a:buClr>
        <a:buSzPct val="110000"/>
        <a:buFontTx/>
        <a:buNone/>
        <a:tabLst/>
        <a:defRPr sz="2000" b="0" i="0" u="none" strike="noStrike" cap="none" spc="0" baseline="0">
          <a:ln>
            <a:noFill/>
          </a:ln>
          <a:solidFill>
            <a:schemeClr val="accent6">
              <a:lumMod val="75000"/>
            </a:schemeClr>
          </a:solidFill>
          <a:uFillTx/>
          <a:latin typeface="Montserrat" pitchFamily="2" charset="77"/>
          <a:ea typeface="Montserrat" pitchFamily="2" charset="77"/>
          <a:cs typeface="Montserrat" panose="00000500000000000000" pitchFamily="2" charset="0"/>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BA616C-2511-9EEE-0CFC-388A0F21403A}"/>
              </a:ext>
            </a:extLst>
          </p:cNvPr>
          <p:cNvSpPr>
            <a:spLocks noGrp="1"/>
          </p:cNvSpPr>
          <p:nvPr>
            <p:ph type="body" sz="quarter" idx="11"/>
          </p:nvPr>
        </p:nvSpPr>
        <p:spPr>
          <a:xfrm>
            <a:off x="4309669" y="5980923"/>
            <a:ext cx="7802562" cy="585788"/>
          </a:xfrm>
        </p:spPr>
        <p:txBody>
          <a:bodyPr/>
          <a:lstStyle/>
          <a:p>
            <a:pPr algn="ctr"/>
            <a:r>
              <a:rPr lang="en-US"/>
              <a:t>February 7, 2025</a:t>
            </a:r>
          </a:p>
        </p:txBody>
      </p:sp>
      <p:sp>
        <p:nvSpPr>
          <p:cNvPr id="7" name="Text Placeholder 6">
            <a:extLst>
              <a:ext uri="{FF2B5EF4-FFF2-40B4-BE49-F238E27FC236}">
                <a16:creationId xmlns:a16="http://schemas.microsoft.com/office/drawing/2014/main" id="{475ED860-221C-2A07-A049-F27B9A459213}"/>
              </a:ext>
            </a:extLst>
          </p:cNvPr>
          <p:cNvSpPr>
            <a:spLocks noGrp="1"/>
          </p:cNvSpPr>
          <p:nvPr>
            <p:ph type="body" sz="quarter" idx="10"/>
          </p:nvPr>
        </p:nvSpPr>
        <p:spPr/>
        <p:txBody>
          <a:bodyPr/>
          <a:lstStyle/>
          <a:p>
            <a:pPr algn="ctr"/>
            <a:r>
              <a:rPr lang="en-US"/>
              <a:t>Clinical Leadership Committee Meeting</a:t>
            </a:r>
          </a:p>
        </p:txBody>
      </p:sp>
    </p:spTree>
    <p:extLst>
      <p:ext uri="{BB962C8B-B14F-4D97-AF65-F5344CB8AC3E}">
        <p14:creationId xmlns:p14="http://schemas.microsoft.com/office/powerpoint/2010/main" val="20852358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5080-B313-BD48-3820-A844FB215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13A4F-091E-EB3E-DF41-3236951DE127}"/>
              </a:ext>
            </a:extLst>
          </p:cNvPr>
          <p:cNvSpPr>
            <a:spLocks noGrp="1"/>
          </p:cNvSpPr>
          <p:nvPr>
            <p:ph type="title"/>
          </p:nvPr>
        </p:nvSpPr>
        <p:spPr>
          <a:xfrm>
            <a:off x="548640" y="228600"/>
            <a:ext cx="10972800" cy="1262332"/>
          </a:xfrm>
        </p:spPr>
        <p:txBody>
          <a:bodyPr/>
          <a:lstStyle/>
          <a:p>
            <a:r>
              <a:rPr lang="en-US" dirty="0">
                <a:latin typeface="Montserrat SemiBold"/>
              </a:rPr>
              <a:t>Transitions of Care</a:t>
            </a:r>
            <a:br>
              <a:rPr lang="en-US" dirty="0">
                <a:latin typeface="Montserrat SemiBold"/>
              </a:rPr>
            </a:br>
            <a:r>
              <a:rPr lang="en-US" sz="2800" dirty="0">
                <a:latin typeface="Montserrat SemiBold"/>
              </a:rPr>
              <a:t>Chairs: Shivani Agarwal, MD, MPH, Sarah Corathers, MD, Faisal Malik, MD, MSHS</a:t>
            </a:r>
            <a:endParaRPr lang="en-US" sz="2800" dirty="0"/>
          </a:p>
        </p:txBody>
      </p:sp>
      <p:sp>
        <p:nvSpPr>
          <p:cNvPr id="3" name="Text Placeholder 2">
            <a:extLst>
              <a:ext uri="{FF2B5EF4-FFF2-40B4-BE49-F238E27FC236}">
                <a16:creationId xmlns:a16="http://schemas.microsoft.com/office/drawing/2014/main" id="{57FC533D-751C-A936-5261-789F8FAA12C3}"/>
              </a:ext>
            </a:extLst>
          </p:cNvPr>
          <p:cNvSpPr>
            <a:spLocks noGrp="1"/>
          </p:cNvSpPr>
          <p:nvPr>
            <p:ph type="body" sz="quarter" idx="10"/>
          </p:nvPr>
        </p:nvSpPr>
        <p:spPr>
          <a:xfrm>
            <a:off x="549275" y="1697397"/>
            <a:ext cx="10972800" cy="4312878"/>
          </a:xfrm>
        </p:spPr>
        <p:txBody>
          <a:bodyPr lIns="45718" tIns="45718" rIns="45718" bIns="45718" anchor="t">
            <a:normAutofit fontScale="92500" lnSpcReduction="10000"/>
          </a:bodyPr>
          <a:lstStyle/>
          <a:p>
            <a:pPr marL="342900" marR="0" lvl="0" indent="-342900">
              <a:buFont typeface="+mj-lt"/>
              <a:buAutoNum type="arabicPeriod"/>
              <a:tabLst>
                <a:tab pos="457200" algn="l"/>
              </a:tabLst>
            </a:pPr>
            <a:r>
              <a:rPr lang="en-US" sz="2400" b="1">
                <a:effectLst/>
                <a:latin typeface="Montserrat"/>
                <a:ea typeface="Times New Roman" panose="02020603050405020304" pitchFamily="18" charset="0"/>
                <a:cs typeface="Aptos" panose="020B0004020202020204" pitchFamily="34" charset="0"/>
              </a:rPr>
              <a:t>What accomplishments </a:t>
            </a:r>
            <a:r>
              <a:rPr lang="en-US" sz="2400" b="1">
                <a:latin typeface="Montserrat"/>
                <a:ea typeface="Times New Roman" panose="02020603050405020304" pitchFamily="18" charset="0"/>
                <a:cs typeface="Aptos" panose="020B0004020202020204" pitchFamily="34" charset="0"/>
              </a:rPr>
              <a:t>has</a:t>
            </a:r>
            <a:r>
              <a:rPr lang="en-US" sz="2400" b="1">
                <a:effectLst/>
                <a:latin typeface="Montserrat"/>
                <a:ea typeface="Times New Roman" panose="02020603050405020304" pitchFamily="18" charset="0"/>
                <a:cs typeface="Aptos" panose="020B0004020202020204" pitchFamily="34" charset="0"/>
              </a:rPr>
              <a:t> your group been able to produce? </a:t>
            </a:r>
            <a:endParaRPr lang="en-US" sz="2400" b="1">
              <a:effectLst/>
              <a:latin typeface="Montserrat"/>
              <a:ea typeface="Aptos" panose="020B0004020202020204" pitchFamily="34" charset="0"/>
              <a:cs typeface="Aptos" panose="020B0004020202020204" pitchFamily="34" charset="0"/>
            </a:endParaRPr>
          </a:p>
          <a:p>
            <a:pPr marL="914400" lvl="1" indent="-457200">
              <a:buAutoNum type="alphaLcParenR"/>
              <a:tabLst>
                <a:tab pos="914400" algn="l"/>
              </a:tabLst>
            </a:pPr>
            <a:r>
              <a:rPr lang="en-US" sz="2400">
                <a:latin typeface="Montserrat"/>
                <a:ea typeface="Times New Roman" panose="02020603050405020304" pitchFamily="18" charset="0"/>
                <a:cs typeface="Aptos" panose="020B0004020202020204" pitchFamily="34" charset="0"/>
              </a:rPr>
              <a:t>Abstract presented at ADA Scientific Sessions </a:t>
            </a:r>
            <a:r>
              <a:rPr lang="en-US" sz="2400">
                <a:effectLst/>
                <a:latin typeface="Montserrat"/>
                <a:ea typeface="Times New Roman" panose="02020603050405020304" pitchFamily="18" charset="0"/>
                <a:cs typeface="Aptos" panose="020B0004020202020204" pitchFamily="34" charset="0"/>
              </a:rPr>
              <a:t>on</a:t>
            </a:r>
            <a:r>
              <a:rPr lang="en-US" sz="2400">
                <a:latin typeface="Montserrat"/>
                <a:ea typeface="Times New Roman" panose="02020603050405020304" pitchFamily="18" charset="0"/>
                <a:cs typeface="Aptos" panose="020B0004020202020204" pitchFamily="34" charset="0"/>
              </a:rPr>
              <a:t> pediatric center health care transition practices; anticipate manuscript submission in spring after T1DX-QI provides final data needed for proposed manuscript</a:t>
            </a:r>
            <a:r>
              <a:rPr lang="en-US" sz="2400">
                <a:effectLst/>
                <a:latin typeface="Montserrat"/>
                <a:ea typeface="Times New Roman" panose="02020603050405020304" pitchFamily="18" charset="0"/>
                <a:cs typeface="Aptos" panose="020B0004020202020204" pitchFamily="34" charset="0"/>
              </a:rPr>
              <a:t>.</a:t>
            </a:r>
          </a:p>
          <a:p>
            <a:pPr marL="914400" lvl="1" indent="-457200">
              <a:buAutoNum type="alphaLcParenR"/>
              <a:tabLst>
                <a:tab pos="914400" algn="l"/>
              </a:tabLst>
            </a:pPr>
            <a:r>
              <a:rPr lang="en-US" sz="2400">
                <a:latin typeface="Montserrat"/>
                <a:ea typeface="Aptos" panose="020B0004020202020204" pitchFamily="34" charset="0"/>
                <a:cs typeface="Aptos" panose="020B0004020202020204" pitchFamily="34" charset="0"/>
              </a:rPr>
              <a:t>Centers incorporating one or more Six Core Elements of health care transition into practice, especially the use of a transition readiness assessment tool.</a:t>
            </a:r>
          </a:p>
          <a:p>
            <a:pPr marL="914400" lvl="1" indent="-457200">
              <a:buAutoNum type="alphaLcParenR"/>
              <a:tabLst>
                <a:tab pos="914400" algn="l"/>
              </a:tabLst>
            </a:pPr>
            <a:r>
              <a:rPr lang="en-US" sz="2400">
                <a:latin typeface="Montserrat"/>
                <a:ea typeface="Aptos" panose="020B0004020202020204" pitchFamily="34" charset="0"/>
                <a:cs typeface="Aptos" panose="020B0004020202020204" pitchFamily="34" charset="0"/>
              </a:rPr>
              <a:t>Sharing of best practices around health care transition; development of pediatric and adult specific health care transition QI measure.</a:t>
            </a:r>
            <a:endParaRPr lang="en-US" sz="2400">
              <a:effectLst/>
              <a:latin typeface="Montserrat" panose="00000500000000000000" pitchFamily="2" charset="0"/>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400" b="1">
                <a:effectLst/>
                <a:latin typeface="Montserrat" panose="00000500000000000000" pitchFamily="2" charset="0"/>
                <a:ea typeface="Times New Roman" panose="02020603050405020304" pitchFamily="18" charset="0"/>
                <a:cs typeface="Aptos" panose="020B0004020202020204" pitchFamily="34" charset="0"/>
              </a:rPr>
              <a:t>Should this working group continue, or no? </a:t>
            </a:r>
            <a:endParaRPr lang="en-US" sz="2400" b="1">
              <a:effectLst/>
              <a:latin typeface="Montserrat" panose="00000500000000000000" pitchFamily="2" charset="0"/>
              <a:ea typeface="Aptos" panose="020B0004020202020204" pitchFamily="34" charset="0"/>
              <a:cs typeface="Aptos" panose="020B0004020202020204" pitchFamily="34" charset="0"/>
            </a:endParaRPr>
          </a:p>
          <a:p>
            <a:pPr marL="914400" lvl="1" indent="-457200">
              <a:buAutoNum type="alphaLcParenR"/>
              <a:tabLst>
                <a:tab pos="914400" algn="l"/>
              </a:tabLst>
            </a:pPr>
            <a:r>
              <a:rPr lang="en-US" sz="2400">
                <a:latin typeface="Montserrat"/>
                <a:ea typeface="Times New Roman" panose="02020603050405020304" pitchFamily="18" charset="0"/>
                <a:cs typeface="Aptos" panose="020B0004020202020204" pitchFamily="34" charset="0"/>
              </a:rPr>
              <a:t>Need to discuss as a workgroup but imagine through the </a:t>
            </a:r>
            <a:r>
              <a:rPr lang="en-US" sz="2400">
                <a:effectLst/>
                <a:latin typeface="Montserrat"/>
                <a:ea typeface="Times New Roman" panose="02020603050405020304" pitchFamily="18" charset="0"/>
                <a:cs typeface="Aptos" panose="020B0004020202020204" pitchFamily="34" charset="0"/>
              </a:rPr>
              <a:t>end of </a:t>
            </a:r>
            <a:r>
              <a:rPr lang="en-US" sz="2400">
                <a:latin typeface="Montserrat"/>
                <a:ea typeface="Times New Roman" panose="02020603050405020304" pitchFamily="18" charset="0"/>
                <a:cs typeface="Aptos" panose="020B0004020202020204" pitchFamily="34" charset="0"/>
              </a:rPr>
              <a:t>2026.</a:t>
            </a:r>
            <a:r>
              <a:rPr lang="en-US" sz="2400">
                <a:effectLst/>
                <a:latin typeface="Montserrat"/>
                <a:ea typeface="Times New Roman" panose="02020603050405020304" pitchFamily="18" charset="0"/>
                <a:cs typeface="Aptos" panose="020B0004020202020204" pitchFamily="34" charset="0"/>
              </a:rPr>
              <a:t> </a:t>
            </a:r>
            <a:endParaRPr lang="en-US" sz="2400">
              <a:effectLst/>
              <a:latin typeface="Montserrat"/>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24403173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B70D-F9AE-F81A-FEE0-1259224F3078}"/>
              </a:ext>
            </a:extLst>
          </p:cNvPr>
          <p:cNvSpPr>
            <a:spLocks noGrp="1"/>
          </p:cNvSpPr>
          <p:nvPr>
            <p:ph type="title"/>
          </p:nvPr>
        </p:nvSpPr>
        <p:spPr/>
        <p:txBody>
          <a:bodyPr/>
          <a:lstStyle/>
          <a:p>
            <a:r>
              <a:rPr lang="en-US"/>
              <a:t>Member Website Questions</a:t>
            </a:r>
          </a:p>
        </p:txBody>
      </p:sp>
      <p:sp>
        <p:nvSpPr>
          <p:cNvPr id="3" name="Text Placeholder 2">
            <a:extLst>
              <a:ext uri="{FF2B5EF4-FFF2-40B4-BE49-F238E27FC236}">
                <a16:creationId xmlns:a16="http://schemas.microsoft.com/office/drawing/2014/main" id="{10CD0F6A-D77F-F08C-37D8-4A2373D8FE10}"/>
              </a:ext>
            </a:extLst>
          </p:cNvPr>
          <p:cNvSpPr>
            <a:spLocks noGrp="1"/>
          </p:cNvSpPr>
          <p:nvPr>
            <p:ph type="body" sz="quarter" idx="10"/>
          </p:nvPr>
        </p:nvSpPr>
        <p:spPr>
          <a:xfrm>
            <a:off x="549275" y="877888"/>
            <a:ext cx="10972800" cy="5751512"/>
          </a:xfrm>
        </p:spPr>
        <p:txBody>
          <a:bodyPr lIns="45718" tIns="45718" rIns="45718" bIns="45718" anchor="t">
            <a:normAutofit lnSpcReduction="10000"/>
          </a:bodyPr>
          <a:lstStyle/>
          <a:p>
            <a:pPr algn="l" fontAlgn="base"/>
            <a:r>
              <a:rPr lang="en-US" sz="2400" b="1" i="0">
                <a:solidFill>
                  <a:schemeClr val="accent6"/>
                </a:solidFill>
                <a:effectLst/>
                <a:latin typeface="Montserrat" panose="00000500000000000000" pitchFamily="2" charset="0"/>
              </a:rPr>
              <a:t>Question:</a:t>
            </a:r>
            <a:endParaRPr lang="en-US" sz="2400" b="0" i="0">
              <a:solidFill>
                <a:schemeClr val="accent6"/>
              </a:solidFill>
              <a:effectLst/>
              <a:latin typeface="Montserrat" panose="00000500000000000000" pitchFamily="2" charset="0"/>
            </a:endParaRPr>
          </a:p>
          <a:p>
            <a:pPr algn="l" fontAlgn="base">
              <a:spcAft>
                <a:spcPts val="1500"/>
              </a:spcAft>
            </a:pPr>
            <a:r>
              <a:rPr lang="en-US" sz="2400" b="0" i="0">
                <a:solidFill>
                  <a:schemeClr val="accent6"/>
                </a:solidFill>
                <a:effectLst/>
                <a:latin typeface="Montserrat"/>
              </a:rPr>
              <a:t>We were wondering if anyone is using any validated screening tools for disordered eating with type 1 diabetes?</a:t>
            </a:r>
          </a:p>
          <a:p>
            <a:pPr algn="l" fontAlgn="base"/>
            <a:r>
              <a:rPr lang="en-US" sz="2400" b="1" i="0">
                <a:solidFill>
                  <a:schemeClr val="accent6"/>
                </a:solidFill>
                <a:effectLst/>
                <a:latin typeface="Montserrat" panose="00000500000000000000" pitchFamily="2" charset="0"/>
              </a:rPr>
              <a:t>Name: </a:t>
            </a:r>
            <a:r>
              <a:rPr lang="en-US" sz="2400" b="0" i="0">
                <a:solidFill>
                  <a:schemeClr val="accent6"/>
                </a:solidFill>
                <a:effectLst/>
                <a:latin typeface="Montserrat" panose="00000500000000000000" pitchFamily="2" charset="0"/>
              </a:rPr>
              <a:t>Christy Byer-Mendoza, MSN, RN, CNS, CPN</a:t>
            </a:r>
          </a:p>
          <a:p>
            <a:pPr algn="l" fontAlgn="base"/>
            <a:r>
              <a:rPr lang="en-US" sz="2400" b="1" i="0">
                <a:solidFill>
                  <a:schemeClr val="accent6"/>
                </a:solidFill>
                <a:effectLst/>
                <a:latin typeface="Montserrat" panose="00000500000000000000" pitchFamily="2" charset="0"/>
              </a:rPr>
              <a:t>Clinic:</a:t>
            </a:r>
            <a:r>
              <a:rPr lang="en-US" sz="2400" b="0" i="0">
                <a:solidFill>
                  <a:schemeClr val="accent6"/>
                </a:solidFill>
                <a:effectLst/>
                <a:latin typeface="Montserrat" panose="00000500000000000000" pitchFamily="2" charset="0"/>
              </a:rPr>
              <a:t> Rady Children’s Hospital</a:t>
            </a:r>
          </a:p>
          <a:p>
            <a:pPr algn="l" fontAlgn="base"/>
            <a:endParaRPr lang="en-US" sz="2800">
              <a:solidFill>
                <a:schemeClr val="accent6"/>
              </a:solidFill>
              <a:latin typeface="Montserrat" panose="00000500000000000000" pitchFamily="2" charset="0"/>
            </a:endParaRPr>
          </a:p>
          <a:p>
            <a:pPr algn="l" fontAlgn="base"/>
            <a:endParaRPr lang="en-US" sz="2800" b="0" i="0">
              <a:solidFill>
                <a:schemeClr val="accent6"/>
              </a:solidFill>
              <a:effectLst/>
              <a:latin typeface="Montserrat" panose="00000500000000000000" pitchFamily="2" charset="0"/>
            </a:endParaRPr>
          </a:p>
          <a:p>
            <a:pPr algn="l" fontAlgn="base"/>
            <a:r>
              <a:rPr lang="en-US" sz="2400" b="1" i="0">
                <a:solidFill>
                  <a:schemeClr val="accent6"/>
                </a:solidFill>
                <a:effectLst/>
                <a:latin typeface="Montserrat" panose="00000500000000000000" pitchFamily="2" charset="0"/>
              </a:rPr>
              <a:t>Question:</a:t>
            </a:r>
            <a:endParaRPr lang="en-US" sz="2400" b="0" i="0">
              <a:solidFill>
                <a:schemeClr val="accent6"/>
              </a:solidFill>
              <a:effectLst/>
              <a:latin typeface="Montserrat" panose="00000500000000000000" pitchFamily="2" charset="0"/>
            </a:endParaRPr>
          </a:p>
          <a:p>
            <a:pPr algn="l" fontAlgn="base">
              <a:spcAft>
                <a:spcPts val="1500"/>
              </a:spcAft>
            </a:pPr>
            <a:r>
              <a:rPr lang="en-US" sz="2400" b="0" i="0">
                <a:solidFill>
                  <a:schemeClr val="accent6"/>
                </a:solidFill>
                <a:effectLst/>
                <a:latin typeface="Montserrat"/>
              </a:rPr>
              <a:t>Does anyone have inpatient APP diabetes service? If yes, can you please provide me with the information how this service runs in terms of new consults, follow ups, and if this is an independent service or staffed by the attending MD?</a:t>
            </a:r>
          </a:p>
          <a:p>
            <a:pPr algn="l" fontAlgn="base"/>
            <a:r>
              <a:rPr lang="en-US" sz="2400" b="1" i="0">
                <a:solidFill>
                  <a:schemeClr val="accent6"/>
                </a:solidFill>
                <a:effectLst/>
                <a:latin typeface="Montserrat" panose="00000500000000000000" pitchFamily="2" charset="0"/>
              </a:rPr>
              <a:t>Name: </a:t>
            </a:r>
            <a:r>
              <a:rPr lang="en-US" sz="2400" b="0" i="0">
                <a:solidFill>
                  <a:schemeClr val="accent6"/>
                </a:solidFill>
                <a:effectLst/>
                <a:latin typeface="Montserrat" panose="00000500000000000000" pitchFamily="2" charset="0"/>
              </a:rPr>
              <a:t>Marina </a:t>
            </a:r>
            <a:r>
              <a:rPr lang="en-US" sz="2400">
                <a:solidFill>
                  <a:schemeClr val="accent6"/>
                </a:solidFill>
                <a:latin typeface="Montserrat" panose="00000500000000000000" pitchFamily="2" charset="0"/>
              </a:rPr>
              <a:t>Basina</a:t>
            </a:r>
            <a:r>
              <a:rPr lang="en-US" sz="2400" b="0" i="0">
                <a:solidFill>
                  <a:schemeClr val="accent6"/>
                </a:solidFill>
                <a:effectLst/>
                <a:latin typeface="Montserrat" panose="00000500000000000000" pitchFamily="2" charset="0"/>
              </a:rPr>
              <a:t>, MD</a:t>
            </a:r>
          </a:p>
          <a:p>
            <a:pPr algn="l" fontAlgn="base"/>
            <a:r>
              <a:rPr lang="en-US" sz="2400" b="1" i="0">
                <a:solidFill>
                  <a:schemeClr val="accent6"/>
                </a:solidFill>
                <a:effectLst/>
                <a:latin typeface="Montserrat" panose="00000500000000000000" pitchFamily="2" charset="0"/>
              </a:rPr>
              <a:t>Clinic:</a:t>
            </a:r>
            <a:r>
              <a:rPr lang="en-US" sz="2400" b="0" i="0">
                <a:solidFill>
                  <a:schemeClr val="accent6"/>
                </a:solidFill>
                <a:effectLst/>
                <a:latin typeface="Montserrat" panose="00000500000000000000" pitchFamily="2" charset="0"/>
              </a:rPr>
              <a:t> Stanford University Medical Center</a:t>
            </a:r>
          </a:p>
          <a:p>
            <a:endParaRPr lang="en-US"/>
          </a:p>
        </p:txBody>
      </p:sp>
    </p:spTree>
    <p:extLst>
      <p:ext uri="{BB962C8B-B14F-4D97-AF65-F5344CB8AC3E}">
        <p14:creationId xmlns:p14="http://schemas.microsoft.com/office/powerpoint/2010/main" val="36812807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DF18-561F-0A93-CEFB-B89FCEE549C9}"/>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2359C310-4ED3-BDDB-3738-1BA58945B2D9}"/>
              </a:ext>
            </a:extLst>
          </p:cNvPr>
          <p:cNvSpPr>
            <a:spLocks noGrp="1"/>
          </p:cNvSpPr>
          <p:nvPr>
            <p:ph type="body" sz="quarter" idx="10"/>
          </p:nvPr>
        </p:nvSpPr>
        <p:spPr/>
        <p:txBody>
          <a:bodyPr lIns="45718" tIns="45718" rIns="45718" bIns="45718" anchor="t">
            <a:normAutofit/>
          </a:bodyPr>
          <a:lstStyle/>
          <a:p>
            <a:pPr marL="342900" indent="-342900">
              <a:buFont typeface="Arial" panose="020B0604020202020204" pitchFamily="34" charset="0"/>
              <a:buChar char="•"/>
            </a:pPr>
            <a:r>
              <a:rPr lang="en-US" sz="2400">
                <a:latin typeface="Montserrat"/>
              </a:rPr>
              <a:t>Welcome and Introductions (Francesco </a:t>
            </a:r>
            <a:r>
              <a:rPr lang="en-US" sz="2400" err="1">
                <a:latin typeface="Montserrat"/>
              </a:rPr>
              <a:t>Vendrame</a:t>
            </a:r>
            <a:r>
              <a:rPr lang="en-US" sz="2400">
                <a:latin typeface="Montserrat"/>
              </a:rPr>
              <a:t>, MD, PhD and Carla </a:t>
            </a:r>
            <a:r>
              <a:rPr lang="en-US" sz="2400" err="1">
                <a:latin typeface="Montserrat"/>
              </a:rPr>
              <a:t>Demeterco</a:t>
            </a:r>
            <a:r>
              <a:rPr lang="en-US" sz="2400">
                <a:latin typeface="Montserrat"/>
              </a:rPr>
              <a:t>-Berggren, MD, PhD)</a:t>
            </a:r>
          </a:p>
          <a:p>
            <a:pPr marL="342900" indent="-342900">
              <a:buFont typeface="Arial" panose="020B0604020202020204" pitchFamily="34" charset="0"/>
              <a:buChar char="•"/>
            </a:pPr>
            <a:r>
              <a:rPr lang="en-US" sz="2400">
                <a:latin typeface="Montserrat"/>
              </a:rPr>
              <a:t>2025 Statement of Work Updates (Nicole </a:t>
            </a:r>
            <a:r>
              <a:rPr lang="en-US" sz="2400" err="1">
                <a:latin typeface="Montserrat"/>
              </a:rPr>
              <a:t>Rioles</a:t>
            </a:r>
            <a:r>
              <a:rPr lang="en-US" sz="2400">
                <a:latin typeface="Montserrat"/>
              </a:rPr>
              <a:t>, MA)</a:t>
            </a:r>
          </a:p>
          <a:p>
            <a:pPr marL="342900" indent="-342900">
              <a:buFont typeface="Arial" panose="020B0604020202020204" pitchFamily="34" charset="0"/>
              <a:buChar char="•"/>
            </a:pPr>
            <a:r>
              <a:rPr lang="en-US" sz="2400">
                <a:latin typeface="Montserrat"/>
              </a:rPr>
              <a:t>Working Group Updates (Francesco </a:t>
            </a:r>
            <a:r>
              <a:rPr lang="en-US" sz="2400" err="1">
                <a:latin typeface="Montserrat"/>
              </a:rPr>
              <a:t>Vendrame</a:t>
            </a:r>
            <a:r>
              <a:rPr lang="en-US" sz="2400">
                <a:latin typeface="Montserrat"/>
              </a:rPr>
              <a:t>, MD, PhD)</a:t>
            </a:r>
          </a:p>
          <a:p>
            <a:pPr marL="926465" lvl="1" indent="-342900">
              <a:buFont typeface="Arial" panose="020B0604020202020204" pitchFamily="34" charset="0"/>
              <a:buChar char="•"/>
            </a:pPr>
            <a:r>
              <a:rPr lang="en-US" sz="2400">
                <a:latin typeface="Montserrat"/>
                <a:cs typeface="Hind"/>
              </a:rPr>
              <a:t>Diabetes Distress</a:t>
            </a:r>
          </a:p>
          <a:p>
            <a:pPr marL="926465" lvl="1" indent="-342900">
              <a:buFont typeface="Arial" panose="020B0604020202020204" pitchFamily="34" charset="0"/>
              <a:buChar char="•"/>
            </a:pPr>
            <a:r>
              <a:rPr lang="en-US" sz="2400">
                <a:latin typeface="Montserrat"/>
                <a:cs typeface="Hind"/>
              </a:rPr>
              <a:t>Glucose Monitoring (group ended in </a:t>
            </a:r>
            <a:r>
              <a:rPr lang="en-US" sz="2400" dirty="0">
                <a:latin typeface="Montserrat"/>
                <a:cs typeface="Hind"/>
              </a:rPr>
              <a:t>2023</a:t>
            </a:r>
            <a:r>
              <a:rPr lang="en-US" sz="2400">
                <a:latin typeface="Montserrat"/>
                <a:cs typeface="Hind"/>
              </a:rPr>
              <a:t>)</a:t>
            </a:r>
          </a:p>
          <a:p>
            <a:pPr marL="926465" lvl="1" indent="-342900">
              <a:buFont typeface="Arial" panose="020B0604020202020204" pitchFamily="34" charset="0"/>
              <a:buChar char="•"/>
            </a:pPr>
            <a:r>
              <a:rPr lang="en-US" sz="2400">
                <a:latin typeface="Montserrat"/>
                <a:cs typeface="Hind"/>
              </a:rPr>
              <a:t>Hybrid Closed Loop</a:t>
            </a:r>
          </a:p>
          <a:p>
            <a:pPr marL="926465" lvl="1" indent="-342900">
              <a:buFont typeface="Arial" panose="020B0604020202020204" pitchFamily="34" charset="0"/>
              <a:buChar char="•"/>
            </a:pPr>
            <a:r>
              <a:rPr lang="en-US" sz="2400">
                <a:latin typeface="Montserrat"/>
                <a:cs typeface="Hind"/>
              </a:rPr>
              <a:t>Transitions of Care</a:t>
            </a:r>
          </a:p>
          <a:p>
            <a:pPr marL="342900" indent="-342900">
              <a:buFont typeface="Arial" panose="020B0604020202020204" pitchFamily="34" charset="0"/>
              <a:buChar char="•"/>
            </a:pPr>
            <a:r>
              <a:rPr lang="en-US" sz="2400">
                <a:latin typeface="Montserrat"/>
              </a:rPr>
              <a:t>T1DX-QI Member Website Question (Carla </a:t>
            </a:r>
            <a:r>
              <a:rPr lang="en-US" sz="2400" err="1">
                <a:latin typeface="Montserrat"/>
              </a:rPr>
              <a:t>Demeterco</a:t>
            </a:r>
            <a:r>
              <a:rPr lang="en-US" sz="2400">
                <a:latin typeface="Montserrat"/>
              </a:rPr>
              <a:t>-Berggren, MD, PhD)</a:t>
            </a:r>
          </a:p>
        </p:txBody>
      </p:sp>
    </p:spTree>
    <p:extLst>
      <p:ext uri="{BB962C8B-B14F-4D97-AF65-F5344CB8AC3E}">
        <p14:creationId xmlns:p14="http://schemas.microsoft.com/office/powerpoint/2010/main" val="783288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6CA3-7D85-8FBE-2EFE-396B578C7C97}"/>
              </a:ext>
            </a:extLst>
          </p:cNvPr>
          <p:cNvSpPr>
            <a:spLocks noGrp="1"/>
          </p:cNvSpPr>
          <p:nvPr>
            <p:ph type="title"/>
          </p:nvPr>
        </p:nvSpPr>
        <p:spPr/>
        <p:txBody>
          <a:bodyPr/>
          <a:lstStyle/>
          <a:p>
            <a:r>
              <a:rPr lang="en-US"/>
              <a:t>2025 Statement of Work Updates</a:t>
            </a:r>
          </a:p>
        </p:txBody>
      </p:sp>
      <p:sp>
        <p:nvSpPr>
          <p:cNvPr id="3" name="Text Placeholder 2">
            <a:extLst>
              <a:ext uri="{FF2B5EF4-FFF2-40B4-BE49-F238E27FC236}">
                <a16:creationId xmlns:a16="http://schemas.microsoft.com/office/drawing/2014/main" id="{93C4E445-E50F-A5E4-694A-DFB939F53CF9}"/>
              </a:ext>
            </a:extLst>
          </p:cNvPr>
          <p:cNvSpPr>
            <a:spLocks noGrp="1"/>
          </p:cNvSpPr>
          <p:nvPr>
            <p:ph type="body" sz="quarter" idx="10"/>
          </p:nvPr>
        </p:nvSpPr>
        <p:spPr/>
        <p:txBody>
          <a:bodyPr lIns="45718" tIns="45718" rIns="45718" bIns="45718" anchor="t">
            <a:normAutofit/>
          </a:bodyPr>
          <a:lstStyle/>
          <a:p>
            <a:pPr marL="342900" indent="-342900">
              <a:buFont typeface="Arial"/>
              <a:buChar char="•"/>
            </a:pPr>
            <a:r>
              <a:rPr lang="en-US" sz="2400">
                <a:latin typeface="Montserrat"/>
              </a:rPr>
              <a:t>All contracted SOWs that are not associated with special projects (</a:t>
            </a:r>
            <a:r>
              <a:rPr lang="en-US" sz="2400" err="1">
                <a:latin typeface="Montserrat"/>
              </a:rPr>
              <a:t>eg</a:t>
            </a:r>
            <a:r>
              <a:rPr lang="en-US" sz="2400">
                <a:latin typeface="Montserrat"/>
              </a:rPr>
              <a:t>, BPA, Screening, </a:t>
            </a:r>
            <a:r>
              <a:rPr lang="en-US" sz="2400" err="1">
                <a:latin typeface="Montserrat"/>
              </a:rPr>
              <a:t>etc</a:t>
            </a:r>
            <a:r>
              <a:rPr lang="en-US" sz="2400">
                <a:latin typeface="Montserrat"/>
              </a:rPr>
              <a:t>) will expire in 2025. </a:t>
            </a:r>
            <a:endParaRPr lang="en-US"/>
          </a:p>
          <a:p>
            <a:pPr marL="342900" indent="-342900">
              <a:buFont typeface="Arial"/>
              <a:buChar char="•"/>
            </a:pPr>
            <a:r>
              <a:rPr lang="en-US" sz="2400">
                <a:latin typeface="Montserrat"/>
              </a:rPr>
              <a:t>We ask that everyone invoices us no later than 5/1/2025 for the contracts that are expiring in June 2025.</a:t>
            </a:r>
          </a:p>
          <a:p>
            <a:pPr marL="342900" indent="-342900">
              <a:buFont typeface="Arial"/>
              <a:buChar char="•"/>
            </a:pPr>
            <a:r>
              <a:rPr lang="en-US" sz="2400">
                <a:latin typeface="Montserrat"/>
              </a:rPr>
              <a:t>T1D Exchange will not be renewing SOW payments after 6/1/2025. All financial support shared after 6/1/205 will come from special project payments.</a:t>
            </a:r>
          </a:p>
          <a:p>
            <a:pPr marL="926465" lvl="1" indent="-342900">
              <a:buFont typeface="Courier New"/>
              <a:buChar char="o"/>
            </a:pPr>
            <a:r>
              <a:rPr lang="en-US" sz="2400">
                <a:solidFill>
                  <a:srgbClr val="595959"/>
                </a:solidFill>
                <a:latin typeface="Montserrat"/>
                <a:cs typeface="Hind"/>
              </a:rPr>
              <a:t>Clinics are eligible to participate in special projects after the data mapping process is completed.</a:t>
            </a:r>
            <a:endParaRPr lang="en-US" sz="2400">
              <a:solidFill>
                <a:srgbClr val="595959"/>
              </a:solidFill>
            </a:endParaRPr>
          </a:p>
          <a:p>
            <a:pPr marL="926465" lvl="1" indent="-342900">
              <a:buFont typeface="Courier New"/>
              <a:buChar char="o"/>
            </a:pPr>
            <a:r>
              <a:rPr lang="en-US" sz="2400">
                <a:solidFill>
                  <a:srgbClr val="595959"/>
                </a:solidFill>
                <a:latin typeface="Montserrat"/>
                <a:cs typeface="Hind"/>
              </a:rPr>
              <a:t>For the sustainability of the Collaborative, we are identifying grant opportunities and sponsored projects to support your time/effort in Collaborative projects.</a:t>
            </a:r>
            <a:endParaRPr lang="en-US" sz="2400">
              <a:latin typeface="Montserrat"/>
              <a:cs typeface="Hind"/>
            </a:endParaRPr>
          </a:p>
          <a:p>
            <a:pPr marL="342900" indent="-342900">
              <a:buFont typeface="Arial"/>
              <a:buChar char="•"/>
            </a:pPr>
            <a:endParaRPr lang="en-US" sz="2400"/>
          </a:p>
        </p:txBody>
      </p:sp>
    </p:spTree>
    <p:extLst>
      <p:ext uri="{BB962C8B-B14F-4D97-AF65-F5344CB8AC3E}">
        <p14:creationId xmlns:p14="http://schemas.microsoft.com/office/powerpoint/2010/main" val="167337543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09DF-554D-5E5C-778B-66676DA71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DD30E-D09C-C8E5-F0CE-D959321AFB42}"/>
              </a:ext>
            </a:extLst>
          </p:cNvPr>
          <p:cNvSpPr>
            <a:spLocks noGrp="1"/>
          </p:cNvSpPr>
          <p:nvPr>
            <p:ph type="title"/>
          </p:nvPr>
        </p:nvSpPr>
        <p:spPr/>
        <p:txBody>
          <a:bodyPr/>
          <a:lstStyle/>
          <a:p>
            <a:r>
              <a:rPr lang="en-US">
                <a:latin typeface="Montserrat SemiBold"/>
              </a:rPr>
              <a:t>2025 Statement of Work &amp; Data Mapping</a:t>
            </a:r>
            <a:endParaRPr lang="en-US"/>
          </a:p>
        </p:txBody>
      </p:sp>
      <p:sp>
        <p:nvSpPr>
          <p:cNvPr id="3" name="Text Placeholder 2">
            <a:extLst>
              <a:ext uri="{FF2B5EF4-FFF2-40B4-BE49-F238E27FC236}">
                <a16:creationId xmlns:a16="http://schemas.microsoft.com/office/drawing/2014/main" id="{6A0B6268-9C12-EC1F-2B0A-D046B09A5112}"/>
              </a:ext>
            </a:extLst>
          </p:cNvPr>
          <p:cNvSpPr>
            <a:spLocks noGrp="1"/>
          </p:cNvSpPr>
          <p:nvPr>
            <p:ph type="body" sz="quarter" idx="10"/>
          </p:nvPr>
        </p:nvSpPr>
        <p:spPr/>
        <p:txBody>
          <a:bodyPr lIns="45718" tIns="45718" rIns="45718" bIns="45718" anchor="t">
            <a:normAutofit/>
          </a:bodyPr>
          <a:lstStyle/>
          <a:p>
            <a:pPr marL="342900" indent="-342900">
              <a:buFont typeface="Arial"/>
              <a:buChar char="•"/>
            </a:pPr>
            <a:r>
              <a:rPr lang="en-US" sz="2400">
                <a:latin typeface="Montserrat"/>
              </a:rPr>
              <a:t>We are still supporting payments for data mapping until September 1, 2025.</a:t>
            </a:r>
            <a:endParaRPr lang="en-US" sz="2400"/>
          </a:p>
          <a:p>
            <a:pPr marL="342900" indent="-342900">
              <a:buFont typeface="Arial"/>
              <a:buChar char="•"/>
            </a:pPr>
            <a:r>
              <a:rPr lang="en-US" sz="2400">
                <a:latin typeface="Montserrat"/>
              </a:rPr>
              <a:t>T1D Exchange strongly encourages all teams to set goals of completing the data mapping process on or before 6/30/2025.</a:t>
            </a:r>
            <a:endParaRPr lang="en-US" sz="2400"/>
          </a:p>
        </p:txBody>
      </p:sp>
    </p:spTree>
    <p:extLst>
      <p:ext uri="{BB962C8B-B14F-4D97-AF65-F5344CB8AC3E}">
        <p14:creationId xmlns:p14="http://schemas.microsoft.com/office/powerpoint/2010/main" val="20052351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FC7F3-9DD1-2B8C-E0F0-1CAA28B8A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35C8F-7DBE-5F0D-A5CA-4FC56DDC1C17}"/>
              </a:ext>
            </a:extLst>
          </p:cNvPr>
          <p:cNvSpPr>
            <a:spLocks noGrp="1"/>
          </p:cNvSpPr>
          <p:nvPr>
            <p:ph type="title"/>
          </p:nvPr>
        </p:nvSpPr>
        <p:spPr>
          <a:xfrm>
            <a:off x="634904" y="228600"/>
            <a:ext cx="10714007" cy="1061049"/>
          </a:xfrm>
        </p:spPr>
        <p:txBody>
          <a:bodyPr/>
          <a:lstStyle/>
          <a:p>
            <a:r>
              <a:rPr lang="en-US">
                <a:latin typeface="Montserrat SemiBold"/>
              </a:rPr>
              <a:t>Diabetes Distress</a:t>
            </a:r>
            <a:br>
              <a:rPr lang="en-US">
                <a:latin typeface="Montserrat SemiBold"/>
              </a:rPr>
            </a:br>
            <a:r>
              <a:rPr lang="en-US" sz="2800">
                <a:latin typeface="Montserrat SemiBold"/>
              </a:rPr>
              <a:t>Co-Chairs: Alissa Roberts, MD &amp; Devin Steenkamp, MBChB</a:t>
            </a:r>
            <a:endParaRPr lang="en-US" sz="2800"/>
          </a:p>
        </p:txBody>
      </p:sp>
      <p:sp>
        <p:nvSpPr>
          <p:cNvPr id="3" name="Text Placeholder 2">
            <a:extLst>
              <a:ext uri="{FF2B5EF4-FFF2-40B4-BE49-F238E27FC236}">
                <a16:creationId xmlns:a16="http://schemas.microsoft.com/office/drawing/2014/main" id="{10534F56-22AB-7B56-258D-1FB28E302380}"/>
              </a:ext>
            </a:extLst>
          </p:cNvPr>
          <p:cNvSpPr>
            <a:spLocks noGrp="1"/>
          </p:cNvSpPr>
          <p:nvPr>
            <p:ph type="body" sz="quarter" idx="10"/>
          </p:nvPr>
        </p:nvSpPr>
        <p:spPr>
          <a:xfrm>
            <a:off x="238379" y="1481737"/>
            <a:ext cx="10972800" cy="5074511"/>
          </a:xfrm>
        </p:spPr>
        <p:txBody>
          <a:bodyPr lIns="45718" tIns="45718" rIns="45718" bIns="45718" anchor="t">
            <a:noAutofit/>
          </a:bodyPr>
          <a:lstStyle/>
          <a:p>
            <a:pPr marL="342900" marR="0" lvl="0" indent="-342900">
              <a:buFont typeface="+mj-lt"/>
              <a:buAutoNum type="arabicPeriod"/>
              <a:tabLst>
                <a:tab pos="457200" algn="l"/>
              </a:tabLst>
            </a:pPr>
            <a:r>
              <a:rPr lang="en-US" sz="2400" b="1">
                <a:solidFill>
                  <a:schemeClr val="accent6"/>
                </a:solidFill>
                <a:effectLst/>
                <a:latin typeface="Montserrat"/>
                <a:ea typeface="Times New Roman" panose="02020603050405020304" pitchFamily="18" charset="0"/>
                <a:cs typeface="Aptos" panose="020B0004020202020204" pitchFamily="34" charset="0"/>
              </a:rPr>
              <a:t>What accomplishments as your group been able to produce? </a:t>
            </a:r>
            <a:endParaRPr lang="en-US" sz="2400" b="1">
              <a:solidFill>
                <a:schemeClr val="accent6"/>
              </a:solidFill>
              <a:effectLst/>
              <a:latin typeface="Montserrat"/>
              <a:ea typeface="Aptos" panose="020B0004020202020204" pitchFamily="34" charset="0"/>
              <a:cs typeface="Aptos" panose="020B0004020202020204" pitchFamily="34" charset="0"/>
            </a:endParaRPr>
          </a:p>
          <a:p>
            <a:pPr marL="914400" lvl="1" indent="-457200">
              <a:buFont typeface="+mj-lt"/>
              <a:buAutoNum type="alphaLcParenR"/>
              <a:tabLst>
                <a:tab pos="914400" algn="l"/>
              </a:tabLst>
            </a:pPr>
            <a:r>
              <a:rPr lang="en-US" sz="2400">
                <a:solidFill>
                  <a:schemeClr val="accent6"/>
                </a:solidFill>
                <a:latin typeface="Montserrat"/>
                <a:ea typeface="Aptos" panose="020B0004020202020204" pitchFamily="34" charset="0"/>
                <a:cs typeface="Aptos" panose="020B0004020202020204" pitchFamily="34" charset="0"/>
              </a:rPr>
              <a:t>Diabetes Distress late breaking ADA abstract (March 2025). Plans for a DD manuscript. Topic: Screening Practices across the Collaborative</a:t>
            </a:r>
            <a:endParaRPr lang="en-US" sz="2400">
              <a:solidFill>
                <a:schemeClr val="accent6"/>
              </a:solidFill>
              <a:effectLst/>
              <a:latin typeface="Montserrat" panose="00000500000000000000" pitchFamily="2" charset="0"/>
              <a:ea typeface="Aptos" panose="020B0004020202020204" pitchFamily="34" charset="0"/>
              <a:cs typeface="Aptos" panose="020B0004020202020204" pitchFamily="34" charset="0"/>
            </a:endParaRPr>
          </a:p>
          <a:p>
            <a:pPr marL="914400" lvl="1" indent="-457200">
              <a:buFont typeface="+mj-lt"/>
              <a:buAutoNum type="alphaLcParenR"/>
              <a:tabLst>
                <a:tab pos="914400" algn="l"/>
              </a:tabLst>
            </a:pPr>
            <a:r>
              <a:rPr lang="en-US" sz="2400">
                <a:solidFill>
                  <a:schemeClr val="accent6"/>
                </a:solidFill>
                <a:latin typeface="Montserrat"/>
                <a:ea typeface="Aptos" panose="020B0004020202020204" pitchFamily="34" charset="0"/>
                <a:cs typeface="Aptos" panose="020B0004020202020204" pitchFamily="34" charset="0"/>
              </a:rPr>
              <a:t>Diabetes Distress training 11/2024 Learning Session </a:t>
            </a:r>
            <a:endParaRPr lang="en-US" sz="2400">
              <a:solidFill>
                <a:schemeClr val="accent6"/>
              </a:solidFill>
              <a:effectLst/>
              <a:latin typeface="Montserrat" panose="00000500000000000000" pitchFamily="2" charset="0"/>
              <a:ea typeface="Aptos" panose="020B0004020202020204" pitchFamily="34" charset="0"/>
              <a:cs typeface="Aptos" panose="020B0004020202020204" pitchFamily="34" charset="0"/>
            </a:endParaRPr>
          </a:p>
          <a:p>
            <a:pPr marL="914400" lvl="1" indent="-457200">
              <a:buAutoNum type="alphaLcParenR"/>
              <a:tabLst>
                <a:tab pos="457200" algn="l"/>
              </a:tabLst>
            </a:pPr>
            <a:r>
              <a:rPr lang="en-US" sz="2400">
                <a:solidFill>
                  <a:schemeClr val="accent6"/>
                </a:solidFill>
                <a:latin typeface="Montserrat"/>
                <a:ea typeface="Times New Roman" panose="02020603050405020304" pitchFamily="18" charset="0"/>
                <a:cs typeface="Aptos" panose="020B0004020202020204" pitchFamily="34" charset="0"/>
              </a:rPr>
              <a:t>Three clinics have completed formal on-site DDAS training with Larry Fisher and Susan Guzman</a:t>
            </a:r>
          </a:p>
          <a:p>
            <a:pPr marL="342900" indent="-342900">
              <a:buAutoNum type="arabicPeriod"/>
              <a:tabLst>
                <a:tab pos="457200" algn="l"/>
              </a:tabLst>
            </a:pPr>
            <a:r>
              <a:rPr lang="en-US" sz="2400" b="1">
                <a:solidFill>
                  <a:schemeClr val="accent6"/>
                </a:solidFill>
                <a:latin typeface="Montserrat"/>
                <a:cs typeface="Hind"/>
              </a:rPr>
              <a:t>What accomplishments as your group been able to produce? </a:t>
            </a:r>
            <a:endParaRPr lang="en-US" sz="2400">
              <a:solidFill>
                <a:schemeClr val="accent6"/>
              </a:solidFill>
              <a:latin typeface="Montserrat"/>
              <a:cs typeface="Hind"/>
            </a:endParaRPr>
          </a:p>
          <a:p>
            <a:pPr marL="0" lvl="1" indent="0">
              <a:buNone/>
              <a:tabLst>
                <a:tab pos="457200" algn="l"/>
              </a:tabLst>
            </a:pPr>
            <a:r>
              <a:rPr lang="en-US" sz="2400" b="1">
                <a:solidFill>
                  <a:schemeClr val="accent6"/>
                </a:solidFill>
                <a:latin typeface="Montserrat"/>
                <a:cs typeface="Hind"/>
              </a:rPr>
              <a:t>  Practice flow</a:t>
            </a:r>
          </a:p>
          <a:p>
            <a:pPr marL="1473835" lvl="2" indent="-457200">
              <a:buFont typeface="+mj-lt"/>
              <a:buAutoNum type="alphaLcParenR"/>
              <a:tabLst>
                <a:tab pos="457200" algn="l"/>
              </a:tabLst>
            </a:pPr>
            <a:r>
              <a:rPr lang="en-US" sz="2400">
                <a:solidFill>
                  <a:schemeClr val="accent6"/>
                </a:solidFill>
                <a:latin typeface="Montserrat"/>
                <a:cs typeface="Hind"/>
              </a:rPr>
              <a:t>13 clinics have implemented paper or EMR-based diabetes distress screening at least once annually</a:t>
            </a:r>
            <a:endParaRPr lang="en-US" sz="2400">
              <a:solidFill>
                <a:schemeClr val="accent6"/>
              </a:solidFill>
              <a:latin typeface="Montserrat"/>
            </a:endParaRPr>
          </a:p>
        </p:txBody>
      </p:sp>
    </p:spTree>
    <p:extLst>
      <p:ext uri="{BB962C8B-B14F-4D97-AF65-F5344CB8AC3E}">
        <p14:creationId xmlns:p14="http://schemas.microsoft.com/office/powerpoint/2010/main" val="1774642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7A21D-53C0-90A7-9FAF-41558764E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3942C-8CE2-44E6-4308-8165DDBB07DF}"/>
              </a:ext>
            </a:extLst>
          </p:cNvPr>
          <p:cNvSpPr>
            <a:spLocks noGrp="1"/>
          </p:cNvSpPr>
          <p:nvPr>
            <p:ph type="title"/>
          </p:nvPr>
        </p:nvSpPr>
        <p:spPr/>
        <p:txBody>
          <a:bodyPr/>
          <a:lstStyle/>
          <a:p>
            <a:r>
              <a:rPr lang="en-US"/>
              <a:t>Diabetes Distress</a:t>
            </a:r>
          </a:p>
        </p:txBody>
      </p:sp>
      <p:sp>
        <p:nvSpPr>
          <p:cNvPr id="3" name="Text Placeholder 2">
            <a:extLst>
              <a:ext uri="{FF2B5EF4-FFF2-40B4-BE49-F238E27FC236}">
                <a16:creationId xmlns:a16="http://schemas.microsoft.com/office/drawing/2014/main" id="{175FB5EF-B3EC-F848-81C4-5F2F06895FE8}"/>
              </a:ext>
            </a:extLst>
          </p:cNvPr>
          <p:cNvSpPr>
            <a:spLocks noGrp="1"/>
          </p:cNvSpPr>
          <p:nvPr>
            <p:ph type="body" sz="quarter" idx="10"/>
          </p:nvPr>
        </p:nvSpPr>
        <p:spPr>
          <a:xfrm>
            <a:off x="419880" y="690983"/>
            <a:ext cx="11130949" cy="5319292"/>
          </a:xfrm>
        </p:spPr>
        <p:txBody>
          <a:bodyPr lIns="45718" tIns="45718" rIns="45718" bIns="45718" anchor="t">
            <a:noAutofit/>
          </a:bodyPr>
          <a:lstStyle/>
          <a:p>
            <a:pPr marL="1473835" lvl="2" indent="-457200">
              <a:buAutoNum type="alphaLcParenR"/>
              <a:tabLst>
                <a:tab pos="457200" algn="l"/>
              </a:tabLst>
            </a:pPr>
            <a:r>
              <a:rPr lang="en-US" sz="2100">
                <a:solidFill>
                  <a:schemeClr val="accent6"/>
                </a:solidFill>
                <a:latin typeface="Montserrat"/>
                <a:ea typeface="Times New Roman" panose="02020603050405020304" pitchFamily="18" charset="0"/>
                <a:cs typeface="Aptos" panose="020B0004020202020204" pitchFamily="34" charset="0"/>
              </a:rPr>
              <a:t>Clinics have iteratively customized screening and workflows that suit each practice. (e.g., pre-check in procedures on MyChart portals, waiting room tables, MA triage, practice intake visits, and group education classes.)</a:t>
            </a:r>
          </a:p>
          <a:p>
            <a:pPr>
              <a:tabLst>
                <a:tab pos="457200" algn="l"/>
              </a:tabLst>
            </a:pPr>
            <a:r>
              <a:rPr lang="en-US" sz="2100" b="1">
                <a:solidFill>
                  <a:schemeClr val="bg2"/>
                </a:solidFill>
                <a:latin typeface="Montserrat"/>
                <a:ea typeface="Times New Roman" panose="02020603050405020304" pitchFamily="18" charset="0"/>
                <a:cs typeface="Aptos" panose="020B0004020202020204" pitchFamily="34" charset="0"/>
              </a:rPr>
              <a:t>3. </a:t>
            </a:r>
            <a:r>
              <a:rPr lang="en-US" sz="2100" b="1">
                <a:effectLst/>
                <a:latin typeface="Montserrat"/>
                <a:ea typeface="Times New Roman" panose="02020603050405020304" pitchFamily="18" charset="0"/>
                <a:cs typeface="Aptos" panose="020B0004020202020204" pitchFamily="34" charset="0"/>
              </a:rPr>
              <a:t>What accomplishments as your group been able to produce? </a:t>
            </a:r>
            <a:endParaRPr lang="en-US" sz="2100" b="1">
              <a:effectLst/>
              <a:latin typeface="Montserrat"/>
              <a:ea typeface="Aptos" panose="020B0004020202020204" pitchFamily="34" charset="0"/>
              <a:cs typeface="Aptos" panose="020B0004020202020204" pitchFamily="34" charset="0"/>
            </a:endParaRPr>
          </a:p>
          <a:p>
            <a:pPr>
              <a:tabLst>
                <a:tab pos="457200" algn="l"/>
              </a:tabLst>
            </a:pPr>
            <a:r>
              <a:rPr lang="en-US" sz="2100" b="1">
                <a:solidFill>
                  <a:srgbClr val="595959"/>
                </a:solidFill>
                <a:latin typeface="Montserrat"/>
              </a:rPr>
              <a:t>  Other Outcomes</a:t>
            </a:r>
          </a:p>
          <a:p>
            <a:pPr marL="1143000" lvl="2" indent="-457200">
              <a:buFont typeface="+mj-lt"/>
              <a:buAutoNum type="alphaLcPeriod"/>
              <a:tabLst>
                <a:tab pos="457200" algn="l"/>
              </a:tabLst>
            </a:pPr>
            <a:r>
              <a:rPr lang="en-US" sz="2100">
                <a:solidFill>
                  <a:srgbClr val="595959"/>
                </a:solidFill>
                <a:latin typeface="Montserrat"/>
                <a:cs typeface="Hind"/>
              </a:rPr>
              <a:t>Three clinics track in Smartsheet</a:t>
            </a:r>
          </a:p>
          <a:p>
            <a:pPr marL="1143000" lvl="2" indent="-457200">
              <a:buFont typeface="+mj-lt"/>
              <a:buAutoNum type="alphaLcPeriod"/>
              <a:tabLst>
                <a:tab pos="457200" algn="l"/>
              </a:tabLst>
            </a:pPr>
            <a:r>
              <a:rPr lang="en-US" sz="2100">
                <a:solidFill>
                  <a:srgbClr val="595959"/>
                </a:solidFill>
                <a:latin typeface="Montserrat"/>
                <a:cs typeface="Hind"/>
              </a:rPr>
              <a:t>Five clinics have created registry reports</a:t>
            </a:r>
          </a:p>
          <a:p>
            <a:pPr marL="1143000" lvl="2" indent="-457200">
              <a:buFont typeface="+mj-lt"/>
              <a:buAutoNum type="alphaLcPeriod"/>
              <a:tabLst>
                <a:tab pos="457200" algn="l"/>
              </a:tabLst>
            </a:pPr>
            <a:r>
              <a:rPr lang="en-US" sz="2100">
                <a:solidFill>
                  <a:srgbClr val="595959"/>
                </a:solidFill>
                <a:latin typeface="Montserrat"/>
                <a:cs typeface="Hind"/>
              </a:rPr>
              <a:t>Clinics are using: PAID-T, the T1-DDS 8, and T1-DDS 30 screeners</a:t>
            </a:r>
          </a:p>
          <a:p>
            <a:pPr marL="1143000" lvl="2" indent="-457200">
              <a:buFont typeface="+mj-lt"/>
              <a:buAutoNum type="alphaLcPeriod"/>
              <a:tabLst>
                <a:tab pos="457200" algn="l"/>
              </a:tabLst>
            </a:pPr>
            <a:r>
              <a:rPr lang="en-US" sz="2100">
                <a:solidFill>
                  <a:srgbClr val="595959"/>
                </a:solidFill>
                <a:latin typeface="Montserrat"/>
                <a:cs typeface="Hind"/>
              </a:rPr>
              <a:t>Screening is more commonplace in peds vs adult clinics</a:t>
            </a:r>
          </a:p>
          <a:p>
            <a:pPr marL="1143000" lvl="2" indent="-457200">
              <a:buFont typeface="+mj-lt"/>
              <a:buAutoNum type="alphaLcPeriod"/>
              <a:tabLst>
                <a:tab pos="457200" algn="l"/>
              </a:tabLst>
            </a:pPr>
            <a:r>
              <a:rPr lang="en-US" sz="2100">
                <a:solidFill>
                  <a:srgbClr val="595959"/>
                </a:solidFill>
                <a:latin typeface="Montserrat"/>
                <a:cs typeface="Hind"/>
              </a:rPr>
              <a:t>T1D Exchange is incorporating screening into Data Specification for reporting purposes.</a:t>
            </a:r>
          </a:p>
          <a:p>
            <a:pPr>
              <a:tabLst>
                <a:tab pos="457200" algn="l"/>
              </a:tabLst>
            </a:pPr>
            <a:r>
              <a:rPr lang="en-US" sz="2100" b="1">
                <a:solidFill>
                  <a:schemeClr val="bg2"/>
                </a:solidFill>
                <a:latin typeface="Montserrat"/>
                <a:cs typeface="Hind"/>
              </a:rPr>
              <a:t>4.</a:t>
            </a:r>
            <a:r>
              <a:rPr lang="en-US" sz="2100" b="1">
                <a:solidFill>
                  <a:srgbClr val="595959"/>
                </a:solidFill>
                <a:latin typeface="Montserrat"/>
                <a:cs typeface="Hind"/>
              </a:rPr>
              <a:t>    Should this working group continue, or no? </a:t>
            </a:r>
            <a:endParaRPr lang="en-US" sz="2100">
              <a:solidFill>
                <a:srgbClr val="0C0C0C"/>
              </a:solidFill>
              <a:latin typeface="Montserrat"/>
              <a:cs typeface="Hind"/>
            </a:endParaRPr>
          </a:p>
          <a:p>
            <a:pPr marL="914400" lvl="1" indent="-457200">
              <a:buFont typeface="+mj-lt"/>
              <a:buAutoNum type="alphaLcPeriod"/>
              <a:tabLst>
                <a:tab pos="457200" algn="l"/>
              </a:tabLst>
            </a:pPr>
            <a:r>
              <a:rPr lang="en-US" sz="2100">
                <a:latin typeface="Montserrat"/>
                <a:cs typeface="Hind"/>
              </a:rPr>
              <a:t>Still being considered. Concerns about interest/numbers, focus, and forward momentum.</a:t>
            </a:r>
            <a:endParaRPr lang="en-US" sz="2100">
              <a:solidFill>
                <a:srgbClr val="0C0C0C"/>
              </a:solidFill>
              <a:latin typeface="Montserrat"/>
              <a:cs typeface="Hind"/>
            </a:endParaRPr>
          </a:p>
          <a:p>
            <a:pPr marL="914400" lvl="1" indent="-457200">
              <a:buFont typeface="+mj-lt"/>
              <a:buAutoNum type="alphaLcPeriod"/>
              <a:tabLst>
                <a:tab pos="457200" algn="l"/>
              </a:tabLst>
            </a:pPr>
            <a:r>
              <a:rPr lang="en-US" sz="2100">
                <a:latin typeface="Montserrat"/>
                <a:cs typeface="Hind"/>
              </a:rPr>
              <a:t>Vested interest in making the workflows standards and having the capability to report/track.</a:t>
            </a:r>
            <a:endParaRPr lang="en-US" sz="2100">
              <a:solidFill>
                <a:srgbClr val="0C0C0C"/>
              </a:solidFill>
              <a:latin typeface="Montserrat"/>
              <a:cs typeface="Hind"/>
            </a:endParaRPr>
          </a:p>
          <a:p>
            <a:pPr marL="457200" indent="-457200">
              <a:buAutoNum type="arabicPeriod"/>
              <a:tabLst>
                <a:tab pos="457200" algn="l"/>
              </a:tabLst>
            </a:pPr>
            <a:endParaRPr lang="en-US" sz="2100" b="1">
              <a:latin typeface="Montserrat SemiBold"/>
              <a:cs typeface="Hind"/>
            </a:endParaRPr>
          </a:p>
        </p:txBody>
      </p:sp>
    </p:spTree>
    <p:extLst>
      <p:ext uri="{BB962C8B-B14F-4D97-AF65-F5344CB8AC3E}">
        <p14:creationId xmlns:p14="http://schemas.microsoft.com/office/powerpoint/2010/main" val="262055375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3A249-F9B7-FC01-311F-33ED67E98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828F1-B6DC-EC76-C472-C301C94C9462}"/>
              </a:ext>
            </a:extLst>
          </p:cNvPr>
          <p:cNvSpPr>
            <a:spLocks noGrp="1"/>
          </p:cNvSpPr>
          <p:nvPr>
            <p:ph type="title"/>
          </p:nvPr>
        </p:nvSpPr>
        <p:spPr>
          <a:xfrm>
            <a:off x="548640" y="228600"/>
            <a:ext cx="10972800" cy="1233577"/>
          </a:xfrm>
        </p:spPr>
        <p:txBody>
          <a:bodyPr/>
          <a:lstStyle/>
          <a:p>
            <a:r>
              <a:rPr lang="en-US" dirty="0">
                <a:latin typeface="Montserrat SemiBold"/>
              </a:rPr>
              <a:t>Glucose Monitoring</a:t>
            </a:r>
            <a:br>
              <a:rPr lang="en-US" dirty="0">
                <a:latin typeface="Montserrat SemiBold"/>
              </a:rPr>
            </a:br>
            <a:r>
              <a:rPr lang="en-US" sz="2800" dirty="0">
                <a:latin typeface="Montserrat SemiBold"/>
              </a:rPr>
              <a:t>Co-Chairs: Marina Basina, MD and Lily Chao, MD, MS</a:t>
            </a:r>
            <a:endParaRPr lang="en-US" sz="2800" dirty="0"/>
          </a:p>
        </p:txBody>
      </p:sp>
      <p:sp>
        <p:nvSpPr>
          <p:cNvPr id="3" name="Text Placeholder 2">
            <a:extLst>
              <a:ext uri="{FF2B5EF4-FFF2-40B4-BE49-F238E27FC236}">
                <a16:creationId xmlns:a16="http://schemas.microsoft.com/office/drawing/2014/main" id="{9DD7FB92-C20D-9604-BC12-A49FCAE52FBD}"/>
              </a:ext>
            </a:extLst>
          </p:cNvPr>
          <p:cNvSpPr>
            <a:spLocks noGrp="1"/>
          </p:cNvSpPr>
          <p:nvPr>
            <p:ph type="body" sz="quarter" idx="10"/>
          </p:nvPr>
        </p:nvSpPr>
        <p:spPr>
          <a:xfrm>
            <a:off x="549275" y="1697398"/>
            <a:ext cx="10972800" cy="4341632"/>
          </a:xfrm>
        </p:spPr>
        <p:txBody>
          <a:bodyPr lIns="45718" tIns="45718" rIns="45718" bIns="45718" anchor="t">
            <a:normAutofit/>
          </a:bodyPr>
          <a:lstStyle/>
          <a:p>
            <a:pPr marL="342900" marR="0" lvl="0" indent="-342900">
              <a:buFont typeface="+mj-lt"/>
              <a:buAutoNum type="arabicPeriod"/>
              <a:tabLst>
                <a:tab pos="457200" algn="l"/>
              </a:tabLst>
            </a:pPr>
            <a:r>
              <a:rPr lang="en-US" sz="2400" b="1">
                <a:effectLst/>
                <a:latin typeface="Montserrat"/>
                <a:ea typeface="Times New Roman" panose="02020603050405020304" pitchFamily="18" charset="0"/>
                <a:cs typeface="Aptos" panose="020B0004020202020204" pitchFamily="34" charset="0"/>
              </a:rPr>
              <a:t>What accomplishments as your group been able to produce? </a:t>
            </a:r>
          </a:p>
          <a:p>
            <a:pPr marL="1040765" lvl="1" indent="-457200">
              <a:buFont typeface="+mj-lt"/>
              <a:buAutoNum type="alphaLcParenR"/>
              <a:tabLst>
                <a:tab pos="457200" algn="l"/>
              </a:tabLst>
            </a:pPr>
            <a:r>
              <a:rPr lang="en-US" sz="2400">
                <a:latin typeface="Montserrat"/>
                <a:ea typeface="Aptos" panose="020B0004020202020204" pitchFamily="34" charset="0"/>
                <a:cs typeface="Aptos" panose="020B0004020202020204" pitchFamily="34" charset="0"/>
              </a:rPr>
              <a:t>Group </a:t>
            </a:r>
            <a:r>
              <a:rPr lang="en-US" sz="2400" dirty="0">
                <a:latin typeface="Montserrat"/>
                <a:ea typeface="Aptos" panose="020B0004020202020204" pitchFamily="34" charset="0"/>
                <a:cs typeface="Aptos" panose="020B0004020202020204" pitchFamily="34" charset="0"/>
              </a:rPr>
              <a:t>met for five months and </a:t>
            </a:r>
            <a:r>
              <a:rPr lang="en-US" sz="2400">
                <a:latin typeface="Montserrat"/>
                <a:ea typeface="Aptos" panose="020B0004020202020204" pitchFamily="34" charset="0"/>
                <a:cs typeface="Aptos" panose="020B0004020202020204" pitchFamily="34" charset="0"/>
              </a:rPr>
              <a:t>decided to close early in process. </a:t>
            </a:r>
            <a:endParaRPr lang="en-US" sz="2400">
              <a:effectLst/>
              <a:latin typeface="Montserrat"/>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400" b="1">
                <a:effectLst/>
                <a:latin typeface="Montserrat"/>
                <a:ea typeface="Times New Roman" panose="02020603050405020304" pitchFamily="18" charset="0"/>
                <a:cs typeface="Aptos" panose="020B0004020202020204" pitchFamily="34" charset="0"/>
              </a:rPr>
              <a:t>Should this working group continue, or no? </a:t>
            </a:r>
            <a:endParaRPr lang="en-US" sz="2400" b="1">
              <a:effectLst/>
              <a:latin typeface="Montserrat"/>
              <a:ea typeface="Aptos" panose="020B0004020202020204" pitchFamily="34" charset="0"/>
              <a:cs typeface="Aptos" panose="020B0004020202020204" pitchFamily="34" charset="0"/>
            </a:endParaRPr>
          </a:p>
          <a:p>
            <a:pPr marL="1040765" lvl="1" indent="-457200">
              <a:buFont typeface="+mj-lt"/>
              <a:buAutoNum type="alphaLcPeriod"/>
            </a:pPr>
            <a:r>
              <a:rPr lang="en-US" sz="2400">
                <a:effectLst/>
                <a:latin typeface="Montserrat"/>
                <a:ea typeface="Times New Roman" panose="02020603050405020304" pitchFamily="18" charset="0"/>
                <a:cs typeface="Aptos" panose="020B0004020202020204" pitchFamily="34" charset="0"/>
              </a:rPr>
              <a:t>CGMs are so widely used now and so easily accessible, so I am not sure what our working group can contribute. </a:t>
            </a:r>
            <a:endParaRPr lang="en-US" sz="2400">
              <a:effectLst/>
              <a:latin typeface="Montserrat"/>
              <a:ea typeface="Aptos" panose="020B0004020202020204" pitchFamily="34" charset="0"/>
              <a:cs typeface="Aptos" panose="020B0004020202020204" pitchFamily="34" charset="0"/>
            </a:endParaRPr>
          </a:p>
          <a:p>
            <a:pPr marL="342900" marR="0" lvl="0" indent="-342900">
              <a:buFont typeface="+mj-lt"/>
              <a:buAutoNum type="arabicPeriod"/>
              <a:tabLst>
                <a:tab pos="457200" algn="l"/>
              </a:tabLst>
            </a:pPr>
            <a:r>
              <a:rPr lang="en-US" sz="2400" b="1">
                <a:effectLst/>
                <a:latin typeface="Montserrat"/>
                <a:ea typeface="Times New Roman" panose="02020603050405020304" pitchFamily="18" charset="0"/>
                <a:cs typeface="Aptos" panose="020B0004020202020204" pitchFamily="34" charset="0"/>
              </a:rPr>
              <a:t>If not, would you propose another topic area to focus on?</a:t>
            </a:r>
            <a:endParaRPr lang="en-US" sz="2400" b="1">
              <a:effectLst/>
              <a:latin typeface="Montserrat"/>
              <a:ea typeface="Aptos" panose="020B0004020202020204" pitchFamily="34" charset="0"/>
              <a:cs typeface="Aptos" panose="020B0004020202020204" pitchFamily="34" charset="0"/>
            </a:endParaRPr>
          </a:p>
          <a:p>
            <a:endParaRPr lang="en-US"/>
          </a:p>
        </p:txBody>
      </p:sp>
    </p:spTree>
    <p:extLst>
      <p:ext uri="{BB962C8B-B14F-4D97-AF65-F5344CB8AC3E}">
        <p14:creationId xmlns:p14="http://schemas.microsoft.com/office/powerpoint/2010/main" val="19311683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F9AE-405B-03F4-EF3C-6768C0198C82}"/>
              </a:ext>
            </a:extLst>
          </p:cNvPr>
          <p:cNvSpPr>
            <a:spLocks noGrp="1"/>
          </p:cNvSpPr>
          <p:nvPr>
            <p:ph type="title"/>
          </p:nvPr>
        </p:nvSpPr>
        <p:spPr>
          <a:xfrm>
            <a:off x="548640" y="228600"/>
            <a:ext cx="10972800" cy="744747"/>
          </a:xfrm>
        </p:spPr>
        <p:txBody>
          <a:bodyPr/>
          <a:lstStyle/>
          <a:p>
            <a:r>
              <a:rPr lang="en-US" dirty="0">
                <a:latin typeface="Montserrat SemiBold"/>
              </a:rPr>
              <a:t>Hybrid Closed Loop</a:t>
            </a:r>
            <a:br>
              <a:rPr lang="en-US" dirty="0">
                <a:latin typeface="Montserrat SemiBold"/>
              </a:rPr>
            </a:br>
            <a:r>
              <a:rPr lang="en-US" sz="2400" dirty="0">
                <a:latin typeface="Montserrat SemiBold"/>
              </a:rPr>
              <a:t>Co-Chairs: Emily Coppedge, NP, CDCES &amp; Carol Levy, MD, CDCES</a:t>
            </a:r>
            <a:endParaRPr lang="en-US" sz="2400" dirty="0"/>
          </a:p>
        </p:txBody>
      </p:sp>
      <p:sp>
        <p:nvSpPr>
          <p:cNvPr id="3" name="Text Placeholder 2">
            <a:extLst>
              <a:ext uri="{FF2B5EF4-FFF2-40B4-BE49-F238E27FC236}">
                <a16:creationId xmlns:a16="http://schemas.microsoft.com/office/drawing/2014/main" id="{D8E37965-89B5-DB80-E272-451E5D9AB7E9}"/>
              </a:ext>
            </a:extLst>
          </p:cNvPr>
          <p:cNvSpPr>
            <a:spLocks noGrp="1"/>
          </p:cNvSpPr>
          <p:nvPr>
            <p:ph type="body" sz="quarter" idx="10"/>
          </p:nvPr>
        </p:nvSpPr>
        <p:spPr>
          <a:xfrm>
            <a:off x="548640" y="1372469"/>
            <a:ext cx="10302755" cy="4910437"/>
          </a:xfrm>
        </p:spPr>
        <p:txBody>
          <a:bodyPr lIns="45718" tIns="45718" rIns="45718" bIns="45718" anchor="t">
            <a:noAutofit/>
          </a:bodyPr>
          <a:lstStyle/>
          <a:p>
            <a:pPr marL="342900" marR="0" lvl="0" indent="-342900">
              <a:buFont typeface="+mj-lt"/>
              <a:buAutoNum type="arabicPeriod"/>
              <a:tabLst>
                <a:tab pos="457200" algn="l"/>
              </a:tabLst>
            </a:pPr>
            <a:r>
              <a:rPr lang="en-US" sz="2400" b="1">
                <a:latin typeface="Montserrat"/>
                <a:ea typeface="Times New Roman" panose="02020603050405020304" pitchFamily="18" charset="0"/>
                <a:cs typeface="Aptos" panose="020B0004020202020204" pitchFamily="34" charset="0"/>
              </a:rPr>
              <a:t>What accomplishments as your group been able to produce? </a:t>
            </a:r>
          </a:p>
          <a:p>
            <a:pPr marL="926465" lvl="1" indent="-342900">
              <a:buFont typeface="+mj-lt"/>
              <a:buAutoNum type="alphaLcParenR"/>
              <a:tabLst>
                <a:tab pos="457200" algn="l"/>
              </a:tabLst>
            </a:pPr>
            <a:r>
              <a:rPr lang="en-US" sz="2400">
                <a:latin typeface="Montserrat"/>
                <a:ea typeface="Aptos" panose="020B0004020202020204" pitchFamily="34" charset="0"/>
                <a:cs typeface="Aptos" panose="020B0004020202020204" pitchFamily="34" charset="0"/>
              </a:rPr>
              <a:t>HCL Working Group is currently in a rebranding phase. </a:t>
            </a:r>
          </a:p>
          <a:p>
            <a:pPr marL="926465" lvl="1" indent="-342900">
              <a:buAutoNum type="alphaLcParenR"/>
              <a:tabLst>
                <a:tab pos="457200" algn="l"/>
              </a:tabLst>
            </a:pPr>
            <a:r>
              <a:rPr lang="en-US" sz="2400">
                <a:latin typeface="Montserrat"/>
                <a:ea typeface="Aptos" panose="020B0004020202020204" pitchFamily="34" charset="0"/>
                <a:cs typeface="Aptos" panose="020B0004020202020204" pitchFamily="34" charset="0"/>
              </a:rPr>
              <a:t>No publications or abstracts yet.  Group is engaged in discussions re: publications. </a:t>
            </a:r>
            <a:endParaRPr lang="en-US" sz="2400"/>
          </a:p>
          <a:p>
            <a:pPr marL="926465" lvl="1" indent="-342900">
              <a:buFont typeface="+mj-lt"/>
              <a:buAutoNum type="alphaLcParenR"/>
              <a:tabLst>
                <a:tab pos="457200" algn="l"/>
              </a:tabLst>
            </a:pPr>
            <a:r>
              <a:rPr lang="en-US" sz="2400">
                <a:latin typeface="Montserrat"/>
                <a:ea typeface="Aptos" panose="020B0004020202020204" pitchFamily="34" charset="0"/>
                <a:cs typeface="Aptos" panose="020B0004020202020204" pitchFamily="34" charset="0"/>
              </a:rPr>
              <a:t>The group has not implemented any significant practice changes or workflows yet. </a:t>
            </a:r>
          </a:p>
          <a:p>
            <a:pPr marL="1233805" lvl="2" indent="-205105">
              <a:buFont typeface="Wingdings"/>
              <a:buChar char="§"/>
              <a:tabLst>
                <a:tab pos="457200" algn="l"/>
              </a:tabLst>
            </a:pPr>
            <a:r>
              <a:rPr lang="en-US" sz="2400">
                <a:latin typeface="Montserrat"/>
                <a:ea typeface="Aptos" panose="020B0004020202020204" pitchFamily="34" charset="0"/>
                <a:cs typeface="Aptos" panose="020B0004020202020204" pitchFamily="34" charset="0"/>
              </a:rPr>
              <a:t>Actively sharing best practices from each of their respective clinics.</a:t>
            </a:r>
            <a:endParaRPr lang="en-US" sz="2400">
              <a:ea typeface="Aptos" panose="020B0004020202020204" pitchFamily="34" charset="0"/>
            </a:endParaRPr>
          </a:p>
          <a:p>
            <a:pPr marL="1233805" lvl="2" indent="-205105">
              <a:buFont typeface="Wingdings"/>
              <a:buChar char="§"/>
              <a:tabLst>
                <a:tab pos="457200" algn="l"/>
              </a:tabLst>
            </a:pPr>
            <a:r>
              <a:rPr lang="en-US" sz="2400">
                <a:latin typeface="Montserrat"/>
                <a:ea typeface="Aptos" panose="020B0004020202020204" pitchFamily="34" charset="0"/>
                <a:cs typeface="Aptos" panose="020B0004020202020204" pitchFamily="34" charset="0"/>
              </a:rPr>
              <a:t>Focus: improving the understanding and use of Hybrid Closed Loop systems.</a:t>
            </a:r>
            <a:endParaRPr lang="en-US" sz="2400"/>
          </a:p>
          <a:p>
            <a:pPr marL="914400" marR="0" lvl="1" indent="-457200">
              <a:buFont typeface="Hind"/>
              <a:buAutoNum type="alphaLcParenR"/>
              <a:tabLst>
                <a:tab pos="914400" algn="l"/>
              </a:tabLst>
            </a:pPr>
            <a:endParaRPr lang="en-US" sz="1800">
              <a:latin typeface="Aptos" panose="020B0004020202020204" pitchFamily="34" charset="0"/>
              <a:ea typeface="Aptos" panose="020B0004020202020204" pitchFamily="34" charset="0"/>
              <a:cs typeface="Aptos" panose="020B0004020202020204" pitchFamily="34" charset="0"/>
            </a:endParaRPr>
          </a:p>
          <a:p>
            <a:pPr marR="0">
              <a:tabLst>
                <a:tab pos="914400" algn="l"/>
              </a:tabLst>
            </a:pPr>
            <a:endParaRPr lang="en-US">
              <a:solidFill>
                <a:srgbClr val="595959"/>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0448421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95C7-DA96-7D22-4D7E-A4BC4CDB7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DF5F9-ED4D-EB13-98AF-FA24396D81D4}"/>
              </a:ext>
            </a:extLst>
          </p:cNvPr>
          <p:cNvSpPr>
            <a:spLocks noGrp="1"/>
          </p:cNvSpPr>
          <p:nvPr>
            <p:ph type="title"/>
          </p:nvPr>
        </p:nvSpPr>
        <p:spPr/>
        <p:txBody>
          <a:bodyPr/>
          <a:lstStyle/>
          <a:p>
            <a:r>
              <a:rPr lang="en-US"/>
              <a:t>Hybrid Closed Loop</a:t>
            </a:r>
          </a:p>
        </p:txBody>
      </p:sp>
      <p:sp>
        <p:nvSpPr>
          <p:cNvPr id="3" name="Text Placeholder 2">
            <a:extLst>
              <a:ext uri="{FF2B5EF4-FFF2-40B4-BE49-F238E27FC236}">
                <a16:creationId xmlns:a16="http://schemas.microsoft.com/office/drawing/2014/main" id="{24651C67-D4BA-74DC-A653-9440E3302963}"/>
              </a:ext>
            </a:extLst>
          </p:cNvPr>
          <p:cNvSpPr>
            <a:spLocks noGrp="1"/>
          </p:cNvSpPr>
          <p:nvPr>
            <p:ph type="body" sz="quarter" idx="10"/>
          </p:nvPr>
        </p:nvSpPr>
        <p:spPr>
          <a:xfrm>
            <a:off x="439547" y="822960"/>
            <a:ext cx="10302755" cy="5895982"/>
          </a:xfrm>
        </p:spPr>
        <p:txBody>
          <a:bodyPr lIns="45718" tIns="45718" rIns="45718" bIns="45718" anchor="t">
            <a:normAutofit/>
          </a:bodyPr>
          <a:lstStyle/>
          <a:p>
            <a:pPr marL="342900" marR="0" lvl="0" indent="-342900">
              <a:buFont typeface="+mj-lt"/>
              <a:buAutoNum type="arabicPeriod"/>
              <a:tabLst>
                <a:tab pos="457200" algn="l"/>
              </a:tabLst>
            </a:pPr>
            <a:r>
              <a:rPr lang="en-US" sz="2400" b="1">
                <a:effectLst/>
                <a:latin typeface="Montserrat" panose="00000500000000000000" pitchFamily="2" charset="0"/>
                <a:ea typeface="Times New Roman" panose="02020603050405020304" pitchFamily="18" charset="0"/>
                <a:cs typeface="Aptos" panose="020B0004020202020204" pitchFamily="34" charset="0"/>
              </a:rPr>
              <a:t>Should this working group continue, or no? </a:t>
            </a:r>
            <a:endParaRPr lang="en-US" sz="2400">
              <a:effectLst/>
              <a:latin typeface="Montserrat" panose="00000500000000000000" pitchFamily="2" charset="0"/>
              <a:ea typeface="Aptos" panose="020B0004020202020204" pitchFamily="34" charset="0"/>
              <a:cs typeface="Aptos" panose="020B0004020202020204" pitchFamily="34" charset="0"/>
            </a:endParaRPr>
          </a:p>
          <a:p>
            <a:pPr marL="914400" marR="0" lvl="1" indent="-457200">
              <a:buFont typeface="+mj-lt"/>
              <a:buAutoNum type="alphaLcParenR"/>
              <a:tabLst>
                <a:tab pos="914400" algn="l"/>
              </a:tabLst>
            </a:pPr>
            <a:r>
              <a:rPr lang="en-US">
                <a:latin typeface="Montserrat"/>
                <a:cs typeface="Hind"/>
              </a:rPr>
              <a:t>Yes, we believe the HCL Working Group should continue. There is a great need for collaboration and continued exploration in this area, especially as new technologies and approaches evolve.</a:t>
            </a:r>
            <a:endParaRPr lang="en-US" sz="2400">
              <a:effectLst/>
              <a:latin typeface="Montserrat" panose="00000500000000000000" pitchFamily="2" charset="0"/>
              <a:ea typeface="Times New Roman" panose="02020603050405020304" pitchFamily="18" charset="0"/>
              <a:cs typeface="Hind"/>
            </a:endParaRPr>
          </a:p>
          <a:p>
            <a:pPr marL="914400" lvl="1" indent="-457200">
              <a:buFont typeface="+mj-lt"/>
              <a:buAutoNum type="alphaLcParenR"/>
              <a:tabLst>
                <a:tab pos="914400" algn="l"/>
              </a:tabLst>
            </a:pPr>
            <a:r>
              <a:rPr lang="en-US">
                <a:latin typeface="Montserrat"/>
                <a:cs typeface="Hind"/>
              </a:rPr>
              <a:t>We recommend that the HCL Working Group continue for another 8 to 10 months to further develop best practices, continue sharing of insights, and lay the groundwork for future publications or other outcomes</a:t>
            </a:r>
            <a:endParaRPr lang="en-US" sz="2400">
              <a:latin typeface="Montserrat"/>
              <a:cs typeface="Hind"/>
            </a:endParaRPr>
          </a:p>
          <a:p>
            <a:pPr marL="457200" marR="0" lvl="1" indent="0">
              <a:buNone/>
              <a:tabLst>
                <a:tab pos="914400" algn="l"/>
              </a:tabLst>
            </a:pPr>
            <a:endParaRPr lang="en-US" sz="900">
              <a:latin typeface="Montserrat" panose="00000500000000000000" pitchFamily="2" charset="0"/>
              <a:ea typeface="Aptos" panose="020B0004020202020204" pitchFamily="34" charset="0"/>
              <a:cs typeface="Aptos" panose="020B0004020202020204" pitchFamily="34" charset="0"/>
            </a:endParaRPr>
          </a:p>
          <a:p>
            <a:pPr marL="457200" lvl="1" indent="0">
              <a:buNone/>
              <a:tabLst>
                <a:tab pos="914400" algn="l"/>
              </a:tabLst>
            </a:pPr>
            <a:r>
              <a:rPr lang="en-US" sz="2400" b="1">
                <a:effectLst/>
                <a:latin typeface="Montserrat"/>
                <a:ea typeface="Aptos" panose="020B0004020202020204" pitchFamily="34" charset="0"/>
                <a:cs typeface="Aptos" panose="020B0004020202020204" pitchFamily="34" charset="0"/>
              </a:rPr>
              <a:t>Next Steps: </a:t>
            </a:r>
            <a:endParaRPr lang="en-US" sz="2400">
              <a:latin typeface="Aptos" panose="020B0004020202020204" pitchFamily="34" charset="0"/>
              <a:cs typeface="Hind"/>
            </a:endParaRPr>
          </a:p>
          <a:p>
            <a:pPr marL="914400" lvl="1" indent="-457200">
              <a:buAutoNum type="alphaLcParenR"/>
              <a:tabLst>
                <a:tab pos="914400" algn="l"/>
              </a:tabLst>
            </a:pPr>
            <a:r>
              <a:rPr lang="en-US">
                <a:latin typeface="Montserrat"/>
                <a:cs typeface="Hind"/>
              </a:rPr>
              <a:t>Work group members will share a brief overview on a topic (pregnancy, education, DIY systems, and carb counting) pertaining to HCLs. </a:t>
            </a:r>
            <a:endParaRPr lang="en-US" sz="2400">
              <a:latin typeface="Aptos" panose="020B0004020202020204" pitchFamily="34" charset="0"/>
              <a:cs typeface="Hind"/>
            </a:endParaRPr>
          </a:p>
          <a:p>
            <a:pPr marL="914400" lvl="1" indent="-457200">
              <a:buAutoNum type="alphaLcParenR"/>
              <a:tabLst>
                <a:tab pos="914400" algn="l"/>
              </a:tabLst>
            </a:pPr>
            <a:r>
              <a:rPr lang="en-US">
                <a:latin typeface="Montserrat"/>
                <a:cs typeface="Hind"/>
              </a:rPr>
              <a:t>While our current efforts are focused on Hybrid Closed Loop systems, we remain open to exploring other related areas that might emerge as the group continues to grow and evolve.</a:t>
            </a:r>
            <a:endParaRPr lang="en-US" sz="2400">
              <a:latin typeface="Aptos" panose="020B0004020202020204" pitchFamily="34" charset="0"/>
              <a:cs typeface="Hind"/>
            </a:endParaRPr>
          </a:p>
          <a:p>
            <a:pPr marL="914400" lvl="1" indent="-457200">
              <a:buAutoNum type="alphaLcParenR"/>
              <a:tabLst>
                <a:tab pos="914400" algn="l"/>
              </a:tabLst>
            </a:pPr>
            <a:r>
              <a:rPr lang="en-US">
                <a:latin typeface="Montserrat"/>
                <a:cs typeface="Hind"/>
              </a:rPr>
              <a:t>We feel that HCLs remain a vital and forward-thinking topic that can create positive changes in the diabetes space.</a:t>
            </a:r>
            <a:endParaRPr lang="en-US" sz="2400">
              <a:effectLst/>
              <a:latin typeface="Montserrat"/>
              <a:ea typeface="Aptos" panose="020B0004020202020204" pitchFamily="34" charset="0"/>
              <a:cs typeface="Hind"/>
            </a:endParaRPr>
          </a:p>
          <a:p>
            <a:pPr marL="914400" marR="0" lvl="1" indent="-457200">
              <a:buFont typeface="+mj-lt"/>
              <a:buAutoNum type="alphaLcParenR"/>
              <a:tabLst>
                <a:tab pos="914400" algn="l"/>
              </a:tabLst>
            </a:pPr>
            <a:endParaRPr lang="en-US" sz="1800">
              <a:latin typeface="Aptos" panose="020B0004020202020204" pitchFamily="34" charset="0"/>
              <a:ea typeface="Aptos" panose="020B0004020202020204" pitchFamily="34" charset="0"/>
              <a:cs typeface="Aptos" panose="020B0004020202020204" pitchFamily="34" charset="0"/>
            </a:endParaRPr>
          </a:p>
          <a:p>
            <a:pPr marL="914400" marR="0" lvl="1" indent="-457200">
              <a:buFont typeface="+mj-lt"/>
              <a:buAutoNum type="alphaLcParenR"/>
              <a:tabLst>
                <a:tab pos="914400" algn="l"/>
              </a:tabLst>
            </a:pPr>
            <a:endParaRPr lang="en-US" sz="1800">
              <a:effectLst/>
              <a:latin typeface="Aptos" panose="020B0004020202020204" pitchFamily="34" charset="0"/>
              <a:ea typeface="Aptos" panose="020B0004020202020204" pitchFamily="34" charset="0"/>
              <a:cs typeface="Aptos" panose="020B0004020202020204" pitchFamily="34" charset="0"/>
            </a:endParaRPr>
          </a:p>
          <a:p>
            <a:pPr marR="0">
              <a:tabLst>
                <a:tab pos="914400" algn="l"/>
              </a:tabLst>
            </a:pPr>
            <a:endParaRPr lang="en-US">
              <a:solidFill>
                <a:srgbClr val="595959"/>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86463314"/>
      </p:ext>
    </p:extLst>
  </p:cSld>
  <p:clrMapOvr>
    <a:masterClrMapping/>
  </p:clrMapOvr>
  <p:transition spd="med"/>
</p:sld>
</file>

<file path=ppt/theme/theme1.xml><?xml version="1.0" encoding="utf-8"?>
<a:theme xmlns:a="http://schemas.openxmlformats.org/drawingml/2006/main" name="T1D Exchange">
  <a:themeElements>
    <a:clrScheme name="T1D Exchange">
      <a:dk1>
        <a:srgbClr val="0C0C0C"/>
      </a:dk1>
      <a:lt1>
        <a:srgbClr val="FFFFFF"/>
      </a:lt1>
      <a:dk2>
        <a:srgbClr val="369FB2"/>
      </a:dk2>
      <a:lt2>
        <a:srgbClr val="78E6FA"/>
      </a:lt2>
      <a:accent1>
        <a:srgbClr val="52CAE0"/>
      </a:accent1>
      <a:accent2>
        <a:srgbClr val="8493CF"/>
      </a:accent2>
      <a:accent3>
        <a:srgbClr val="3E4E8D"/>
      </a:accent3>
      <a:accent4>
        <a:srgbClr val="222D57"/>
      </a:accent4>
      <a:accent5>
        <a:srgbClr val="F9F9F9"/>
      </a:accent5>
      <a:accent6>
        <a:srgbClr val="777777"/>
      </a:accent6>
      <a:hlink>
        <a:srgbClr val="5E5E5E"/>
      </a:hlink>
      <a:folHlink>
        <a:srgbClr val="0079BF"/>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1-01-19 QI All Staff- formatted  -  Read-Only" id="{031EE090-AB92-437E-8125-275FF27E9652}" vid="{183C4F49-2291-4E52-9734-D4FCFB979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T1D Exchange</vt:lpstr>
      <vt:lpstr>PowerPoint Presentation</vt:lpstr>
      <vt:lpstr>Agenda</vt:lpstr>
      <vt:lpstr>2025 Statement of Work Updates</vt:lpstr>
      <vt:lpstr>2025 Statement of Work &amp; Data Mapping</vt:lpstr>
      <vt:lpstr>Diabetes Distress Co-Chairs: Alissa Roberts, MD &amp; Devin Steenkamp, MBChB</vt:lpstr>
      <vt:lpstr>Diabetes Distress</vt:lpstr>
      <vt:lpstr>Glucose Monitoring Co-Chairs: Marina Basina, MD and Lily Chao, MD, MS</vt:lpstr>
      <vt:lpstr>Hybrid Closed Loop Co-Chairs: Emily Coppedge, NP, CDCES &amp; Carol Levy, MD, CDCES</vt:lpstr>
      <vt:lpstr>Hybrid Closed Loop</vt:lpstr>
      <vt:lpstr>Transitions of Care Chairs: Shivani Agarwal, MD, MPH, Sarah Corathers, MD, Faisal Malik, MD, MSHS</vt:lpstr>
      <vt:lpstr>Member Website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Lancet</dc:title>
  <dc:creator>Osagie Ebekozien</dc:creator>
  <cp:revision>2</cp:revision>
  <dcterms:created xsi:type="dcterms:W3CDTF">2023-07-18T12:50:19Z</dcterms:created>
  <dcterms:modified xsi:type="dcterms:W3CDTF">2025-02-10T13:13:55Z</dcterms:modified>
</cp:coreProperties>
</file>