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9.jpg" ContentType="image/jpg"/>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60" r:id="rId1"/>
    <p:sldMasterId id="2147483671" r:id="rId2"/>
  </p:sldMasterIdLst>
  <p:notesMasterIdLst>
    <p:notesMasterId r:id="rId19"/>
  </p:notesMasterIdLst>
  <p:sldIdLst>
    <p:sldId id="256" r:id="rId3"/>
    <p:sldId id="269" r:id="rId4"/>
    <p:sldId id="265" r:id="rId5"/>
    <p:sldId id="261" r:id="rId6"/>
    <p:sldId id="277" r:id="rId7"/>
    <p:sldId id="279" r:id="rId8"/>
    <p:sldId id="280" r:id="rId9"/>
    <p:sldId id="263" r:id="rId10"/>
    <p:sldId id="267" r:id="rId11"/>
    <p:sldId id="275" r:id="rId12"/>
    <p:sldId id="270" r:id="rId13"/>
    <p:sldId id="273" r:id="rId14"/>
    <p:sldId id="272" r:id="rId15"/>
    <p:sldId id="274" r:id="rId16"/>
    <p:sldId id="276" r:id="rId17"/>
    <p:sldId id="268"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88D01F-DD1E-69AA-E14B-A2070A9239CB}" name="Marissa Town" initials="" userId="S::marissatown@cwdmicrosoft.onmicrosoft.com::f1070076-b9d1-4c98-956b-32f4d2854fdd" providerId="AD"/>
  <p188:author id="{B9BE396A-6887-0F2C-157C-852039B3AA5A}" name="Nicole Rioles" initials="NR" userId="S::nrioles@t1dexchange.org::af6fb61c-5900-41f2-87f1-2a393b907a83" providerId="AD"/>
  <p188:author id="{D19CA2AF-A6FC-E66B-9280-3A7757D8D866}" name="Holly Hardison" initials="HH" userId="S::HHardison@t1dexchange.org::43d0da57-f0fe-4343-8618-bb5051cd9f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20E"/>
    <a:srgbClr val="84BD00"/>
    <a:srgbClr val="B369AB"/>
    <a:srgbClr val="615E9B"/>
    <a:srgbClr val="FFF9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BA96F1-5EBF-4477-9F00-0C1023F461A1}" v="19" dt="2024-06-12T17:27:36.241"/>
    <p1510:client id="{689B7E18-C857-47D2-AF69-03F54F9A1A29}" v="9" dt="2024-06-11T20:18:42.301"/>
    <p1510:client id="{7463309B-96AA-4BD0-9133-85C2F28EDDA1}" v="16" dt="2024-06-11T19:41:17.357"/>
    <p1510:client id="{9640AF94-4D24-4D4F-8FD4-1BAD8AA7160A}" v="50" dt="2024-06-11T20:02:25.861"/>
    <p1510:client id="{CC47BBB1-4AB4-41CD-98A8-AB7E50520410}" v="2" dt="2024-06-11T20:04:25.3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03" autoAdjust="0"/>
    <p:restoredTop sz="95820" autoAdjust="0"/>
  </p:normalViewPr>
  <p:slideViewPr>
    <p:cSldViewPr snapToGrid="0">
      <p:cViewPr varScale="1">
        <p:scale>
          <a:sx n="137" d="100"/>
          <a:sy n="137" d="100"/>
        </p:scale>
        <p:origin x="15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2BA1AF-9F2E-BA4F-AFC8-907BD00F7276}" type="datetimeFigureOut">
              <a:rPr lang="en-US" smtClean="0"/>
              <a:t>10/7/25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7DF8BA-329D-7245-BFFC-91B4A679296C}" type="slidenum">
              <a:rPr lang="en-US" smtClean="0"/>
              <a:t>‹#›</a:t>
            </a:fld>
            <a:endParaRPr lang="en-US"/>
          </a:p>
        </p:txBody>
      </p:sp>
    </p:spTree>
    <p:extLst>
      <p:ext uri="{BB962C8B-B14F-4D97-AF65-F5344CB8AC3E}">
        <p14:creationId xmlns:p14="http://schemas.microsoft.com/office/powerpoint/2010/main" val="264473301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7DF8BA-329D-7245-BFFC-91B4A679296C}" type="slidenum">
              <a:rPr lang="en-US" smtClean="0"/>
              <a:t>9</a:t>
            </a:fld>
            <a:endParaRPr lang="en-US"/>
          </a:p>
        </p:txBody>
      </p:sp>
    </p:spTree>
    <p:extLst>
      <p:ext uri="{BB962C8B-B14F-4D97-AF65-F5344CB8AC3E}">
        <p14:creationId xmlns:p14="http://schemas.microsoft.com/office/powerpoint/2010/main" val="2619956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EAA1E37-E561-B78F-EB0B-334725276B3E}"/>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ctrTitle"/>
          </p:nvPr>
        </p:nvSpPr>
        <p:spPr>
          <a:xfrm>
            <a:off x="2101445" y="782520"/>
            <a:ext cx="5552389" cy="2702389"/>
          </a:xfrm>
          <a:prstGeom prst="rect">
            <a:avLst/>
          </a:prstGeom>
        </p:spPr>
        <p:txBody>
          <a:bodyPr anchor="b">
            <a:normAutofit/>
          </a:bodyPr>
          <a:lstStyle>
            <a:lvl1pPr algn="l">
              <a:defRPr sz="4000">
                <a:solidFill>
                  <a:srgbClr val="B369AB"/>
                </a:solidFill>
              </a:defRPr>
            </a:lvl1pPr>
          </a:lstStyle>
          <a:p>
            <a:r>
              <a:rPr lang="en-US"/>
              <a:t>Click to edit Master title style</a:t>
            </a:r>
          </a:p>
        </p:txBody>
      </p:sp>
      <p:sp>
        <p:nvSpPr>
          <p:cNvPr id="3" name="Subtitle 2"/>
          <p:cNvSpPr>
            <a:spLocks noGrp="1"/>
          </p:cNvSpPr>
          <p:nvPr>
            <p:ph type="subTitle" idx="1" hasCustomPrompt="1"/>
          </p:nvPr>
        </p:nvSpPr>
        <p:spPr>
          <a:xfrm>
            <a:off x="2101445" y="3645124"/>
            <a:ext cx="4352826" cy="530786"/>
          </a:xfrm>
        </p:spPr>
        <p:txBody>
          <a:bodyPr/>
          <a:lstStyle>
            <a:lvl1pPr marL="0" indent="0" algn="l">
              <a:buNone/>
              <a:defRPr sz="1800">
                <a:solidFill>
                  <a:srgbClr val="B369AB"/>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      </a:t>
            </a:r>
          </a:p>
        </p:txBody>
      </p:sp>
      <p:pic>
        <p:nvPicPr>
          <p:cNvPr id="5" name="Picture 4">
            <a:extLst>
              <a:ext uri="{FF2B5EF4-FFF2-40B4-BE49-F238E27FC236}">
                <a16:creationId xmlns:a16="http://schemas.microsoft.com/office/drawing/2014/main" id="{A58F309F-1559-8450-D351-1D6957CB6F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51287" y="4808109"/>
            <a:ext cx="1193797" cy="147548"/>
          </a:xfrm>
          <a:prstGeom prst="rect">
            <a:avLst/>
          </a:prstGeom>
        </p:spPr>
      </p:pic>
    </p:spTree>
    <p:extLst>
      <p:ext uri="{BB962C8B-B14F-4D97-AF65-F5344CB8AC3E}">
        <p14:creationId xmlns:p14="http://schemas.microsoft.com/office/powerpoint/2010/main" val="3879431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274664" y="50864"/>
            <a:ext cx="4594670" cy="369332"/>
          </a:xfrm>
        </p:spPr>
        <p:txBody>
          <a:bodyPr lIns="0" tIns="0" rIns="0" bIns="0"/>
          <a:lstStyle>
            <a:lvl1pPr>
              <a:defRPr sz="2400" b="1" i="0">
                <a:solidFill>
                  <a:srgbClr val="3D4E8D"/>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89992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274664" y="50864"/>
            <a:ext cx="4594670" cy="369332"/>
          </a:xfrm>
        </p:spPr>
        <p:txBody>
          <a:bodyPr lIns="0" tIns="0" rIns="0" bIns="0"/>
          <a:lstStyle>
            <a:lvl1pPr>
              <a:defRPr sz="2400" b="1" i="0">
                <a:solidFill>
                  <a:srgbClr val="3D4E8D"/>
                </a:solidFill>
                <a:latin typeface="Verdana"/>
                <a:cs typeface="Verdana"/>
              </a:defRPr>
            </a:lvl1pPr>
          </a:lstStyle>
          <a:p>
            <a:endParaRPr/>
          </a:p>
        </p:txBody>
      </p:sp>
      <p:sp>
        <p:nvSpPr>
          <p:cNvPr id="3" name="Holder 3"/>
          <p:cNvSpPr>
            <a:spLocks noGrp="1"/>
          </p:cNvSpPr>
          <p:nvPr>
            <p:ph sz="half" idx="2"/>
          </p:nvPr>
        </p:nvSpPr>
        <p:spPr>
          <a:xfrm>
            <a:off x="545059" y="861688"/>
            <a:ext cx="3644741" cy="323165"/>
          </a:xfrm>
          <a:prstGeom prst="rect">
            <a:avLst/>
          </a:prstGeom>
        </p:spPr>
        <p:txBody>
          <a:bodyPr wrap="square" lIns="0" tIns="0" rIns="0" bIns="0">
            <a:spAutoFit/>
          </a:bodyPr>
          <a:lstStyle>
            <a:lvl1pPr>
              <a:defRPr sz="2100" b="0" i="0">
                <a:solidFill>
                  <a:srgbClr val="696D6E"/>
                </a:solidFill>
                <a:latin typeface="Calibri"/>
                <a:cs typeface="Calibri"/>
              </a:defRPr>
            </a:lvl1pPr>
          </a:lstStyle>
          <a:p>
            <a:endParaRPr/>
          </a:p>
        </p:txBody>
      </p:sp>
      <p:sp>
        <p:nvSpPr>
          <p:cNvPr id="4" name="Holder 4"/>
          <p:cNvSpPr>
            <a:spLocks noGrp="1"/>
          </p:cNvSpPr>
          <p:nvPr>
            <p:ph sz="half" idx="3"/>
          </p:nvPr>
        </p:nvSpPr>
        <p:spPr>
          <a:xfrm>
            <a:off x="4705826" y="861689"/>
            <a:ext cx="3711416" cy="323165"/>
          </a:xfrm>
          <a:prstGeom prst="rect">
            <a:avLst/>
          </a:prstGeom>
        </p:spPr>
        <p:txBody>
          <a:bodyPr wrap="square" lIns="0" tIns="0" rIns="0" bIns="0">
            <a:spAutoFit/>
          </a:bodyPr>
          <a:lstStyle>
            <a:lvl1pPr>
              <a:defRPr sz="2100" b="0" i="0">
                <a:solidFill>
                  <a:srgbClr val="696D6E"/>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12068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274664" y="50864"/>
            <a:ext cx="4594670" cy="369332"/>
          </a:xfrm>
        </p:spPr>
        <p:txBody>
          <a:bodyPr lIns="0" tIns="0" rIns="0" bIns="0"/>
          <a:lstStyle>
            <a:lvl1pPr>
              <a:defRPr sz="2400" b="1" i="0">
                <a:solidFill>
                  <a:srgbClr val="3D4E8D"/>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6232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80366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normAutofit/>
          </a:bodyPr>
          <a:lstStyle>
            <a:lvl1pPr>
              <a:defRPr sz="2700"/>
            </a:lvl1pPr>
          </a:lstStyle>
          <a:p>
            <a:r>
              <a:rPr lang="en-US"/>
              <a:t>Click to edit Master title style</a:t>
            </a:r>
          </a:p>
        </p:txBody>
      </p:sp>
      <p:sp>
        <p:nvSpPr>
          <p:cNvPr id="3" name="Content Placeholder 2"/>
          <p:cNvSpPr>
            <a:spLocks noGrp="1"/>
          </p:cNvSpPr>
          <p:nvPr>
            <p:ph idx="1"/>
          </p:nvPr>
        </p:nvSpPr>
        <p:spPr/>
        <p:txBody>
          <a:bodyPr/>
          <a:lstStyle>
            <a:lvl1pPr>
              <a:defRPr sz="1600"/>
            </a:lvl1pPr>
            <a:lvl2pPr>
              <a:defRPr sz="1400"/>
            </a:lvl2pPr>
            <a:lvl3pPr>
              <a:defRPr sz="1200"/>
            </a:lvl3pPr>
            <a:lvl4pPr>
              <a:defRPr sz="10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7746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13" name="Rectangle 12">
            <a:extLst>
              <a:ext uri="{FF2B5EF4-FFF2-40B4-BE49-F238E27FC236}">
                <a16:creationId xmlns:a16="http://schemas.microsoft.com/office/drawing/2014/main" id="{7B5AA83E-A577-E40F-224F-AB28BE87D7DE}"/>
              </a:ext>
            </a:extLst>
          </p:cNvPr>
          <p:cNvSpPr/>
          <p:nvPr userDrawn="1"/>
        </p:nvSpPr>
        <p:spPr>
          <a:xfrm>
            <a:off x="0" y="2931736"/>
            <a:ext cx="9144000" cy="2211764"/>
          </a:xfrm>
          <a:prstGeom prst="rect">
            <a:avLst/>
          </a:prstGeom>
          <a:solidFill>
            <a:srgbClr val="FFF9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28650" y="3188825"/>
            <a:ext cx="2623597" cy="1578438"/>
          </a:xfrm>
        </p:spPr>
        <p:txBody>
          <a:bodyPr/>
          <a:lstStyle>
            <a:lvl1pPr marL="0" indent="0">
              <a:buFontTx/>
              <a:buNone/>
              <a:defRPr sz="1600">
                <a:solidFill>
                  <a:srgbClr val="B369AB"/>
                </a:solidFill>
              </a:defRPr>
            </a:lvl1pPr>
            <a:lvl2pPr marL="342900" indent="0">
              <a:buFontTx/>
              <a:buNone/>
              <a:defRPr sz="1400"/>
            </a:lvl2pPr>
            <a:lvl3pPr marL="685800" indent="0">
              <a:buFontTx/>
              <a:buNone/>
              <a:defRPr sz="1200"/>
            </a:lvl3pPr>
            <a:lvl4pPr marL="1028700" indent="0">
              <a:buFontTx/>
              <a:buNone/>
              <a:defRPr sz="1000"/>
            </a:lvl4pPr>
            <a:lvl5pPr marL="1371600" indent="0">
              <a:buFontTx/>
              <a:buNone/>
              <a:defRPr sz="800"/>
            </a:lvl5pPr>
          </a:lstStyle>
          <a:p>
            <a:pPr lvl="0"/>
            <a:r>
              <a:rPr lang="en-US"/>
              <a:t>Click to edit Master text styles</a:t>
            </a:r>
          </a:p>
          <a:p>
            <a:pPr lvl="1"/>
            <a:r>
              <a:rPr lang="en-US"/>
              <a:t>Second level</a:t>
            </a:r>
          </a:p>
        </p:txBody>
      </p:sp>
      <p:sp>
        <p:nvSpPr>
          <p:cNvPr id="9" name="Content Placeholder 2">
            <a:extLst>
              <a:ext uri="{FF2B5EF4-FFF2-40B4-BE49-F238E27FC236}">
                <a16:creationId xmlns:a16="http://schemas.microsoft.com/office/drawing/2014/main" id="{C471E084-2B32-9113-F9DD-A03A69032BDF}"/>
              </a:ext>
            </a:extLst>
          </p:cNvPr>
          <p:cNvSpPr>
            <a:spLocks noGrp="1"/>
          </p:cNvSpPr>
          <p:nvPr>
            <p:ph idx="11"/>
          </p:nvPr>
        </p:nvSpPr>
        <p:spPr>
          <a:xfrm>
            <a:off x="3390705" y="3188825"/>
            <a:ext cx="2623597" cy="1578438"/>
          </a:xfrm>
        </p:spPr>
        <p:txBody>
          <a:bodyPr/>
          <a:lstStyle>
            <a:lvl1pPr marL="0" indent="0">
              <a:buFontTx/>
              <a:buNone/>
              <a:defRPr sz="1600">
                <a:solidFill>
                  <a:srgbClr val="B369AB"/>
                </a:solidFill>
              </a:defRPr>
            </a:lvl1pPr>
            <a:lvl2pPr marL="342900" indent="0">
              <a:buFontTx/>
              <a:buNone/>
              <a:defRPr sz="1400"/>
            </a:lvl2pPr>
            <a:lvl3pPr marL="685800" indent="0">
              <a:buFontTx/>
              <a:buNone/>
              <a:defRPr sz="1200"/>
            </a:lvl3pPr>
            <a:lvl4pPr marL="1028700" indent="0">
              <a:buFontTx/>
              <a:buNone/>
              <a:defRPr sz="1000"/>
            </a:lvl4pPr>
            <a:lvl5pPr marL="1371600" indent="0">
              <a:buFontTx/>
              <a:buNone/>
              <a:defRPr sz="800"/>
            </a:lvl5pPr>
          </a:lstStyle>
          <a:p>
            <a:pPr lvl="0"/>
            <a:r>
              <a:rPr lang="en-US"/>
              <a:t>Click to edit Master text styles</a:t>
            </a:r>
          </a:p>
          <a:p>
            <a:pPr lvl="1"/>
            <a:r>
              <a:rPr lang="en-US"/>
              <a:t>Second level</a:t>
            </a:r>
          </a:p>
        </p:txBody>
      </p:sp>
      <p:sp>
        <p:nvSpPr>
          <p:cNvPr id="16" name="Content Placeholder 2">
            <a:extLst>
              <a:ext uri="{FF2B5EF4-FFF2-40B4-BE49-F238E27FC236}">
                <a16:creationId xmlns:a16="http://schemas.microsoft.com/office/drawing/2014/main" id="{B47FE450-1DB8-B401-2979-73A084A928B2}"/>
              </a:ext>
            </a:extLst>
          </p:cNvPr>
          <p:cNvSpPr>
            <a:spLocks noGrp="1"/>
          </p:cNvSpPr>
          <p:nvPr>
            <p:ph idx="12"/>
          </p:nvPr>
        </p:nvSpPr>
        <p:spPr>
          <a:xfrm>
            <a:off x="6143332" y="3188825"/>
            <a:ext cx="2623597" cy="1578438"/>
          </a:xfrm>
        </p:spPr>
        <p:txBody>
          <a:bodyPr/>
          <a:lstStyle>
            <a:lvl1pPr marL="0" indent="0">
              <a:buFontTx/>
              <a:buNone/>
              <a:defRPr sz="1600">
                <a:solidFill>
                  <a:srgbClr val="B369AB"/>
                </a:solidFill>
              </a:defRPr>
            </a:lvl1pPr>
            <a:lvl2pPr marL="342900" indent="0">
              <a:buFontTx/>
              <a:buNone/>
              <a:defRPr sz="1400"/>
            </a:lvl2pPr>
            <a:lvl3pPr marL="685800" indent="0">
              <a:buFontTx/>
              <a:buNone/>
              <a:defRPr sz="1200"/>
            </a:lvl3pPr>
            <a:lvl4pPr marL="1028700" indent="0">
              <a:buFontTx/>
              <a:buNone/>
              <a:defRPr sz="1000"/>
            </a:lvl4pPr>
            <a:lvl5pPr marL="1371600" indent="0">
              <a:buFontTx/>
              <a:buNone/>
              <a:defRPr sz="800"/>
            </a:lvl5pPr>
          </a:lstStyle>
          <a:p>
            <a:pPr lvl="0"/>
            <a:r>
              <a:rPr lang="en-US"/>
              <a:t>Click to edit Master text styles</a:t>
            </a:r>
          </a:p>
          <a:p>
            <a:pPr lvl="1"/>
            <a:r>
              <a:rPr lang="en-US"/>
              <a:t>Second level</a:t>
            </a:r>
          </a:p>
        </p:txBody>
      </p:sp>
      <p:sp>
        <p:nvSpPr>
          <p:cNvPr id="5" name="Parallelogram 4">
            <a:extLst>
              <a:ext uri="{FF2B5EF4-FFF2-40B4-BE49-F238E27FC236}">
                <a16:creationId xmlns:a16="http://schemas.microsoft.com/office/drawing/2014/main" id="{A2F966DA-7082-7B50-E1BB-4CF86C6E0231}"/>
              </a:ext>
            </a:extLst>
          </p:cNvPr>
          <p:cNvSpPr/>
          <p:nvPr userDrawn="1"/>
        </p:nvSpPr>
        <p:spPr>
          <a:xfrm>
            <a:off x="0" y="5041107"/>
            <a:ext cx="133815" cy="102393"/>
          </a:xfrm>
          <a:prstGeom prst="parallelogram">
            <a:avLst/>
          </a:prstGeom>
          <a:solidFill>
            <a:srgbClr val="615E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ffectLst/>
            </a:endParaRPr>
          </a:p>
        </p:txBody>
      </p:sp>
      <p:sp>
        <p:nvSpPr>
          <p:cNvPr id="6" name="Parallelogram 5">
            <a:extLst>
              <a:ext uri="{FF2B5EF4-FFF2-40B4-BE49-F238E27FC236}">
                <a16:creationId xmlns:a16="http://schemas.microsoft.com/office/drawing/2014/main" id="{F7C064F8-7765-7FFA-7A78-BB3DBED4EA46}"/>
              </a:ext>
            </a:extLst>
          </p:cNvPr>
          <p:cNvSpPr/>
          <p:nvPr userDrawn="1"/>
        </p:nvSpPr>
        <p:spPr>
          <a:xfrm>
            <a:off x="151935" y="5041107"/>
            <a:ext cx="133815" cy="102393"/>
          </a:xfrm>
          <a:prstGeom prst="parallelogram">
            <a:avLst/>
          </a:prstGeom>
          <a:solidFill>
            <a:srgbClr val="84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ffectLst/>
            </a:endParaRPr>
          </a:p>
        </p:txBody>
      </p:sp>
      <p:sp>
        <p:nvSpPr>
          <p:cNvPr id="7" name="Parallelogram 6">
            <a:extLst>
              <a:ext uri="{FF2B5EF4-FFF2-40B4-BE49-F238E27FC236}">
                <a16:creationId xmlns:a16="http://schemas.microsoft.com/office/drawing/2014/main" id="{89614C83-768F-927F-01EF-393595F65F22}"/>
              </a:ext>
            </a:extLst>
          </p:cNvPr>
          <p:cNvSpPr/>
          <p:nvPr userDrawn="1"/>
        </p:nvSpPr>
        <p:spPr>
          <a:xfrm>
            <a:off x="304800" y="5041107"/>
            <a:ext cx="133815" cy="102393"/>
          </a:xfrm>
          <a:prstGeom prst="parallelogram">
            <a:avLst/>
          </a:prstGeom>
          <a:solidFill>
            <a:srgbClr val="FFC2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ffectLst/>
            </a:endParaRPr>
          </a:p>
        </p:txBody>
      </p:sp>
      <p:sp>
        <p:nvSpPr>
          <p:cNvPr id="8" name="Parallelogram 9">
            <a:extLst>
              <a:ext uri="{FF2B5EF4-FFF2-40B4-BE49-F238E27FC236}">
                <a16:creationId xmlns:a16="http://schemas.microsoft.com/office/drawing/2014/main" id="{5625BD3A-C378-B72F-CAFE-EF84C28AD117}"/>
              </a:ext>
            </a:extLst>
          </p:cNvPr>
          <p:cNvSpPr/>
          <p:nvPr userDrawn="1"/>
        </p:nvSpPr>
        <p:spPr>
          <a:xfrm>
            <a:off x="456735" y="5041108"/>
            <a:ext cx="8694854" cy="105568"/>
          </a:xfrm>
          <a:custGeom>
            <a:avLst/>
            <a:gdLst>
              <a:gd name="connsiteX0" fmla="*/ 0 w 8739304"/>
              <a:gd name="connsiteY0" fmla="*/ 102393 h 102393"/>
              <a:gd name="connsiteX1" fmla="*/ 25598 w 8739304"/>
              <a:gd name="connsiteY1" fmla="*/ 0 h 102393"/>
              <a:gd name="connsiteX2" fmla="*/ 8739304 w 8739304"/>
              <a:gd name="connsiteY2" fmla="*/ 0 h 102393"/>
              <a:gd name="connsiteX3" fmla="*/ 8713706 w 8739304"/>
              <a:gd name="connsiteY3" fmla="*/ 102393 h 102393"/>
              <a:gd name="connsiteX4" fmla="*/ 0 w 8739304"/>
              <a:gd name="connsiteY4" fmla="*/ 102393 h 102393"/>
              <a:gd name="connsiteX0" fmla="*/ 0 w 8739304"/>
              <a:gd name="connsiteY0" fmla="*/ 102393 h 105568"/>
              <a:gd name="connsiteX1" fmla="*/ 25598 w 8739304"/>
              <a:gd name="connsiteY1" fmla="*/ 0 h 105568"/>
              <a:gd name="connsiteX2" fmla="*/ 8739304 w 8739304"/>
              <a:gd name="connsiteY2" fmla="*/ 0 h 105568"/>
              <a:gd name="connsiteX3" fmla="*/ 8688306 w 8739304"/>
              <a:gd name="connsiteY3" fmla="*/ 105568 h 105568"/>
              <a:gd name="connsiteX4" fmla="*/ 0 w 8739304"/>
              <a:gd name="connsiteY4" fmla="*/ 102393 h 105568"/>
              <a:gd name="connsiteX0" fmla="*/ 0 w 8694854"/>
              <a:gd name="connsiteY0" fmla="*/ 102393 h 105568"/>
              <a:gd name="connsiteX1" fmla="*/ 25598 w 8694854"/>
              <a:gd name="connsiteY1" fmla="*/ 0 h 105568"/>
              <a:gd name="connsiteX2" fmla="*/ 8694854 w 8694854"/>
              <a:gd name="connsiteY2" fmla="*/ 0 h 105568"/>
              <a:gd name="connsiteX3" fmla="*/ 8688306 w 8694854"/>
              <a:gd name="connsiteY3" fmla="*/ 105568 h 105568"/>
              <a:gd name="connsiteX4" fmla="*/ 0 w 8694854"/>
              <a:gd name="connsiteY4" fmla="*/ 102393 h 105568"/>
              <a:gd name="connsiteX0" fmla="*/ 0 w 8688306"/>
              <a:gd name="connsiteY0" fmla="*/ 102393 h 105568"/>
              <a:gd name="connsiteX1" fmla="*/ 25598 w 8688306"/>
              <a:gd name="connsiteY1" fmla="*/ 0 h 105568"/>
              <a:gd name="connsiteX2" fmla="*/ 8625004 w 8688306"/>
              <a:gd name="connsiteY2" fmla="*/ 3175 h 105568"/>
              <a:gd name="connsiteX3" fmla="*/ 8688306 w 8688306"/>
              <a:gd name="connsiteY3" fmla="*/ 105568 h 105568"/>
              <a:gd name="connsiteX4" fmla="*/ 0 w 8688306"/>
              <a:gd name="connsiteY4" fmla="*/ 102393 h 105568"/>
              <a:gd name="connsiteX0" fmla="*/ 0 w 8694854"/>
              <a:gd name="connsiteY0" fmla="*/ 102393 h 105568"/>
              <a:gd name="connsiteX1" fmla="*/ 25598 w 8694854"/>
              <a:gd name="connsiteY1" fmla="*/ 0 h 105568"/>
              <a:gd name="connsiteX2" fmla="*/ 8694854 w 8694854"/>
              <a:gd name="connsiteY2" fmla="*/ 3175 h 105568"/>
              <a:gd name="connsiteX3" fmla="*/ 8688306 w 8694854"/>
              <a:gd name="connsiteY3" fmla="*/ 105568 h 105568"/>
              <a:gd name="connsiteX4" fmla="*/ 0 w 8694854"/>
              <a:gd name="connsiteY4" fmla="*/ 102393 h 105568"/>
              <a:gd name="connsiteX0" fmla="*/ 0 w 8694854"/>
              <a:gd name="connsiteY0" fmla="*/ 102393 h 105568"/>
              <a:gd name="connsiteX1" fmla="*/ 25598 w 8694854"/>
              <a:gd name="connsiteY1" fmla="*/ 0 h 105568"/>
              <a:gd name="connsiteX2" fmla="*/ 8694854 w 8694854"/>
              <a:gd name="connsiteY2" fmla="*/ 3175 h 105568"/>
              <a:gd name="connsiteX3" fmla="*/ 8694656 w 8694854"/>
              <a:gd name="connsiteY3" fmla="*/ 105568 h 105568"/>
              <a:gd name="connsiteX4" fmla="*/ 0 w 8694854"/>
              <a:gd name="connsiteY4" fmla="*/ 102393 h 10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4854" h="105568">
                <a:moveTo>
                  <a:pt x="0" y="102393"/>
                </a:moveTo>
                <a:lnTo>
                  <a:pt x="25598" y="0"/>
                </a:lnTo>
                <a:lnTo>
                  <a:pt x="8694854" y="3175"/>
                </a:lnTo>
                <a:lnTo>
                  <a:pt x="8694656" y="105568"/>
                </a:lnTo>
                <a:lnTo>
                  <a:pt x="0" y="102393"/>
                </a:lnTo>
                <a:close/>
              </a:path>
            </a:pathLst>
          </a:custGeom>
          <a:solidFill>
            <a:srgbClr val="B369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ffectLst/>
            </a:endParaRPr>
          </a:p>
        </p:txBody>
      </p:sp>
      <p:pic>
        <p:nvPicPr>
          <p:cNvPr id="10" name="Picture 9">
            <a:extLst>
              <a:ext uri="{FF2B5EF4-FFF2-40B4-BE49-F238E27FC236}">
                <a16:creationId xmlns:a16="http://schemas.microsoft.com/office/drawing/2014/main" id="{9C06A0E5-C84C-D341-1404-45EA314A3D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51287" y="4808109"/>
            <a:ext cx="1193797" cy="147548"/>
          </a:xfrm>
          <a:prstGeom prst="rect">
            <a:avLst/>
          </a:prstGeom>
        </p:spPr>
      </p:pic>
    </p:spTree>
    <p:extLst>
      <p:ext uri="{BB962C8B-B14F-4D97-AF65-F5344CB8AC3E}">
        <p14:creationId xmlns:p14="http://schemas.microsoft.com/office/powerpoint/2010/main" val="3513544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453116"/>
            <a:ext cx="7886700" cy="311412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Title 6">
            <a:extLst>
              <a:ext uri="{FF2B5EF4-FFF2-40B4-BE49-F238E27FC236}">
                <a16:creationId xmlns:a16="http://schemas.microsoft.com/office/drawing/2014/main" id="{3313920F-8AEB-383E-72B2-5DE484A3AE3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12490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7747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6573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80254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57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1594485"/>
            <a:ext cx="77724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288036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9188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arallelogram 6">
            <a:extLst>
              <a:ext uri="{FF2B5EF4-FFF2-40B4-BE49-F238E27FC236}">
                <a16:creationId xmlns:a16="http://schemas.microsoft.com/office/drawing/2014/main" id="{7500B680-5C7A-2E1C-1C2B-C7E0AFEC38ED}"/>
              </a:ext>
            </a:extLst>
          </p:cNvPr>
          <p:cNvSpPr/>
          <p:nvPr userDrawn="1"/>
        </p:nvSpPr>
        <p:spPr>
          <a:xfrm>
            <a:off x="0" y="5041107"/>
            <a:ext cx="133815" cy="102393"/>
          </a:xfrm>
          <a:prstGeom prst="parallelogram">
            <a:avLst/>
          </a:prstGeom>
          <a:solidFill>
            <a:srgbClr val="615E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ffectLst/>
            </a:endParaRPr>
          </a:p>
        </p:txBody>
      </p:sp>
      <p:sp>
        <p:nvSpPr>
          <p:cNvPr id="8" name="Parallelogram 7">
            <a:extLst>
              <a:ext uri="{FF2B5EF4-FFF2-40B4-BE49-F238E27FC236}">
                <a16:creationId xmlns:a16="http://schemas.microsoft.com/office/drawing/2014/main" id="{F62746AD-3985-1937-ADCB-19CFBEAD1BDB}"/>
              </a:ext>
            </a:extLst>
          </p:cNvPr>
          <p:cNvSpPr/>
          <p:nvPr userDrawn="1"/>
        </p:nvSpPr>
        <p:spPr>
          <a:xfrm>
            <a:off x="151935" y="5041107"/>
            <a:ext cx="133815" cy="102393"/>
          </a:xfrm>
          <a:prstGeom prst="parallelogram">
            <a:avLst/>
          </a:prstGeom>
          <a:solidFill>
            <a:srgbClr val="84B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ffectLst/>
            </a:endParaRPr>
          </a:p>
        </p:txBody>
      </p:sp>
      <p:sp>
        <p:nvSpPr>
          <p:cNvPr id="9" name="Parallelogram 8">
            <a:extLst>
              <a:ext uri="{FF2B5EF4-FFF2-40B4-BE49-F238E27FC236}">
                <a16:creationId xmlns:a16="http://schemas.microsoft.com/office/drawing/2014/main" id="{48943C77-88E9-A030-842B-FAD86E45F86C}"/>
              </a:ext>
            </a:extLst>
          </p:cNvPr>
          <p:cNvSpPr/>
          <p:nvPr userDrawn="1"/>
        </p:nvSpPr>
        <p:spPr>
          <a:xfrm>
            <a:off x="304800" y="5041107"/>
            <a:ext cx="133815" cy="102393"/>
          </a:xfrm>
          <a:prstGeom prst="parallelogram">
            <a:avLst/>
          </a:prstGeom>
          <a:solidFill>
            <a:srgbClr val="FFC2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ffectLst/>
            </a:endParaRPr>
          </a:p>
        </p:txBody>
      </p:sp>
      <p:sp>
        <p:nvSpPr>
          <p:cNvPr id="10" name="Parallelogram 9">
            <a:extLst>
              <a:ext uri="{FF2B5EF4-FFF2-40B4-BE49-F238E27FC236}">
                <a16:creationId xmlns:a16="http://schemas.microsoft.com/office/drawing/2014/main" id="{2D0DB032-F19C-CB19-8273-9BF640CF902F}"/>
              </a:ext>
            </a:extLst>
          </p:cNvPr>
          <p:cNvSpPr/>
          <p:nvPr userDrawn="1"/>
        </p:nvSpPr>
        <p:spPr>
          <a:xfrm>
            <a:off x="456735" y="5041108"/>
            <a:ext cx="8694854" cy="105568"/>
          </a:xfrm>
          <a:custGeom>
            <a:avLst/>
            <a:gdLst>
              <a:gd name="connsiteX0" fmla="*/ 0 w 8739304"/>
              <a:gd name="connsiteY0" fmla="*/ 102393 h 102393"/>
              <a:gd name="connsiteX1" fmla="*/ 25598 w 8739304"/>
              <a:gd name="connsiteY1" fmla="*/ 0 h 102393"/>
              <a:gd name="connsiteX2" fmla="*/ 8739304 w 8739304"/>
              <a:gd name="connsiteY2" fmla="*/ 0 h 102393"/>
              <a:gd name="connsiteX3" fmla="*/ 8713706 w 8739304"/>
              <a:gd name="connsiteY3" fmla="*/ 102393 h 102393"/>
              <a:gd name="connsiteX4" fmla="*/ 0 w 8739304"/>
              <a:gd name="connsiteY4" fmla="*/ 102393 h 102393"/>
              <a:gd name="connsiteX0" fmla="*/ 0 w 8739304"/>
              <a:gd name="connsiteY0" fmla="*/ 102393 h 105568"/>
              <a:gd name="connsiteX1" fmla="*/ 25598 w 8739304"/>
              <a:gd name="connsiteY1" fmla="*/ 0 h 105568"/>
              <a:gd name="connsiteX2" fmla="*/ 8739304 w 8739304"/>
              <a:gd name="connsiteY2" fmla="*/ 0 h 105568"/>
              <a:gd name="connsiteX3" fmla="*/ 8688306 w 8739304"/>
              <a:gd name="connsiteY3" fmla="*/ 105568 h 105568"/>
              <a:gd name="connsiteX4" fmla="*/ 0 w 8739304"/>
              <a:gd name="connsiteY4" fmla="*/ 102393 h 105568"/>
              <a:gd name="connsiteX0" fmla="*/ 0 w 8694854"/>
              <a:gd name="connsiteY0" fmla="*/ 102393 h 105568"/>
              <a:gd name="connsiteX1" fmla="*/ 25598 w 8694854"/>
              <a:gd name="connsiteY1" fmla="*/ 0 h 105568"/>
              <a:gd name="connsiteX2" fmla="*/ 8694854 w 8694854"/>
              <a:gd name="connsiteY2" fmla="*/ 0 h 105568"/>
              <a:gd name="connsiteX3" fmla="*/ 8688306 w 8694854"/>
              <a:gd name="connsiteY3" fmla="*/ 105568 h 105568"/>
              <a:gd name="connsiteX4" fmla="*/ 0 w 8694854"/>
              <a:gd name="connsiteY4" fmla="*/ 102393 h 105568"/>
              <a:gd name="connsiteX0" fmla="*/ 0 w 8688306"/>
              <a:gd name="connsiteY0" fmla="*/ 102393 h 105568"/>
              <a:gd name="connsiteX1" fmla="*/ 25598 w 8688306"/>
              <a:gd name="connsiteY1" fmla="*/ 0 h 105568"/>
              <a:gd name="connsiteX2" fmla="*/ 8625004 w 8688306"/>
              <a:gd name="connsiteY2" fmla="*/ 3175 h 105568"/>
              <a:gd name="connsiteX3" fmla="*/ 8688306 w 8688306"/>
              <a:gd name="connsiteY3" fmla="*/ 105568 h 105568"/>
              <a:gd name="connsiteX4" fmla="*/ 0 w 8688306"/>
              <a:gd name="connsiteY4" fmla="*/ 102393 h 105568"/>
              <a:gd name="connsiteX0" fmla="*/ 0 w 8694854"/>
              <a:gd name="connsiteY0" fmla="*/ 102393 h 105568"/>
              <a:gd name="connsiteX1" fmla="*/ 25598 w 8694854"/>
              <a:gd name="connsiteY1" fmla="*/ 0 h 105568"/>
              <a:gd name="connsiteX2" fmla="*/ 8694854 w 8694854"/>
              <a:gd name="connsiteY2" fmla="*/ 3175 h 105568"/>
              <a:gd name="connsiteX3" fmla="*/ 8688306 w 8694854"/>
              <a:gd name="connsiteY3" fmla="*/ 105568 h 105568"/>
              <a:gd name="connsiteX4" fmla="*/ 0 w 8694854"/>
              <a:gd name="connsiteY4" fmla="*/ 102393 h 105568"/>
              <a:gd name="connsiteX0" fmla="*/ 0 w 8694854"/>
              <a:gd name="connsiteY0" fmla="*/ 102393 h 105568"/>
              <a:gd name="connsiteX1" fmla="*/ 25598 w 8694854"/>
              <a:gd name="connsiteY1" fmla="*/ 0 h 105568"/>
              <a:gd name="connsiteX2" fmla="*/ 8694854 w 8694854"/>
              <a:gd name="connsiteY2" fmla="*/ 3175 h 105568"/>
              <a:gd name="connsiteX3" fmla="*/ 8694656 w 8694854"/>
              <a:gd name="connsiteY3" fmla="*/ 105568 h 105568"/>
              <a:gd name="connsiteX4" fmla="*/ 0 w 8694854"/>
              <a:gd name="connsiteY4" fmla="*/ 102393 h 10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4854" h="105568">
                <a:moveTo>
                  <a:pt x="0" y="102393"/>
                </a:moveTo>
                <a:lnTo>
                  <a:pt x="25598" y="0"/>
                </a:lnTo>
                <a:lnTo>
                  <a:pt x="8694854" y="3175"/>
                </a:lnTo>
                <a:lnTo>
                  <a:pt x="8694656" y="105568"/>
                </a:lnTo>
                <a:lnTo>
                  <a:pt x="0" y="102393"/>
                </a:lnTo>
                <a:close/>
              </a:path>
            </a:pathLst>
          </a:custGeom>
          <a:solidFill>
            <a:srgbClr val="B369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ffectLst/>
            </a:endParaRPr>
          </a:p>
        </p:txBody>
      </p:sp>
      <p:sp>
        <p:nvSpPr>
          <p:cNvPr id="11" name="Title Placeholder 10">
            <a:extLst>
              <a:ext uri="{FF2B5EF4-FFF2-40B4-BE49-F238E27FC236}">
                <a16:creationId xmlns:a16="http://schemas.microsoft.com/office/drawing/2014/main" id="{3C0138CA-5AFA-EEDD-D0C3-64FB3AA5377B}"/>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pic>
        <p:nvPicPr>
          <p:cNvPr id="15" name="Picture 14">
            <a:extLst>
              <a:ext uri="{FF2B5EF4-FFF2-40B4-BE49-F238E27FC236}">
                <a16:creationId xmlns:a16="http://schemas.microsoft.com/office/drawing/2014/main" id="{CA0B1F5C-F877-70FA-0D3A-DA11EFB41D51}"/>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7351287" y="4808109"/>
            <a:ext cx="1193797" cy="147548"/>
          </a:xfrm>
          <a:prstGeom prst="rect">
            <a:avLst/>
          </a:prstGeom>
        </p:spPr>
      </p:pic>
    </p:spTree>
    <p:extLst>
      <p:ext uri="{BB962C8B-B14F-4D97-AF65-F5344CB8AC3E}">
        <p14:creationId xmlns:p14="http://schemas.microsoft.com/office/powerpoint/2010/main" val="14707495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63" r:id="rId4"/>
    <p:sldLayoutId id="2147483664" r:id="rId5"/>
    <p:sldLayoutId id="2147483665" r:id="rId6"/>
    <p:sldLayoutId id="2147483666" r:id="rId7"/>
    <p:sldLayoutId id="2147483667" r:id="rId8"/>
  </p:sldLayoutIdLst>
  <p:hf hdr="0" dt="0"/>
  <p:txStyles>
    <p:titleStyle>
      <a:lvl1pPr algn="l" defTabSz="685800" rtl="0" eaLnBrk="1" latinLnBrk="0" hangingPunct="1">
        <a:lnSpc>
          <a:spcPct val="90000"/>
        </a:lnSpc>
        <a:spcBef>
          <a:spcPct val="0"/>
        </a:spcBef>
        <a:buNone/>
        <a:defRPr sz="2700" b="0" i="0" kern="1200">
          <a:solidFill>
            <a:srgbClr val="B369AB"/>
          </a:solidFill>
          <a:latin typeface="Arial Black" panose="020B0604020202020204" pitchFamily="34" charset="0"/>
          <a:ea typeface="+mj-ea"/>
          <a:cs typeface="Arial Black"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7894702" y="4408550"/>
            <a:ext cx="1249298" cy="734948"/>
          </a:xfrm>
          <a:prstGeom prst="rect">
            <a:avLst/>
          </a:prstGeom>
        </p:spPr>
      </p:pic>
      <p:sp>
        <p:nvSpPr>
          <p:cNvPr id="2" name="Holder 2"/>
          <p:cNvSpPr>
            <a:spLocks noGrp="1"/>
          </p:cNvSpPr>
          <p:nvPr>
            <p:ph type="title"/>
          </p:nvPr>
        </p:nvSpPr>
        <p:spPr>
          <a:xfrm>
            <a:off x="2274664" y="50864"/>
            <a:ext cx="4594670" cy="492443"/>
          </a:xfrm>
          <a:prstGeom prst="rect">
            <a:avLst/>
          </a:prstGeom>
        </p:spPr>
        <p:txBody>
          <a:bodyPr wrap="square" lIns="0" tIns="0" rIns="0" bIns="0">
            <a:spAutoFit/>
          </a:bodyPr>
          <a:lstStyle>
            <a:lvl1pPr>
              <a:defRPr sz="3200" b="1" i="0">
                <a:solidFill>
                  <a:srgbClr val="3D4E8D"/>
                </a:solidFill>
                <a:latin typeface="Verdana"/>
                <a:cs typeface="Verdana"/>
              </a:defRPr>
            </a:lvl1pPr>
          </a:lstStyle>
          <a:p>
            <a:endParaRPr/>
          </a:p>
        </p:txBody>
      </p:sp>
      <p:sp>
        <p:nvSpPr>
          <p:cNvPr id="3" name="Holder 3"/>
          <p:cNvSpPr>
            <a:spLocks noGrp="1"/>
          </p:cNvSpPr>
          <p:nvPr>
            <p:ph type="body" idx="1"/>
          </p:nvPr>
        </p:nvSpPr>
        <p:spPr>
          <a:xfrm>
            <a:off x="175783" y="1717644"/>
            <a:ext cx="4858703"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4783455"/>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5"/>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10/7/25</a:t>
            </a:fld>
            <a:endParaRPr lang="en-US"/>
          </a:p>
        </p:txBody>
      </p:sp>
      <p:sp>
        <p:nvSpPr>
          <p:cNvPr id="6" name="Holder 6"/>
          <p:cNvSpPr>
            <a:spLocks noGrp="1"/>
          </p:cNvSpPr>
          <p:nvPr>
            <p:ph type="sldNum" sz="quarter" idx="7"/>
          </p:nvPr>
        </p:nvSpPr>
        <p:spPr>
          <a:xfrm>
            <a:off x="6583680" y="4783455"/>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354047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childrenwithdiabetes.com/" TargetMode="External"/><Relationship Id="rId3" Type="http://schemas.openxmlformats.org/officeDocument/2006/relationships/hyperlink" Target="mailto:HHardison@t1dexchange.org" TargetMode="External"/><Relationship Id="rId7" Type="http://schemas.openxmlformats.org/officeDocument/2006/relationships/hyperlink" Target="https://t1dexchange.org/startsite/" TargetMode="External"/><Relationship Id="rId2" Type="http://schemas.openxmlformats.org/officeDocument/2006/relationships/image" Target="../media/image14.jpeg"/><Relationship Id="rId1" Type="http://schemas.openxmlformats.org/officeDocument/2006/relationships/slideLayout" Target="../slideLayouts/slideLayout8.xml"/><Relationship Id="rId6" Type="http://schemas.openxmlformats.org/officeDocument/2006/relationships/hyperlink" Target="mailto:eldewit@cmh.edu" TargetMode="External"/><Relationship Id="rId5" Type="http://schemas.openxmlformats.org/officeDocument/2006/relationships/hyperlink" Target="mailto:marissatown@childrenwithdiabetes.com" TargetMode="External"/><Relationship Id="rId4" Type="http://schemas.openxmlformats.org/officeDocument/2006/relationships/hyperlink" Target="mailto:nrioles@t1dexchange.org" TargetMode="External"/><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E8FAB9-82A4-BE49-56CC-14A61070051E}"/>
              </a:ext>
            </a:extLst>
          </p:cNvPr>
          <p:cNvPicPr>
            <a:picLocks noChangeAspect="1"/>
          </p:cNvPicPr>
          <p:nvPr/>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75250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6D325-04B1-4CE9-3E3E-5CD2760955DB}"/>
              </a:ext>
            </a:extLst>
          </p:cNvPr>
          <p:cNvSpPr>
            <a:spLocks noGrp="1"/>
          </p:cNvSpPr>
          <p:nvPr>
            <p:ph type="title"/>
          </p:nvPr>
        </p:nvSpPr>
        <p:spPr>
          <a:xfrm>
            <a:off x="628650" y="273844"/>
            <a:ext cx="7886700" cy="994172"/>
          </a:xfrm>
        </p:spPr>
        <p:txBody>
          <a:bodyPr anchor="ctr">
            <a:normAutofit/>
          </a:bodyPr>
          <a:lstStyle/>
          <a:p>
            <a:r>
              <a:rPr lang="en-US" b="1"/>
              <a:t>Recap</a:t>
            </a:r>
          </a:p>
        </p:txBody>
      </p:sp>
      <p:sp>
        <p:nvSpPr>
          <p:cNvPr id="3" name="Content Placeholder 2">
            <a:extLst>
              <a:ext uri="{FF2B5EF4-FFF2-40B4-BE49-F238E27FC236}">
                <a16:creationId xmlns:a16="http://schemas.microsoft.com/office/drawing/2014/main" id="{C6566669-87FE-193B-77F8-974F750C894F}"/>
              </a:ext>
            </a:extLst>
          </p:cNvPr>
          <p:cNvSpPr>
            <a:spLocks noGrp="1"/>
          </p:cNvSpPr>
          <p:nvPr>
            <p:ph sz="half" idx="2"/>
          </p:nvPr>
        </p:nvSpPr>
        <p:spPr>
          <a:xfrm>
            <a:off x="4629150" y="1369219"/>
            <a:ext cx="3886200" cy="3263504"/>
          </a:xfrm>
        </p:spPr>
        <p:txBody>
          <a:bodyPr vert="horz" lIns="91440" tIns="45720" rIns="91440" bIns="45720" rtlCol="0">
            <a:normAutofit/>
          </a:bodyPr>
          <a:lstStyle/>
          <a:p>
            <a:pPr marL="342900" indent="-342900">
              <a:buFont typeface="+mj-lt"/>
              <a:buAutoNum type="arabicPeriod"/>
            </a:pPr>
            <a:r>
              <a:rPr lang="en-US" sz="1800" i="0" u="none" strike="noStrike">
                <a:effectLst/>
              </a:rPr>
              <a:t>Did the care team listen to and validate the moms' concerns?</a:t>
            </a:r>
          </a:p>
          <a:p>
            <a:pPr marL="342900" indent="-342900">
              <a:buAutoNum type="arabicPeriod"/>
            </a:pPr>
            <a:endParaRPr lang="en-US" sz="1800"/>
          </a:p>
          <a:p>
            <a:pPr marL="342900" indent="-342900">
              <a:buFont typeface="+mj-lt"/>
              <a:buAutoNum type="arabicPeriod"/>
            </a:pPr>
            <a:r>
              <a:rPr lang="en-US" sz="1800" i="0" u="none" strike="noStrike">
                <a:effectLst/>
              </a:rPr>
              <a:t>Was there an assumption of diagnosis based on history and lifestyle?</a:t>
            </a:r>
          </a:p>
          <a:p>
            <a:pPr marL="342900" indent="-342900">
              <a:buAutoNum type="arabicPeriod"/>
            </a:pPr>
            <a:endParaRPr lang="en-US" sz="1800"/>
          </a:p>
          <a:p>
            <a:pPr marL="342900" indent="-342900">
              <a:buFont typeface="+mj-lt"/>
              <a:buAutoNum type="arabicPeriod"/>
            </a:pPr>
            <a:r>
              <a:rPr lang="en-US" sz="1800" i="0" u="none" strike="noStrike">
                <a:effectLst/>
              </a:rPr>
              <a:t>Was nonjudgmental and person-centered language used in communicating with the mom and the son?</a:t>
            </a:r>
          </a:p>
        </p:txBody>
      </p:sp>
      <p:pic>
        <p:nvPicPr>
          <p:cNvPr id="5" name="Picture 4" descr="A person and a child sitting at a desk&#10;&#10;Description automatically generated">
            <a:extLst>
              <a:ext uri="{FF2B5EF4-FFF2-40B4-BE49-F238E27FC236}">
                <a16:creationId xmlns:a16="http://schemas.microsoft.com/office/drawing/2014/main" id="{5D86B472-D9CC-26D1-4995-872143B019E1}"/>
              </a:ext>
            </a:extLst>
          </p:cNvPr>
          <p:cNvPicPr>
            <a:picLocks noChangeAspect="1"/>
          </p:cNvPicPr>
          <p:nvPr/>
        </p:nvPicPr>
        <p:blipFill>
          <a:blip r:embed="rId2"/>
          <a:stretch>
            <a:fillRect/>
          </a:stretch>
        </p:blipFill>
        <p:spPr>
          <a:xfrm>
            <a:off x="628650" y="1336400"/>
            <a:ext cx="3704303" cy="2470700"/>
          </a:xfrm>
          <a:prstGeom prst="rect">
            <a:avLst/>
          </a:prstGeom>
        </p:spPr>
      </p:pic>
    </p:spTree>
    <p:extLst>
      <p:ext uri="{BB962C8B-B14F-4D97-AF65-F5344CB8AC3E}">
        <p14:creationId xmlns:p14="http://schemas.microsoft.com/office/powerpoint/2010/main" val="185742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DFECC-6F36-58EB-9187-AB9DC58E4469}"/>
              </a:ext>
            </a:extLst>
          </p:cNvPr>
          <p:cNvSpPr>
            <a:spLocks noGrp="1"/>
          </p:cNvSpPr>
          <p:nvPr>
            <p:ph type="title"/>
          </p:nvPr>
        </p:nvSpPr>
        <p:spPr>
          <a:xfrm>
            <a:off x="628650" y="273844"/>
            <a:ext cx="7886700" cy="994172"/>
          </a:xfrm>
        </p:spPr>
        <p:txBody>
          <a:bodyPr anchor="ctr">
            <a:normAutofit/>
          </a:bodyPr>
          <a:lstStyle/>
          <a:p>
            <a:r>
              <a:rPr lang="en-US" b="1"/>
              <a:t>Transitions of Care</a:t>
            </a:r>
          </a:p>
        </p:txBody>
      </p:sp>
      <p:sp>
        <p:nvSpPr>
          <p:cNvPr id="3" name="Content Placeholder 2">
            <a:extLst>
              <a:ext uri="{FF2B5EF4-FFF2-40B4-BE49-F238E27FC236}">
                <a16:creationId xmlns:a16="http://schemas.microsoft.com/office/drawing/2014/main" id="{6CF1A20D-16CA-9A92-60E3-28D85CAB0262}"/>
              </a:ext>
            </a:extLst>
          </p:cNvPr>
          <p:cNvSpPr>
            <a:spLocks noGrp="1"/>
          </p:cNvSpPr>
          <p:nvPr>
            <p:ph sz="half" idx="1"/>
          </p:nvPr>
        </p:nvSpPr>
        <p:spPr>
          <a:xfrm>
            <a:off x="628650" y="1369219"/>
            <a:ext cx="3886200" cy="3263504"/>
          </a:xfrm>
        </p:spPr>
        <p:txBody>
          <a:bodyPr vert="horz" lIns="91440" tIns="45720" rIns="91440" bIns="45720" rtlCol="0">
            <a:normAutofit/>
          </a:bodyPr>
          <a:lstStyle/>
          <a:p>
            <a:pPr marL="0" indent="0">
              <a:buNone/>
            </a:pPr>
            <a:r>
              <a:rPr lang="en-US" b="1"/>
              <a:t>Background: </a:t>
            </a:r>
            <a:r>
              <a:rPr lang="en-US"/>
              <a:t>A teenager is transitioning from pediatric to adult care. </a:t>
            </a:r>
          </a:p>
          <a:p>
            <a:pPr marL="0" indent="0">
              <a:buNone/>
            </a:pPr>
            <a:endParaRPr lang="en-US"/>
          </a:p>
          <a:p>
            <a:pPr marL="0" indent="0">
              <a:buNone/>
            </a:pPr>
            <a:r>
              <a:rPr lang="en-US"/>
              <a:t>She is nervous about the transition and does not feel confident in her skills to manage her care independently.</a:t>
            </a:r>
          </a:p>
        </p:txBody>
      </p:sp>
      <p:pic>
        <p:nvPicPr>
          <p:cNvPr id="10" name="Picture 9" descr="A person talking to a doctor&#10;&#10;Description automatically generated">
            <a:extLst>
              <a:ext uri="{FF2B5EF4-FFF2-40B4-BE49-F238E27FC236}">
                <a16:creationId xmlns:a16="http://schemas.microsoft.com/office/drawing/2014/main" id="{FDB9F772-6424-4D4C-13C1-FEC998EF8C4D}"/>
              </a:ext>
            </a:extLst>
          </p:cNvPr>
          <p:cNvPicPr>
            <a:picLocks noChangeAspect="1"/>
          </p:cNvPicPr>
          <p:nvPr/>
        </p:nvPicPr>
        <p:blipFill>
          <a:blip r:embed="rId2"/>
          <a:stretch>
            <a:fillRect/>
          </a:stretch>
        </p:blipFill>
        <p:spPr>
          <a:xfrm>
            <a:off x="4928714" y="1295842"/>
            <a:ext cx="3825856" cy="2551816"/>
          </a:xfrm>
          <a:prstGeom prst="rect">
            <a:avLst/>
          </a:prstGeom>
        </p:spPr>
      </p:pic>
    </p:spTree>
    <p:extLst>
      <p:ext uri="{BB962C8B-B14F-4D97-AF65-F5344CB8AC3E}">
        <p14:creationId xmlns:p14="http://schemas.microsoft.com/office/powerpoint/2010/main" val="31679507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6D325-04B1-4CE9-3E3E-5CD2760955DB}"/>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Recap</a:t>
            </a:r>
          </a:p>
        </p:txBody>
      </p:sp>
      <p:sp>
        <p:nvSpPr>
          <p:cNvPr id="3" name="Content Placeholder 2">
            <a:extLst>
              <a:ext uri="{FF2B5EF4-FFF2-40B4-BE49-F238E27FC236}">
                <a16:creationId xmlns:a16="http://schemas.microsoft.com/office/drawing/2014/main" id="{C6566669-87FE-193B-77F8-974F750C894F}"/>
              </a:ext>
            </a:extLst>
          </p:cNvPr>
          <p:cNvSpPr>
            <a:spLocks noGrp="1"/>
          </p:cNvSpPr>
          <p:nvPr>
            <p:ph idx="1"/>
          </p:nvPr>
        </p:nvSpPr>
        <p:spPr>
          <a:xfrm>
            <a:off x="628650" y="1169428"/>
            <a:ext cx="7886700" cy="3574390"/>
          </a:xfrm>
        </p:spPr>
        <p:txBody>
          <a:bodyPr vert="horz" lIns="91440" tIns="45720" rIns="91440" bIns="45720" rtlCol="0" anchor="t">
            <a:normAutofit/>
          </a:bodyPr>
          <a:lstStyle/>
          <a:p>
            <a:pPr marL="342900" indent="-342900">
              <a:buFont typeface="+mj-lt"/>
              <a:buAutoNum type="arabicPeriod"/>
            </a:pPr>
            <a:r>
              <a:rPr lang="en-US" sz="1800" b="0" i="0" u="none" strike="noStrike" dirty="0">
                <a:solidFill>
                  <a:srgbClr val="000000"/>
                </a:solidFill>
                <a:effectLst/>
                <a:latin typeface="Arial"/>
                <a:cs typeface="Arial"/>
              </a:rPr>
              <a:t>How can </a:t>
            </a:r>
            <a:r>
              <a:rPr lang="en-US" sz="1800" dirty="0">
                <a:solidFill>
                  <a:srgbClr val="000000"/>
                </a:solidFill>
                <a:latin typeface="Arial"/>
                <a:cs typeface="Arial"/>
              </a:rPr>
              <a:t>we, as care team members, ensure the people with diabetes </a:t>
            </a:r>
            <a:r>
              <a:rPr lang="en-US" sz="1800" b="0" i="0" u="none" strike="noStrike" dirty="0">
                <a:solidFill>
                  <a:srgbClr val="000000"/>
                </a:solidFill>
                <a:effectLst/>
                <a:latin typeface="Arial"/>
                <a:cs typeface="Arial"/>
              </a:rPr>
              <a:t>feel supported and ready to transition</a:t>
            </a:r>
            <a:r>
              <a:rPr lang="en-US" sz="1800" dirty="0">
                <a:solidFill>
                  <a:srgbClr val="000000"/>
                </a:solidFill>
                <a:latin typeface="Arial"/>
                <a:cs typeface="Arial"/>
              </a:rPr>
              <a:t> to adult care</a:t>
            </a:r>
            <a:r>
              <a:rPr lang="en-US" sz="1800" b="0" i="0" u="none" strike="noStrike" dirty="0">
                <a:solidFill>
                  <a:srgbClr val="000000"/>
                </a:solidFill>
                <a:effectLst/>
                <a:latin typeface="Arial"/>
                <a:cs typeface="Arial"/>
              </a:rPr>
              <a:t>?</a:t>
            </a:r>
            <a:r>
              <a:rPr lang="en-US" sz="1800" dirty="0">
                <a:solidFill>
                  <a:srgbClr val="000000"/>
                </a:solidFill>
                <a:latin typeface="Arial"/>
                <a:cs typeface="Arial"/>
              </a:rPr>
              <a:t> </a:t>
            </a:r>
            <a:endParaRPr lang="en-US" sz="1800" b="0" i="0" u="none" strike="noStrike" dirty="0">
              <a:solidFill>
                <a:srgbClr val="000000"/>
              </a:solidFill>
              <a:effectLst/>
            </a:endParaRPr>
          </a:p>
          <a:p>
            <a:pPr marL="342900" indent="-342900">
              <a:buAutoNum type="arabicPeriod"/>
            </a:pPr>
            <a:endParaRPr lang="en-US" sz="1800" dirty="0">
              <a:solidFill>
                <a:srgbClr val="000000"/>
              </a:solidFill>
              <a:latin typeface="Arial"/>
              <a:cs typeface="Arial"/>
            </a:endParaRPr>
          </a:p>
          <a:p>
            <a:pPr marL="342900" indent="-342900">
              <a:buFont typeface="+mj-lt"/>
              <a:buAutoNum type="arabicPeriod"/>
            </a:pPr>
            <a:r>
              <a:rPr lang="en-US" sz="1800" b="0" i="0" u="none" strike="noStrike" dirty="0">
                <a:solidFill>
                  <a:srgbClr val="000000"/>
                </a:solidFill>
                <a:effectLst/>
                <a:latin typeface="Arial"/>
                <a:cs typeface="Arial"/>
              </a:rPr>
              <a:t>Can we provide resources to them on moving to adult care?</a:t>
            </a:r>
            <a:r>
              <a:rPr lang="en-US" sz="1800" dirty="0">
                <a:solidFill>
                  <a:srgbClr val="000000"/>
                </a:solidFill>
                <a:latin typeface="Arial"/>
                <a:cs typeface="Arial"/>
              </a:rPr>
              <a:t> </a:t>
            </a:r>
            <a:endParaRPr lang="en-US" sz="1800" b="0" i="0" u="none" strike="noStrike" dirty="0">
              <a:solidFill>
                <a:srgbClr val="000000"/>
              </a:solidFill>
              <a:effectLst/>
            </a:endParaRPr>
          </a:p>
          <a:p>
            <a:pPr marL="342900" indent="-342900">
              <a:buAutoNum type="arabicPeriod"/>
            </a:pPr>
            <a:endParaRPr lang="en-US" sz="1800" dirty="0">
              <a:solidFill>
                <a:srgbClr val="000000"/>
              </a:solidFill>
              <a:latin typeface="Arial"/>
              <a:cs typeface="Arial"/>
            </a:endParaRPr>
          </a:p>
          <a:p>
            <a:pPr marL="342900" indent="-342900">
              <a:buFont typeface="+mj-lt"/>
              <a:buAutoNum type="arabicPeriod"/>
            </a:pPr>
            <a:r>
              <a:rPr lang="en-US" sz="1800" b="0" i="0" u="none" strike="noStrike" dirty="0">
                <a:solidFill>
                  <a:srgbClr val="000000"/>
                </a:solidFill>
                <a:effectLst/>
                <a:latin typeface="Arial"/>
                <a:cs typeface="Arial"/>
              </a:rPr>
              <a:t>Can we </a:t>
            </a:r>
            <a:r>
              <a:rPr lang="en-US" sz="1800" dirty="0">
                <a:solidFill>
                  <a:srgbClr val="000000"/>
                </a:solidFill>
                <a:latin typeface="Arial"/>
                <a:cs typeface="Arial"/>
              </a:rPr>
              <a:t>ensure that we support </a:t>
            </a:r>
            <a:r>
              <a:rPr lang="en-US" sz="1800" b="0" i="0" u="none" strike="noStrike" dirty="0">
                <a:solidFill>
                  <a:srgbClr val="000000"/>
                </a:solidFill>
                <a:effectLst/>
                <a:latin typeface="Arial"/>
                <a:cs typeface="Arial"/>
              </a:rPr>
              <a:t>them with our words and celebrate this time as a “graduation” into adult care?</a:t>
            </a:r>
          </a:p>
          <a:p>
            <a:pPr marL="342900" indent="-342900">
              <a:buAutoNum type="arabicPeriod"/>
            </a:pPr>
            <a:endParaRPr lang="en-US" sz="1800" dirty="0">
              <a:solidFill>
                <a:srgbClr val="000000"/>
              </a:solidFill>
              <a:latin typeface="Arial"/>
              <a:cs typeface="Arial"/>
            </a:endParaRPr>
          </a:p>
          <a:p>
            <a:pPr marL="342900" indent="-342900">
              <a:buFont typeface="+mj-lt"/>
              <a:buAutoNum type="arabicPeriod"/>
            </a:pPr>
            <a:r>
              <a:rPr lang="en-US" sz="1800" b="0" i="0" u="none" strike="noStrike" dirty="0">
                <a:solidFill>
                  <a:srgbClr val="000000"/>
                </a:solidFill>
                <a:effectLst/>
                <a:latin typeface="Arial"/>
                <a:cs typeface="Arial"/>
              </a:rPr>
              <a:t>Can we start the transition conversation earlier to ensure </a:t>
            </a:r>
            <a:r>
              <a:rPr lang="en-US" sz="1800" dirty="0">
                <a:solidFill>
                  <a:srgbClr val="000000"/>
                </a:solidFill>
                <a:latin typeface="Arial"/>
                <a:cs typeface="Arial"/>
              </a:rPr>
              <a:t>that the</a:t>
            </a:r>
            <a:r>
              <a:rPr lang="en-US" sz="1800" b="0" i="0" u="none" strike="noStrike" dirty="0">
                <a:solidFill>
                  <a:srgbClr val="000000"/>
                </a:solidFill>
                <a:effectLst/>
                <a:latin typeface="Arial"/>
                <a:cs typeface="Arial"/>
              </a:rPr>
              <a:t> person with diabetes feels confident and ready to transition?</a:t>
            </a:r>
            <a:endParaRPr lang="en-US" sz="1800" dirty="0">
              <a:latin typeface="Arial"/>
              <a:cs typeface="Arial"/>
            </a:endParaRPr>
          </a:p>
        </p:txBody>
      </p:sp>
    </p:spTree>
    <p:extLst>
      <p:ext uri="{BB962C8B-B14F-4D97-AF65-F5344CB8AC3E}">
        <p14:creationId xmlns:p14="http://schemas.microsoft.com/office/powerpoint/2010/main" val="321058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DFECC-6F36-58EB-9187-AB9DC58E4469}"/>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Diabetes Distress</a:t>
            </a:r>
          </a:p>
        </p:txBody>
      </p:sp>
      <p:sp>
        <p:nvSpPr>
          <p:cNvPr id="3" name="Content Placeholder 2">
            <a:extLst>
              <a:ext uri="{FF2B5EF4-FFF2-40B4-BE49-F238E27FC236}">
                <a16:creationId xmlns:a16="http://schemas.microsoft.com/office/drawing/2014/main" id="{6CF1A20D-16CA-9A92-60E3-28D85CAB0262}"/>
              </a:ext>
            </a:extLst>
          </p:cNvPr>
          <p:cNvSpPr>
            <a:spLocks noGrp="1"/>
          </p:cNvSpPr>
          <p:nvPr>
            <p:ph idx="1"/>
          </p:nvPr>
        </p:nvSpPr>
        <p:spPr/>
        <p:txBody>
          <a:bodyPr vert="horz" lIns="91440" tIns="45720" rIns="91440" bIns="45720" rtlCol="0" anchor="t">
            <a:normAutofit/>
          </a:bodyPr>
          <a:lstStyle/>
          <a:p>
            <a:pPr marL="0" indent="0">
              <a:buNone/>
            </a:pPr>
            <a:r>
              <a:rPr lang="en-US" b="1" dirty="0"/>
              <a:t>Background: </a:t>
            </a:r>
            <a:r>
              <a:rPr lang="en-US" dirty="0"/>
              <a:t>A 26 years old, who has type 1 diabetes for nine years, is seen. Her last two A1cs were 13.6% and 9.3%. </a:t>
            </a:r>
          </a:p>
          <a:p>
            <a:r>
              <a:rPr lang="en-US" dirty="0">
                <a:latin typeface="Arial"/>
                <a:cs typeface="Arial"/>
              </a:rPr>
              <a:t>She uses MDI for insulin and is prescribed a CGM but doesn’t often wear it. </a:t>
            </a:r>
          </a:p>
          <a:p>
            <a:r>
              <a:rPr lang="en-US" dirty="0">
                <a:latin typeface="Arial"/>
                <a:cs typeface="Arial"/>
              </a:rPr>
              <a:t>She has been working part time, is uninsured, and recently signed up for a Medicaid plan. </a:t>
            </a:r>
          </a:p>
          <a:p>
            <a:r>
              <a:rPr lang="en-US" dirty="0">
                <a:latin typeface="Arial"/>
                <a:cs typeface="Arial"/>
              </a:rPr>
              <a:t>She reports that she does not like devices on her body and does not like to take insulin in public or check BG in public. </a:t>
            </a:r>
          </a:p>
          <a:p>
            <a:r>
              <a:rPr lang="en-US" dirty="0">
                <a:latin typeface="Arial"/>
                <a:cs typeface="Arial"/>
              </a:rPr>
              <a:t>She doses basal insulin consistently, at home, and does not always bolus for meals. </a:t>
            </a:r>
          </a:p>
          <a:p>
            <a:r>
              <a:rPr lang="en-US" dirty="0">
                <a:latin typeface="Arial"/>
                <a:cs typeface="Arial"/>
              </a:rPr>
              <a:t>She has been hospitalized twice for DKA in the last three years. </a:t>
            </a:r>
          </a:p>
          <a:p>
            <a:r>
              <a:rPr lang="en-US" dirty="0"/>
              <a:t>She communicated diabetes distress in her last visit.</a:t>
            </a:r>
          </a:p>
        </p:txBody>
      </p:sp>
    </p:spTree>
    <p:extLst>
      <p:ext uri="{BB962C8B-B14F-4D97-AF65-F5344CB8AC3E}">
        <p14:creationId xmlns:p14="http://schemas.microsoft.com/office/powerpoint/2010/main" val="19201632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6D325-04B1-4CE9-3E3E-5CD2760955DB}"/>
              </a:ext>
            </a:extLst>
          </p:cNvPr>
          <p:cNvSpPr>
            <a:spLocks noGrp="1"/>
          </p:cNvSpPr>
          <p:nvPr>
            <p:ph type="title"/>
          </p:nvPr>
        </p:nvSpPr>
        <p:spPr>
          <a:xfrm>
            <a:off x="543984" y="347133"/>
            <a:ext cx="7886700" cy="624549"/>
          </a:xfrm>
        </p:spPr>
        <p:txBody>
          <a:bodyPr/>
          <a:lstStyle/>
          <a:p>
            <a:r>
              <a:rPr lang="en-US" b="1" dirty="0">
                <a:latin typeface="Arial" panose="020B0604020202020204" pitchFamily="34" charset="0"/>
                <a:cs typeface="Arial" panose="020B0604020202020204" pitchFamily="34" charset="0"/>
              </a:rPr>
              <a:t>Recap</a:t>
            </a:r>
          </a:p>
        </p:txBody>
      </p:sp>
      <p:sp>
        <p:nvSpPr>
          <p:cNvPr id="3" name="Content Placeholder 2">
            <a:extLst>
              <a:ext uri="{FF2B5EF4-FFF2-40B4-BE49-F238E27FC236}">
                <a16:creationId xmlns:a16="http://schemas.microsoft.com/office/drawing/2014/main" id="{C6566669-87FE-193B-77F8-974F750C894F}"/>
              </a:ext>
            </a:extLst>
          </p:cNvPr>
          <p:cNvSpPr>
            <a:spLocks noGrp="1"/>
          </p:cNvSpPr>
          <p:nvPr>
            <p:ph idx="1"/>
          </p:nvPr>
        </p:nvSpPr>
        <p:spPr>
          <a:xfrm>
            <a:off x="433917" y="1056349"/>
            <a:ext cx="7886700" cy="3574390"/>
          </a:xfrm>
        </p:spPr>
        <p:txBody>
          <a:bodyPr vert="horz" lIns="91440" tIns="45720" rIns="91440" bIns="45720" rtlCol="0" anchor="t">
            <a:normAutofit fontScale="85000" lnSpcReduction="20000"/>
          </a:bodyPr>
          <a:lstStyle/>
          <a:p>
            <a:pPr marL="0" indent="0" rtl="0">
              <a:spcBef>
                <a:spcPts val="0"/>
              </a:spcBef>
              <a:spcAft>
                <a:spcPts val="600"/>
              </a:spcAft>
              <a:buNone/>
            </a:pPr>
            <a:r>
              <a:rPr lang="en-US" sz="2200" b="1" i="0" u="none" strike="noStrike" dirty="0">
                <a:solidFill>
                  <a:srgbClr val="212121"/>
                </a:solidFill>
                <a:effectLst/>
                <a:latin typeface="Arial"/>
                <a:cs typeface="Arial"/>
              </a:rPr>
              <a:t>In scenario 1</a:t>
            </a:r>
            <a:endParaRPr lang="en-US" sz="2200" b="1" dirty="0">
              <a:latin typeface="Arial"/>
              <a:cs typeface="Arial"/>
            </a:endParaRPr>
          </a:p>
          <a:p>
            <a:pPr marL="685800" lvl="1" indent="-342900">
              <a:spcBef>
                <a:spcPts val="0"/>
              </a:spcBef>
              <a:spcAft>
                <a:spcPts val="800"/>
              </a:spcAft>
              <a:buFont typeface="+mj-lt"/>
              <a:buAutoNum type="arabicPeriod"/>
            </a:pPr>
            <a:r>
              <a:rPr lang="en-US" sz="2200" dirty="0">
                <a:solidFill>
                  <a:srgbClr val="212121"/>
                </a:solidFill>
                <a:latin typeface="Arial"/>
                <a:cs typeface="Arial"/>
              </a:rPr>
              <a:t>D</a:t>
            </a:r>
            <a:r>
              <a:rPr lang="en-US" sz="2200" b="0" i="0" u="none" strike="noStrike" dirty="0">
                <a:solidFill>
                  <a:srgbClr val="212121"/>
                </a:solidFill>
                <a:effectLst/>
                <a:latin typeface="Arial"/>
                <a:cs typeface="Arial"/>
              </a:rPr>
              <a:t>id the HCP </a:t>
            </a:r>
            <a:r>
              <a:rPr lang="en-US" sz="2200" dirty="0">
                <a:solidFill>
                  <a:srgbClr val="212121"/>
                </a:solidFill>
                <a:latin typeface="Arial"/>
                <a:cs typeface="Arial"/>
              </a:rPr>
              <a:t>understand</a:t>
            </a:r>
            <a:r>
              <a:rPr lang="en-US" sz="2200" b="0" i="0" u="none" strike="noStrike" dirty="0">
                <a:solidFill>
                  <a:srgbClr val="212121"/>
                </a:solidFill>
                <a:effectLst/>
                <a:latin typeface="Arial"/>
                <a:cs typeface="Arial"/>
              </a:rPr>
              <a:t> the PWD’s goals?</a:t>
            </a:r>
            <a:endParaRPr lang="en-US" sz="2200" b="0" dirty="0">
              <a:effectLst/>
              <a:latin typeface="Arial"/>
              <a:cs typeface="Arial"/>
            </a:endParaRPr>
          </a:p>
          <a:p>
            <a:pPr marL="685800" lvl="1" indent="-342900">
              <a:spcBef>
                <a:spcPts val="0"/>
              </a:spcBef>
              <a:spcAft>
                <a:spcPts val="800"/>
              </a:spcAft>
              <a:buFont typeface="+mj-lt"/>
              <a:buAutoNum type="arabicPeriod"/>
            </a:pPr>
            <a:r>
              <a:rPr lang="en-US" sz="2200" b="0" i="0" u="none" strike="noStrike" dirty="0">
                <a:solidFill>
                  <a:srgbClr val="212121"/>
                </a:solidFill>
                <a:effectLst/>
                <a:latin typeface="Arial"/>
                <a:cs typeface="Arial"/>
              </a:rPr>
              <a:t>Did the HCP effectively share her goals for the visit?</a:t>
            </a:r>
            <a:endParaRPr lang="en-US" sz="2200" b="0">
              <a:effectLst/>
              <a:latin typeface="Arial"/>
              <a:cs typeface="Arial"/>
            </a:endParaRPr>
          </a:p>
          <a:p>
            <a:pPr marL="685800" lvl="1" indent="-342900">
              <a:spcBef>
                <a:spcPts val="0"/>
              </a:spcBef>
              <a:spcAft>
                <a:spcPts val="800"/>
              </a:spcAft>
              <a:buFont typeface="+mj-lt"/>
              <a:buAutoNum type="arabicPeriod"/>
            </a:pPr>
            <a:r>
              <a:rPr lang="en-US" sz="2200" b="0" i="0" u="none" strike="noStrike" dirty="0">
                <a:solidFill>
                  <a:srgbClr val="212121"/>
                </a:solidFill>
                <a:effectLst/>
                <a:latin typeface="Arial"/>
                <a:cs typeface="Arial"/>
              </a:rPr>
              <a:t>Did the HCP make the PWD feel comfortable or confident?</a:t>
            </a:r>
            <a:endParaRPr lang="en-US" sz="2200" b="0">
              <a:effectLst/>
              <a:latin typeface="Arial"/>
              <a:cs typeface="Arial"/>
            </a:endParaRPr>
          </a:p>
          <a:p>
            <a:pPr marL="0" indent="0">
              <a:spcAft>
                <a:spcPts val="800"/>
              </a:spcAft>
              <a:buNone/>
            </a:pPr>
            <a:r>
              <a:rPr lang="en-US" sz="2200" b="1" dirty="0">
                <a:latin typeface="Arial"/>
                <a:cs typeface="Arial"/>
              </a:rPr>
              <a:t>In Scenario 2</a:t>
            </a:r>
          </a:p>
          <a:p>
            <a:pPr marL="685800" lvl="1" indent="-342900">
              <a:spcBef>
                <a:spcPts val="0"/>
              </a:spcBef>
              <a:spcAft>
                <a:spcPts val="800"/>
              </a:spcAft>
              <a:buFont typeface="+mj-lt"/>
              <a:buAutoNum type="arabicPeriod"/>
            </a:pPr>
            <a:r>
              <a:rPr lang="en-US" sz="2200" dirty="0">
                <a:solidFill>
                  <a:srgbClr val="212121"/>
                </a:solidFill>
                <a:latin typeface="Arial"/>
                <a:cs typeface="Arial"/>
              </a:rPr>
              <a:t>D</a:t>
            </a:r>
            <a:r>
              <a:rPr lang="en-US" sz="2200" b="0" i="0" u="none" strike="noStrike" dirty="0">
                <a:solidFill>
                  <a:srgbClr val="212121"/>
                </a:solidFill>
                <a:effectLst/>
                <a:latin typeface="Arial"/>
                <a:cs typeface="Arial"/>
              </a:rPr>
              <a:t>id the HCP understand the PWD’s goals?</a:t>
            </a:r>
            <a:endParaRPr lang="en-US" sz="2200" b="0" dirty="0">
              <a:effectLst/>
              <a:latin typeface="Arial"/>
              <a:cs typeface="Arial"/>
            </a:endParaRPr>
          </a:p>
          <a:p>
            <a:pPr marL="685800" lvl="1" indent="-342900">
              <a:spcBef>
                <a:spcPts val="0"/>
              </a:spcBef>
              <a:spcAft>
                <a:spcPts val="800"/>
              </a:spcAft>
              <a:buFont typeface="+mj-lt"/>
              <a:buAutoNum type="arabicPeriod"/>
            </a:pPr>
            <a:r>
              <a:rPr lang="en-US" sz="2200" b="0" i="0" u="none" strike="noStrike" dirty="0">
                <a:solidFill>
                  <a:srgbClr val="212121"/>
                </a:solidFill>
                <a:effectLst/>
                <a:latin typeface="Arial"/>
                <a:cs typeface="Arial"/>
              </a:rPr>
              <a:t>Did the HCP effectively share her goals for the visit?</a:t>
            </a:r>
            <a:endParaRPr lang="en-US" sz="2200" b="0">
              <a:effectLst/>
              <a:latin typeface="Arial"/>
              <a:cs typeface="Arial"/>
            </a:endParaRPr>
          </a:p>
          <a:p>
            <a:pPr marL="685800" lvl="1" indent="-342900">
              <a:spcBef>
                <a:spcPts val="0"/>
              </a:spcBef>
              <a:spcAft>
                <a:spcPts val="800"/>
              </a:spcAft>
              <a:buFont typeface="+mj-lt"/>
              <a:buAutoNum type="arabicPeriod"/>
            </a:pPr>
            <a:r>
              <a:rPr lang="en-US" sz="2200" b="0" i="0" u="none" strike="noStrike" dirty="0">
                <a:solidFill>
                  <a:srgbClr val="212121"/>
                </a:solidFill>
                <a:effectLst/>
                <a:latin typeface="Arial"/>
                <a:cs typeface="Arial"/>
              </a:rPr>
              <a:t>Did the HCP make the PWD feel comfortable or confident?</a:t>
            </a:r>
            <a:r>
              <a:rPr lang="en-US" sz="2200" dirty="0">
                <a:solidFill>
                  <a:srgbClr val="212121"/>
                </a:solidFill>
                <a:latin typeface="Arial"/>
                <a:cs typeface="Arial"/>
              </a:rPr>
              <a:t> </a:t>
            </a:r>
            <a:endParaRPr lang="en-US" sz="2200" b="0" i="0" u="none" strike="noStrike" dirty="0">
              <a:solidFill>
                <a:srgbClr val="212121"/>
              </a:solidFill>
              <a:effectLst/>
            </a:endParaRPr>
          </a:p>
          <a:p>
            <a:pPr marL="685800" lvl="1" indent="-342900">
              <a:spcBef>
                <a:spcPts val="0"/>
              </a:spcBef>
              <a:spcAft>
                <a:spcPts val="800"/>
              </a:spcAft>
              <a:buFont typeface="+mj-lt"/>
              <a:buAutoNum type="arabicPeriod"/>
            </a:pPr>
            <a:r>
              <a:rPr lang="en-US" sz="2200" b="0" i="0" u="none" strike="noStrike" dirty="0">
                <a:solidFill>
                  <a:srgbClr val="212121"/>
                </a:solidFill>
                <a:effectLst/>
                <a:latin typeface="Arial"/>
                <a:cs typeface="Arial"/>
              </a:rPr>
              <a:t>What tone was set?</a:t>
            </a:r>
            <a:endParaRPr lang="en-US" sz="2200" b="0" dirty="0">
              <a:effectLst/>
              <a:latin typeface="Arial"/>
              <a:cs typeface="Arial"/>
            </a:endParaRPr>
          </a:p>
          <a:p>
            <a:pPr marL="0" indent="0">
              <a:buNone/>
            </a:pPr>
            <a:br>
              <a:rPr lang="en-US" sz="2400" dirty="0"/>
            </a:br>
            <a:br>
              <a:rPr lang="en-US" sz="2000" dirty="0"/>
            </a:br>
            <a:endParaRPr lang="en-US" dirty="0"/>
          </a:p>
        </p:txBody>
      </p:sp>
    </p:spTree>
    <p:extLst>
      <p:ext uri="{BB962C8B-B14F-4D97-AF65-F5344CB8AC3E}">
        <p14:creationId xmlns:p14="http://schemas.microsoft.com/office/powerpoint/2010/main" val="297886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6D325-04B1-4CE9-3E3E-5CD2760955DB}"/>
              </a:ext>
            </a:extLst>
          </p:cNvPr>
          <p:cNvSpPr>
            <a:spLocks noGrp="1"/>
          </p:cNvSpPr>
          <p:nvPr>
            <p:ph type="title"/>
          </p:nvPr>
        </p:nvSpPr>
        <p:spPr>
          <a:xfrm>
            <a:off x="543984" y="347133"/>
            <a:ext cx="7886700" cy="624549"/>
          </a:xfrm>
        </p:spPr>
        <p:txBody>
          <a:bodyPr>
            <a:noAutofit/>
          </a:bodyPr>
          <a:lstStyle/>
          <a:p>
            <a:r>
              <a:rPr lang="en-US" b="1" dirty="0">
                <a:latin typeface="Arial" panose="020B0604020202020204" pitchFamily="34" charset="0"/>
                <a:cs typeface="Arial" panose="020B0604020202020204" pitchFamily="34" charset="0"/>
              </a:rPr>
              <a:t>Recommendations from the PWD Advisory Committee</a:t>
            </a:r>
          </a:p>
        </p:txBody>
      </p:sp>
      <p:sp>
        <p:nvSpPr>
          <p:cNvPr id="3" name="Content Placeholder 2">
            <a:extLst>
              <a:ext uri="{FF2B5EF4-FFF2-40B4-BE49-F238E27FC236}">
                <a16:creationId xmlns:a16="http://schemas.microsoft.com/office/drawing/2014/main" id="{C6566669-87FE-193B-77F8-974F750C894F}"/>
              </a:ext>
            </a:extLst>
          </p:cNvPr>
          <p:cNvSpPr>
            <a:spLocks noGrp="1"/>
          </p:cNvSpPr>
          <p:nvPr>
            <p:ph idx="1"/>
          </p:nvPr>
        </p:nvSpPr>
        <p:spPr>
          <a:xfrm>
            <a:off x="433917" y="1176517"/>
            <a:ext cx="7886700" cy="3574390"/>
          </a:xfrm>
        </p:spPr>
        <p:txBody>
          <a:bodyPr vert="horz" lIns="91440" tIns="45720" rIns="91440" bIns="45720" rtlCol="0" anchor="t">
            <a:normAutofit lnSpcReduction="10000"/>
          </a:bodyPr>
          <a:lstStyle/>
          <a:p>
            <a:pPr marL="285750" indent="-285750">
              <a:lnSpc>
                <a:spcPct val="120000"/>
              </a:lnSpc>
            </a:pPr>
            <a:r>
              <a:rPr lang="en-US" sz="2400" dirty="0">
                <a:solidFill>
                  <a:srgbClr val="212121"/>
                </a:solidFill>
                <a:latin typeface="Arial"/>
                <a:cs typeface="Arial"/>
              </a:rPr>
              <a:t>Ask what is important and motivating. Learn how the practice help can keep PWD motivated during the marathon that is living with diabetes.</a:t>
            </a:r>
          </a:p>
          <a:p>
            <a:pPr marL="285750" indent="-285750">
              <a:lnSpc>
                <a:spcPct val="120000"/>
              </a:lnSpc>
            </a:pPr>
            <a:endParaRPr lang="en-US" sz="2400" dirty="0">
              <a:solidFill>
                <a:srgbClr val="212121"/>
              </a:solidFill>
            </a:endParaRPr>
          </a:p>
          <a:p>
            <a:pPr marL="285750" indent="-285750">
              <a:lnSpc>
                <a:spcPct val="120000"/>
              </a:lnSpc>
              <a:spcBef>
                <a:spcPts val="0"/>
              </a:spcBef>
            </a:pPr>
            <a:r>
              <a:rPr lang="en-US" sz="2400" dirty="0">
                <a:solidFill>
                  <a:srgbClr val="212121"/>
                </a:solidFill>
                <a:latin typeface="Arial"/>
                <a:cs typeface="Arial"/>
              </a:rPr>
              <a:t>It helps to remind providers that when someone uses the word "diabetes," they are essentially saying "you." Therefore, any adjectives around this word can ultimately place blame and cause diabetes distress.</a:t>
            </a:r>
          </a:p>
          <a:p>
            <a:pPr marL="285750" indent="-285750">
              <a:lnSpc>
                <a:spcPct val="120000"/>
              </a:lnSpc>
              <a:spcBef>
                <a:spcPts val="0"/>
              </a:spcBef>
            </a:pPr>
            <a:endParaRPr lang="en-US" sz="2400" dirty="0">
              <a:solidFill>
                <a:srgbClr val="212121"/>
              </a:solidFill>
              <a:latin typeface="Arial"/>
              <a:cs typeface="Arial"/>
            </a:endParaRPr>
          </a:p>
          <a:p>
            <a:pPr marL="285750" indent="-285750">
              <a:lnSpc>
                <a:spcPct val="120000"/>
              </a:lnSpc>
              <a:spcBef>
                <a:spcPts val="0"/>
              </a:spcBef>
            </a:pPr>
            <a:endParaRPr lang="en-US" sz="2400" dirty="0">
              <a:solidFill>
                <a:srgbClr val="212121"/>
              </a:solidFill>
              <a:latin typeface="Arial"/>
              <a:cs typeface="Arial"/>
            </a:endParaRPr>
          </a:p>
          <a:p>
            <a:pPr marL="285750" indent="-285750">
              <a:lnSpc>
                <a:spcPct val="120000"/>
              </a:lnSpc>
              <a:spcBef>
                <a:spcPts val="0"/>
              </a:spcBef>
            </a:pPr>
            <a:endParaRPr lang="en-US" sz="2400" dirty="0">
              <a:solidFill>
                <a:srgbClr val="212121"/>
              </a:solidFill>
              <a:latin typeface="Arial"/>
              <a:cs typeface="Arial"/>
            </a:endParaRPr>
          </a:p>
        </p:txBody>
      </p:sp>
    </p:spTree>
    <p:extLst>
      <p:ext uri="{BB962C8B-B14F-4D97-AF65-F5344CB8AC3E}">
        <p14:creationId xmlns:p14="http://schemas.microsoft.com/office/powerpoint/2010/main" val="3728076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F720C-06FB-E007-CF55-BC28356BC7B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811D601-57D5-BFA9-B3B0-F6BFA62C9146}"/>
              </a:ext>
            </a:extLst>
          </p:cNvPr>
          <p:cNvPicPr>
            <a:picLocks noChangeAspect="1"/>
          </p:cNvPicPr>
          <p:nvPr/>
        </p:nvPicPr>
        <p:blipFill>
          <a:blip r:embed="rId2"/>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5C4D699A-7892-B4F5-A27D-F376013E55A2}"/>
              </a:ext>
            </a:extLst>
          </p:cNvPr>
          <p:cNvSpPr txBox="1">
            <a:spLocks/>
          </p:cNvSpPr>
          <p:nvPr/>
        </p:nvSpPr>
        <p:spPr>
          <a:xfrm>
            <a:off x="2567331" y="716904"/>
            <a:ext cx="4009337" cy="800811"/>
          </a:xfrm>
          <a:prstGeom prst="rect">
            <a:avLst/>
          </a:prstGeom>
        </p:spPr>
        <p:txBody>
          <a:bodyPr/>
          <a:lstStyle>
            <a:lvl1pPr algn="l" defTabSz="685800" rtl="0" eaLnBrk="1" latinLnBrk="0" hangingPunct="1">
              <a:lnSpc>
                <a:spcPct val="90000"/>
              </a:lnSpc>
              <a:spcBef>
                <a:spcPct val="0"/>
              </a:spcBef>
              <a:buNone/>
              <a:defRPr sz="3200" b="0" i="0" kern="1200">
                <a:solidFill>
                  <a:srgbClr val="B369AB"/>
                </a:solidFill>
                <a:latin typeface="Arial Black" panose="020B0604020202020204" pitchFamily="34" charset="0"/>
                <a:ea typeface="+mj-ea"/>
                <a:cs typeface="Arial Black" panose="020B0604020202020204" pitchFamily="34" charset="0"/>
              </a:defRPr>
            </a:lvl1pPr>
          </a:lstStyle>
          <a:p>
            <a:r>
              <a:rPr lang="en-CA" sz="2700" b="1" dirty="0">
                <a:latin typeface="Arial" panose="020B0604020202020204" pitchFamily="34" charset="0"/>
                <a:cs typeface="Arial" panose="020B0604020202020204" pitchFamily="34" charset="0"/>
              </a:rPr>
              <a:t>THANK YOU!</a:t>
            </a:r>
            <a:endParaRPr lang="en-US" sz="2700" b="1"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8E0C51F-7FAD-A63F-1863-60122D9F9C38}"/>
              </a:ext>
            </a:extLst>
          </p:cNvPr>
          <p:cNvSpPr txBox="1">
            <a:spLocks/>
          </p:cNvSpPr>
          <p:nvPr/>
        </p:nvSpPr>
        <p:spPr>
          <a:xfrm>
            <a:off x="2567331" y="1508756"/>
            <a:ext cx="5745396" cy="2356234"/>
          </a:xfrm>
          <a:prstGeom prst="rect">
            <a:avLst/>
          </a:prstGeom>
        </p:spPr>
        <p:txBody>
          <a:bodyPr/>
          <a:lstStyle>
            <a:lvl1pPr algn="l" defTabSz="685800" rtl="0" eaLnBrk="1" latinLnBrk="0" hangingPunct="1">
              <a:lnSpc>
                <a:spcPct val="90000"/>
              </a:lnSpc>
              <a:spcBef>
                <a:spcPct val="0"/>
              </a:spcBef>
              <a:buNone/>
              <a:defRPr sz="3200" b="0" i="0" kern="1200">
                <a:solidFill>
                  <a:srgbClr val="B369AB"/>
                </a:solidFill>
                <a:latin typeface="Arial Black" panose="020B0604020202020204" pitchFamily="34" charset="0"/>
                <a:ea typeface="+mj-ea"/>
                <a:cs typeface="Arial Black" panose="020B0604020202020204" pitchFamily="34" charset="0"/>
              </a:defRPr>
            </a:lvl1pPr>
          </a:lstStyle>
          <a:p>
            <a:pPr>
              <a:spcAft>
                <a:spcPts val="600"/>
              </a:spcAft>
            </a:pPr>
            <a:r>
              <a:rPr lang="en-CA" sz="1600" b="1" dirty="0">
                <a:solidFill>
                  <a:schemeClr val="tx1">
                    <a:lumMod val="75000"/>
                    <a:lumOff val="25000"/>
                  </a:schemeClr>
                </a:solidFill>
                <a:latin typeface="Arial" panose="020B0604020202020204" pitchFamily="34" charset="0"/>
                <a:cs typeface="Arial" panose="020B0604020202020204" pitchFamily="34" charset="0"/>
              </a:rPr>
              <a:t>Holly Hardison, BS</a:t>
            </a:r>
          </a:p>
          <a:p>
            <a:pPr>
              <a:spcAft>
                <a:spcPts val="600"/>
              </a:spcAft>
            </a:pPr>
            <a:r>
              <a:rPr lang="en-US" sz="1600" b="0" i="0" dirty="0">
                <a:solidFill>
                  <a:schemeClr val="tx1"/>
                </a:solidFill>
                <a:effectLst/>
                <a:highlight>
                  <a:srgbClr val="FFFFFF"/>
                </a:highlight>
                <a:latin typeface="Arial" panose="020B0604020202020204" pitchFamily="34" charset="0"/>
                <a:cs typeface="Arial" panose="020B0604020202020204" pitchFamily="34" charset="0"/>
                <a:hlinkClick r:id="rId3"/>
              </a:rPr>
              <a:t>HHardison@t1dexchange.org</a:t>
            </a:r>
            <a:r>
              <a:rPr lang="en-US" sz="1600" b="0" i="0" dirty="0">
                <a:solidFill>
                  <a:schemeClr val="tx1"/>
                </a:solidFill>
                <a:effectLst/>
                <a:highlight>
                  <a:srgbClr val="FFFFFF"/>
                </a:highlight>
                <a:latin typeface="Arial" panose="020B0604020202020204" pitchFamily="34" charset="0"/>
                <a:cs typeface="Arial" panose="020B0604020202020204" pitchFamily="34" charset="0"/>
              </a:rPr>
              <a:t> </a:t>
            </a:r>
            <a:endParaRPr lang="en-CA" sz="1600" dirty="0">
              <a:solidFill>
                <a:schemeClr val="tx1"/>
              </a:solidFill>
              <a:latin typeface="Arial" panose="020B0604020202020204" pitchFamily="34" charset="0"/>
              <a:cs typeface="Arial" panose="020B0604020202020204" pitchFamily="34" charset="0"/>
            </a:endParaRPr>
          </a:p>
          <a:p>
            <a:pPr>
              <a:spcAft>
                <a:spcPts val="600"/>
              </a:spcAft>
            </a:pPr>
            <a:r>
              <a:rPr lang="en-CA" sz="1600" b="1" dirty="0">
                <a:solidFill>
                  <a:schemeClr val="tx1">
                    <a:lumMod val="75000"/>
                    <a:lumOff val="25000"/>
                  </a:schemeClr>
                </a:solidFill>
                <a:latin typeface="Arial" panose="020B0604020202020204" pitchFamily="34" charset="0"/>
                <a:cs typeface="Arial" panose="020B0604020202020204" pitchFamily="34" charset="0"/>
              </a:rPr>
              <a:t>Nicole </a:t>
            </a:r>
            <a:r>
              <a:rPr lang="en-CA" sz="1600" b="1" dirty="0" err="1">
                <a:solidFill>
                  <a:schemeClr val="tx1">
                    <a:lumMod val="75000"/>
                    <a:lumOff val="25000"/>
                  </a:schemeClr>
                </a:solidFill>
                <a:latin typeface="Arial" panose="020B0604020202020204" pitchFamily="34" charset="0"/>
                <a:cs typeface="Arial" panose="020B0604020202020204" pitchFamily="34" charset="0"/>
              </a:rPr>
              <a:t>Rioles</a:t>
            </a:r>
            <a:r>
              <a:rPr lang="en-CA" sz="1600" b="1" dirty="0">
                <a:solidFill>
                  <a:schemeClr val="tx1">
                    <a:lumMod val="75000"/>
                    <a:lumOff val="25000"/>
                  </a:schemeClr>
                </a:solidFill>
                <a:latin typeface="Arial" panose="020B0604020202020204" pitchFamily="34" charset="0"/>
                <a:cs typeface="Arial" panose="020B0604020202020204" pitchFamily="34" charset="0"/>
              </a:rPr>
              <a:t>, MA</a:t>
            </a:r>
          </a:p>
          <a:p>
            <a:pPr>
              <a:spcAft>
                <a:spcPts val="600"/>
              </a:spcAft>
            </a:pPr>
            <a:r>
              <a:rPr lang="en-US" sz="1600" b="0" i="0" dirty="0">
                <a:solidFill>
                  <a:srgbClr val="222222"/>
                </a:solidFill>
                <a:effectLst/>
                <a:highlight>
                  <a:srgbClr val="FFFFFF"/>
                </a:highlight>
                <a:latin typeface="Arial" panose="020B0604020202020204" pitchFamily="34" charset="0"/>
                <a:cs typeface="Arial" panose="020B0604020202020204" pitchFamily="34" charset="0"/>
                <a:hlinkClick r:id="rId4"/>
              </a:rPr>
              <a:t>nrioles@t1dexchange.org</a:t>
            </a:r>
            <a:r>
              <a:rPr lang="en-US" sz="1600" b="0" i="0" dirty="0">
                <a:solidFill>
                  <a:srgbClr val="222222"/>
                </a:solidFill>
                <a:effectLst/>
                <a:highlight>
                  <a:srgbClr val="FFFFFF"/>
                </a:highlight>
                <a:latin typeface="Arial" panose="020B0604020202020204" pitchFamily="34" charset="0"/>
                <a:cs typeface="Arial" panose="020B0604020202020204" pitchFamily="34" charset="0"/>
              </a:rPr>
              <a:t> </a:t>
            </a:r>
            <a:endParaRPr lang="en-CA" sz="1600" dirty="0">
              <a:solidFill>
                <a:schemeClr val="tx1">
                  <a:lumMod val="75000"/>
                  <a:lumOff val="25000"/>
                </a:schemeClr>
              </a:solidFill>
              <a:latin typeface="Arial" panose="020B0604020202020204" pitchFamily="34" charset="0"/>
              <a:cs typeface="Arial" panose="020B0604020202020204" pitchFamily="34" charset="0"/>
            </a:endParaRPr>
          </a:p>
          <a:p>
            <a:pPr>
              <a:spcAft>
                <a:spcPts val="600"/>
              </a:spcAft>
            </a:pPr>
            <a:r>
              <a:rPr lang="en-CA" sz="1600" b="1" dirty="0">
                <a:solidFill>
                  <a:schemeClr val="tx1">
                    <a:lumMod val="75000"/>
                    <a:lumOff val="25000"/>
                  </a:schemeClr>
                </a:solidFill>
                <a:latin typeface="Arial" panose="020B0604020202020204" pitchFamily="34" charset="0"/>
                <a:cs typeface="Arial" panose="020B0604020202020204" pitchFamily="34" charset="0"/>
              </a:rPr>
              <a:t>Marissa Town, BSN, RN, CDCES</a:t>
            </a:r>
            <a:endParaRPr lang="en-CA" sz="1600" dirty="0">
              <a:solidFill>
                <a:schemeClr val="tx1">
                  <a:lumMod val="75000"/>
                  <a:lumOff val="25000"/>
                </a:schemeClr>
              </a:solidFill>
              <a:latin typeface="Arial" panose="020B0604020202020204" pitchFamily="34" charset="0"/>
              <a:cs typeface="Arial" panose="020B0604020202020204" pitchFamily="34" charset="0"/>
            </a:endParaRPr>
          </a:p>
          <a:p>
            <a:pPr>
              <a:lnSpc>
                <a:spcPct val="100000"/>
              </a:lnSpc>
              <a:spcAft>
                <a:spcPts val="600"/>
              </a:spcAft>
            </a:pPr>
            <a:r>
              <a:rPr lang="en-CA" sz="1600" dirty="0">
                <a:solidFill>
                  <a:schemeClr val="tx1">
                    <a:lumMod val="75000"/>
                    <a:lumOff val="25000"/>
                  </a:schemeClr>
                </a:solidFill>
                <a:latin typeface="Arial" panose="020B0604020202020204" pitchFamily="34" charset="0"/>
                <a:cs typeface="Arial" panose="020B0604020202020204" pitchFamily="34" charset="0"/>
                <a:hlinkClick r:id="rId5"/>
              </a:rPr>
              <a:t>marissatown@childrenwithdiabetes.com</a:t>
            </a:r>
            <a:endParaRPr lang="en-CA" sz="1600" dirty="0">
              <a:solidFill>
                <a:schemeClr val="tx1">
                  <a:lumMod val="75000"/>
                  <a:lumOff val="25000"/>
                </a:schemeClr>
              </a:solidFill>
              <a:latin typeface="Arial" panose="020B0604020202020204" pitchFamily="34" charset="0"/>
              <a:cs typeface="Arial" panose="020B0604020202020204" pitchFamily="34" charset="0"/>
            </a:endParaRPr>
          </a:p>
          <a:p>
            <a:pPr>
              <a:spcAft>
                <a:spcPts val="600"/>
              </a:spcAft>
            </a:pPr>
            <a:r>
              <a:rPr lang="en-CA" sz="1600" b="1" dirty="0">
                <a:solidFill>
                  <a:schemeClr val="tx1">
                    <a:lumMod val="75000"/>
                    <a:lumOff val="25000"/>
                  </a:schemeClr>
                </a:solidFill>
                <a:latin typeface="Arial" panose="020B0604020202020204" pitchFamily="34" charset="0"/>
                <a:cs typeface="Arial" panose="020B0604020202020204" pitchFamily="34" charset="0"/>
              </a:rPr>
              <a:t>Emily </a:t>
            </a:r>
            <a:r>
              <a:rPr lang="en-CA" sz="1600" b="1" dirty="0" err="1">
                <a:solidFill>
                  <a:schemeClr val="tx1">
                    <a:lumMod val="75000"/>
                    <a:lumOff val="25000"/>
                  </a:schemeClr>
                </a:solidFill>
                <a:latin typeface="Arial" panose="020B0604020202020204" pitchFamily="34" charset="0"/>
                <a:cs typeface="Arial" panose="020B0604020202020204" pitchFamily="34" charset="0"/>
              </a:rPr>
              <a:t>DeWit</a:t>
            </a:r>
            <a:r>
              <a:rPr lang="en-CA" sz="1600" b="1" dirty="0">
                <a:solidFill>
                  <a:schemeClr val="tx1">
                    <a:lumMod val="75000"/>
                    <a:lumOff val="25000"/>
                  </a:schemeClr>
                </a:solidFill>
                <a:latin typeface="Arial" panose="020B0604020202020204" pitchFamily="34" charset="0"/>
                <a:cs typeface="Arial" panose="020B0604020202020204" pitchFamily="34" charset="0"/>
              </a:rPr>
              <a:t>, MASL</a:t>
            </a:r>
            <a:endParaRPr lang="en-CA" sz="1600" dirty="0">
              <a:solidFill>
                <a:schemeClr val="tx1">
                  <a:lumMod val="75000"/>
                  <a:lumOff val="25000"/>
                </a:schemeClr>
              </a:solidFill>
              <a:latin typeface="Arial" panose="020B0604020202020204" pitchFamily="34" charset="0"/>
              <a:cs typeface="Arial" panose="020B0604020202020204" pitchFamily="34" charset="0"/>
            </a:endParaRPr>
          </a:p>
          <a:p>
            <a:pPr>
              <a:lnSpc>
                <a:spcPct val="100000"/>
              </a:lnSpc>
              <a:spcAft>
                <a:spcPts val="600"/>
              </a:spcAft>
            </a:pPr>
            <a:r>
              <a:rPr lang="en-US" sz="1800" u="sng" dirty="0">
                <a:solidFill>
                  <a:srgbClr val="000000"/>
                </a:solidFill>
                <a:effectLst/>
                <a:latin typeface="Aptos" panose="020B0004020202020204" pitchFamily="34" charset="0"/>
                <a:ea typeface="Aptos" panose="020B0004020202020204" pitchFamily="34" charset="0"/>
                <a:cs typeface="Aptos" panose="020B0004020202020204" pitchFamily="34" charset="0"/>
                <a:hlinkClick r:id="rId6"/>
              </a:rPr>
              <a:t>eldewit@cmh.edu</a:t>
            </a:r>
            <a:endParaRPr lang="en-CA" sz="1600" dirty="0">
              <a:solidFill>
                <a:schemeClr val="tx1">
                  <a:lumMod val="75000"/>
                  <a:lumOff val="25000"/>
                </a:schemeClr>
              </a:solidFill>
              <a:latin typeface="Arial" panose="020B0604020202020204" pitchFamily="34" charset="0"/>
              <a:cs typeface="Arial" panose="020B0604020202020204" pitchFamily="34" charset="0"/>
            </a:endParaRPr>
          </a:p>
          <a:p>
            <a:endParaRPr lang="en-CA" sz="1400" dirty="0">
              <a:solidFill>
                <a:schemeClr val="tx1">
                  <a:lumMod val="75000"/>
                  <a:lumOff val="25000"/>
                </a:schemeClr>
              </a:solidFill>
              <a:latin typeface=""/>
              <a:cs typeface="Arial" panose="020B0604020202020204" pitchFamily="34" charset="0"/>
            </a:endParaRPr>
          </a:p>
          <a:p>
            <a:r>
              <a:rPr lang="en-CA" sz="1600" dirty="0">
                <a:latin typeface="Arial" panose="020B0604020202020204" pitchFamily="34" charset="0"/>
                <a:cs typeface="Arial" panose="020B0604020202020204" pitchFamily="34" charset="0"/>
              </a:rPr>
              <a:t>T1D Exchange: </a:t>
            </a:r>
            <a:r>
              <a:rPr lang="en-CA" sz="1600" dirty="0">
                <a:latin typeface="Arial" panose="020B0604020202020204" pitchFamily="34" charset="0"/>
                <a:cs typeface="Arial" panose="020B0604020202020204" pitchFamily="34" charset="0"/>
                <a:hlinkClick r:id="rId7"/>
              </a:rPr>
              <a:t>https://t1dexchange.org/startsite/</a:t>
            </a:r>
            <a:endParaRPr lang="en-CA" sz="1600" dirty="0">
              <a:latin typeface="Arial" panose="020B0604020202020204" pitchFamily="34" charset="0"/>
              <a:cs typeface="Arial" panose="020B0604020202020204" pitchFamily="34" charset="0"/>
            </a:endParaRPr>
          </a:p>
          <a:p>
            <a:r>
              <a:rPr lang="en-CA" sz="1600" dirty="0">
                <a:latin typeface="Arial" panose="020B0604020202020204" pitchFamily="34" charset="0"/>
                <a:cs typeface="Arial" panose="020B0604020202020204" pitchFamily="34" charset="0"/>
              </a:rPr>
              <a:t>Children with Diabetes: </a:t>
            </a:r>
            <a:r>
              <a:rPr lang="en-CA" sz="1600" dirty="0">
                <a:latin typeface="Arial" panose="020B0604020202020204" pitchFamily="34" charset="0"/>
                <a:cs typeface="Arial" panose="020B0604020202020204" pitchFamily="34" charset="0"/>
                <a:hlinkClick r:id="rId8"/>
              </a:rPr>
              <a:t>https://childrenwithdiabetes.com/</a:t>
            </a:r>
            <a:r>
              <a:rPr lang="en-CA" sz="1600" dirty="0">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40A49223-7557-3BA7-F1B1-5F51A2B425B5}"/>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351287" y="4808109"/>
            <a:ext cx="1193797" cy="147548"/>
          </a:xfrm>
          <a:prstGeom prst="rect">
            <a:avLst/>
          </a:prstGeom>
        </p:spPr>
      </p:pic>
    </p:spTree>
    <p:extLst>
      <p:ext uri="{BB962C8B-B14F-4D97-AF65-F5344CB8AC3E}">
        <p14:creationId xmlns:p14="http://schemas.microsoft.com/office/powerpoint/2010/main" val="37123200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A32C-2766-9467-F7C5-E91302CD285A}"/>
              </a:ext>
            </a:extLst>
          </p:cNvPr>
          <p:cNvSpPr>
            <a:spLocks noGrp="1"/>
          </p:cNvSpPr>
          <p:nvPr>
            <p:ph type="ctrTitle"/>
          </p:nvPr>
        </p:nvSpPr>
        <p:spPr/>
        <p:txBody>
          <a:bodyPr>
            <a:normAutofit fontScale="90000"/>
          </a:bodyPr>
          <a:lstStyle/>
          <a:p>
            <a:r>
              <a:rPr lang="en-US" b="0" i="0" dirty="0">
                <a:effectLst/>
                <a:highlight>
                  <a:srgbClr val="FFFFFF"/>
                </a:highlight>
                <a:latin typeface="Aptos Black" panose="020F0502020204030204" pitchFamily="34" charset="0"/>
              </a:rPr>
              <a:t>Make Clinical Visits More Personal: Lead With Person-First and Strength-Based Approaches</a:t>
            </a:r>
            <a:endParaRPr lang="en-US" dirty="0">
              <a:latin typeface="Aptos Black" panose="020F0502020204030204" pitchFamily="34" charset="0"/>
            </a:endParaRPr>
          </a:p>
        </p:txBody>
      </p:sp>
    </p:spTree>
    <p:extLst>
      <p:ext uri="{BB962C8B-B14F-4D97-AF65-F5344CB8AC3E}">
        <p14:creationId xmlns:p14="http://schemas.microsoft.com/office/powerpoint/2010/main" val="3456951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B29A0-EA0B-63CD-643A-F8AF9DF7AEC3}"/>
              </a:ext>
            </a:extLst>
          </p:cNvPr>
          <p:cNvSpPr>
            <a:spLocks noGrp="1"/>
          </p:cNvSpPr>
          <p:nvPr>
            <p:ph type="title"/>
          </p:nvPr>
        </p:nvSpPr>
        <p:spPr>
          <a:xfrm>
            <a:off x="532910" y="-37316"/>
            <a:ext cx="7886700" cy="994172"/>
          </a:xfrm>
        </p:spPr>
        <p:txBody>
          <a:bodyPr/>
          <a:lstStyle/>
          <a:p>
            <a:r>
              <a:rPr lang="en-US" b="1" dirty="0">
                <a:latin typeface=""/>
              </a:rPr>
              <a:t>Speakers</a:t>
            </a:r>
          </a:p>
        </p:txBody>
      </p:sp>
      <p:sp>
        <p:nvSpPr>
          <p:cNvPr id="16" name="Content Placeholder 3">
            <a:extLst>
              <a:ext uri="{FF2B5EF4-FFF2-40B4-BE49-F238E27FC236}">
                <a16:creationId xmlns:a16="http://schemas.microsoft.com/office/drawing/2014/main" id="{0D3D0EB0-25E6-F217-E839-BECDF25A4C35}"/>
              </a:ext>
            </a:extLst>
          </p:cNvPr>
          <p:cNvSpPr txBox="1">
            <a:spLocks/>
          </p:cNvSpPr>
          <p:nvPr/>
        </p:nvSpPr>
        <p:spPr>
          <a:xfrm>
            <a:off x="628650" y="1809947"/>
            <a:ext cx="2623597" cy="1260492"/>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Tx/>
              <a:buNone/>
              <a:defRPr sz="1600" b="0" i="0" kern="1200">
                <a:solidFill>
                  <a:srgbClr val="B369AB"/>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Tx/>
              <a:buNone/>
              <a:defRPr sz="1400" b="0" i="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Tx/>
              <a:buNone/>
              <a:defRPr sz="1200" b="0" i="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Tx/>
              <a:buNone/>
              <a:defRPr sz="1000" b="0" i="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Tx/>
              <a:buNone/>
              <a:defRPr sz="8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p>
        </p:txBody>
      </p:sp>
      <p:sp>
        <p:nvSpPr>
          <p:cNvPr id="17" name="Content Placeholder 3">
            <a:extLst>
              <a:ext uri="{FF2B5EF4-FFF2-40B4-BE49-F238E27FC236}">
                <a16:creationId xmlns:a16="http://schemas.microsoft.com/office/drawing/2014/main" id="{3E576B89-297C-57ED-C0F8-EBA0BFBC723E}"/>
              </a:ext>
            </a:extLst>
          </p:cNvPr>
          <p:cNvSpPr txBox="1">
            <a:spLocks/>
          </p:cNvSpPr>
          <p:nvPr/>
        </p:nvSpPr>
        <p:spPr>
          <a:xfrm>
            <a:off x="628650" y="1932494"/>
            <a:ext cx="2623597" cy="1260492"/>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Tx/>
              <a:buNone/>
              <a:defRPr sz="1600" b="0" i="0" kern="1200">
                <a:solidFill>
                  <a:srgbClr val="B369AB"/>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Tx/>
              <a:buNone/>
              <a:defRPr sz="1400" b="0" i="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Tx/>
              <a:buNone/>
              <a:defRPr sz="1200" b="0" i="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Tx/>
              <a:buNone/>
              <a:defRPr sz="1000" b="0" i="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Tx/>
              <a:buNone/>
              <a:defRPr sz="8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p>
        </p:txBody>
      </p:sp>
      <p:sp>
        <p:nvSpPr>
          <p:cNvPr id="22" name="Content Placeholder 21">
            <a:extLst>
              <a:ext uri="{FF2B5EF4-FFF2-40B4-BE49-F238E27FC236}">
                <a16:creationId xmlns:a16="http://schemas.microsoft.com/office/drawing/2014/main" id="{85A12B2A-EF02-A7DA-A4B7-962E739BA8C3}"/>
              </a:ext>
            </a:extLst>
          </p:cNvPr>
          <p:cNvSpPr>
            <a:spLocks noGrp="1"/>
          </p:cNvSpPr>
          <p:nvPr>
            <p:ph idx="1"/>
          </p:nvPr>
        </p:nvSpPr>
        <p:spPr>
          <a:xfrm>
            <a:off x="453484" y="2901955"/>
            <a:ext cx="1728711" cy="1539772"/>
          </a:xfrm>
        </p:spPr>
        <p:txBody>
          <a:bodyPr>
            <a:normAutofit fontScale="92500"/>
          </a:bodyPr>
          <a:lstStyle/>
          <a:p>
            <a:pPr>
              <a:lnSpc>
                <a:spcPct val="100000"/>
              </a:lnSpc>
            </a:pPr>
            <a:r>
              <a:rPr lang="en-US" b="1" dirty="0">
                <a:solidFill>
                  <a:schemeClr val="tx1">
                    <a:lumMod val="75000"/>
                    <a:lumOff val="25000"/>
                  </a:schemeClr>
                </a:solidFill>
                <a:latin typeface=""/>
              </a:rPr>
              <a:t>Holly Hardison</a:t>
            </a:r>
            <a:br>
              <a:rPr lang="en-US" sz="1800" b="1" dirty="0">
                <a:solidFill>
                  <a:schemeClr val="tx1">
                    <a:lumMod val="75000"/>
                    <a:lumOff val="25000"/>
                  </a:schemeClr>
                </a:solidFill>
                <a:latin typeface=""/>
              </a:rPr>
            </a:br>
            <a:r>
              <a:rPr lang="en-CA" sz="1400" i="1" dirty="0">
                <a:solidFill>
                  <a:schemeClr val="tx1">
                    <a:lumMod val="75000"/>
                    <a:lumOff val="25000"/>
                  </a:schemeClr>
                </a:solidFill>
                <a:latin typeface=""/>
              </a:rPr>
              <a:t>BS</a:t>
            </a:r>
          </a:p>
          <a:p>
            <a:pPr>
              <a:lnSpc>
                <a:spcPct val="100000"/>
              </a:lnSpc>
            </a:pPr>
            <a:r>
              <a:rPr lang="en-US" sz="1400" dirty="0">
                <a:solidFill>
                  <a:schemeClr val="tx1">
                    <a:lumMod val="75000"/>
                    <a:lumOff val="25000"/>
                  </a:schemeClr>
                </a:solidFill>
                <a:latin typeface=""/>
              </a:rPr>
              <a:t>Quality Improvement Analyst</a:t>
            </a:r>
            <a:br>
              <a:rPr lang="en-US" sz="1400" dirty="0">
                <a:solidFill>
                  <a:schemeClr val="tx1">
                    <a:lumMod val="75000"/>
                    <a:lumOff val="25000"/>
                  </a:schemeClr>
                </a:solidFill>
                <a:latin typeface=""/>
              </a:rPr>
            </a:br>
            <a:r>
              <a:rPr lang="en-US" sz="1400" dirty="0">
                <a:solidFill>
                  <a:schemeClr val="tx1">
                    <a:lumMod val="75000"/>
                    <a:lumOff val="25000"/>
                  </a:schemeClr>
                </a:solidFill>
                <a:latin typeface=""/>
              </a:rPr>
              <a:t>T1D Exchange</a:t>
            </a:r>
            <a:br>
              <a:rPr lang="en-US" sz="1400" dirty="0">
                <a:solidFill>
                  <a:schemeClr val="tx1">
                    <a:lumMod val="75000"/>
                    <a:lumOff val="25000"/>
                  </a:schemeClr>
                </a:solidFill>
                <a:latin typeface=""/>
              </a:rPr>
            </a:br>
            <a:r>
              <a:rPr lang="en-US" sz="1400" dirty="0">
                <a:solidFill>
                  <a:schemeClr val="tx1">
                    <a:lumMod val="75000"/>
                    <a:lumOff val="25000"/>
                  </a:schemeClr>
                </a:solidFill>
                <a:latin typeface=""/>
              </a:rPr>
              <a:t>Boston, MA</a:t>
            </a:r>
          </a:p>
        </p:txBody>
      </p:sp>
      <p:sp>
        <p:nvSpPr>
          <p:cNvPr id="24" name="Content Placeholder 21">
            <a:extLst>
              <a:ext uri="{FF2B5EF4-FFF2-40B4-BE49-F238E27FC236}">
                <a16:creationId xmlns:a16="http://schemas.microsoft.com/office/drawing/2014/main" id="{17282EE7-70FF-A538-B578-672941F039DE}"/>
              </a:ext>
            </a:extLst>
          </p:cNvPr>
          <p:cNvSpPr txBox="1">
            <a:spLocks/>
          </p:cNvSpPr>
          <p:nvPr/>
        </p:nvSpPr>
        <p:spPr>
          <a:xfrm>
            <a:off x="2736693" y="2888472"/>
            <a:ext cx="2076842" cy="1539772"/>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Tx/>
              <a:buNone/>
              <a:defRPr sz="1600" b="0" i="0" kern="1200">
                <a:solidFill>
                  <a:srgbClr val="B369AB"/>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Tx/>
              <a:buNone/>
              <a:defRPr sz="1400" b="0" i="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Tx/>
              <a:buNone/>
              <a:defRPr sz="1200" b="0" i="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Tx/>
              <a:buNone/>
              <a:defRPr sz="1000" b="0" i="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Tx/>
              <a:buNone/>
              <a:defRPr sz="8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b="1" dirty="0">
                <a:solidFill>
                  <a:schemeClr val="tx1">
                    <a:lumMod val="75000"/>
                    <a:lumOff val="25000"/>
                  </a:schemeClr>
                </a:solidFill>
                <a:latin typeface=""/>
              </a:rPr>
              <a:t>Nicole </a:t>
            </a:r>
            <a:r>
              <a:rPr lang="en-US" b="1" dirty="0" err="1">
                <a:solidFill>
                  <a:schemeClr val="tx1">
                    <a:lumMod val="75000"/>
                    <a:lumOff val="25000"/>
                  </a:schemeClr>
                </a:solidFill>
                <a:latin typeface=""/>
              </a:rPr>
              <a:t>Rioles</a:t>
            </a:r>
            <a:br>
              <a:rPr lang="en-US" sz="1800" b="1" dirty="0">
                <a:solidFill>
                  <a:schemeClr val="tx1">
                    <a:lumMod val="75000"/>
                    <a:lumOff val="25000"/>
                  </a:schemeClr>
                </a:solidFill>
                <a:latin typeface=""/>
              </a:rPr>
            </a:br>
            <a:r>
              <a:rPr lang="en-CA" sz="1400" i="1" dirty="0">
                <a:solidFill>
                  <a:schemeClr val="tx1">
                    <a:lumMod val="75000"/>
                    <a:lumOff val="25000"/>
                  </a:schemeClr>
                </a:solidFill>
                <a:latin typeface=""/>
              </a:rPr>
              <a:t>MA</a:t>
            </a:r>
          </a:p>
          <a:p>
            <a:pPr>
              <a:lnSpc>
                <a:spcPct val="100000"/>
              </a:lnSpc>
            </a:pPr>
            <a:r>
              <a:rPr lang="en-US" sz="1400" dirty="0">
                <a:solidFill>
                  <a:schemeClr val="tx1">
                    <a:lumMod val="75000"/>
                    <a:lumOff val="25000"/>
                  </a:schemeClr>
                </a:solidFill>
                <a:latin typeface=""/>
              </a:rPr>
              <a:t>Senior Director of Clinical Partnerships</a:t>
            </a:r>
            <a:br>
              <a:rPr lang="en-US" sz="1400" dirty="0">
                <a:solidFill>
                  <a:schemeClr val="tx1">
                    <a:lumMod val="75000"/>
                    <a:lumOff val="25000"/>
                  </a:schemeClr>
                </a:solidFill>
                <a:latin typeface=""/>
              </a:rPr>
            </a:br>
            <a:r>
              <a:rPr lang="en-US" sz="1400" dirty="0">
                <a:solidFill>
                  <a:schemeClr val="tx1">
                    <a:lumMod val="75000"/>
                    <a:lumOff val="25000"/>
                  </a:schemeClr>
                </a:solidFill>
                <a:latin typeface=""/>
              </a:rPr>
              <a:t>T1D Exchange</a:t>
            </a:r>
            <a:br>
              <a:rPr lang="en-US" sz="1400" dirty="0">
                <a:solidFill>
                  <a:schemeClr val="tx1">
                    <a:lumMod val="75000"/>
                    <a:lumOff val="25000"/>
                  </a:schemeClr>
                </a:solidFill>
                <a:latin typeface=""/>
              </a:rPr>
            </a:br>
            <a:r>
              <a:rPr lang="en-US" sz="1400" dirty="0">
                <a:solidFill>
                  <a:schemeClr val="tx1">
                    <a:lumMod val="75000"/>
                    <a:lumOff val="25000"/>
                  </a:schemeClr>
                </a:solidFill>
                <a:latin typeface=""/>
              </a:rPr>
              <a:t>Boston, MA</a:t>
            </a:r>
          </a:p>
        </p:txBody>
      </p:sp>
      <p:sp>
        <p:nvSpPr>
          <p:cNvPr id="26" name="Content Placeholder 21">
            <a:extLst>
              <a:ext uri="{FF2B5EF4-FFF2-40B4-BE49-F238E27FC236}">
                <a16:creationId xmlns:a16="http://schemas.microsoft.com/office/drawing/2014/main" id="{B872A562-4A23-650A-BF57-F1ABCAD8739C}"/>
              </a:ext>
            </a:extLst>
          </p:cNvPr>
          <p:cNvSpPr txBox="1">
            <a:spLocks/>
          </p:cNvSpPr>
          <p:nvPr/>
        </p:nvSpPr>
        <p:spPr>
          <a:xfrm>
            <a:off x="4912006" y="2901957"/>
            <a:ext cx="1785055" cy="1629152"/>
          </a:xfrm>
          <a:prstGeom prst="rect">
            <a:avLst/>
          </a:prstGeom>
        </p:spPr>
        <p:txBody>
          <a:bodyPr vert="horz" lIns="91440" tIns="45720" rIns="91440" bIns="45720" rtlCol="0">
            <a:normAutofit lnSpcReduction="10000"/>
          </a:bodyPr>
          <a:lstStyle>
            <a:lvl1pPr marL="0" indent="0" algn="l" defTabSz="685800" rtl="0" eaLnBrk="1" latinLnBrk="0" hangingPunct="1">
              <a:lnSpc>
                <a:spcPct val="90000"/>
              </a:lnSpc>
              <a:spcBef>
                <a:spcPts val="750"/>
              </a:spcBef>
              <a:buFontTx/>
              <a:buNone/>
              <a:defRPr sz="1600" b="0" i="0" kern="1200">
                <a:solidFill>
                  <a:srgbClr val="B369AB"/>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Tx/>
              <a:buNone/>
              <a:defRPr sz="1400" b="0" i="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Tx/>
              <a:buNone/>
              <a:defRPr sz="1200" b="0" i="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Tx/>
              <a:buNone/>
              <a:defRPr sz="1000" b="0" i="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Tx/>
              <a:buNone/>
              <a:defRPr sz="8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b="1" dirty="0">
                <a:solidFill>
                  <a:schemeClr val="tx1">
                    <a:lumMod val="75000"/>
                    <a:lumOff val="25000"/>
                  </a:schemeClr>
                </a:solidFill>
                <a:latin typeface=""/>
              </a:rPr>
              <a:t>Marissa Town</a:t>
            </a:r>
            <a:br>
              <a:rPr lang="en-US" sz="1800" b="1" dirty="0">
                <a:solidFill>
                  <a:schemeClr val="tx1">
                    <a:lumMod val="75000"/>
                    <a:lumOff val="25000"/>
                  </a:schemeClr>
                </a:solidFill>
                <a:latin typeface=""/>
              </a:rPr>
            </a:br>
            <a:r>
              <a:rPr lang="en-CA" sz="1400" i="1" dirty="0">
                <a:solidFill>
                  <a:schemeClr val="tx1">
                    <a:lumMod val="75000"/>
                    <a:lumOff val="25000"/>
                  </a:schemeClr>
                </a:solidFill>
                <a:latin typeface=""/>
              </a:rPr>
              <a:t>BSN, RN, CDCES</a:t>
            </a:r>
          </a:p>
          <a:p>
            <a:pPr>
              <a:lnSpc>
                <a:spcPct val="100000"/>
              </a:lnSpc>
            </a:pPr>
            <a:r>
              <a:rPr lang="en-US" sz="1400" dirty="0">
                <a:solidFill>
                  <a:schemeClr val="tx1">
                    <a:lumMod val="75000"/>
                    <a:lumOff val="25000"/>
                  </a:schemeClr>
                </a:solidFill>
                <a:latin typeface=""/>
              </a:rPr>
              <a:t>Clinical Director</a:t>
            </a:r>
            <a:br>
              <a:rPr lang="en-US" sz="1400" dirty="0">
                <a:solidFill>
                  <a:schemeClr val="tx1">
                    <a:lumMod val="75000"/>
                    <a:lumOff val="25000"/>
                  </a:schemeClr>
                </a:solidFill>
                <a:latin typeface=""/>
              </a:rPr>
            </a:br>
            <a:r>
              <a:rPr lang="en-US" sz="1400" dirty="0">
                <a:solidFill>
                  <a:schemeClr val="tx1">
                    <a:lumMod val="75000"/>
                    <a:lumOff val="25000"/>
                  </a:schemeClr>
                </a:solidFill>
                <a:latin typeface=""/>
              </a:rPr>
              <a:t>Children with Diabetes Cincinnati, OH</a:t>
            </a:r>
            <a:br>
              <a:rPr lang="en-US" sz="1200" dirty="0">
                <a:solidFill>
                  <a:schemeClr val="tx1">
                    <a:lumMod val="75000"/>
                    <a:lumOff val="25000"/>
                  </a:schemeClr>
                </a:solidFill>
              </a:rPr>
            </a:br>
            <a:endParaRPr lang="en-US" sz="1200" dirty="0">
              <a:solidFill>
                <a:schemeClr val="tx1">
                  <a:lumMod val="75000"/>
                  <a:lumOff val="25000"/>
                </a:schemeClr>
              </a:solidFill>
            </a:endParaRPr>
          </a:p>
        </p:txBody>
      </p:sp>
      <p:pic>
        <p:nvPicPr>
          <p:cNvPr id="3" name="Picture 2">
            <a:extLst>
              <a:ext uri="{FF2B5EF4-FFF2-40B4-BE49-F238E27FC236}">
                <a16:creationId xmlns:a16="http://schemas.microsoft.com/office/drawing/2014/main" id="{C8FB4DBD-FD67-1C6E-212A-A82A6D12E9CE}"/>
              </a:ext>
            </a:extLst>
          </p:cNvPr>
          <p:cNvPicPr>
            <a:picLocks noChangeAspect="1"/>
          </p:cNvPicPr>
          <p:nvPr/>
        </p:nvPicPr>
        <p:blipFill>
          <a:blip r:embed="rId2"/>
          <a:stretch>
            <a:fillRect/>
          </a:stretch>
        </p:blipFill>
        <p:spPr>
          <a:xfrm>
            <a:off x="4912006" y="956856"/>
            <a:ext cx="1481045" cy="1951276"/>
          </a:xfrm>
          <a:prstGeom prst="rect">
            <a:avLst/>
          </a:prstGeom>
        </p:spPr>
      </p:pic>
      <p:pic>
        <p:nvPicPr>
          <p:cNvPr id="5" name="Picture 4">
            <a:extLst>
              <a:ext uri="{FF2B5EF4-FFF2-40B4-BE49-F238E27FC236}">
                <a16:creationId xmlns:a16="http://schemas.microsoft.com/office/drawing/2014/main" id="{E5293990-E163-9415-A9AD-D42076EA3EB6}"/>
              </a:ext>
            </a:extLst>
          </p:cNvPr>
          <p:cNvPicPr>
            <a:picLocks noChangeAspect="1"/>
          </p:cNvPicPr>
          <p:nvPr/>
        </p:nvPicPr>
        <p:blipFill>
          <a:blip r:embed="rId3"/>
          <a:stretch>
            <a:fillRect/>
          </a:stretch>
        </p:blipFill>
        <p:spPr>
          <a:xfrm>
            <a:off x="489193" y="998458"/>
            <a:ext cx="1392831" cy="1951276"/>
          </a:xfrm>
          <a:prstGeom prst="rect">
            <a:avLst/>
          </a:prstGeom>
        </p:spPr>
      </p:pic>
      <p:pic>
        <p:nvPicPr>
          <p:cNvPr id="6" name="Picture 5" descr="A person with curly hair wearing a purple shirt&#10;&#10;Description automatically generated">
            <a:extLst>
              <a:ext uri="{FF2B5EF4-FFF2-40B4-BE49-F238E27FC236}">
                <a16:creationId xmlns:a16="http://schemas.microsoft.com/office/drawing/2014/main" id="{31651B97-59F1-500B-A0B6-394A33E5E646}"/>
              </a:ext>
            </a:extLst>
          </p:cNvPr>
          <p:cNvPicPr>
            <a:picLocks noChangeAspect="1"/>
          </p:cNvPicPr>
          <p:nvPr/>
        </p:nvPicPr>
        <p:blipFill>
          <a:blip r:embed="rId4"/>
          <a:stretch>
            <a:fillRect/>
          </a:stretch>
        </p:blipFill>
        <p:spPr>
          <a:xfrm>
            <a:off x="2736693" y="987111"/>
            <a:ext cx="1393606" cy="1951276"/>
          </a:xfrm>
          <a:prstGeom prst="rect">
            <a:avLst/>
          </a:prstGeom>
        </p:spPr>
      </p:pic>
      <p:sp>
        <p:nvSpPr>
          <p:cNvPr id="4" name="Content Placeholder 21">
            <a:extLst>
              <a:ext uri="{FF2B5EF4-FFF2-40B4-BE49-F238E27FC236}">
                <a16:creationId xmlns:a16="http://schemas.microsoft.com/office/drawing/2014/main" id="{931ADFBC-DA22-5A8F-0696-00798F7DFC1D}"/>
              </a:ext>
            </a:extLst>
          </p:cNvPr>
          <p:cNvSpPr txBox="1">
            <a:spLocks/>
          </p:cNvSpPr>
          <p:nvPr/>
        </p:nvSpPr>
        <p:spPr>
          <a:xfrm>
            <a:off x="7248500" y="2926477"/>
            <a:ext cx="2043772" cy="1854399"/>
          </a:xfrm>
          <a:prstGeom prst="rect">
            <a:avLst/>
          </a:prstGeom>
        </p:spPr>
        <p:txBody>
          <a:bodyPr vert="horz" lIns="91440" tIns="45720" rIns="91440" bIns="45720" rtlCol="0">
            <a:normAutofit fontScale="85000" lnSpcReduction="20000"/>
          </a:bodyPr>
          <a:lstStyle>
            <a:lvl1pPr marL="0" indent="0" algn="l" defTabSz="685800" rtl="0" eaLnBrk="1" latinLnBrk="0" hangingPunct="1">
              <a:lnSpc>
                <a:spcPct val="90000"/>
              </a:lnSpc>
              <a:spcBef>
                <a:spcPts val="750"/>
              </a:spcBef>
              <a:buFontTx/>
              <a:buNone/>
              <a:defRPr sz="1600" b="0" i="0" kern="1200">
                <a:solidFill>
                  <a:srgbClr val="B369AB"/>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Tx/>
              <a:buNone/>
              <a:defRPr sz="1400" b="0" i="0" kern="1200">
                <a:solidFill>
                  <a:schemeClr val="tx1"/>
                </a:solidFill>
                <a:latin typeface="Arial" panose="020B0604020202020204" pitchFamily="34" charset="0"/>
                <a:ea typeface="+mn-ea"/>
                <a:cs typeface="Arial" panose="020B0604020202020204" pitchFamily="34" charset="0"/>
              </a:defRPr>
            </a:lvl2pPr>
            <a:lvl3pPr marL="685800" indent="0" algn="l" defTabSz="685800" rtl="0" eaLnBrk="1" latinLnBrk="0" hangingPunct="1">
              <a:lnSpc>
                <a:spcPct val="90000"/>
              </a:lnSpc>
              <a:spcBef>
                <a:spcPts val="375"/>
              </a:spcBef>
              <a:buFontTx/>
              <a:buNone/>
              <a:defRPr sz="1200" b="0" i="0" kern="1200">
                <a:solidFill>
                  <a:schemeClr val="tx1"/>
                </a:solidFill>
                <a:latin typeface="Arial" panose="020B0604020202020204" pitchFamily="34" charset="0"/>
                <a:ea typeface="+mn-ea"/>
                <a:cs typeface="Arial" panose="020B0604020202020204" pitchFamily="34" charset="0"/>
              </a:defRPr>
            </a:lvl3pPr>
            <a:lvl4pPr marL="1028700" indent="0" algn="l" defTabSz="685800" rtl="0" eaLnBrk="1" latinLnBrk="0" hangingPunct="1">
              <a:lnSpc>
                <a:spcPct val="90000"/>
              </a:lnSpc>
              <a:spcBef>
                <a:spcPts val="375"/>
              </a:spcBef>
              <a:buFontTx/>
              <a:buNone/>
              <a:defRPr sz="1000" b="0" i="0" kern="1200">
                <a:solidFill>
                  <a:schemeClr val="tx1"/>
                </a:solidFill>
                <a:latin typeface="Arial" panose="020B0604020202020204" pitchFamily="34" charset="0"/>
                <a:ea typeface="+mn-ea"/>
                <a:cs typeface="Arial" panose="020B0604020202020204" pitchFamily="34" charset="0"/>
              </a:defRPr>
            </a:lvl4pPr>
            <a:lvl5pPr marL="1371600" indent="0" algn="l" defTabSz="685800" rtl="0" eaLnBrk="1" latinLnBrk="0" hangingPunct="1">
              <a:lnSpc>
                <a:spcPct val="90000"/>
              </a:lnSpc>
              <a:spcBef>
                <a:spcPts val="375"/>
              </a:spcBef>
              <a:buFontTx/>
              <a:buNone/>
              <a:defRPr sz="8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1900" b="1" dirty="0">
                <a:solidFill>
                  <a:schemeClr val="tx1">
                    <a:lumMod val="75000"/>
                    <a:lumOff val="25000"/>
                  </a:schemeClr>
                </a:solidFill>
              </a:rPr>
              <a:t>Emily </a:t>
            </a:r>
            <a:r>
              <a:rPr lang="en-US" sz="1900" b="1" dirty="0" err="1">
                <a:solidFill>
                  <a:schemeClr val="tx1">
                    <a:lumMod val="75000"/>
                    <a:lumOff val="25000"/>
                  </a:schemeClr>
                </a:solidFill>
              </a:rPr>
              <a:t>DeWit</a:t>
            </a:r>
            <a:br>
              <a:rPr lang="en-US" sz="1800" b="1" dirty="0">
                <a:solidFill>
                  <a:schemeClr val="tx1">
                    <a:lumMod val="75000"/>
                    <a:lumOff val="25000"/>
                  </a:schemeClr>
                </a:solidFill>
              </a:rPr>
            </a:br>
            <a:r>
              <a:rPr lang="en-CA" i="1" dirty="0">
                <a:solidFill>
                  <a:schemeClr val="tx1">
                    <a:lumMod val="75000"/>
                    <a:lumOff val="25000"/>
                  </a:schemeClr>
                </a:solidFill>
              </a:rPr>
              <a:t>MASL</a:t>
            </a:r>
          </a:p>
          <a:p>
            <a:pPr>
              <a:lnSpc>
                <a:spcPct val="100000"/>
              </a:lnSpc>
            </a:pPr>
            <a:endParaRPr lang="en-CA" sz="1400" i="1" dirty="0">
              <a:solidFill>
                <a:schemeClr val="tx1">
                  <a:lumMod val="75000"/>
                  <a:lumOff val="25000"/>
                </a:schemeClr>
              </a:solidFill>
            </a:endParaRPr>
          </a:p>
          <a:p>
            <a:pPr marL="0" marR="0">
              <a:spcBef>
                <a:spcPts val="0"/>
              </a:spcBef>
              <a:spcAft>
                <a:spcPts val="0"/>
              </a:spcAft>
            </a:pPr>
            <a:r>
              <a:rPr lang="en-US" dirty="0">
                <a:solidFill>
                  <a:schemeClr val="tx1">
                    <a:lumMod val="75000"/>
                    <a:lumOff val="25000"/>
                  </a:schemeClr>
                </a:solidFill>
                <a:effectLst/>
                <a:ea typeface="Aptos" panose="020B0004020202020204" pitchFamily="34" charset="0"/>
              </a:rPr>
              <a:t>Project Manager, Clinical Research</a:t>
            </a:r>
          </a:p>
          <a:p>
            <a:pPr marL="0" marR="0">
              <a:spcBef>
                <a:spcPts val="0"/>
              </a:spcBef>
              <a:spcAft>
                <a:spcPts val="0"/>
              </a:spcAft>
            </a:pPr>
            <a:r>
              <a:rPr lang="en-US" dirty="0">
                <a:solidFill>
                  <a:schemeClr val="tx1">
                    <a:lumMod val="75000"/>
                    <a:lumOff val="25000"/>
                  </a:schemeClr>
                </a:solidFill>
                <a:effectLst/>
                <a:ea typeface="Aptos" panose="020B0004020202020204" pitchFamily="34" charset="0"/>
              </a:rPr>
              <a:t>Endocrinology</a:t>
            </a:r>
          </a:p>
          <a:p>
            <a:r>
              <a:rPr lang="en-US" dirty="0">
                <a:solidFill>
                  <a:schemeClr val="tx1">
                    <a:lumMod val="75000"/>
                    <a:lumOff val="25000"/>
                  </a:schemeClr>
                </a:solidFill>
                <a:effectLst/>
                <a:ea typeface="Aptos" panose="020B0004020202020204" pitchFamily="34" charset="0"/>
              </a:rPr>
              <a:t>Children’s Mercy Research Institute </a:t>
            </a:r>
            <a:r>
              <a:rPr lang="en-US" dirty="0">
                <a:solidFill>
                  <a:schemeClr val="tx1">
                    <a:lumMod val="75000"/>
                    <a:lumOff val="25000"/>
                  </a:schemeClr>
                </a:solidFill>
              </a:rPr>
              <a:t>, MO</a:t>
            </a:r>
            <a:br>
              <a:rPr lang="en-US" sz="1200" dirty="0">
                <a:solidFill>
                  <a:schemeClr val="tx1">
                    <a:lumMod val="75000"/>
                    <a:lumOff val="25000"/>
                  </a:schemeClr>
                </a:solidFill>
              </a:rPr>
            </a:br>
            <a:endParaRPr lang="en-US" sz="1200" dirty="0">
              <a:solidFill>
                <a:schemeClr val="tx1">
                  <a:lumMod val="75000"/>
                  <a:lumOff val="25000"/>
                </a:schemeClr>
              </a:solidFill>
            </a:endParaRPr>
          </a:p>
        </p:txBody>
      </p:sp>
      <p:pic>
        <p:nvPicPr>
          <p:cNvPr id="8" name="Picture 7" descr="A person wearing a blue shirt and a necklace&#10;&#10;Description automatically generated">
            <a:extLst>
              <a:ext uri="{FF2B5EF4-FFF2-40B4-BE49-F238E27FC236}">
                <a16:creationId xmlns:a16="http://schemas.microsoft.com/office/drawing/2014/main" id="{1FCAED62-9AF3-B53A-82C6-E9B036D3C266}"/>
              </a:ext>
            </a:extLst>
          </p:cNvPr>
          <p:cNvPicPr>
            <a:picLocks noChangeAspect="1"/>
          </p:cNvPicPr>
          <p:nvPr/>
        </p:nvPicPr>
        <p:blipFill>
          <a:blip r:embed="rId5"/>
          <a:stretch>
            <a:fillRect/>
          </a:stretch>
        </p:blipFill>
        <p:spPr>
          <a:xfrm>
            <a:off x="7174758" y="999020"/>
            <a:ext cx="1548561" cy="1927457"/>
          </a:xfrm>
          <a:prstGeom prst="rect">
            <a:avLst/>
          </a:prstGeom>
        </p:spPr>
      </p:pic>
    </p:spTree>
    <p:extLst>
      <p:ext uri="{BB962C8B-B14F-4D97-AF65-F5344CB8AC3E}">
        <p14:creationId xmlns:p14="http://schemas.microsoft.com/office/powerpoint/2010/main" val="2186274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BEFAF-ED96-4DF3-B19D-1F7BF534FAC6}"/>
              </a:ext>
            </a:extLst>
          </p:cNvPr>
          <p:cNvSpPr>
            <a:spLocks noGrp="1"/>
          </p:cNvSpPr>
          <p:nvPr>
            <p:ph type="title"/>
          </p:nvPr>
        </p:nvSpPr>
        <p:spPr/>
        <p:txBody>
          <a:bodyPr/>
          <a:lstStyle/>
          <a:p>
            <a:r>
              <a:rPr lang="en-CA" b="1" dirty="0">
                <a:latin typeface=""/>
              </a:rPr>
              <a:t>Disclosure to Participants</a:t>
            </a:r>
            <a:endParaRPr lang="en-US" b="1" dirty="0">
              <a:latin typeface=""/>
            </a:endParaRPr>
          </a:p>
        </p:txBody>
      </p:sp>
      <p:sp>
        <p:nvSpPr>
          <p:cNvPr id="3" name="Content Placeholder 2">
            <a:extLst>
              <a:ext uri="{FF2B5EF4-FFF2-40B4-BE49-F238E27FC236}">
                <a16:creationId xmlns:a16="http://schemas.microsoft.com/office/drawing/2014/main" id="{7A952A42-7FAF-7971-C38B-05E9CAB9ECCF}"/>
              </a:ext>
            </a:extLst>
          </p:cNvPr>
          <p:cNvSpPr>
            <a:spLocks noGrp="1"/>
          </p:cNvSpPr>
          <p:nvPr>
            <p:ph idx="1"/>
          </p:nvPr>
        </p:nvSpPr>
        <p:spPr/>
        <p:txBody>
          <a:bodyPr>
            <a:normAutofit fontScale="85000" lnSpcReduction="20000"/>
          </a:bodyPr>
          <a:lstStyle/>
          <a:p>
            <a:pPr>
              <a:spcBef>
                <a:spcPts val="600"/>
              </a:spcBef>
            </a:pPr>
            <a:r>
              <a:rPr lang="en-US" sz="1600" b="1" dirty="0">
                <a:latin typeface=""/>
                <a:ea typeface="ヒラギノ角ゴ Pro W3" charset="0"/>
                <a:cs typeface="ヒラギノ角ゴ Pro W3" charset="0"/>
              </a:rPr>
              <a:t>Notice of Requirements For Successful Completion</a:t>
            </a:r>
            <a:r>
              <a:rPr lang="en-CA" b="1" dirty="0">
                <a:latin typeface=""/>
              </a:rPr>
              <a:t>	</a:t>
            </a:r>
          </a:p>
          <a:p>
            <a:pPr lvl="1">
              <a:lnSpc>
                <a:spcPct val="110000"/>
              </a:lnSpc>
              <a:buClr>
                <a:schemeClr val="tx1"/>
              </a:buClr>
            </a:pPr>
            <a:r>
              <a:rPr lang="en-CA" sz="1350" dirty="0">
                <a:latin typeface=""/>
              </a:rPr>
              <a:t>Learners must attend the full presentation and complete the evaluation in order to claim continuing education credit/hours</a:t>
            </a:r>
          </a:p>
          <a:p>
            <a:pPr>
              <a:lnSpc>
                <a:spcPct val="110000"/>
              </a:lnSpc>
              <a:spcBef>
                <a:spcPts val="600"/>
              </a:spcBef>
              <a:buClr>
                <a:schemeClr val="tx1"/>
              </a:buClr>
            </a:pPr>
            <a:r>
              <a:rPr lang="en-US" sz="1600" b="1" dirty="0">
                <a:latin typeface=""/>
                <a:ea typeface="ヒラギノ角ゴ Pro W3" charset="0"/>
                <a:cs typeface="ヒラギノ角ゴ Pro W3" charset="0"/>
              </a:rPr>
              <a:t>Financial Relationship Disclosures: </a:t>
            </a:r>
            <a:r>
              <a:rPr lang="en-US" sz="1350" dirty="0">
                <a:latin typeface=""/>
                <a:ea typeface="ヒラギノ角ゴ Pro W3" charset="0"/>
                <a:cs typeface="ヒラギノ角ゴ Pro W3" charset="0"/>
              </a:rPr>
              <a:t>In accordance with the ACCME Standards for Integrity and Independence, the Association of Diabetes Care &amp; Education Specialists (ADCES) requires anyone in a position to affect or control continuing education content (e.g., authors, presenters, and program planners) to disclose all financial relationships with ineligible companies. It is the responsibility of ADCES to mitigate and disclose all relevant conflicts of interest. Disclosure of a relationship is not intended to suggest or condone bias in any presentation but is made to provide participants with information that might be of potential importance to their evaluation of the presentation. Relevant disclosures (or lack thereof) among this session’s speakers and/or content authors are as follows:</a:t>
            </a:r>
          </a:p>
          <a:p>
            <a:pPr lvl="1">
              <a:lnSpc>
                <a:spcPct val="110000"/>
              </a:lnSpc>
              <a:spcBef>
                <a:spcPts val="600"/>
              </a:spcBef>
              <a:buClr>
                <a:schemeClr val="tx1"/>
              </a:buClr>
            </a:pPr>
            <a:r>
              <a:rPr lang="en-CA" sz="1350" dirty="0">
                <a:latin typeface=""/>
              </a:rPr>
              <a:t>Holly Hardison: no financial relationships to report</a:t>
            </a:r>
          </a:p>
          <a:p>
            <a:pPr lvl="1">
              <a:lnSpc>
                <a:spcPct val="110000"/>
              </a:lnSpc>
              <a:spcBef>
                <a:spcPts val="600"/>
              </a:spcBef>
              <a:buClr>
                <a:schemeClr val="tx1"/>
              </a:buClr>
            </a:pPr>
            <a:r>
              <a:rPr lang="en-CA" sz="1350" dirty="0">
                <a:latin typeface=""/>
              </a:rPr>
              <a:t>Nicole </a:t>
            </a:r>
            <a:r>
              <a:rPr lang="en-CA" sz="1350" dirty="0" err="1">
                <a:latin typeface=""/>
              </a:rPr>
              <a:t>Rioles</a:t>
            </a:r>
            <a:r>
              <a:rPr lang="en-CA" sz="1350" dirty="0">
                <a:latin typeface=""/>
              </a:rPr>
              <a:t>: no financial relationships to report</a:t>
            </a:r>
          </a:p>
          <a:p>
            <a:pPr lvl="1">
              <a:lnSpc>
                <a:spcPct val="110000"/>
              </a:lnSpc>
              <a:spcBef>
                <a:spcPts val="600"/>
              </a:spcBef>
              <a:buClr>
                <a:schemeClr val="tx1"/>
              </a:buClr>
            </a:pPr>
            <a:r>
              <a:rPr lang="en-CA" sz="1350" dirty="0">
                <a:latin typeface=""/>
              </a:rPr>
              <a:t>Marissa Town: no financial relationships to report </a:t>
            </a:r>
            <a:endParaRPr lang="en-CA" sz="1350" dirty="0">
              <a:highlight>
                <a:srgbClr val="FFFF00"/>
              </a:highlight>
              <a:latin typeface=""/>
            </a:endParaRPr>
          </a:p>
          <a:p>
            <a:pPr marL="342900" lvl="1" indent="0">
              <a:lnSpc>
                <a:spcPct val="110000"/>
              </a:lnSpc>
              <a:spcBef>
                <a:spcPts val="600"/>
              </a:spcBef>
              <a:buClr>
                <a:schemeClr val="tx1"/>
              </a:buClr>
              <a:buNone/>
            </a:pPr>
            <a:r>
              <a:rPr lang="en-US" b="1" dirty="0">
                <a:latin typeface=""/>
                <a:ea typeface="ヒラギノ角ゴ Pro W3" charset="0"/>
                <a:cs typeface="ヒラギノ角ゴ Pro W3" charset="0"/>
              </a:rPr>
              <a:t>Off-Label Use:</a:t>
            </a:r>
          </a:p>
          <a:p>
            <a:pPr lvl="1">
              <a:lnSpc>
                <a:spcPct val="110000"/>
              </a:lnSpc>
              <a:buClr>
                <a:schemeClr val="tx1"/>
              </a:buClr>
            </a:pPr>
            <a:r>
              <a:rPr lang="en-US" sz="1350" dirty="0">
                <a:latin typeface=""/>
                <a:ea typeface="ヒラギノ角ゴ Pro W3" charset="0"/>
              </a:rPr>
              <a:t>Participants will be notified by speakers of any product used for a purpose other than for which it was approved by the Food and Drug Administration.</a:t>
            </a:r>
            <a:endParaRPr lang="en-CA" sz="1350" dirty="0">
              <a:latin typeface=""/>
            </a:endParaRPr>
          </a:p>
        </p:txBody>
      </p:sp>
    </p:spTree>
    <p:extLst>
      <p:ext uri="{BB962C8B-B14F-4D97-AF65-F5344CB8AC3E}">
        <p14:creationId xmlns:p14="http://schemas.microsoft.com/office/powerpoint/2010/main" val="27238388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74665" y="50864"/>
            <a:ext cx="3684746" cy="378950"/>
          </a:xfrm>
          <a:prstGeom prst="rect">
            <a:avLst/>
          </a:prstGeom>
        </p:spPr>
        <p:txBody>
          <a:bodyPr vert="horz" wrap="square" lIns="0" tIns="9525" rIns="0" bIns="0" rtlCol="0">
            <a:spAutoFit/>
          </a:bodyPr>
          <a:lstStyle/>
          <a:p>
            <a:pPr marL="9525">
              <a:spcBef>
                <a:spcPts val="75"/>
              </a:spcBef>
            </a:pPr>
            <a:r>
              <a:rPr spc="-41" dirty="0">
                <a:solidFill>
                  <a:srgbClr val="B369AB"/>
                </a:solidFill>
              </a:rPr>
              <a:t>D</a:t>
            </a:r>
            <a:r>
              <a:rPr spc="-169" dirty="0">
                <a:solidFill>
                  <a:srgbClr val="B369AB"/>
                </a:solidFill>
              </a:rPr>
              <a:t>i</a:t>
            </a:r>
            <a:r>
              <a:rPr spc="-184" dirty="0">
                <a:solidFill>
                  <a:srgbClr val="B369AB"/>
                </a:solidFill>
              </a:rPr>
              <a:t>a</a:t>
            </a:r>
            <a:r>
              <a:rPr spc="-71" dirty="0">
                <a:solidFill>
                  <a:srgbClr val="B369AB"/>
                </a:solidFill>
              </a:rPr>
              <a:t>b</a:t>
            </a:r>
            <a:r>
              <a:rPr spc="-139" dirty="0">
                <a:solidFill>
                  <a:srgbClr val="B369AB"/>
                </a:solidFill>
              </a:rPr>
              <a:t>e</a:t>
            </a:r>
            <a:r>
              <a:rPr spc="-116" dirty="0">
                <a:solidFill>
                  <a:srgbClr val="B369AB"/>
                </a:solidFill>
              </a:rPr>
              <a:t>t</a:t>
            </a:r>
            <a:r>
              <a:rPr spc="-139" dirty="0">
                <a:solidFill>
                  <a:srgbClr val="B369AB"/>
                </a:solidFill>
              </a:rPr>
              <a:t>e</a:t>
            </a:r>
            <a:r>
              <a:rPr spc="-188" dirty="0">
                <a:solidFill>
                  <a:srgbClr val="B369AB"/>
                </a:solidFill>
              </a:rPr>
              <a:t>s</a:t>
            </a:r>
            <a:r>
              <a:rPr spc="-225" dirty="0">
                <a:solidFill>
                  <a:srgbClr val="B369AB"/>
                </a:solidFill>
              </a:rPr>
              <a:t> </a:t>
            </a:r>
            <a:r>
              <a:rPr spc="-184" dirty="0">
                <a:solidFill>
                  <a:srgbClr val="B369AB"/>
                </a:solidFill>
              </a:rPr>
              <a:t>a</a:t>
            </a:r>
            <a:r>
              <a:rPr spc="-101" dirty="0">
                <a:solidFill>
                  <a:srgbClr val="B369AB"/>
                </a:solidFill>
              </a:rPr>
              <a:t>n</a:t>
            </a:r>
            <a:r>
              <a:rPr spc="-30" dirty="0">
                <a:solidFill>
                  <a:srgbClr val="B369AB"/>
                </a:solidFill>
              </a:rPr>
              <a:t>d</a:t>
            </a:r>
            <a:r>
              <a:rPr spc="-233" dirty="0">
                <a:solidFill>
                  <a:srgbClr val="B369AB"/>
                </a:solidFill>
              </a:rPr>
              <a:t> </a:t>
            </a:r>
            <a:r>
              <a:rPr spc="-127" dirty="0">
                <a:solidFill>
                  <a:srgbClr val="B369AB"/>
                </a:solidFill>
              </a:rPr>
              <a:t>L</a:t>
            </a:r>
            <a:r>
              <a:rPr spc="-184" dirty="0">
                <a:solidFill>
                  <a:srgbClr val="B369AB"/>
                </a:solidFill>
              </a:rPr>
              <a:t>a</a:t>
            </a:r>
            <a:r>
              <a:rPr spc="-101" dirty="0">
                <a:solidFill>
                  <a:srgbClr val="B369AB"/>
                </a:solidFill>
              </a:rPr>
              <a:t>n</a:t>
            </a:r>
            <a:r>
              <a:rPr spc="-53" dirty="0">
                <a:solidFill>
                  <a:srgbClr val="B369AB"/>
                </a:solidFill>
              </a:rPr>
              <a:t>g</a:t>
            </a:r>
            <a:r>
              <a:rPr spc="-109" dirty="0">
                <a:solidFill>
                  <a:srgbClr val="B369AB"/>
                </a:solidFill>
              </a:rPr>
              <a:t>u</a:t>
            </a:r>
            <a:r>
              <a:rPr spc="-184" dirty="0">
                <a:solidFill>
                  <a:srgbClr val="B369AB"/>
                </a:solidFill>
              </a:rPr>
              <a:t>a</a:t>
            </a:r>
            <a:r>
              <a:rPr spc="-53" dirty="0">
                <a:solidFill>
                  <a:srgbClr val="B369AB"/>
                </a:solidFill>
              </a:rPr>
              <a:t>g</a:t>
            </a:r>
            <a:r>
              <a:rPr spc="-101" dirty="0">
                <a:solidFill>
                  <a:srgbClr val="B369AB"/>
                </a:solidFill>
              </a:rPr>
              <a:t>e</a:t>
            </a:r>
          </a:p>
        </p:txBody>
      </p:sp>
      <p:pic>
        <p:nvPicPr>
          <p:cNvPr id="3" name="object 3"/>
          <p:cNvPicPr/>
          <p:nvPr/>
        </p:nvPicPr>
        <p:blipFill>
          <a:blip r:embed="rId2" cstate="print"/>
          <a:stretch>
            <a:fillRect/>
          </a:stretch>
        </p:blipFill>
        <p:spPr>
          <a:xfrm>
            <a:off x="267963" y="450405"/>
            <a:ext cx="3363174" cy="1032259"/>
          </a:xfrm>
          <a:prstGeom prst="rect">
            <a:avLst/>
          </a:prstGeom>
        </p:spPr>
      </p:pic>
      <p:graphicFrame>
        <p:nvGraphicFramePr>
          <p:cNvPr id="4" name="object 4"/>
          <p:cNvGraphicFramePr>
            <a:graphicFrameLocks noGrp="1"/>
          </p:cNvGraphicFramePr>
          <p:nvPr>
            <p:extLst>
              <p:ext uri="{D42A27DB-BD31-4B8C-83A1-F6EECF244321}">
                <p14:modId xmlns:p14="http://schemas.microsoft.com/office/powerpoint/2010/main" val="3558499991"/>
              </p:ext>
            </p:extLst>
          </p:nvPr>
        </p:nvGraphicFramePr>
        <p:xfrm>
          <a:off x="175784" y="1549341"/>
          <a:ext cx="4843939" cy="1536668"/>
        </p:xfrm>
        <a:graphic>
          <a:graphicData uri="http://schemas.openxmlformats.org/drawingml/2006/table">
            <a:tbl>
              <a:tblPr firstRow="1" bandRow="1">
                <a:tableStyleId>{2D5ABB26-0587-4C30-8999-92F81FD0307C}</a:tableStyleId>
              </a:tblPr>
              <a:tblGrid>
                <a:gridCol w="4843939">
                  <a:extLst>
                    <a:ext uri="{9D8B030D-6E8A-4147-A177-3AD203B41FA5}">
                      <a16:colId xmlns:a16="http://schemas.microsoft.com/office/drawing/2014/main" val="20000"/>
                    </a:ext>
                  </a:extLst>
                </a:gridCol>
              </a:tblGrid>
              <a:tr h="320040">
                <a:tc>
                  <a:txBody>
                    <a:bodyPr/>
                    <a:lstStyle/>
                    <a:p>
                      <a:pPr marL="91440" marR="422275">
                        <a:lnSpc>
                          <a:spcPct val="100000"/>
                        </a:lnSpc>
                        <a:spcBef>
                          <a:spcPts val="305"/>
                        </a:spcBef>
                      </a:pPr>
                      <a:r>
                        <a:rPr sz="800" b="1" spc="25" dirty="0">
                          <a:solidFill>
                            <a:srgbClr val="FFFFFF"/>
                          </a:solidFill>
                          <a:latin typeface="Tahoma"/>
                          <a:cs typeface="Tahoma"/>
                        </a:rPr>
                        <a:t>Table</a:t>
                      </a:r>
                      <a:r>
                        <a:rPr sz="800" b="1" spc="-40" dirty="0">
                          <a:solidFill>
                            <a:srgbClr val="FFFFFF"/>
                          </a:solidFill>
                          <a:latin typeface="Tahoma"/>
                          <a:cs typeface="Tahoma"/>
                        </a:rPr>
                        <a:t> </a:t>
                      </a:r>
                      <a:r>
                        <a:rPr sz="800" b="1" spc="-190" dirty="0">
                          <a:solidFill>
                            <a:srgbClr val="FFFFFF"/>
                          </a:solidFill>
                          <a:latin typeface="Tahoma"/>
                          <a:cs typeface="Tahoma"/>
                        </a:rPr>
                        <a:t>1:</a:t>
                      </a:r>
                      <a:r>
                        <a:rPr sz="800" b="1" spc="-135" dirty="0">
                          <a:solidFill>
                            <a:srgbClr val="FFFFFF"/>
                          </a:solidFill>
                          <a:latin typeface="Tahoma"/>
                          <a:cs typeface="Tahoma"/>
                        </a:rPr>
                        <a:t> </a:t>
                      </a:r>
                      <a:r>
                        <a:rPr lang="en-US" sz="800" b="1" spc="-135" dirty="0">
                          <a:solidFill>
                            <a:srgbClr val="FFFFFF"/>
                          </a:solidFill>
                          <a:latin typeface="Tahoma"/>
                          <a:cs typeface="Tahoma"/>
                        </a:rPr>
                        <a:t>  </a:t>
                      </a:r>
                      <a:r>
                        <a:rPr sz="800" b="1" spc="40" dirty="0">
                          <a:solidFill>
                            <a:srgbClr val="FFFFFF"/>
                          </a:solidFill>
                          <a:latin typeface="Tahoma"/>
                          <a:cs typeface="Tahoma"/>
                        </a:rPr>
                        <a:t>Guiding</a:t>
                      </a:r>
                      <a:r>
                        <a:rPr sz="800" b="1" spc="-35" dirty="0">
                          <a:solidFill>
                            <a:srgbClr val="FFFFFF"/>
                          </a:solidFill>
                          <a:latin typeface="Tahoma"/>
                          <a:cs typeface="Tahoma"/>
                        </a:rPr>
                        <a:t> </a:t>
                      </a:r>
                      <a:r>
                        <a:rPr sz="800" b="1" spc="30" dirty="0">
                          <a:solidFill>
                            <a:srgbClr val="FFFFFF"/>
                          </a:solidFill>
                          <a:latin typeface="Tahoma"/>
                          <a:cs typeface="Tahoma"/>
                        </a:rPr>
                        <a:t>Principles</a:t>
                      </a:r>
                      <a:r>
                        <a:rPr sz="800" b="1" spc="-45" dirty="0">
                          <a:solidFill>
                            <a:srgbClr val="FFFFFF"/>
                          </a:solidFill>
                          <a:latin typeface="Tahoma"/>
                          <a:cs typeface="Tahoma"/>
                        </a:rPr>
                        <a:t> </a:t>
                      </a:r>
                      <a:r>
                        <a:rPr sz="800" b="1" spc="15" dirty="0">
                          <a:solidFill>
                            <a:srgbClr val="FFFFFF"/>
                          </a:solidFill>
                          <a:latin typeface="Tahoma"/>
                          <a:cs typeface="Tahoma"/>
                        </a:rPr>
                        <a:t>for</a:t>
                      </a:r>
                      <a:r>
                        <a:rPr sz="800" b="1" spc="-10" dirty="0">
                          <a:solidFill>
                            <a:srgbClr val="FFFFFF"/>
                          </a:solidFill>
                          <a:latin typeface="Tahoma"/>
                          <a:cs typeface="Tahoma"/>
                        </a:rPr>
                        <a:t> </a:t>
                      </a:r>
                      <a:r>
                        <a:rPr sz="800" b="1" spc="50" dirty="0">
                          <a:solidFill>
                            <a:srgbClr val="FFFFFF"/>
                          </a:solidFill>
                          <a:latin typeface="Tahoma"/>
                          <a:cs typeface="Tahoma"/>
                        </a:rPr>
                        <a:t>Communication</a:t>
                      </a:r>
                      <a:r>
                        <a:rPr sz="800" b="1" spc="-40" dirty="0">
                          <a:solidFill>
                            <a:srgbClr val="FFFFFF"/>
                          </a:solidFill>
                          <a:latin typeface="Tahoma"/>
                          <a:cs typeface="Tahoma"/>
                        </a:rPr>
                        <a:t> </a:t>
                      </a:r>
                      <a:r>
                        <a:rPr sz="800" b="1" spc="30" dirty="0">
                          <a:solidFill>
                            <a:srgbClr val="FFFFFF"/>
                          </a:solidFill>
                          <a:latin typeface="Tahoma"/>
                          <a:cs typeface="Tahoma"/>
                        </a:rPr>
                        <a:t>with</a:t>
                      </a:r>
                      <a:r>
                        <a:rPr sz="800" b="1" spc="-40" dirty="0">
                          <a:solidFill>
                            <a:srgbClr val="FFFFFF"/>
                          </a:solidFill>
                          <a:latin typeface="Tahoma"/>
                          <a:cs typeface="Tahoma"/>
                        </a:rPr>
                        <a:t> </a:t>
                      </a:r>
                      <a:r>
                        <a:rPr sz="800" b="1" spc="50" dirty="0">
                          <a:solidFill>
                            <a:srgbClr val="FFFFFF"/>
                          </a:solidFill>
                          <a:latin typeface="Tahoma"/>
                          <a:cs typeface="Tahoma"/>
                        </a:rPr>
                        <a:t>and</a:t>
                      </a:r>
                      <a:r>
                        <a:rPr sz="800" b="1" spc="-20" dirty="0">
                          <a:solidFill>
                            <a:srgbClr val="FFFFFF"/>
                          </a:solidFill>
                          <a:latin typeface="Tahoma"/>
                          <a:cs typeface="Tahoma"/>
                        </a:rPr>
                        <a:t> </a:t>
                      </a:r>
                      <a:r>
                        <a:rPr sz="800" b="1" spc="40" dirty="0">
                          <a:solidFill>
                            <a:srgbClr val="FFFFFF"/>
                          </a:solidFill>
                          <a:latin typeface="Tahoma"/>
                          <a:cs typeface="Tahoma"/>
                        </a:rPr>
                        <a:t>about</a:t>
                      </a:r>
                      <a:r>
                        <a:rPr sz="800" b="1" spc="-25" dirty="0">
                          <a:solidFill>
                            <a:srgbClr val="FFFFFF"/>
                          </a:solidFill>
                          <a:latin typeface="Tahoma"/>
                          <a:cs typeface="Tahoma"/>
                        </a:rPr>
                        <a:t> </a:t>
                      </a:r>
                      <a:r>
                        <a:rPr sz="800" b="1" spc="40" dirty="0">
                          <a:solidFill>
                            <a:srgbClr val="FFFFFF"/>
                          </a:solidFill>
                          <a:latin typeface="Tahoma"/>
                          <a:cs typeface="Tahoma"/>
                        </a:rPr>
                        <a:t>People</a:t>
                      </a:r>
                      <a:r>
                        <a:rPr sz="800" b="1" spc="-5" dirty="0">
                          <a:solidFill>
                            <a:srgbClr val="FFFFFF"/>
                          </a:solidFill>
                          <a:latin typeface="Tahoma"/>
                          <a:cs typeface="Tahoma"/>
                        </a:rPr>
                        <a:t> </a:t>
                      </a:r>
                      <a:r>
                        <a:rPr sz="800" b="1" spc="30" dirty="0">
                          <a:solidFill>
                            <a:srgbClr val="FFFFFF"/>
                          </a:solidFill>
                          <a:latin typeface="Tahoma"/>
                          <a:cs typeface="Tahoma"/>
                        </a:rPr>
                        <a:t>Living</a:t>
                      </a:r>
                      <a:r>
                        <a:rPr sz="800" b="1" spc="-35" dirty="0">
                          <a:solidFill>
                            <a:srgbClr val="FFFFFF"/>
                          </a:solidFill>
                          <a:latin typeface="Tahoma"/>
                          <a:cs typeface="Tahoma"/>
                        </a:rPr>
                        <a:t> </a:t>
                      </a:r>
                      <a:r>
                        <a:rPr sz="800" b="1" spc="30" dirty="0">
                          <a:solidFill>
                            <a:srgbClr val="FFFFFF"/>
                          </a:solidFill>
                          <a:latin typeface="Tahoma"/>
                          <a:cs typeface="Tahoma"/>
                        </a:rPr>
                        <a:t>with </a:t>
                      </a:r>
                      <a:r>
                        <a:rPr sz="800" b="1" spc="-310" dirty="0">
                          <a:solidFill>
                            <a:srgbClr val="FFFFFF"/>
                          </a:solidFill>
                          <a:latin typeface="Tahoma"/>
                          <a:cs typeface="Tahoma"/>
                        </a:rPr>
                        <a:t> </a:t>
                      </a:r>
                      <a:r>
                        <a:rPr sz="800" b="1" spc="35" dirty="0">
                          <a:solidFill>
                            <a:srgbClr val="FFFFFF"/>
                          </a:solidFill>
                          <a:latin typeface="Tahoma"/>
                          <a:cs typeface="Tahoma"/>
                        </a:rPr>
                        <a:t>Diabetes</a:t>
                      </a:r>
                      <a:endParaRPr sz="800" dirty="0">
                        <a:latin typeface="Tahoma"/>
                        <a:cs typeface="Tahoma"/>
                      </a:endParaRPr>
                    </a:p>
                  </a:txBody>
                  <a:tcPr marL="0" marR="0" marT="29051"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C20E"/>
                    </a:solidFill>
                  </a:tcPr>
                </a:tc>
                <a:extLst>
                  <a:ext uri="{0D108BD9-81ED-4DB2-BD59-A6C34878D82A}">
                    <a16:rowId xmlns:a16="http://schemas.microsoft.com/office/drawing/2014/main" val="10000"/>
                  </a:ext>
                </a:extLst>
              </a:tr>
              <a:tr h="238791">
                <a:tc>
                  <a:txBody>
                    <a:bodyPr/>
                    <a:lstStyle/>
                    <a:p>
                      <a:pPr marL="91440">
                        <a:lnSpc>
                          <a:spcPct val="100000"/>
                        </a:lnSpc>
                        <a:spcBef>
                          <a:spcPts val="305"/>
                        </a:spcBef>
                      </a:pPr>
                      <a:r>
                        <a:rPr sz="800" spc="10" dirty="0">
                          <a:solidFill>
                            <a:srgbClr val="0C0C0C"/>
                          </a:solidFill>
                          <a:latin typeface="Verdana"/>
                          <a:cs typeface="Verdana"/>
                        </a:rPr>
                        <a:t>Diabetes</a:t>
                      </a:r>
                      <a:r>
                        <a:rPr sz="800" spc="-110" dirty="0">
                          <a:solidFill>
                            <a:srgbClr val="0C0C0C"/>
                          </a:solidFill>
                          <a:latin typeface="Verdana"/>
                          <a:cs typeface="Verdana"/>
                        </a:rPr>
                        <a:t> </a:t>
                      </a:r>
                      <a:r>
                        <a:rPr sz="800" spc="-20" dirty="0">
                          <a:solidFill>
                            <a:srgbClr val="0C0C0C"/>
                          </a:solidFill>
                          <a:latin typeface="Verdana"/>
                          <a:cs typeface="Verdana"/>
                        </a:rPr>
                        <a:t>is</a:t>
                      </a:r>
                      <a:r>
                        <a:rPr sz="800" spc="-90" dirty="0">
                          <a:solidFill>
                            <a:srgbClr val="0C0C0C"/>
                          </a:solidFill>
                          <a:latin typeface="Verdana"/>
                          <a:cs typeface="Verdana"/>
                        </a:rPr>
                        <a:t> </a:t>
                      </a:r>
                      <a:r>
                        <a:rPr sz="800" spc="-10" dirty="0">
                          <a:solidFill>
                            <a:srgbClr val="0C0C0C"/>
                          </a:solidFill>
                          <a:latin typeface="Verdana"/>
                          <a:cs typeface="Verdana"/>
                        </a:rPr>
                        <a:t>a</a:t>
                      </a:r>
                      <a:r>
                        <a:rPr sz="800" spc="-95" dirty="0">
                          <a:solidFill>
                            <a:srgbClr val="0C0C0C"/>
                          </a:solidFill>
                          <a:latin typeface="Verdana"/>
                          <a:cs typeface="Verdana"/>
                        </a:rPr>
                        <a:t> </a:t>
                      </a:r>
                      <a:r>
                        <a:rPr sz="800" spc="25" dirty="0">
                          <a:solidFill>
                            <a:srgbClr val="0C0C0C"/>
                          </a:solidFill>
                          <a:latin typeface="Verdana"/>
                          <a:cs typeface="Verdana"/>
                        </a:rPr>
                        <a:t>complex</a:t>
                      </a:r>
                      <a:r>
                        <a:rPr sz="800" spc="-114" dirty="0">
                          <a:solidFill>
                            <a:srgbClr val="0C0C0C"/>
                          </a:solidFill>
                          <a:latin typeface="Verdana"/>
                          <a:cs typeface="Verdana"/>
                        </a:rPr>
                        <a:t> </a:t>
                      </a:r>
                      <a:r>
                        <a:rPr sz="800" spc="30" dirty="0">
                          <a:solidFill>
                            <a:srgbClr val="0C0C0C"/>
                          </a:solidFill>
                          <a:latin typeface="Verdana"/>
                          <a:cs typeface="Verdana"/>
                        </a:rPr>
                        <a:t>and</a:t>
                      </a:r>
                      <a:r>
                        <a:rPr sz="800" spc="-85" dirty="0">
                          <a:solidFill>
                            <a:srgbClr val="0C0C0C"/>
                          </a:solidFill>
                          <a:latin typeface="Verdana"/>
                          <a:cs typeface="Verdana"/>
                        </a:rPr>
                        <a:t> </a:t>
                      </a:r>
                      <a:r>
                        <a:rPr sz="800" spc="25" dirty="0">
                          <a:solidFill>
                            <a:srgbClr val="0C0C0C"/>
                          </a:solidFill>
                          <a:latin typeface="Verdana"/>
                          <a:cs typeface="Verdana"/>
                        </a:rPr>
                        <a:t>challenging</a:t>
                      </a:r>
                      <a:r>
                        <a:rPr sz="800" spc="-100" dirty="0">
                          <a:solidFill>
                            <a:srgbClr val="0C0C0C"/>
                          </a:solidFill>
                          <a:latin typeface="Verdana"/>
                          <a:cs typeface="Verdana"/>
                        </a:rPr>
                        <a:t> </a:t>
                      </a:r>
                      <a:r>
                        <a:rPr sz="800" dirty="0">
                          <a:solidFill>
                            <a:srgbClr val="0C0C0C"/>
                          </a:solidFill>
                          <a:latin typeface="Verdana"/>
                          <a:cs typeface="Verdana"/>
                        </a:rPr>
                        <a:t>disease</a:t>
                      </a:r>
                      <a:r>
                        <a:rPr sz="800" spc="-100" dirty="0">
                          <a:solidFill>
                            <a:srgbClr val="0C0C0C"/>
                          </a:solidFill>
                          <a:latin typeface="Verdana"/>
                          <a:cs typeface="Verdana"/>
                        </a:rPr>
                        <a:t> </a:t>
                      </a:r>
                      <a:r>
                        <a:rPr sz="800" spc="5" dirty="0">
                          <a:solidFill>
                            <a:srgbClr val="0C0C0C"/>
                          </a:solidFill>
                          <a:latin typeface="Verdana"/>
                          <a:cs typeface="Verdana"/>
                        </a:rPr>
                        <a:t>involving</a:t>
                      </a:r>
                      <a:r>
                        <a:rPr sz="800" spc="-90" dirty="0">
                          <a:solidFill>
                            <a:srgbClr val="0C0C0C"/>
                          </a:solidFill>
                          <a:latin typeface="Verdana"/>
                          <a:cs typeface="Verdana"/>
                        </a:rPr>
                        <a:t> </a:t>
                      </a:r>
                      <a:r>
                        <a:rPr sz="800" spc="20" dirty="0">
                          <a:solidFill>
                            <a:srgbClr val="0C0C0C"/>
                          </a:solidFill>
                          <a:latin typeface="Verdana"/>
                          <a:cs typeface="Verdana"/>
                        </a:rPr>
                        <a:t>many</a:t>
                      </a:r>
                      <a:r>
                        <a:rPr sz="800" spc="-105" dirty="0">
                          <a:solidFill>
                            <a:srgbClr val="0C0C0C"/>
                          </a:solidFill>
                          <a:latin typeface="Verdana"/>
                          <a:cs typeface="Verdana"/>
                        </a:rPr>
                        <a:t> </a:t>
                      </a:r>
                      <a:r>
                        <a:rPr sz="800" spc="-5" dirty="0">
                          <a:solidFill>
                            <a:srgbClr val="0C0C0C"/>
                          </a:solidFill>
                          <a:latin typeface="Verdana"/>
                          <a:cs typeface="Verdana"/>
                        </a:rPr>
                        <a:t>factors</a:t>
                      </a:r>
                      <a:r>
                        <a:rPr sz="800" spc="-90" dirty="0">
                          <a:solidFill>
                            <a:srgbClr val="0C0C0C"/>
                          </a:solidFill>
                          <a:latin typeface="Verdana"/>
                          <a:cs typeface="Verdana"/>
                        </a:rPr>
                        <a:t> </a:t>
                      </a:r>
                      <a:r>
                        <a:rPr sz="800" spc="30" dirty="0">
                          <a:solidFill>
                            <a:srgbClr val="0C0C0C"/>
                          </a:solidFill>
                          <a:latin typeface="Verdana"/>
                          <a:cs typeface="Verdana"/>
                        </a:rPr>
                        <a:t>and</a:t>
                      </a:r>
                      <a:r>
                        <a:rPr sz="800" spc="-85" dirty="0">
                          <a:solidFill>
                            <a:srgbClr val="0C0C0C"/>
                          </a:solidFill>
                          <a:latin typeface="Verdana"/>
                          <a:cs typeface="Verdana"/>
                        </a:rPr>
                        <a:t> </a:t>
                      </a:r>
                      <a:r>
                        <a:rPr sz="800" spc="-10" dirty="0">
                          <a:solidFill>
                            <a:srgbClr val="0C0C0C"/>
                          </a:solidFill>
                          <a:latin typeface="Verdana"/>
                          <a:cs typeface="Verdana"/>
                        </a:rPr>
                        <a:t>variable</a:t>
                      </a:r>
                      <a:endParaRPr sz="800" dirty="0">
                        <a:latin typeface="Verdana"/>
                        <a:cs typeface="Verdana"/>
                      </a:endParaRPr>
                    </a:p>
                  </a:txBody>
                  <a:tcPr marL="0" marR="0" marT="29051"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C20E"/>
                    </a:solidFill>
                  </a:tcPr>
                </a:tc>
                <a:extLst>
                  <a:ext uri="{0D108BD9-81ED-4DB2-BD59-A6C34878D82A}">
                    <a16:rowId xmlns:a16="http://schemas.microsoft.com/office/drawing/2014/main" val="10001"/>
                  </a:ext>
                </a:extLst>
              </a:tr>
              <a:tr h="325946">
                <a:tc>
                  <a:txBody>
                    <a:bodyPr/>
                    <a:lstStyle/>
                    <a:p>
                      <a:pPr marL="91440">
                        <a:lnSpc>
                          <a:spcPct val="100000"/>
                        </a:lnSpc>
                        <a:spcBef>
                          <a:spcPts val="305"/>
                        </a:spcBef>
                      </a:pPr>
                      <a:r>
                        <a:rPr sz="800" spc="15" dirty="0">
                          <a:solidFill>
                            <a:srgbClr val="0C0C0C"/>
                          </a:solidFill>
                          <a:latin typeface="Verdana"/>
                          <a:cs typeface="Verdana"/>
                        </a:rPr>
                        <a:t>Stigma</a:t>
                      </a:r>
                      <a:r>
                        <a:rPr sz="800" spc="-125" dirty="0">
                          <a:solidFill>
                            <a:srgbClr val="0C0C0C"/>
                          </a:solidFill>
                          <a:latin typeface="Verdana"/>
                          <a:cs typeface="Verdana"/>
                        </a:rPr>
                        <a:t> </a:t>
                      </a:r>
                      <a:r>
                        <a:rPr sz="800" spc="10" dirty="0">
                          <a:solidFill>
                            <a:srgbClr val="0C0C0C"/>
                          </a:solidFill>
                          <a:latin typeface="Verdana"/>
                          <a:cs typeface="Verdana"/>
                        </a:rPr>
                        <a:t>that</a:t>
                      </a:r>
                      <a:r>
                        <a:rPr sz="800" spc="-75" dirty="0">
                          <a:solidFill>
                            <a:srgbClr val="0C0C0C"/>
                          </a:solidFill>
                          <a:latin typeface="Verdana"/>
                          <a:cs typeface="Verdana"/>
                        </a:rPr>
                        <a:t> </a:t>
                      </a:r>
                      <a:r>
                        <a:rPr sz="800" spc="-5" dirty="0">
                          <a:solidFill>
                            <a:srgbClr val="0C0C0C"/>
                          </a:solidFill>
                          <a:latin typeface="Verdana"/>
                          <a:cs typeface="Verdana"/>
                        </a:rPr>
                        <a:t>has</a:t>
                      </a:r>
                      <a:r>
                        <a:rPr sz="800" spc="-95" dirty="0">
                          <a:solidFill>
                            <a:srgbClr val="0C0C0C"/>
                          </a:solidFill>
                          <a:latin typeface="Verdana"/>
                          <a:cs typeface="Verdana"/>
                        </a:rPr>
                        <a:t> </a:t>
                      </a:r>
                      <a:r>
                        <a:rPr sz="800" spc="-5" dirty="0">
                          <a:solidFill>
                            <a:srgbClr val="0C0C0C"/>
                          </a:solidFill>
                          <a:latin typeface="Verdana"/>
                          <a:cs typeface="Verdana"/>
                        </a:rPr>
                        <a:t>historically</a:t>
                      </a:r>
                      <a:r>
                        <a:rPr sz="800" spc="-95" dirty="0">
                          <a:solidFill>
                            <a:srgbClr val="0C0C0C"/>
                          </a:solidFill>
                          <a:latin typeface="Verdana"/>
                          <a:cs typeface="Verdana"/>
                        </a:rPr>
                        <a:t> </a:t>
                      </a:r>
                      <a:r>
                        <a:rPr sz="800" spc="30" dirty="0">
                          <a:solidFill>
                            <a:srgbClr val="0C0C0C"/>
                          </a:solidFill>
                          <a:latin typeface="Verdana"/>
                          <a:cs typeface="Verdana"/>
                        </a:rPr>
                        <a:t>been</a:t>
                      </a:r>
                      <a:r>
                        <a:rPr sz="800" spc="-110" dirty="0">
                          <a:solidFill>
                            <a:srgbClr val="0C0C0C"/>
                          </a:solidFill>
                          <a:latin typeface="Verdana"/>
                          <a:cs typeface="Verdana"/>
                        </a:rPr>
                        <a:t> </a:t>
                      </a:r>
                      <a:r>
                        <a:rPr sz="800" spc="20" dirty="0">
                          <a:solidFill>
                            <a:srgbClr val="0C0C0C"/>
                          </a:solidFill>
                          <a:latin typeface="Verdana"/>
                          <a:cs typeface="Verdana"/>
                        </a:rPr>
                        <a:t>attached</a:t>
                      </a:r>
                      <a:r>
                        <a:rPr sz="800" spc="-70" dirty="0">
                          <a:solidFill>
                            <a:srgbClr val="0C0C0C"/>
                          </a:solidFill>
                          <a:latin typeface="Verdana"/>
                          <a:cs typeface="Verdana"/>
                        </a:rPr>
                        <a:t> </a:t>
                      </a:r>
                      <a:r>
                        <a:rPr sz="800" spc="15" dirty="0">
                          <a:solidFill>
                            <a:srgbClr val="0C0C0C"/>
                          </a:solidFill>
                          <a:latin typeface="Verdana"/>
                          <a:cs typeface="Verdana"/>
                        </a:rPr>
                        <a:t>to</a:t>
                      </a:r>
                      <a:r>
                        <a:rPr sz="800" spc="-95" dirty="0">
                          <a:solidFill>
                            <a:srgbClr val="0C0C0C"/>
                          </a:solidFill>
                          <a:latin typeface="Verdana"/>
                          <a:cs typeface="Verdana"/>
                        </a:rPr>
                        <a:t> </a:t>
                      </a:r>
                      <a:r>
                        <a:rPr sz="800" spc="-10" dirty="0">
                          <a:solidFill>
                            <a:srgbClr val="0C0C0C"/>
                          </a:solidFill>
                          <a:latin typeface="Verdana"/>
                          <a:cs typeface="Verdana"/>
                        </a:rPr>
                        <a:t>a</a:t>
                      </a:r>
                      <a:r>
                        <a:rPr sz="800" spc="-100" dirty="0">
                          <a:solidFill>
                            <a:srgbClr val="0C0C0C"/>
                          </a:solidFill>
                          <a:latin typeface="Verdana"/>
                          <a:cs typeface="Verdana"/>
                        </a:rPr>
                        <a:t> </a:t>
                      </a:r>
                      <a:r>
                        <a:rPr sz="800" spc="10" dirty="0">
                          <a:solidFill>
                            <a:srgbClr val="0C0C0C"/>
                          </a:solidFill>
                          <a:latin typeface="Verdana"/>
                          <a:cs typeface="Verdana"/>
                        </a:rPr>
                        <a:t>diagnosis</a:t>
                      </a:r>
                      <a:r>
                        <a:rPr sz="800" spc="-105" dirty="0">
                          <a:solidFill>
                            <a:srgbClr val="0C0C0C"/>
                          </a:solidFill>
                          <a:latin typeface="Verdana"/>
                          <a:cs typeface="Verdana"/>
                        </a:rPr>
                        <a:t> </a:t>
                      </a:r>
                      <a:r>
                        <a:rPr sz="800" spc="5" dirty="0">
                          <a:solidFill>
                            <a:srgbClr val="0C0C0C"/>
                          </a:solidFill>
                          <a:latin typeface="Verdana"/>
                          <a:cs typeface="Verdana"/>
                        </a:rPr>
                        <a:t>of</a:t>
                      </a:r>
                      <a:r>
                        <a:rPr sz="800" spc="-100" dirty="0">
                          <a:solidFill>
                            <a:srgbClr val="0C0C0C"/>
                          </a:solidFill>
                          <a:latin typeface="Verdana"/>
                          <a:cs typeface="Verdana"/>
                        </a:rPr>
                        <a:t> </a:t>
                      </a:r>
                      <a:r>
                        <a:rPr sz="800" spc="10" dirty="0">
                          <a:solidFill>
                            <a:srgbClr val="0C0C0C"/>
                          </a:solidFill>
                          <a:latin typeface="Verdana"/>
                          <a:cs typeface="Verdana"/>
                        </a:rPr>
                        <a:t>diabetes</a:t>
                      </a:r>
                      <a:r>
                        <a:rPr sz="800" spc="-90" dirty="0">
                          <a:solidFill>
                            <a:srgbClr val="0C0C0C"/>
                          </a:solidFill>
                          <a:latin typeface="Verdana"/>
                          <a:cs typeface="Verdana"/>
                        </a:rPr>
                        <a:t> </a:t>
                      </a:r>
                      <a:r>
                        <a:rPr sz="800" spc="30" dirty="0">
                          <a:solidFill>
                            <a:srgbClr val="0C0C0C"/>
                          </a:solidFill>
                          <a:latin typeface="Verdana"/>
                          <a:cs typeface="Verdana"/>
                        </a:rPr>
                        <a:t>can</a:t>
                      </a:r>
                      <a:r>
                        <a:rPr sz="800" spc="-100" dirty="0">
                          <a:solidFill>
                            <a:srgbClr val="0C0C0C"/>
                          </a:solidFill>
                          <a:latin typeface="Verdana"/>
                          <a:cs typeface="Verdana"/>
                        </a:rPr>
                        <a:t> </a:t>
                      </a:r>
                      <a:r>
                        <a:rPr sz="800" spc="20" dirty="0">
                          <a:solidFill>
                            <a:srgbClr val="0C0C0C"/>
                          </a:solidFill>
                          <a:latin typeface="Verdana"/>
                          <a:cs typeface="Verdana"/>
                        </a:rPr>
                        <a:t>contribute</a:t>
                      </a:r>
                      <a:r>
                        <a:rPr sz="800" spc="-95" dirty="0">
                          <a:solidFill>
                            <a:srgbClr val="0C0C0C"/>
                          </a:solidFill>
                          <a:latin typeface="Verdana"/>
                          <a:cs typeface="Verdana"/>
                        </a:rPr>
                        <a:t> </a:t>
                      </a:r>
                      <a:r>
                        <a:rPr sz="800" spc="15" dirty="0">
                          <a:solidFill>
                            <a:srgbClr val="0C0C0C"/>
                          </a:solidFill>
                          <a:latin typeface="Verdana"/>
                          <a:cs typeface="Verdana"/>
                        </a:rPr>
                        <a:t>to</a:t>
                      </a:r>
                      <a:endParaRPr sz="800">
                        <a:latin typeface="Verdana"/>
                        <a:cs typeface="Verdana"/>
                      </a:endParaRPr>
                    </a:p>
                    <a:p>
                      <a:pPr marL="91440">
                        <a:lnSpc>
                          <a:spcPct val="100000"/>
                        </a:lnSpc>
                      </a:pPr>
                      <a:r>
                        <a:rPr sz="800" dirty="0">
                          <a:solidFill>
                            <a:srgbClr val="0C0C0C"/>
                          </a:solidFill>
                          <a:latin typeface="Verdana"/>
                          <a:cs typeface="Verdana"/>
                        </a:rPr>
                        <a:t>s</a:t>
                      </a:r>
                      <a:r>
                        <a:rPr sz="800" spc="-10" dirty="0">
                          <a:solidFill>
                            <a:srgbClr val="0C0C0C"/>
                          </a:solidFill>
                          <a:latin typeface="Verdana"/>
                          <a:cs typeface="Verdana"/>
                        </a:rPr>
                        <a:t>t</a:t>
                      </a:r>
                      <a:r>
                        <a:rPr sz="800" dirty="0">
                          <a:solidFill>
                            <a:srgbClr val="0C0C0C"/>
                          </a:solidFill>
                          <a:latin typeface="Verdana"/>
                          <a:cs typeface="Verdana"/>
                        </a:rPr>
                        <a:t>ress</a:t>
                      </a:r>
                      <a:r>
                        <a:rPr sz="800" spc="-125" dirty="0">
                          <a:solidFill>
                            <a:srgbClr val="0C0C0C"/>
                          </a:solidFill>
                          <a:latin typeface="Verdana"/>
                          <a:cs typeface="Verdana"/>
                        </a:rPr>
                        <a:t> </a:t>
                      </a:r>
                      <a:r>
                        <a:rPr sz="800" spc="-5" dirty="0">
                          <a:solidFill>
                            <a:srgbClr val="0C0C0C"/>
                          </a:solidFill>
                          <a:latin typeface="Verdana"/>
                          <a:cs typeface="Verdana"/>
                        </a:rPr>
                        <a:t>a</a:t>
                      </a:r>
                      <a:r>
                        <a:rPr sz="800" spc="-10" dirty="0">
                          <a:solidFill>
                            <a:srgbClr val="0C0C0C"/>
                          </a:solidFill>
                          <a:latin typeface="Verdana"/>
                          <a:cs typeface="Verdana"/>
                        </a:rPr>
                        <a:t>n</a:t>
                      </a:r>
                      <a:r>
                        <a:rPr sz="800" dirty="0">
                          <a:solidFill>
                            <a:srgbClr val="0C0C0C"/>
                          </a:solidFill>
                          <a:latin typeface="Verdana"/>
                          <a:cs typeface="Verdana"/>
                        </a:rPr>
                        <a:t>d</a:t>
                      </a:r>
                      <a:r>
                        <a:rPr sz="800" spc="-85" dirty="0">
                          <a:solidFill>
                            <a:srgbClr val="0C0C0C"/>
                          </a:solidFill>
                          <a:latin typeface="Verdana"/>
                          <a:cs typeface="Verdana"/>
                        </a:rPr>
                        <a:t> </a:t>
                      </a:r>
                      <a:r>
                        <a:rPr sz="800" dirty="0">
                          <a:solidFill>
                            <a:srgbClr val="0C0C0C"/>
                          </a:solidFill>
                          <a:latin typeface="Verdana"/>
                          <a:cs typeface="Verdana"/>
                        </a:rPr>
                        <a:t>feeli</a:t>
                      </a:r>
                      <a:r>
                        <a:rPr sz="800" spc="-10" dirty="0">
                          <a:solidFill>
                            <a:srgbClr val="0C0C0C"/>
                          </a:solidFill>
                          <a:latin typeface="Verdana"/>
                          <a:cs typeface="Verdana"/>
                        </a:rPr>
                        <a:t>n</a:t>
                      </a:r>
                      <a:r>
                        <a:rPr sz="800" dirty="0">
                          <a:solidFill>
                            <a:srgbClr val="0C0C0C"/>
                          </a:solidFill>
                          <a:latin typeface="Verdana"/>
                          <a:cs typeface="Verdana"/>
                        </a:rPr>
                        <a:t>gs</a:t>
                      </a:r>
                      <a:r>
                        <a:rPr sz="800" spc="-130" dirty="0">
                          <a:solidFill>
                            <a:srgbClr val="0C0C0C"/>
                          </a:solidFill>
                          <a:latin typeface="Verdana"/>
                          <a:cs typeface="Verdana"/>
                        </a:rPr>
                        <a:t> </a:t>
                      </a:r>
                      <a:r>
                        <a:rPr sz="800" dirty="0">
                          <a:solidFill>
                            <a:srgbClr val="0C0C0C"/>
                          </a:solidFill>
                          <a:latin typeface="Verdana"/>
                          <a:cs typeface="Verdana"/>
                        </a:rPr>
                        <a:t>of</a:t>
                      </a:r>
                      <a:r>
                        <a:rPr sz="800" spc="-100" dirty="0">
                          <a:solidFill>
                            <a:srgbClr val="0C0C0C"/>
                          </a:solidFill>
                          <a:latin typeface="Verdana"/>
                          <a:cs typeface="Verdana"/>
                        </a:rPr>
                        <a:t> </a:t>
                      </a:r>
                      <a:r>
                        <a:rPr sz="800" spc="-5" dirty="0">
                          <a:solidFill>
                            <a:srgbClr val="0C0C0C"/>
                          </a:solidFill>
                          <a:latin typeface="Verdana"/>
                          <a:cs typeface="Verdana"/>
                        </a:rPr>
                        <a:t>s</a:t>
                      </a:r>
                      <a:r>
                        <a:rPr sz="800" spc="-10" dirty="0">
                          <a:solidFill>
                            <a:srgbClr val="0C0C0C"/>
                          </a:solidFill>
                          <a:latin typeface="Verdana"/>
                          <a:cs typeface="Verdana"/>
                        </a:rPr>
                        <a:t>h</a:t>
                      </a:r>
                      <a:r>
                        <a:rPr sz="800" spc="-5" dirty="0">
                          <a:solidFill>
                            <a:srgbClr val="0C0C0C"/>
                          </a:solidFill>
                          <a:latin typeface="Verdana"/>
                          <a:cs typeface="Verdana"/>
                        </a:rPr>
                        <a:t>a</a:t>
                      </a:r>
                      <a:r>
                        <a:rPr sz="800" dirty="0">
                          <a:solidFill>
                            <a:srgbClr val="0C0C0C"/>
                          </a:solidFill>
                          <a:latin typeface="Verdana"/>
                          <a:cs typeface="Verdana"/>
                        </a:rPr>
                        <a:t>me</a:t>
                      </a:r>
                      <a:r>
                        <a:rPr sz="800" spc="-120" dirty="0">
                          <a:solidFill>
                            <a:srgbClr val="0C0C0C"/>
                          </a:solidFill>
                          <a:latin typeface="Verdana"/>
                          <a:cs typeface="Verdana"/>
                        </a:rPr>
                        <a:t> </a:t>
                      </a:r>
                      <a:r>
                        <a:rPr sz="800" spc="-5" dirty="0">
                          <a:solidFill>
                            <a:srgbClr val="0C0C0C"/>
                          </a:solidFill>
                          <a:latin typeface="Verdana"/>
                          <a:cs typeface="Verdana"/>
                        </a:rPr>
                        <a:t>a</a:t>
                      </a:r>
                      <a:r>
                        <a:rPr sz="800" spc="-10" dirty="0">
                          <a:solidFill>
                            <a:srgbClr val="0C0C0C"/>
                          </a:solidFill>
                          <a:latin typeface="Verdana"/>
                          <a:cs typeface="Verdana"/>
                        </a:rPr>
                        <a:t>n</a:t>
                      </a:r>
                      <a:r>
                        <a:rPr sz="800" dirty="0">
                          <a:solidFill>
                            <a:srgbClr val="0C0C0C"/>
                          </a:solidFill>
                          <a:latin typeface="Verdana"/>
                          <a:cs typeface="Verdana"/>
                        </a:rPr>
                        <a:t>d</a:t>
                      </a:r>
                      <a:r>
                        <a:rPr sz="800" spc="-95" dirty="0">
                          <a:solidFill>
                            <a:srgbClr val="0C0C0C"/>
                          </a:solidFill>
                          <a:latin typeface="Verdana"/>
                          <a:cs typeface="Verdana"/>
                        </a:rPr>
                        <a:t> </a:t>
                      </a:r>
                      <a:r>
                        <a:rPr sz="800" dirty="0">
                          <a:solidFill>
                            <a:srgbClr val="0C0C0C"/>
                          </a:solidFill>
                          <a:latin typeface="Verdana"/>
                          <a:cs typeface="Verdana"/>
                        </a:rPr>
                        <a:t>j</a:t>
                      </a:r>
                      <a:r>
                        <a:rPr sz="800" spc="-5" dirty="0">
                          <a:solidFill>
                            <a:srgbClr val="0C0C0C"/>
                          </a:solidFill>
                          <a:latin typeface="Verdana"/>
                          <a:cs typeface="Verdana"/>
                        </a:rPr>
                        <a:t>u</a:t>
                      </a:r>
                      <a:r>
                        <a:rPr sz="800" spc="-10" dirty="0">
                          <a:solidFill>
                            <a:srgbClr val="0C0C0C"/>
                          </a:solidFill>
                          <a:latin typeface="Verdana"/>
                          <a:cs typeface="Verdana"/>
                        </a:rPr>
                        <a:t>d</a:t>
                      </a:r>
                      <a:r>
                        <a:rPr sz="800" dirty="0">
                          <a:solidFill>
                            <a:srgbClr val="0C0C0C"/>
                          </a:solidFill>
                          <a:latin typeface="Verdana"/>
                          <a:cs typeface="Verdana"/>
                        </a:rPr>
                        <a:t>gment</a:t>
                      </a:r>
                      <a:endParaRPr sz="800">
                        <a:latin typeface="Verdana"/>
                        <a:cs typeface="Verdana"/>
                      </a:endParaRPr>
                    </a:p>
                  </a:txBody>
                  <a:tcPr marL="0" marR="0" marT="2905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C20E"/>
                    </a:solidFill>
                  </a:tcPr>
                </a:tc>
                <a:extLst>
                  <a:ext uri="{0D108BD9-81ED-4DB2-BD59-A6C34878D82A}">
                    <a16:rowId xmlns:a16="http://schemas.microsoft.com/office/drawing/2014/main" val="10002"/>
                  </a:ext>
                </a:extLst>
              </a:tr>
              <a:tr h="325945">
                <a:tc>
                  <a:txBody>
                    <a:bodyPr/>
                    <a:lstStyle/>
                    <a:p>
                      <a:pPr marL="91440">
                        <a:lnSpc>
                          <a:spcPct val="100000"/>
                        </a:lnSpc>
                        <a:spcBef>
                          <a:spcPts val="305"/>
                        </a:spcBef>
                      </a:pPr>
                      <a:r>
                        <a:rPr sz="800" spc="-15" dirty="0">
                          <a:solidFill>
                            <a:srgbClr val="0C0C0C"/>
                          </a:solidFill>
                          <a:latin typeface="Verdana"/>
                          <a:cs typeface="Verdana"/>
                        </a:rPr>
                        <a:t>Every</a:t>
                      </a:r>
                      <a:r>
                        <a:rPr sz="800" spc="-120" dirty="0">
                          <a:solidFill>
                            <a:srgbClr val="0C0C0C"/>
                          </a:solidFill>
                          <a:latin typeface="Verdana"/>
                          <a:cs typeface="Verdana"/>
                        </a:rPr>
                        <a:t> </a:t>
                      </a:r>
                      <a:r>
                        <a:rPr sz="800" spc="40" dirty="0">
                          <a:solidFill>
                            <a:srgbClr val="0C0C0C"/>
                          </a:solidFill>
                          <a:latin typeface="Verdana"/>
                          <a:cs typeface="Verdana"/>
                        </a:rPr>
                        <a:t>member</a:t>
                      </a:r>
                      <a:r>
                        <a:rPr sz="800" spc="-150" dirty="0">
                          <a:solidFill>
                            <a:srgbClr val="0C0C0C"/>
                          </a:solidFill>
                          <a:latin typeface="Verdana"/>
                          <a:cs typeface="Verdana"/>
                        </a:rPr>
                        <a:t> </a:t>
                      </a:r>
                      <a:r>
                        <a:rPr sz="800" spc="5" dirty="0">
                          <a:solidFill>
                            <a:srgbClr val="0C0C0C"/>
                          </a:solidFill>
                          <a:latin typeface="Verdana"/>
                          <a:cs typeface="Verdana"/>
                        </a:rPr>
                        <a:t>of</a:t>
                      </a:r>
                      <a:r>
                        <a:rPr sz="800" spc="-105" dirty="0">
                          <a:solidFill>
                            <a:srgbClr val="0C0C0C"/>
                          </a:solidFill>
                          <a:latin typeface="Verdana"/>
                          <a:cs typeface="Verdana"/>
                        </a:rPr>
                        <a:t> </a:t>
                      </a:r>
                      <a:r>
                        <a:rPr sz="800" spc="20" dirty="0">
                          <a:solidFill>
                            <a:srgbClr val="0C0C0C"/>
                          </a:solidFill>
                          <a:latin typeface="Verdana"/>
                          <a:cs typeface="Verdana"/>
                        </a:rPr>
                        <a:t>the</a:t>
                      </a:r>
                      <a:r>
                        <a:rPr sz="800" spc="-90" dirty="0">
                          <a:solidFill>
                            <a:srgbClr val="0C0C0C"/>
                          </a:solidFill>
                          <a:latin typeface="Verdana"/>
                          <a:cs typeface="Verdana"/>
                        </a:rPr>
                        <a:t> </a:t>
                      </a:r>
                      <a:r>
                        <a:rPr sz="800" spc="15" dirty="0">
                          <a:solidFill>
                            <a:srgbClr val="0C0C0C"/>
                          </a:solidFill>
                          <a:latin typeface="Verdana"/>
                          <a:cs typeface="Verdana"/>
                        </a:rPr>
                        <a:t>health</a:t>
                      </a:r>
                      <a:r>
                        <a:rPr sz="800" spc="-95" dirty="0">
                          <a:solidFill>
                            <a:srgbClr val="0C0C0C"/>
                          </a:solidFill>
                          <a:latin typeface="Verdana"/>
                          <a:cs typeface="Verdana"/>
                        </a:rPr>
                        <a:t> </a:t>
                      </a:r>
                      <a:r>
                        <a:rPr sz="800" spc="5" dirty="0">
                          <a:solidFill>
                            <a:srgbClr val="0C0C0C"/>
                          </a:solidFill>
                          <a:latin typeface="Verdana"/>
                          <a:cs typeface="Verdana"/>
                        </a:rPr>
                        <a:t>care</a:t>
                      </a:r>
                      <a:r>
                        <a:rPr sz="800" spc="-105" dirty="0">
                          <a:solidFill>
                            <a:srgbClr val="0C0C0C"/>
                          </a:solidFill>
                          <a:latin typeface="Verdana"/>
                          <a:cs typeface="Verdana"/>
                        </a:rPr>
                        <a:t> </a:t>
                      </a:r>
                      <a:r>
                        <a:rPr sz="800" spc="25" dirty="0">
                          <a:solidFill>
                            <a:srgbClr val="0C0C0C"/>
                          </a:solidFill>
                          <a:latin typeface="Verdana"/>
                          <a:cs typeface="Verdana"/>
                        </a:rPr>
                        <a:t>team</a:t>
                      </a:r>
                      <a:r>
                        <a:rPr sz="800" spc="-120" dirty="0">
                          <a:solidFill>
                            <a:srgbClr val="0C0C0C"/>
                          </a:solidFill>
                          <a:latin typeface="Verdana"/>
                          <a:cs typeface="Verdana"/>
                        </a:rPr>
                        <a:t> </a:t>
                      </a:r>
                      <a:r>
                        <a:rPr sz="800" spc="30" dirty="0">
                          <a:solidFill>
                            <a:srgbClr val="0C0C0C"/>
                          </a:solidFill>
                          <a:latin typeface="Verdana"/>
                          <a:cs typeface="Verdana"/>
                        </a:rPr>
                        <a:t>can</a:t>
                      </a:r>
                      <a:r>
                        <a:rPr sz="800" spc="-95" dirty="0">
                          <a:solidFill>
                            <a:srgbClr val="0C0C0C"/>
                          </a:solidFill>
                          <a:latin typeface="Verdana"/>
                          <a:cs typeface="Verdana"/>
                        </a:rPr>
                        <a:t> </a:t>
                      </a:r>
                      <a:r>
                        <a:rPr sz="800" spc="-20" dirty="0">
                          <a:solidFill>
                            <a:srgbClr val="0C0C0C"/>
                          </a:solidFill>
                          <a:latin typeface="Verdana"/>
                          <a:cs typeface="Verdana"/>
                        </a:rPr>
                        <a:t>serve</a:t>
                      </a:r>
                      <a:r>
                        <a:rPr sz="800" spc="-114" dirty="0">
                          <a:solidFill>
                            <a:srgbClr val="0C0C0C"/>
                          </a:solidFill>
                          <a:latin typeface="Verdana"/>
                          <a:cs typeface="Verdana"/>
                        </a:rPr>
                        <a:t> </a:t>
                      </a:r>
                      <a:r>
                        <a:rPr sz="800" spc="25" dirty="0">
                          <a:solidFill>
                            <a:srgbClr val="0C0C0C"/>
                          </a:solidFill>
                          <a:latin typeface="Verdana"/>
                          <a:cs typeface="Verdana"/>
                        </a:rPr>
                        <a:t>people</a:t>
                      </a:r>
                      <a:r>
                        <a:rPr sz="800" spc="-120" dirty="0">
                          <a:solidFill>
                            <a:srgbClr val="0C0C0C"/>
                          </a:solidFill>
                          <a:latin typeface="Verdana"/>
                          <a:cs typeface="Verdana"/>
                        </a:rPr>
                        <a:t> </a:t>
                      </a:r>
                      <a:r>
                        <a:rPr sz="800" spc="30" dirty="0">
                          <a:solidFill>
                            <a:srgbClr val="0C0C0C"/>
                          </a:solidFill>
                          <a:latin typeface="Verdana"/>
                          <a:cs typeface="Verdana"/>
                        </a:rPr>
                        <a:t>with</a:t>
                      </a:r>
                      <a:r>
                        <a:rPr sz="800" spc="-105" dirty="0">
                          <a:solidFill>
                            <a:srgbClr val="0C0C0C"/>
                          </a:solidFill>
                          <a:latin typeface="Verdana"/>
                          <a:cs typeface="Verdana"/>
                        </a:rPr>
                        <a:t> </a:t>
                      </a:r>
                      <a:r>
                        <a:rPr sz="800" spc="10" dirty="0">
                          <a:solidFill>
                            <a:srgbClr val="0C0C0C"/>
                          </a:solidFill>
                          <a:latin typeface="Verdana"/>
                          <a:cs typeface="Verdana"/>
                        </a:rPr>
                        <a:t>diabetes</a:t>
                      </a:r>
                      <a:r>
                        <a:rPr sz="800" spc="-95" dirty="0">
                          <a:solidFill>
                            <a:srgbClr val="0C0C0C"/>
                          </a:solidFill>
                          <a:latin typeface="Verdana"/>
                          <a:cs typeface="Verdana"/>
                        </a:rPr>
                        <a:t> </a:t>
                      </a:r>
                      <a:r>
                        <a:rPr sz="800" spc="25" dirty="0">
                          <a:solidFill>
                            <a:srgbClr val="0C0C0C"/>
                          </a:solidFill>
                          <a:latin typeface="Verdana"/>
                          <a:cs typeface="Verdana"/>
                        </a:rPr>
                        <a:t>more</a:t>
                      </a:r>
                      <a:r>
                        <a:rPr sz="800" spc="-130" dirty="0">
                          <a:solidFill>
                            <a:srgbClr val="0C0C0C"/>
                          </a:solidFill>
                          <a:latin typeface="Verdana"/>
                          <a:cs typeface="Verdana"/>
                        </a:rPr>
                        <a:t> </a:t>
                      </a:r>
                      <a:r>
                        <a:rPr sz="800" spc="-5" dirty="0">
                          <a:solidFill>
                            <a:srgbClr val="0C0C0C"/>
                          </a:solidFill>
                          <a:latin typeface="Verdana"/>
                          <a:cs typeface="Verdana"/>
                        </a:rPr>
                        <a:t>effectively</a:t>
                      </a:r>
                      <a:endParaRPr sz="800">
                        <a:latin typeface="Verdana"/>
                        <a:cs typeface="Verdana"/>
                      </a:endParaRPr>
                    </a:p>
                    <a:p>
                      <a:pPr marL="91440">
                        <a:lnSpc>
                          <a:spcPct val="100000"/>
                        </a:lnSpc>
                      </a:pPr>
                      <a:r>
                        <a:rPr sz="800" spc="-10" dirty="0">
                          <a:solidFill>
                            <a:srgbClr val="0C0C0C"/>
                          </a:solidFill>
                          <a:latin typeface="Verdana"/>
                          <a:cs typeface="Verdana"/>
                        </a:rPr>
                        <a:t>th</a:t>
                      </a:r>
                      <a:r>
                        <a:rPr sz="800" dirty="0">
                          <a:solidFill>
                            <a:srgbClr val="0C0C0C"/>
                          </a:solidFill>
                          <a:latin typeface="Verdana"/>
                          <a:cs typeface="Verdana"/>
                        </a:rPr>
                        <a:t>rough</a:t>
                      </a:r>
                      <a:r>
                        <a:rPr sz="800" spc="-120" dirty="0">
                          <a:solidFill>
                            <a:srgbClr val="0C0C0C"/>
                          </a:solidFill>
                          <a:latin typeface="Verdana"/>
                          <a:cs typeface="Verdana"/>
                        </a:rPr>
                        <a:t> </a:t>
                      </a:r>
                      <a:r>
                        <a:rPr sz="800" dirty="0">
                          <a:solidFill>
                            <a:srgbClr val="0C0C0C"/>
                          </a:solidFill>
                          <a:latin typeface="Verdana"/>
                          <a:cs typeface="Verdana"/>
                        </a:rPr>
                        <a:t>a</a:t>
                      </a:r>
                      <a:r>
                        <a:rPr sz="800" spc="-105" dirty="0">
                          <a:solidFill>
                            <a:srgbClr val="0C0C0C"/>
                          </a:solidFill>
                          <a:latin typeface="Verdana"/>
                          <a:cs typeface="Verdana"/>
                        </a:rPr>
                        <a:t> </a:t>
                      </a:r>
                      <a:r>
                        <a:rPr sz="800" dirty="0">
                          <a:solidFill>
                            <a:srgbClr val="0C0C0C"/>
                          </a:solidFill>
                          <a:latin typeface="Verdana"/>
                          <a:cs typeface="Verdana"/>
                        </a:rPr>
                        <a:t>res</a:t>
                      </a:r>
                      <a:r>
                        <a:rPr sz="800" spc="-5" dirty="0">
                          <a:solidFill>
                            <a:srgbClr val="0C0C0C"/>
                          </a:solidFill>
                          <a:latin typeface="Verdana"/>
                          <a:cs typeface="Verdana"/>
                        </a:rPr>
                        <a:t>p</a:t>
                      </a:r>
                      <a:r>
                        <a:rPr sz="800" dirty="0">
                          <a:solidFill>
                            <a:srgbClr val="0C0C0C"/>
                          </a:solidFill>
                          <a:latin typeface="Verdana"/>
                          <a:cs typeface="Verdana"/>
                        </a:rPr>
                        <a:t>ec</a:t>
                      </a:r>
                      <a:r>
                        <a:rPr sz="800" spc="-5" dirty="0">
                          <a:solidFill>
                            <a:srgbClr val="0C0C0C"/>
                          </a:solidFill>
                          <a:latin typeface="Verdana"/>
                          <a:cs typeface="Verdana"/>
                        </a:rPr>
                        <a:t>t</a:t>
                      </a:r>
                      <a:r>
                        <a:rPr sz="800" dirty="0">
                          <a:solidFill>
                            <a:srgbClr val="0C0C0C"/>
                          </a:solidFill>
                          <a:latin typeface="Verdana"/>
                          <a:cs typeface="Verdana"/>
                        </a:rPr>
                        <a:t>f</a:t>
                      </a:r>
                      <a:r>
                        <a:rPr sz="800" spc="-5" dirty="0">
                          <a:solidFill>
                            <a:srgbClr val="0C0C0C"/>
                          </a:solidFill>
                          <a:latin typeface="Verdana"/>
                          <a:cs typeface="Verdana"/>
                        </a:rPr>
                        <a:t>u</a:t>
                      </a:r>
                      <a:r>
                        <a:rPr sz="800" dirty="0">
                          <a:solidFill>
                            <a:srgbClr val="0C0C0C"/>
                          </a:solidFill>
                          <a:latin typeface="Verdana"/>
                          <a:cs typeface="Verdana"/>
                        </a:rPr>
                        <a:t>l,</a:t>
                      </a:r>
                      <a:r>
                        <a:rPr sz="800" spc="-120" dirty="0">
                          <a:solidFill>
                            <a:srgbClr val="0C0C0C"/>
                          </a:solidFill>
                          <a:latin typeface="Verdana"/>
                          <a:cs typeface="Verdana"/>
                        </a:rPr>
                        <a:t> </a:t>
                      </a:r>
                      <a:r>
                        <a:rPr sz="800" dirty="0">
                          <a:solidFill>
                            <a:srgbClr val="0C0C0C"/>
                          </a:solidFill>
                          <a:latin typeface="Verdana"/>
                          <a:cs typeface="Verdana"/>
                        </a:rPr>
                        <a:t>inclusive,</a:t>
                      </a:r>
                      <a:r>
                        <a:rPr sz="800" spc="-110" dirty="0">
                          <a:solidFill>
                            <a:srgbClr val="0C0C0C"/>
                          </a:solidFill>
                          <a:latin typeface="Verdana"/>
                          <a:cs typeface="Verdana"/>
                        </a:rPr>
                        <a:t> </a:t>
                      </a:r>
                      <a:r>
                        <a:rPr sz="800" spc="-5" dirty="0">
                          <a:solidFill>
                            <a:srgbClr val="0C0C0C"/>
                          </a:solidFill>
                          <a:latin typeface="Verdana"/>
                          <a:cs typeface="Verdana"/>
                        </a:rPr>
                        <a:t>a</a:t>
                      </a:r>
                      <a:r>
                        <a:rPr sz="800" spc="-10" dirty="0">
                          <a:solidFill>
                            <a:srgbClr val="0C0C0C"/>
                          </a:solidFill>
                          <a:latin typeface="Verdana"/>
                          <a:cs typeface="Verdana"/>
                        </a:rPr>
                        <a:t>n</a:t>
                      </a:r>
                      <a:r>
                        <a:rPr sz="800" dirty="0">
                          <a:solidFill>
                            <a:srgbClr val="0C0C0C"/>
                          </a:solidFill>
                          <a:latin typeface="Verdana"/>
                          <a:cs typeface="Verdana"/>
                        </a:rPr>
                        <a:t>d</a:t>
                      </a:r>
                      <a:r>
                        <a:rPr sz="800" spc="-95" dirty="0">
                          <a:solidFill>
                            <a:srgbClr val="0C0C0C"/>
                          </a:solidFill>
                          <a:latin typeface="Verdana"/>
                          <a:cs typeface="Verdana"/>
                        </a:rPr>
                        <a:t> </a:t>
                      </a:r>
                      <a:r>
                        <a:rPr sz="800" spc="-10" dirty="0">
                          <a:solidFill>
                            <a:srgbClr val="0C0C0C"/>
                          </a:solidFill>
                          <a:latin typeface="Verdana"/>
                          <a:cs typeface="Verdana"/>
                        </a:rPr>
                        <a:t>p</a:t>
                      </a:r>
                      <a:r>
                        <a:rPr sz="800" dirty="0">
                          <a:solidFill>
                            <a:srgbClr val="0C0C0C"/>
                          </a:solidFill>
                          <a:latin typeface="Verdana"/>
                          <a:cs typeface="Verdana"/>
                        </a:rPr>
                        <a:t>erso</a:t>
                      </a:r>
                      <a:r>
                        <a:rPr sz="800" spc="5" dirty="0">
                          <a:solidFill>
                            <a:srgbClr val="0C0C0C"/>
                          </a:solidFill>
                          <a:latin typeface="Verdana"/>
                          <a:cs typeface="Verdana"/>
                        </a:rPr>
                        <a:t>n</a:t>
                      </a:r>
                      <a:r>
                        <a:rPr sz="800" spc="-5" dirty="0">
                          <a:solidFill>
                            <a:srgbClr val="0C0C0C"/>
                          </a:solidFill>
                          <a:latin typeface="Verdana"/>
                          <a:cs typeface="Verdana"/>
                        </a:rPr>
                        <a:t>-</a:t>
                      </a:r>
                      <a:r>
                        <a:rPr sz="800" dirty="0">
                          <a:solidFill>
                            <a:srgbClr val="0C0C0C"/>
                          </a:solidFill>
                          <a:latin typeface="Verdana"/>
                          <a:cs typeface="Verdana"/>
                        </a:rPr>
                        <a:t>ce</a:t>
                      </a:r>
                      <a:r>
                        <a:rPr sz="800" spc="-10" dirty="0">
                          <a:solidFill>
                            <a:srgbClr val="0C0C0C"/>
                          </a:solidFill>
                          <a:latin typeface="Verdana"/>
                          <a:cs typeface="Verdana"/>
                        </a:rPr>
                        <a:t>nt</a:t>
                      </a:r>
                      <a:r>
                        <a:rPr sz="800" dirty="0">
                          <a:solidFill>
                            <a:srgbClr val="0C0C0C"/>
                          </a:solidFill>
                          <a:latin typeface="Verdana"/>
                          <a:cs typeface="Verdana"/>
                        </a:rPr>
                        <a:t>ered</a:t>
                      </a:r>
                      <a:r>
                        <a:rPr sz="800" spc="-130" dirty="0">
                          <a:solidFill>
                            <a:srgbClr val="0C0C0C"/>
                          </a:solidFill>
                          <a:latin typeface="Verdana"/>
                          <a:cs typeface="Verdana"/>
                        </a:rPr>
                        <a:t> </a:t>
                      </a:r>
                      <a:r>
                        <a:rPr sz="800" spc="-5" dirty="0">
                          <a:solidFill>
                            <a:srgbClr val="0C0C0C"/>
                          </a:solidFill>
                          <a:latin typeface="Verdana"/>
                          <a:cs typeface="Verdana"/>
                        </a:rPr>
                        <a:t>a</a:t>
                      </a:r>
                      <a:r>
                        <a:rPr sz="800" spc="-10" dirty="0">
                          <a:solidFill>
                            <a:srgbClr val="0C0C0C"/>
                          </a:solidFill>
                          <a:latin typeface="Verdana"/>
                          <a:cs typeface="Verdana"/>
                        </a:rPr>
                        <a:t>pp</a:t>
                      </a:r>
                      <a:r>
                        <a:rPr sz="800" dirty="0">
                          <a:solidFill>
                            <a:srgbClr val="0C0C0C"/>
                          </a:solidFill>
                          <a:latin typeface="Verdana"/>
                          <a:cs typeface="Verdana"/>
                        </a:rPr>
                        <a:t>roach</a:t>
                      </a:r>
                      <a:endParaRPr sz="800">
                        <a:latin typeface="Verdana"/>
                        <a:cs typeface="Verdana"/>
                      </a:endParaRPr>
                    </a:p>
                  </a:txBody>
                  <a:tcPr marL="0" marR="0" marT="2905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C20E"/>
                    </a:solidFill>
                  </a:tcPr>
                </a:tc>
                <a:extLst>
                  <a:ext uri="{0D108BD9-81ED-4DB2-BD59-A6C34878D82A}">
                    <a16:rowId xmlns:a16="http://schemas.microsoft.com/office/drawing/2014/main" val="10003"/>
                  </a:ext>
                </a:extLst>
              </a:tr>
              <a:tr h="325946">
                <a:tc>
                  <a:txBody>
                    <a:bodyPr/>
                    <a:lstStyle/>
                    <a:p>
                      <a:pPr marL="91440">
                        <a:lnSpc>
                          <a:spcPct val="100000"/>
                        </a:lnSpc>
                        <a:spcBef>
                          <a:spcPts val="305"/>
                        </a:spcBef>
                      </a:pPr>
                      <a:r>
                        <a:rPr sz="800" spc="-15" dirty="0">
                          <a:solidFill>
                            <a:srgbClr val="0C0C0C"/>
                          </a:solidFill>
                          <a:latin typeface="Verdana"/>
                          <a:cs typeface="Verdana"/>
                        </a:rPr>
                        <a:t>Person-first,</a:t>
                      </a:r>
                      <a:r>
                        <a:rPr sz="800" spc="-120" dirty="0">
                          <a:solidFill>
                            <a:srgbClr val="0C0C0C"/>
                          </a:solidFill>
                          <a:latin typeface="Verdana"/>
                          <a:cs typeface="Verdana"/>
                        </a:rPr>
                        <a:t> </a:t>
                      </a:r>
                      <a:r>
                        <a:rPr sz="800" spc="-5" dirty="0">
                          <a:solidFill>
                            <a:srgbClr val="0C0C0C"/>
                          </a:solidFill>
                          <a:latin typeface="Verdana"/>
                          <a:cs typeface="Verdana"/>
                        </a:rPr>
                        <a:t>strengths-based,</a:t>
                      </a:r>
                      <a:r>
                        <a:rPr sz="800" spc="-90" dirty="0">
                          <a:solidFill>
                            <a:srgbClr val="0C0C0C"/>
                          </a:solidFill>
                          <a:latin typeface="Verdana"/>
                          <a:cs typeface="Verdana"/>
                        </a:rPr>
                        <a:t> </a:t>
                      </a:r>
                      <a:r>
                        <a:rPr sz="800" spc="35" dirty="0">
                          <a:solidFill>
                            <a:srgbClr val="0C0C0C"/>
                          </a:solidFill>
                          <a:latin typeface="Verdana"/>
                          <a:cs typeface="Verdana"/>
                        </a:rPr>
                        <a:t>empowering</a:t>
                      </a:r>
                      <a:r>
                        <a:rPr sz="800" spc="-135" dirty="0">
                          <a:solidFill>
                            <a:srgbClr val="0C0C0C"/>
                          </a:solidFill>
                          <a:latin typeface="Verdana"/>
                          <a:cs typeface="Verdana"/>
                        </a:rPr>
                        <a:t> </a:t>
                      </a:r>
                      <a:r>
                        <a:rPr sz="800" spc="25" dirty="0">
                          <a:solidFill>
                            <a:srgbClr val="0C0C0C"/>
                          </a:solidFill>
                          <a:latin typeface="Verdana"/>
                          <a:cs typeface="Verdana"/>
                        </a:rPr>
                        <a:t>language</a:t>
                      </a:r>
                      <a:r>
                        <a:rPr sz="800" spc="-120" dirty="0">
                          <a:solidFill>
                            <a:srgbClr val="0C0C0C"/>
                          </a:solidFill>
                          <a:latin typeface="Verdana"/>
                          <a:cs typeface="Verdana"/>
                        </a:rPr>
                        <a:t> </a:t>
                      </a:r>
                      <a:r>
                        <a:rPr sz="800" spc="30" dirty="0">
                          <a:solidFill>
                            <a:srgbClr val="0C0C0C"/>
                          </a:solidFill>
                          <a:latin typeface="Verdana"/>
                          <a:cs typeface="Verdana"/>
                        </a:rPr>
                        <a:t>can</a:t>
                      </a:r>
                      <a:r>
                        <a:rPr sz="800" spc="-90" dirty="0">
                          <a:solidFill>
                            <a:srgbClr val="0C0C0C"/>
                          </a:solidFill>
                          <a:latin typeface="Verdana"/>
                          <a:cs typeface="Verdana"/>
                        </a:rPr>
                        <a:t> </a:t>
                      </a:r>
                      <a:r>
                        <a:rPr sz="800" spc="15" dirty="0">
                          <a:solidFill>
                            <a:srgbClr val="0C0C0C"/>
                          </a:solidFill>
                          <a:latin typeface="Verdana"/>
                          <a:cs typeface="Verdana"/>
                        </a:rPr>
                        <a:t>improve</a:t>
                      </a:r>
                      <a:r>
                        <a:rPr sz="800" spc="-125" dirty="0">
                          <a:solidFill>
                            <a:srgbClr val="0C0C0C"/>
                          </a:solidFill>
                          <a:latin typeface="Verdana"/>
                          <a:cs typeface="Verdana"/>
                        </a:rPr>
                        <a:t> </a:t>
                      </a:r>
                      <a:r>
                        <a:rPr sz="800" spc="35" dirty="0">
                          <a:solidFill>
                            <a:srgbClr val="0C0C0C"/>
                          </a:solidFill>
                          <a:latin typeface="Verdana"/>
                          <a:cs typeface="Verdana"/>
                        </a:rPr>
                        <a:t>communication</a:t>
                      </a:r>
                      <a:r>
                        <a:rPr sz="800" spc="-130" dirty="0">
                          <a:solidFill>
                            <a:srgbClr val="0C0C0C"/>
                          </a:solidFill>
                          <a:latin typeface="Verdana"/>
                          <a:cs typeface="Verdana"/>
                        </a:rPr>
                        <a:t> </a:t>
                      </a:r>
                      <a:r>
                        <a:rPr sz="800" spc="30" dirty="0">
                          <a:solidFill>
                            <a:srgbClr val="0C0C0C"/>
                          </a:solidFill>
                          <a:latin typeface="Verdana"/>
                          <a:cs typeface="Verdana"/>
                        </a:rPr>
                        <a:t>and</a:t>
                      </a:r>
                      <a:endParaRPr sz="800" dirty="0">
                        <a:latin typeface="Verdana"/>
                        <a:cs typeface="Verdana"/>
                      </a:endParaRPr>
                    </a:p>
                    <a:p>
                      <a:pPr marL="91440">
                        <a:lnSpc>
                          <a:spcPct val="100000"/>
                        </a:lnSpc>
                      </a:pPr>
                      <a:r>
                        <a:rPr sz="800" spc="25" dirty="0">
                          <a:solidFill>
                            <a:srgbClr val="0C0C0C"/>
                          </a:solidFill>
                          <a:latin typeface="Verdana"/>
                          <a:cs typeface="Verdana"/>
                        </a:rPr>
                        <a:t>enhance</a:t>
                      </a:r>
                      <a:r>
                        <a:rPr sz="800" spc="-95" dirty="0">
                          <a:solidFill>
                            <a:srgbClr val="0C0C0C"/>
                          </a:solidFill>
                          <a:latin typeface="Verdana"/>
                          <a:cs typeface="Verdana"/>
                        </a:rPr>
                        <a:t> </a:t>
                      </a:r>
                      <a:r>
                        <a:rPr sz="800" spc="20" dirty="0">
                          <a:solidFill>
                            <a:srgbClr val="0C0C0C"/>
                          </a:solidFill>
                          <a:latin typeface="Verdana"/>
                          <a:cs typeface="Verdana"/>
                        </a:rPr>
                        <a:t>the</a:t>
                      </a:r>
                      <a:r>
                        <a:rPr sz="800" spc="-95" dirty="0">
                          <a:solidFill>
                            <a:srgbClr val="0C0C0C"/>
                          </a:solidFill>
                          <a:latin typeface="Verdana"/>
                          <a:cs typeface="Verdana"/>
                        </a:rPr>
                        <a:t> </a:t>
                      </a:r>
                      <a:r>
                        <a:rPr sz="800" spc="-5" dirty="0">
                          <a:solidFill>
                            <a:srgbClr val="0C0C0C"/>
                          </a:solidFill>
                          <a:latin typeface="Verdana"/>
                          <a:cs typeface="Verdana"/>
                        </a:rPr>
                        <a:t>motivation,</a:t>
                      </a:r>
                      <a:r>
                        <a:rPr sz="800" spc="-110" dirty="0">
                          <a:solidFill>
                            <a:srgbClr val="0C0C0C"/>
                          </a:solidFill>
                          <a:latin typeface="Verdana"/>
                          <a:cs typeface="Verdana"/>
                        </a:rPr>
                        <a:t> </a:t>
                      </a:r>
                      <a:r>
                        <a:rPr sz="800" spc="-10" dirty="0">
                          <a:solidFill>
                            <a:srgbClr val="0C0C0C"/>
                          </a:solidFill>
                          <a:latin typeface="Verdana"/>
                          <a:cs typeface="Verdana"/>
                        </a:rPr>
                        <a:t>health,</a:t>
                      </a:r>
                      <a:r>
                        <a:rPr sz="800" spc="-80" dirty="0">
                          <a:solidFill>
                            <a:srgbClr val="0C0C0C"/>
                          </a:solidFill>
                          <a:latin typeface="Verdana"/>
                          <a:cs typeface="Verdana"/>
                        </a:rPr>
                        <a:t> </a:t>
                      </a:r>
                      <a:r>
                        <a:rPr sz="800" spc="30" dirty="0">
                          <a:solidFill>
                            <a:srgbClr val="0C0C0C"/>
                          </a:solidFill>
                          <a:latin typeface="Verdana"/>
                          <a:cs typeface="Verdana"/>
                        </a:rPr>
                        <a:t>and</a:t>
                      </a:r>
                      <a:r>
                        <a:rPr sz="800" spc="-95" dirty="0">
                          <a:solidFill>
                            <a:srgbClr val="0C0C0C"/>
                          </a:solidFill>
                          <a:latin typeface="Verdana"/>
                          <a:cs typeface="Verdana"/>
                        </a:rPr>
                        <a:t> </a:t>
                      </a:r>
                      <a:r>
                        <a:rPr sz="800" spc="20" dirty="0">
                          <a:solidFill>
                            <a:srgbClr val="0C0C0C"/>
                          </a:solidFill>
                          <a:latin typeface="Verdana"/>
                          <a:cs typeface="Verdana"/>
                        </a:rPr>
                        <a:t>well-being</a:t>
                      </a:r>
                      <a:r>
                        <a:rPr sz="800" spc="-130" dirty="0">
                          <a:solidFill>
                            <a:srgbClr val="0C0C0C"/>
                          </a:solidFill>
                          <a:latin typeface="Verdana"/>
                          <a:cs typeface="Verdana"/>
                        </a:rPr>
                        <a:t> </a:t>
                      </a:r>
                      <a:r>
                        <a:rPr sz="800" spc="5" dirty="0">
                          <a:solidFill>
                            <a:srgbClr val="0C0C0C"/>
                          </a:solidFill>
                          <a:latin typeface="Verdana"/>
                          <a:cs typeface="Verdana"/>
                        </a:rPr>
                        <a:t>of</a:t>
                      </a:r>
                      <a:r>
                        <a:rPr sz="800" spc="-100" dirty="0">
                          <a:solidFill>
                            <a:srgbClr val="0C0C0C"/>
                          </a:solidFill>
                          <a:latin typeface="Verdana"/>
                          <a:cs typeface="Verdana"/>
                        </a:rPr>
                        <a:t> </a:t>
                      </a:r>
                      <a:r>
                        <a:rPr sz="800" spc="25" dirty="0">
                          <a:solidFill>
                            <a:srgbClr val="0C0C0C"/>
                          </a:solidFill>
                          <a:latin typeface="Verdana"/>
                          <a:cs typeface="Verdana"/>
                        </a:rPr>
                        <a:t>people</a:t>
                      </a:r>
                      <a:r>
                        <a:rPr sz="800" spc="-105" dirty="0">
                          <a:solidFill>
                            <a:srgbClr val="0C0C0C"/>
                          </a:solidFill>
                          <a:latin typeface="Verdana"/>
                          <a:cs typeface="Verdana"/>
                        </a:rPr>
                        <a:t> </a:t>
                      </a:r>
                      <a:r>
                        <a:rPr sz="800" spc="30" dirty="0">
                          <a:solidFill>
                            <a:srgbClr val="0C0C0C"/>
                          </a:solidFill>
                          <a:latin typeface="Verdana"/>
                          <a:cs typeface="Verdana"/>
                        </a:rPr>
                        <a:t>with</a:t>
                      </a:r>
                      <a:r>
                        <a:rPr sz="800" spc="-105" dirty="0">
                          <a:solidFill>
                            <a:srgbClr val="0C0C0C"/>
                          </a:solidFill>
                          <a:latin typeface="Verdana"/>
                          <a:cs typeface="Verdana"/>
                        </a:rPr>
                        <a:t> </a:t>
                      </a:r>
                      <a:r>
                        <a:rPr sz="800" spc="10" dirty="0">
                          <a:solidFill>
                            <a:srgbClr val="0C0C0C"/>
                          </a:solidFill>
                          <a:latin typeface="Verdana"/>
                          <a:cs typeface="Verdana"/>
                        </a:rPr>
                        <a:t>diabetes</a:t>
                      </a:r>
                      <a:endParaRPr sz="800" dirty="0">
                        <a:latin typeface="Verdana"/>
                        <a:cs typeface="Verdana"/>
                      </a:endParaRPr>
                    </a:p>
                  </a:txBody>
                  <a:tcPr marL="0" marR="0" marT="2905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C20E"/>
                    </a:solidFill>
                  </a:tcPr>
                </a:tc>
                <a:extLst>
                  <a:ext uri="{0D108BD9-81ED-4DB2-BD59-A6C34878D82A}">
                    <a16:rowId xmlns:a16="http://schemas.microsoft.com/office/drawing/2014/main" val="10004"/>
                  </a:ext>
                </a:extLst>
              </a:tr>
            </a:tbl>
          </a:graphicData>
        </a:graphic>
      </p:graphicFrame>
      <p:graphicFrame>
        <p:nvGraphicFramePr>
          <p:cNvPr id="5" name="object 5"/>
          <p:cNvGraphicFramePr>
            <a:graphicFrameLocks noGrp="1"/>
          </p:cNvGraphicFramePr>
          <p:nvPr>
            <p:extLst>
              <p:ext uri="{D42A27DB-BD31-4B8C-83A1-F6EECF244321}">
                <p14:modId xmlns:p14="http://schemas.microsoft.com/office/powerpoint/2010/main" val="4099003706"/>
              </p:ext>
            </p:extLst>
          </p:nvPr>
        </p:nvGraphicFramePr>
        <p:xfrm>
          <a:off x="5193761" y="1549341"/>
          <a:ext cx="3857626" cy="3543295"/>
        </p:xfrm>
        <a:graphic>
          <a:graphicData uri="http://schemas.openxmlformats.org/drawingml/2006/table">
            <a:tbl>
              <a:tblPr firstRow="1" bandRow="1">
                <a:tableStyleId>{2D5ABB26-0587-4C30-8999-92F81FD0307C}</a:tableStyleId>
              </a:tblPr>
              <a:tblGrid>
                <a:gridCol w="1928813">
                  <a:extLst>
                    <a:ext uri="{9D8B030D-6E8A-4147-A177-3AD203B41FA5}">
                      <a16:colId xmlns:a16="http://schemas.microsoft.com/office/drawing/2014/main" val="20000"/>
                    </a:ext>
                  </a:extLst>
                </a:gridCol>
                <a:gridCol w="1928813">
                  <a:extLst>
                    <a:ext uri="{9D8B030D-6E8A-4147-A177-3AD203B41FA5}">
                      <a16:colId xmlns:a16="http://schemas.microsoft.com/office/drawing/2014/main" val="20001"/>
                    </a:ext>
                  </a:extLst>
                </a:gridCol>
              </a:tblGrid>
              <a:tr h="194309">
                <a:tc gridSpan="2">
                  <a:txBody>
                    <a:bodyPr/>
                    <a:lstStyle/>
                    <a:p>
                      <a:pPr marL="92075">
                        <a:lnSpc>
                          <a:spcPct val="100000"/>
                        </a:lnSpc>
                        <a:spcBef>
                          <a:spcPts val="305"/>
                        </a:spcBef>
                      </a:pPr>
                      <a:r>
                        <a:rPr sz="800" b="1" dirty="0">
                          <a:solidFill>
                            <a:srgbClr val="FFFFFF"/>
                          </a:solidFill>
                          <a:latin typeface="Tahoma"/>
                          <a:cs typeface="Tahoma"/>
                        </a:rPr>
                        <a:t>Ta</a:t>
                      </a:r>
                      <a:r>
                        <a:rPr sz="800" b="1" spc="-10" dirty="0">
                          <a:solidFill>
                            <a:srgbClr val="FFFFFF"/>
                          </a:solidFill>
                          <a:latin typeface="Tahoma"/>
                          <a:cs typeface="Tahoma"/>
                        </a:rPr>
                        <a:t>b</a:t>
                      </a:r>
                      <a:r>
                        <a:rPr sz="800" b="1" dirty="0">
                          <a:solidFill>
                            <a:srgbClr val="FFFFFF"/>
                          </a:solidFill>
                          <a:latin typeface="Tahoma"/>
                          <a:cs typeface="Tahoma"/>
                        </a:rPr>
                        <a:t>le</a:t>
                      </a:r>
                      <a:r>
                        <a:rPr sz="800" b="1" spc="-40" dirty="0">
                          <a:solidFill>
                            <a:srgbClr val="FFFFFF"/>
                          </a:solidFill>
                          <a:latin typeface="Tahoma"/>
                          <a:cs typeface="Tahoma"/>
                        </a:rPr>
                        <a:t> </a:t>
                      </a:r>
                      <a:r>
                        <a:rPr sz="800" b="1" spc="-5" dirty="0">
                          <a:solidFill>
                            <a:srgbClr val="FFFFFF"/>
                          </a:solidFill>
                          <a:latin typeface="Tahoma"/>
                          <a:cs typeface="Tahoma"/>
                        </a:rPr>
                        <a:t>2</a:t>
                      </a:r>
                      <a:r>
                        <a:rPr sz="800" b="1" dirty="0">
                          <a:solidFill>
                            <a:srgbClr val="FFFFFF"/>
                          </a:solidFill>
                          <a:latin typeface="Tahoma"/>
                          <a:cs typeface="Tahoma"/>
                        </a:rPr>
                        <a:t>:</a:t>
                      </a:r>
                      <a:r>
                        <a:rPr sz="800" b="1" spc="-5" dirty="0">
                          <a:solidFill>
                            <a:srgbClr val="FFFFFF"/>
                          </a:solidFill>
                          <a:latin typeface="Tahoma"/>
                          <a:cs typeface="Tahoma"/>
                        </a:rPr>
                        <a:t> </a:t>
                      </a:r>
                      <a:r>
                        <a:rPr sz="800" b="1" dirty="0">
                          <a:solidFill>
                            <a:srgbClr val="FFFFFF"/>
                          </a:solidFill>
                          <a:latin typeface="Tahoma"/>
                          <a:cs typeface="Tahoma"/>
                        </a:rPr>
                        <a:t>Key</a:t>
                      </a:r>
                      <a:r>
                        <a:rPr sz="800" b="1" spc="-10" dirty="0">
                          <a:solidFill>
                            <a:srgbClr val="FFFFFF"/>
                          </a:solidFill>
                          <a:latin typeface="Tahoma"/>
                          <a:cs typeface="Tahoma"/>
                        </a:rPr>
                        <a:t> </a:t>
                      </a:r>
                      <a:r>
                        <a:rPr sz="800" b="1" dirty="0">
                          <a:solidFill>
                            <a:srgbClr val="FFFFFF"/>
                          </a:solidFill>
                          <a:latin typeface="Tahoma"/>
                          <a:cs typeface="Tahoma"/>
                        </a:rPr>
                        <a:t>Definit</a:t>
                      </a:r>
                      <a:r>
                        <a:rPr sz="800" b="1" spc="-10" dirty="0">
                          <a:solidFill>
                            <a:srgbClr val="FFFFFF"/>
                          </a:solidFill>
                          <a:latin typeface="Tahoma"/>
                          <a:cs typeface="Tahoma"/>
                        </a:rPr>
                        <a:t>i</a:t>
                      </a:r>
                      <a:r>
                        <a:rPr sz="800" b="1" dirty="0">
                          <a:solidFill>
                            <a:srgbClr val="FFFFFF"/>
                          </a:solidFill>
                          <a:latin typeface="Tahoma"/>
                          <a:cs typeface="Tahoma"/>
                        </a:rPr>
                        <a:t>ons</a:t>
                      </a:r>
                      <a:endParaRPr sz="800" dirty="0">
                        <a:latin typeface="Tahoma"/>
                        <a:cs typeface="Tahoma"/>
                      </a:endParaRPr>
                    </a:p>
                  </a:txBody>
                  <a:tcPr marL="0" marR="0" marT="29051"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C20E"/>
                    </a:solidFill>
                  </a:tcPr>
                </a:tc>
                <a:tc hMerge="1">
                  <a:txBody>
                    <a:bodyPr/>
                    <a:lstStyle/>
                    <a:p>
                      <a:endParaRPr/>
                    </a:p>
                  </a:txBody>
                  <a:tcPr marL="0" marR="0" marT="0" marB="0"/>
                </a:tc>
                <a:extLst>
                  <a:ext uri="{0D108BD9-81ED-4DB2-BD59-A6C34878D82A}">
                    <a16:rowId xmlns:a16="http://schemas.microsoft.com/office/drawing/2014/main" val="10000"/>
                  </a:ext>
                </a:extLst>
              </a:tr>
              <a:tr h="194309">
                <a:tc>
                  <a:txBody>
                    <a:bodyPr/>
                    <a:lstStyle/>
                    <a:p>
                      <a:pPr marL="92075">
                        <a:lnSpc>
                          <a:spcPct val="100000"/>
                        </a:lnSpc>
                        <a:spcBef>
                          <a:spcPts val="305"/>
                        </a:spcBef>
                      </a:pPr>
                      <a:r>
                        <a:rPr sz="800" b="1" spc="25" dirty="0">
                          <a:solidFill>
                            <a:srgbClr val="0C0C0C"/>
                          </a:solidFill>
                          <a:latin typeface="Tahoma"/>
                          <a:cs typeface="Tahoma"/>
                        </a:rPr>
                        <a:t>Word/Phrase</a:t>
                      </a:r>
                      <a:endParaRPr sz="800">
                        <a:latin typeface="Tahoma"/>
                        <a:cs typeface="Tahoma"/>
                      </a:endParaRPr>
                    </a:p>
                  </a:txBody>
                  <a:tcPr marL="0" marR="0" marT="29051"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C20E"/>
                    </a:solidFill>
                  </a:tcPr>
                </a:tc>
                <a:tc>
                  <a:txBody>
                    <a:bodyPr/>
                    <a:lstStyle/>
                    <a:p>
                      <a:pPr marL="92710">
                        <a:lnSpc>
                          <a:spcPct val="100000"/>
                        </a:lnSpc>
                        <a:spcBef>
                          <a:spcPts val="305"/>
                        </a:spcBef>
                      </a:pPr>
                      <a:r>
                        <a:rPr sz="800" b="1" spc="30" dirty="0">
                          <a:solidFill>
                            <a:srgbClr val="0C0C0C"/>
                          </a:solidFill>
                          <a:latin typeface="Tahoma"/>
                          <a:cs typeface="Tahoma"/>
                        </a:rPr>
                        <a:t>Definition</a:t>
                      </a:r>
                      <a:endParaRPr sz="800">
                        <a:latin typeface="Tahoma"/>
                        <a:cs typeface="Tahoma"/>
                      </a:endParaRPr>
                    </a:p>
                  </a:txBody>
                  <a:tcPr marL="0" marR="0" marT="29051"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C20E"/>
                    </a:solidFill>
                  </a:tcPr>
                </a:tc>
                <a:extLst>
                  <a:ext uri="{0D108BD9-81ED-4DB2-BD59-A6C34878D82A}">
                    <a16:rowId xmlns:a16="http://schemas.microsoft.com/office/drawing/2014/main" val="10001"/>
                  </a:ext>
                </a:extLst>
              </a:tr>
              <a:tr h="1828800">
                <a:tc>
                  <a:txBody>
                    <a:bodyPr/>
                    <a:lstStyle/>
                    <a:p>
                      <a:pPr marL="92075">
                        <a:lnSpc>
                          <a:spcPct val="100000"/>
                        </a:lnSpc>
                        <a:spcBef>
                          <a:spcPts val="305"/>
                        </a:spcBef>
                      </a:pPr>
                      <a:r>
                        <a:rPr sz="800" dirty="0">
                          <a:solidFill>
                            <a:srgbClr val="0C0C0C"/>
                          </a:solidFill>
                          <a:latin typeface="Verdana"/>
                          <a:cs typeface="Verdana"/>
                        </a:rPr>
                        <a:t>S</a:t>
                      </a:r>
                      <a:r>
                        <a:rPr sz="800" spc="-5" dirty="0">
                          <a:solidFill>
                            <a:srgbClr val="0C0C0C"/>
                          </a:solidFill>
                          <a:latin typeface="Verdana"/>
                          <a:cs typeface="Verdana"/>
                        </a:rPr>
                        <a:t>t</a:t>
                      </a:r>
                      <a:r>
                        <a:rPr sz="800" dirty="0">
                          <a:solidFill>
                            <a:srgbClr val="0C0C0C"/>
                          </a:solidFill>
                          <a:latin typeface="Verdana"/>
                          <a:cs typeface="Verdana"/>
                        </a:rPr>
                        <a:t>r</a:t>
                      </a:r>
                      <a:r>
                        <a:rPr sz="800" spc="5" dirty="0">
                          <a:solidFill>
                            <a:srgbClr val="0C0C0C"/>
                          </a:solidFill>
                          <a:latin typeface="Verdana"/>
                          <a:cs typeface="Verdana"/>
                        </a:rPr>
                        <a:t>e</a:t>
                      </a:r>
                      <a:r>
                        <a:rPr sz="800" spc="-5" dirty="0">
                          <a:solidFill>
                            <a:srgbClr val="0C0C0C"/>
                          </a:solidFill>
                          <a:latin typeface="Verdana"/>
                          <a:cs typeface="Verdana"/>
                        </a:rPr>
                        <a:t>n</a:t>
                      </a:r>
                      <a:r>
                        <a:rPr sz="800" dirty="0">
                          <a:solidFill>
                            <a:srgbClr val="0C0C0C"/>
                          </a:solidFill>
                          <a:latin typeface="Verdana"/>
                          <a:cs typeface="Verdana"/>
                        </a:rPr>
                        <a:t>g</a:t>
                      </a:r>
                      <a:r>
                        <a:rPr sz="800" spc="-10" dirty="0">
                          <a:solidFill>
                            <a:srgbClr val="0C0C0C"/>
                          </a:solidFill>
                          <a:latin typeface="Verdana"/>
                          <a:cs typeface="Verdana"/>
                        </a:rPr>
                        <a:t>t</a:t>
                      </a:r>
                      <a:r>
                        <a:rPr sz="800" spc="-5" dirty="0">
                          <a:solidFill>
                            <a:srgbClr val="0C0C0C"/>
                          </a:solidFill>
                          <a:latin typeface="Verdana"/>
                          <a:cs typeface="Verdana"/>
                        </a:rPr>
                        <a:t>h</a:t>
                      </a:r>
                      <a:r>
                        <a:rPr sz="800" dirty="0">
                          <a:solidFill>
                            <a:srgbClr val="0C0C0C"/>
                          </a:solidFill>
                          <a:latin typeface="Verdana"/>
                          <a:cs typeface="Verdana"/>
                        </a:rPr>
                        <a:t>s</a:t>
                      </a:r>
                      <a:r>
                        <a:rPr sz="800" spc="-5" dirty="0">
                          <a:solidFill>
                            <a:srgbClr val="0C0C0C"/>
                          </a:solidFill>
                          <a:latin typeface="Verdana"/>
                          <a:cs typeface="Verdana"/>
                        </a:rPr>
                        <a:t>-ba</a:t>
                      </a:r>
                      <a:r>
                        <a:rPr sz="800" dirty="0">
                          <a:solidFill>
                            <a:srgbClr val="0C0C0C"/>
                          </a:solidFill>
                          <a:latin typeface="Verdana"/>
                          <a:cs typeface="Verdana"/>
                        </a:rPr>
                        <a:t>sed</a:t>
                      </a:r>
                      <a:r>
                        <a:rPr sz="800" spc="-105" dirty="0">
                          <a:solidFill>
                            <a:srgbClr val="0C0C0C"/>
                          </a:solidFill>
                          <a:latin typeface="Verdana"/>
                          <a:cs typeface="Verdana"/>
                        </a:rPr>
                        <a:t> </a:t>
                      </a:r>
                      <a:r>
                        <a:rPr sz="800" dirty="0">
                          <a:solidFill>
                            <a:srgbClr val="0C0C0C"/>
                          </a:solidFill>
                          <a:latin typeface="Verdana"/>
                          <a:cs typeface="Verdana"/>
                        </a:rPr>
                        <a:t>la</a:t>
                      </a:r>
                      <a:r>
                        <a:rPr sz="800" spc="-10" dirty="0">
                          <a:solidFill>
                            <a:srgbClr val="0C0C0C"/>
                          </a:solidFill>
                          <a:latin typeface="Verdana"/>
                          <a:cs typeface="Verdana"/>
                        </a:rPr>
                        <a:t>n</a:t>
                      </a:r>
                      <a:r>
                        <a:rPr sz="800" dirty="0">
                          <a:solidFill>
                            <a:srgbClr val="0C0C0C"/>
                          </a:solidFill>
                          <a:latin typeface="Verdana"/>
                          <a:cs typeface="Verdana"/>
                        </a:rPr>
                        <a:t>gu</a:t>
                      </a:r>
                      <a:r>
                        <a:rPr sz="800" spc="-5" dirty="0">
                          <a:solidFill>
                            <a:srgbClr val="0C0C0C"/>
                          </a:solidFill>
                          <a:latin typeface="Verdana"/>
                          <a:cs typeface="Verdana"/>
                        </a:rPr>
                        <a:t>a</a:t>
                      </a:r>
                      <a:r>
                        <a:rPr sz="800" dirty="0">
                          <a:solidFill>
                            <a:srgbClr val="0C0C0C"/>
                          </a:solidFill>
                          <a:latin typeface="Verdana"/>
                          <a:cs typeface="Verdana"/>
                        </a:rPr>
                        <a:t>ge</a:t>
                      </a:r>
                      <a:endParaRPr sz="800">
                        <a:latin typeface="Verdana"/>
                        <a:cs typeface="Verdana"/>
                      </a:endParaRPr>
                    </a:p>
                  </a:txBody>
                  <a:tcPr marL="0" marR="0" marT="2905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C20E"/>
                    </a:solidFill>
                  </a:tcPr>
                </a:tc>
                <a:tc>
                  <a:txBody>
                    <a:bodyPr/>
                    <a:lstStyle/>
                    <a:p>
                      <a:pPr marL="92710" marR="219710">
                        <a:lnSpc>
                          <a:spcPct val="100000"/>
                        </a:lnSpc>
                        <a:spcBef>
                          <a:spcPts val="305"/>
                        </a:spcBef>
                      </a:pPr>
                      <a:r>
                        <a:rPr sz="800" dirty="0">
                          <a:solidFill>
                            <a:srgbClr val="0C0C0C"/>
                          </a:solidFill>
                          <a:latin typeface="Verdana"/>
                          <a:cs typeface="Verdana"/>
                        </a:rPr>
                        <a:t>O</a:t>
                      </a:r>
                      <a:r>
                        <a:rPr sz="800" spc="-10" dirty="0">
                          <a:solidFill>
                            <a:srgbClr val="0C0C0C"/>
                          </a:solidFill>
                          <a:latin typeface="Verdana"/>
                          <a:cs typeface="Verdana"/>
                        </a:rPr>
                        <a:t>p</a:t>
                      </a:r>
                      <a:r>
                        <a:rPr sz="800" spc="-5" dirty="0">
                          <a:solidFill>
                            <a:srgbClr val="0C0C0C"/>
                          </a:solidFill>
                          <a:latin typeface="Verdana"/>
                          <a:cs typeface="Verdana"/>
                        </a:rPr>
                        <a:t>p</a:t>
                      </a:r>
                      <a:r>
                        <a:rPr sz="800" dirty="0">
                          <a:solidFill>
                            <a:srgbClr val="0C0C0C"/>
                          </a:solidFill>
                          <a:latin typeface="Verdana"/>
                          <a:cs typeface="Verdana"/>
                        </a:rPr>
                        <a:t>osite</a:t>
                      </a:r>
                      <a:r>
                        <a:rPr sz="800" spc="-95" dirty="0">
                          <a:solidFill>
                            <a:srgbClr val="0C0C0C"/>
                          </a:solidFill>
                          <a:latin typeface="Verdana"/>
                          <a:cs typeface="Verdana"/>
                        </a:rPr>
                        <a:t> </a:t>
                      </a:r>
                      <a:r>
                        <a:rPr sz="800" dirty="0">
                          <a:solidFill>
                            <a:srgbClr val="0C0C0C"/>
                          </a:solidFill>
                          <a:latin typeface="Verdana"/>
                          <a:cs typeface="Verdana"/>
                        </a:rPr>
                        <a:t>of</a:t>
                      </a:r>
                      <a:r>
                        <a:rPr sz="800" spc="-114" dirty="0">
                          <a:solidFill>
                            <a:srgbClr val="0C0C0C"/>
                          </a:solidFill>
                          <a:latin typeface="Verdana"/>
                          <a:cs typeface="Verdana"/>
                        </a:rPr>
                        <a:t> </a:t>
                      </a:r>
                      <a:r>
                        <a:rPr sz="800" dirty="0">
                          <a:solidFill>
                            <a:srgbClr val="0C0C0C"/>
                          </a:solidFill>
                          <a:latin typeface="Verdana"/>
                          <a:cs typeface="Verdana"/>
                        </a:rPr>
                        <a:t>a</a:t>
                      </a:r>
                      <a:r>
                        <a:rPr sz="800" spc="-105" dirty="0">
                          <a:solidFill>
                            <a:srgbClr val="0C0C0C"/>
                          </a:solidFill>
                          <a:latin typeface="Verdana"/>
                          <a:cs typeface="Verdana"/>
                        </a:rPr>
                        <a:t> </a:t>
                      </a:r>
                      <a:r>
                        <a:rPr sz="800" spc="-10" dirty="0">
                          <a:solidFill>
                            <a:srgbClr val="0C0C0C"/>
                          </a:solidFill>
                          <a:latin typeface="Verdana"/>
                          <a:cs typeface="Verdana"/>
                        </a:rPr>
                        <a:t>d</a:t>
                      </a:r>
                      <a:r>
                        <a:rPr sz="800" dirty="0">
                          <a:solidFill>
                            <a:srgbClr val="0C0C0C"/>
                          </a:solidFill>
                          <a:latin typeface="Verdana"/>
                          <a:cs typeface="Verdana"/>
                        </a:rPr>
                        <a:t>efic</a:t>
                      </a:r>
                      <a:r>
                        <a:rPr sz="800" spc="5" dirty="0">
                          <a:solidFill>
                            <a:srgbClr val="0C0C0C"/>
                          </a:solidFill>
                          <a:latin typeface="Verdana"/>
                          <a:cs typeface="Verdana"/>
                        </a:rPr>
                        <a:t>i</a:t>
                      </a:r>
                      <a:r>
                        <a:rPr sz="800" dirty="0">
                          <a:solidFill>
                            <a:srgbClr val="0C0C0C"/>
                          </a:solidFill>
                          <a:latin typeface="Verdana"/>
                          <a:cs typeface="Verdana"/>
                        </a:rPr>
                        <a:t>t</a:t>
                      </a:r>
                      <a:r>
                        <a:rPr sz="800" spc="-95" dirty="0">
                          <a:solidFill>
                            <a:srgbClr val="0C0C0C"/>
                          </a:solidFill>
                          <a:latin typeface="Verdana"/>
                          <a:cs typeface="Verdana"/>
                        </a:rPr>
                        <a:t> </a:t>
                      </a:r>
                      <a:r>
                        <a:rPr sz="800" spc="-5" dirty="0">
                          <a:solidFill>
                            <a:srgbClr val="0C0C0C"/>
                          </a:solidFill>
                          <a:latin typeface="Verdana"/>
                          <a:cs typeface="Verdana"/>
                        </a:rPr>
                        <a:t>app</a:t>
                      </a:r>
                      <a:r>
                        <a:rPr sz="800" dirty="0">
                          <a:solidFill>
                            <a:srgbClr val="0C0C0C"/>
                          </a:solidFill>
                          <a:latin typeface="Verdana"/>
                          <a:cs typeface="Verdana"/>
                        </a:rPr>
                        <a:t>ro</a:t>
                      </a:r>
                      <a:r>
                        <a:rPr sz="800" spc="-5" dirty="0">
                          <a:solidFill>
                            <a:srgbClr val="0C0C0C"/>
                          </a:solidFill>
                          <a:latin typeface="Verdana"/>
                          <a:cs typeface="Verdana"/>
                        </a:rPr>
                        <a:t>a</a:t>
                      </a:r>
                      <a:r>
                        <a:rPr sz="800" dirty="0">
                          <a:solidFill>
                            <a:srgbClr val="0C0C0C"/>
                          </a:solidFill>
                          <a:latin typeface="Verdana"/>
                          <a:cs typeface="Verdana"/>
                        </a:rPr>
                        <a:t>ch;  em</a:t>
                      </a:r>
                      <a:r>
                        <a:rPr sz="800" spc="-5" dirty="0">
                          <a:solidFill>
                            <a:srgbClr val="0C0C0C"/>
                          </a:solidFill>
                          <a:latin typeface="Verdana"/>
                          <a:cs typeface="Verdana"/>
                        </a:rPr>
                        <a:t>pha</a:t>
                      </a:r>
                      <a:r>
                        <a:rPr sz="800" dirty="0">
                          <a:solidFill>
                            <a:srgbClr val="0C0C0C"/>
                          </a:solidFill>
                          <a:latin typeface="Verdana"/>
                          <a:cs typeface="Verdana"/>
                        </a:rPr>
                        <a:t>sizi</a:t>
                      </a:r>
                      <a:r>
                        <a:rPr sz="800" spc="-5" dirty="0">
                          <a:solidFill>
                            <a:srgbClr val="0C0C0C"/>
                          </a:solidFill>
                          <a:latin typeface="Verdana"/>
                          <a:cs typeface="Verdana"/>
                        </a:rPr>
                        <a:t>n</a:t>
                      </a:r>
                      <a:r>
                        <a:rPr sz="800" dirty="0">
                          <a:solidFill>
                            <a:srgbClr val="0C0C0C"/>
                          </a:solidFill>
                          <a:latin typeface="Verdana"/>
                          <a:cs typeface="Verdana"/>
                        </a:rPr>
                        <a:t>g</a:t>
                      </a:r>
                      <a:r>
                        <a:rPr sz="800" spc="-114" dirty="0">
                          <a:solidFill>
                            <a:srgbClr val="0C0C0C"/>
                          </a:solidFill>
                          <a:latin typeface="Verdana"/>
                          <a:cs typeface="Verdana"/>
                        </a:rPr>
                        <a:t> </a:t>
                      </a:r>
                      <a:r>
                        <a:rPr sz="800" dirty="0">
                          <a:solidFill>
                            <a:srgbClr val="0C0C0C"/>
                          </a:solidFill>
                          <a:latin typeface="Verdana"/>
                          <a:cs typeface="Verdana"/>
                        </a:rPr>
                        <a:t>wh</a:t>
                      </a:r>
                      <a:r>
                        <a:rPr sz="800" spc="-10" dirty="0">
                          <a:solidFill>
                            <a:srgbClr val="0C0C0C"/>
                          </a:solidFill>
                          <a:latin typeface="Verdana"/>
                          <a:cs typeface="Verdana"/>
                        </a:rPr>
                        <a:t>a</a:t>
                      </a:r>
                      <a:r>
                        <a:rPr sz="800" dirty="0">
                          <a:solidFill>
                            <a:srgbClr val="0C0C0C"/>
                          </a:solidFill>
                          <a:latin typeface="Verdana"/>
                          <a:cs typeface="Verdana"/>
                        </a:rPr>
                        <a:t>t</a:t>
                      </a:r>
                      <a:r>
                        <a:rPr sz="800" spc="-105" dirty="0">
                          <a:solidFill>
                            <a:srgbClr val="0C0C0C"/>
                          </a:solidFill>
                          <a:latin typeface="Verdana"/>
                          <a:cs typeface="Verdana"/>
                        </a:rPr>
                        <a:t> </a:t>
                      </a:r>
                      <a:r>
                        <a:rPr sz="800" spc="-10" dirty="0">
                          <a:solidFill>
                            <a:srgbClr val="0C0C0C"/>
                          </a:solidFill>
                          <a:latin typeface="Verdana"/>
                          <a:cs typeface="Verdana"/>
                        </a:rPr>
                        <a:t>p</a:t>
                      </a:r>
                      <a:r>
                        <a:rPr sz="800" dirty="0">
                          <a:solidFill>
                            <a:srgbClr val="0C0C0C"/>
                          </a:solidFill>
                          <a:latin typeface="Verdana"/>
                          <a:cs typeface="Verdana"/>
                        </a:rPr>
                        <a:t>eo</a:t>
                      </a:r>
                      <a:r>
                        <a:rPr sz="800" spc="-5" dirty="0">
                          <a:solidFill>
                            <a:srgbClr val="0C0C0C"/>
                          </a:solidFill>
                          <a:latin typeface="Verdana"/>
                          <a:cs typeface="Verdana"/>
                        </a:rPr>
                        <a:t>p</a:t>
                      </a:r>
                      <a:r>
                        <a:rPr sz="800" dirty="0">
                          <a:solidFill>
                            <a:srgbClr val="0C0C0C"/>
                          </a:solidFill>
                          <a:latin typeface="Verdana"/>
                          <a:cs typeface="Verdana"/>
                        </a:rPr>
                        <a:t>le</a:t>
                      </a:r>
                      <a:r>
                        <a:rPr sz="800" spc="-105" dirty="0">
                          <a:solidFill>
                            <a:srgbClr val="0C0C0C"/>
                          </a:solidFill>
                          <a:latin typeface="Verdana"/>
                          <a:cs typeface="Verdana"/>
                        </a:rPr>
                        <a:t> </a:t>
                      </a:r>
                      <a:r>
                        <a:rPr sz="800" spc="-5" dirty="0">
                          <a:solidFill>
                            <a:srgbClr val="0C0C0C"/>
                          </a:solidFill>
                          <a:latin typeface="Verdana"/>
                          <a:cs typeface="Verdana"/>
                        </a:rPr>
                        <a:t>kn</a:t>
                      </a:r>
                      <a:r>
                        <a:rPr sz="800" dirty="0">
                          <a:solidFill>
                            <a:srgbClr val="0C0C0C"/>
                          </a:solidFill>
                          <a:latin typeface="Verdana"/>
                          <a:cs typeface="Verdana"/>
                        </a:rPr>
                        <a:t>ow  </a:t>
                      </a:r>
                      <a:r>
                        <a:rPr sz="800" spc="-5" dirty="0">
                          <a:solidFill>
                            <a:srgbClr val="0C0C0C"/>
                          </a:solidFill>
                          <a:latin typeface="Verdana"/>
                          <a:cs typeface="Verdana"/>
                        </a:rPr>
                        <a:t>an</a:t>
                      </a:r>
                      <a:r>
                        <a:rPr sz="800" dirty="0">
                          <a:solidFill>
                            <a:srgbClr val="0C0C0C"/>
                          </a:solidFill>
                          <a:latin typeface="Verdana"/>
                          <a:cs typeface="Verdana"/>
                        </a:rPr>
                        <a:t>d</a:t>
                      </a:r>
                      <a:r>
                        <a:rPr sz="800" spc="-95" dirty="0">
                          <a:solidFill>
                            <a:srgbClr val="0C0C0C"/>
                          </a:solidFill>
                          <a:latin typeface="Verdana"/>
                          <a:cs typeface="Verdana"/>
                        </a:rPr>
                        <a:t> </a:t>
                      </a:r>
                      <a:r>
                        <a:rPr sz="800" dirty="0">
                          <a:solidFill>
                            <a:srgbClr val="0C0C0C"/>
                          </a:solidFill>
                          <a:latin typeface="Verdana"/>
                          <a:cs typeface="Verdana"/>
                        </a:rPr>
                        <a:t>wh</a:t>
                      </a:r>
                      <a:r>
                        <a:rPr sz="800" spc="-10" dirty="0">
                          <a:solidFill>
                            <a:srgbClr val="0C0C0C"/>
                          </a:solidFill>
                          <a:latin typeface="Verdana"/>
                          <a:cs typeface="Verdana"/>
                        </a:rPr>
                        <a:t>a</a:t>
                      </a:r>
                      <a:r>
                        <a:rPr sz="800" dirty="0">
                          <a:solidFill>
                            <a:srgbClr val="0C0C0C"/>
                          </a:solidFill>
                          <a:latin typeface="Verdana"/>
                          <a:cs typeface="Verdana"/>
                        </a:rPr>
                        <a:t>t</a:t>
                      </a:r>
                      <a:r>
                        <a:rPr sz="800" spc="-105" dirty="0">
                          <a:solidFill>
                            <a:srgbClr val="0C0C0C"/>
                          </a:solidFill>
                          <a:latin typeface="Verdana"/>
                          <a:cs typeface="Verdana"/>
                        </a:rPr>
                        <a:t> </a:t>
                      </a:r>
                      <a:r>
                        <a:rPr sz="800" spc="-10" dirty="0">
                          <a:solidFill>
                            <a:srgbClr val="0C0C0C"/>
                          </a:solidFill>
                          <a:latin typeface="Verdana"/>
                          <a:cs typeface="Verdana"/>
                        </a:rPr>
                        <a:t>t</a:t>
                      </a:r>
                      <a:r>
                        <a:rPr sz="800" spc="-5" dirty="0">
                          <a:solidFill>
                            <a:srgbClr val="0C0C0C"/>
                          </a:solidFill>
                          <a:latin typeface="Verdana"/>
                          <a:cs typeface="Verdana"/>
                        </a:rPr>
                        <a:t>h</a:t>
                      </a:r>
                      <a:r>
                        <a:rPr sz="800" dirty="0">
                          <a:solidFill>
                            <a:srgbClr val="0C0C0C"/>
                          </a:solidFill>
                          <a:latin typeface="Verdana"/>
                          <a:cs typeface="Verdana"/>
                        </a:rPr>
                        <a:t>ey</a:t>
                      </a:r>
                      <a:r>
                        <a:rPr sz="800" spc="-90" dirty="0">
                          <a:solidFill>
                            <a:srgbClr val="0C0C0C"/>
                          </a:solidFill>
                          <a:latin typeface="Verdana"/>
                          <a:cs typeface="Verdana"/>
                        </a:rPr>
                        <a:t> </a:t>
                      </a:r>
                      <a:r>
                        <a:rPr sz="800" dirty="0">
                          <a:solidFill>
                            <a:srgbClr val="0C0C0C"/>
                          </a:solidFill>
                          <a:latin typeface="Verdana"/>
                          <a:cs typeface="Verdana"/>
                        </a:rPr>
                        <a:t>can</a:t>
                      </a:r>
                      <a:r>
                        <a:rPr sz="800" spc="-105" dirty="0">
                          <a:solidFill>
                            <a:srgbClr val="0C0C0C"/>
                          </a:solidFill>
                          <a:latin typeface="Verdana"/>
                          <a:cs typeface="Verdana"/>
                        </a:rPr>
                        <a:t> </a:t>
                      </a:r>
                      <a:r>
                        <a:rPr sz="800" spc="-10" dirty="0">
                          <a:solidFill>
                            <a:srgbClr val="0C0C0C"/>
                          </a:solidFill>
                          <a:latin typeface="Verdana"/>
                          <a:cs typeface="Verdana"/>
                        </a:rPr>
                        <a:t>d</a:t>
                      </a:r>
                      <a:r>
                        <a:rPr sz="800" dirty="0">
                          <a:solidFill>
                            <a:srgbClr val="0C0C0C"/>
                          </a:solidFill>
                          <a:latin typeface="Verdana"/>
                          <a:cs typeface="Verdana"/>
                        </a:rPr>
                        <a:t>o.</a:t>
                      </a:r>
                      <a:endParaRPr sz="800">
                        <a:latin typeface="Verdana"/>
                        <a:cs typeface="Verdana"/>
                      </a:endParaRPr>
                    </a:p>
                    <a:p>
                      <a:pPr>
                        <a:lnSpc>
                          <a:spcPct val="100000"/>
                        </a:lnSpc>
                      </a:pPr>
                      <a:endParaRPr sz="900">
                        <a:latin typeface="Times New Roman"/>
                        <a:cs typeface="Times New Roman"/>
                      </a:endParaRPr>
                    </a:p>
                    <a:p>
                      <a:pPr marL="92710" marR="127635">
                        <a:lnSpc>
                          <a:spcPct val="100000"/>
                        </a:lnSpc>
                      </a:pPr>
                      <a:r>
                        <a:rPr sz="800" spc="-5" dirty="0">
                          <a:solidFill>
                            <a:srgbClr val="0C0C0C"/>
                          </a:solidFill>
                          <a:latin typeface="Verdana"/>
                          <a:cs typeface="Verdana"/>
                        </a:rPr>
                        <a:t>F</a:t>
                      </a:r>
                      <a:r>
                        <a:rPr sz="800" dirty="0">
                          <a:solidFill>
                            <a:srgbClr val="0C0C0C"/>
                          </a:solidFill>
                          <a:latin typeface="Verdana"/>
                          <a:cs typeface="Verdana"/>
                        </a:rPr>
                        <a:t>ocusi</a:t>
                      </a:r>
                      <a:r>
                        <a:rPr sz="800" spc="-5" dirty="0">
                          <a:solidFill>
                            <a:srgbClr val="0C0C0C"/>
                          </a:solidFill>
                          <a:latin typeface="Verdana"/>
                          <a:cs typeface="Verdana"/>
                        </a:rPr>
                        <a:t>n</a:t>
                      </a:r>
                      <a:r>
                        <a:rPr sz="800" dirty="0">
                          <a:solidFill>
                            <a:srgbClr val="0C0C0C"/>
                          </a:solidFill>
                          <a:latin typeface="Verdana"/>
                          <a:cs typeface="Verdana"/>
                        </a:rPr>
                        <a:t>g</a:t>
                      </a:r>
                      <a:r>
                        <a:rPr sz="800" spc="-114" dirty="0">
                          <a:solidFill>
                            <a:srgbClr val="0C0C0C"/>
                          </a:solidFill>
                          <a:latin typeface="Verdana"/>
                          <a:cs typeface="Verdana"/>
                        </a:rPr>
                        <a:t> </a:t>
                      </a:r>
                      <a:r>
                        <a:rPr sz="800" dirty="0">
                          <a:solidFill>
                            <a:srgbClr val="0C0C0C"/>
                          </a:solidFill>
                          <a:latin typeface="Verdana"/>
                          <a:cs typeface="Verdana"/>
                        </a:rPr>
                        <a:t>on</a:t>
                      </a:r>
                      <a:r>
                        <a:rPr sz="800" spc="-105" dirty="0">
                          <a:solidFill>
                            <a:srgbClr val="0C0C0C"/>
                          </a:solidFill>
                          <a:latin typeface="Verdana"/>
                          <a:cs typeface="Verdana"/>
                        </a:rPr>
                        <a:t> </a:t>
                      </a:r>
                      <a:r>
                        <a:rPr sz="800" dirty="0">
                          <a:solidFill>
                            <a:srgbClr val="0C0C0C"/>
                          </a:solidFill>
                          <a:latin typeface="Verdana"/>
                          <a:cs typeface="Verdana"/>
                        </a:rPr>
                        <a:t>s</a:t>
                      </a:r>
                      <a:r>
                        <a:rPr sz="800" spc="-10" dirty="0">
                          <a:solidFill>
                            <a:srgbClr val="0C0C0C"/>
                          </a:solidFill>
                          <a:latin typeface="Verdana"/>
                          <a:cs typeface="Verdana"/>
                        </a:rPr>
                        <a:t>t</a:t>
                      </a:r>
                      <a:r>
                        <a:rPr sz="800" dirty="0">
                          <a:solidFill>
                            <a:srgbClr val="0C0C0C"/>
                          </a:solidFill>
                          <a:latin typeface="Verdana"/>
                          <a:cs typeface="Verdana"/>
                        </a:rPr>
                        <a:t>re</a:t>
                      </a:r>
                      <a:r>
                        <a:rPr sz="800" spc="-10" dirty="0">
                          <a:solidFill>
                            <a:srgbClr val="0C0C0C"/>
                          </a:solidFill>
                          <a:latin typeface="Verdana"/>
                          <a:cs typeface="Verdana"/>
                        </a:rPr>
                        <a:t>n</a:t>
                      </a:r>
                      <a:r>
                        <a:rPr sz="800" dirty="0">
                          <a:solidFill>
                            <a:srgbClr val="0C0C0C"/>
                          </a:solidFill>
                          <a:latin typeface="Verdana"/>
                          <a:cs typeface="Verdana"/>
                        </a:rPr>
                        <a:t>g</a:t>
                      </a:r>
                      <a:r>
                        <a:rPr sz="800" spc="-10" dirty="0">
                          <a:solidFill>
                            <a:srgbClr val="0C0C0C"/>
                          </a:solidFill>
                          <a:latin typeface="Verdana"/>
                          <a:cs typeface="Verdana"/>
                        </a:rPr>
                        <a:t>th</a:t>
                      </a:r>
                      <a:r>
                        <a:rPr sz="800" dirty="0">
                          <a:solidFill>
                            <a:srgbClr val="0C0C0C"/>
                          </a:solidFill>
                          <a:latin typeface="Verdana"/>
                          <a:cs typeface="Verdana"/>
                        </a:rPr>
                        <a:t>s</a:t>
                      </a:r>
                      <a:r>
                        <a:rPr sz="800" spc="-114" dirty="0">
                          <a:solidFill>
                            <a:srgbClr val="0C0C0C"/>
                          </a:solidFill>
                          <a:latin typeface="Verdana"/>
                          <a:cs typeface="Verdana"/>
                        </a:rPr>
                        <a:t> </a:t>
                      </a:r>
                      <a:r>
                        <a:rPr sz="800" spc="-10" dirty="0">
                          <a:solidFill>
                            <a:srgbClr val="0C0C0C"/>
                          </a:solidFill>
                          <a:latin typeface="Verdana"/>
                          <a:cs typeface="Verdana"/>
                        </a:rPr>
                        <a:t>th</a:t>
                      </a:r>
                      <a:r>
                        <a:rPr sz="800" spc="-5" dirty="0">
                          <a:solidFill>
                            <a:srgbClr val="0C0C0C"/>
                          </a:solidFill>
                          <a:latin typeface="Verdana"/>
                          <a:cs typeface="Verdana"/>
                        </a:rPr>
                        <a:t>a</a:t>
                      </a:r>
                      <a:r>
                        <a:rPr sz="800" dirty="0">
                          <a:solidFill>
                            <a:srgbClr val="0C0C0C"/>
                          </a:solidFill>
                          <a:latin typeface="Verdana"/>
                          <a:cs typeface="Verdana"/>
                        </a:rPr>
                        <a:t>t</a:t>
                      </a:r>
                      <a:r>
                        <a:rPr sz="800" spc="-85" dirty="0">
                          <a:solidFill>
                            <a:srgbClr val="0C0C0C"/>
                          </a:solidFill>
                          <a:latin typeface="Verdana"/>
                          <a:cs typeface="Verdana"/>
                        </a:rPr>
                        <a:t> </a:t>
                      </a:r>
                      <a:r>
                        <a:rPr sz="800" dirty="0">
                          <a:solidFill>
                            <a:srgbClr val="0C0C0C"/>
                          </a:solidFill>
                          <a:latin typeface="Verdana"/>
                          <a:cs typeface="Verdana"/>
                        </a:rPr>
                        <a:t>c</a:t>
                      </a:r>
                      <a:r>
                        <a:rPr sz="800" spc="-5" dirty="0">
                          <a:solidFill>
                            <a:srgbClr val="0C0C0C"/>
                          </a:solidFill>
                          <a:latin typeface="Verdana"/>
                          <a:cs typeface="Verdana"/>
                        </a:rPr>
                        <a:t>a</a:t>
                      </a:r>
                      <a:r>
                        <a:rPr sz="800" dirty="0">
                          <a:solidFill>
                            <a:srgbClr val="0C0C0C"/>
                          </a:solidFill>
                          <a:latin typeface="Verdana"/>
                          <a:cs typeface="Verdana"/>
                        </a:rPr>
                        <a:t>n  em</a:t>
                      </a:r>
                      <a:r>
                        <a:rPr sz="800" spc="-5" dirty="0">
                          <a:solidFill>
                            <a:srgbClr val="0C0C0C"/>
                          </a:solidFill>
                          <a:latin typeface="Verdana"/>
                          <a:cs typeface="Verdana"/>
                        </a:rPr>
                        <a:t>p</a:t>
                      </a:r>
                      <a:r>
                        <a:rPr sz="800" dirty="0">
                          <a:solidFill>
                            <a:srgbClr val="0C0C0C"/>
                          </a:solidFill>
                          <a:latin typeface="Verdana"/>
                          <a:cs typeface="Verdana"/>
                        </a:rPr>
                        <a:t>ow</a:t>
                      </a:r>
                      <a:r>
                        <a:rPr sz="800" spc="-10" dirty="0">
                          <a:solidFill>
                            <a:srgbClr val="0C0C0C"/>
                          </a:solidFill>
                          <a:latin typeface="Verdana"/>
                          <a:cs typeface="Verdana"/>
                        </a:rPr>
                        <a:t>e</a:t>
                      </a:r>
                      <a:r>
                        <a:rPr sz="800" dirty="0">
                          <a:solidFill>
                            <a:srgbClr val="0C0C0C"/>
                          </a:solidFill>
                          <a:latin typeface="Verdana"/>
                          <a:cs typeface="Verdana"/>
                        </a:rPr>
                        <a:t>r</a:t>
                      </a:r>
                      <a:r>
                        <a:rPr sz="800" spc="-135" dirty="0">
                          <a:solidFill>
                            <a:srgbClr val="0C0C0C"/>
                          </a:solidFill>
                          <a:latin typeface="Verdana"/>
                          <a:cs typeface="Verdana"/>
                        </a:rPr>
                        <a:t> </a:t>
                      </a:r>
                      <a:r>
                        <a:rPr sz="800" spc="-5" dirty="0">
                          <a:solidFill>
                            <a:srgbClr val="0C0C0C"/>
                          </a:solidFill>
                          <a:latin typeface="Verdana"/>
                          <a:cs typeface="Verdana"/>
                        </a:rPr>
                        <a:t>p</a:t>
                      </a:r>
                      <a:r>
                        <a:rPr sz="800" dirty="0">
                          <a:solidFill>
                            <a:srgbClr val="0C0C0C"/>
                          </a:solidFill>
                          <a:latin typeface="Verdana"/>
                          <a:cs typeface="Verdana"/>
                        </a:rPr>
                        <a:t>eo</a:t>
                      </a:r>
                      <a:r>
                        <a:rPr sz="800" spc="-5" dirty="0">
                          <a:solidFill>
                            <a:srgbClr val="0C0C0C"/>
                          </a:solidFill>
                          <a:latin typeface="Verdana"/>
                          <a:cs typeface="Verdana"/>
                        </a:rPr>
                        <a:t>p</a:t>
                      </a:r>
                      <a:r>
                        <a:rPr sz="800" dirty="0">
                          <a:solidFill>
                            <a:srgbClr val="0C0C0C"/>
                          </a:solidFill>
                          <a:latin typeface="Verdana"/>
                          <a:cs typeface="Verdana"/>
                        </a:rPr>
                        <a:t>le</a:t>
                      </a:r>
                      <a:r>
                        <a:rPr sz="800" spc="-120" dirty="0">
                          <a:solidFill>
                            <a:srgbClr val="0C0C0C"/>
                          </a:solidFill>
                          <a:latin typeface="Verdana"/>
                          <a:cs typeface="Verdana"/>
                        </a:rPr>
                        <a:t> </a:t>
                      </a:r>
                      <a:r>
                        <a:rPr sz="800" spc="-5" dirty="0">
                          <a:solidFill>
                            <a:srgbClr val="0C0C0C"/>
                          </a:solidFill>
                          <a:latin typeface="Verdana"/>
                          <a:cs typeface="Verdana"/>
                        </a:rPr>
                        <a:t>t</a:t>
                      </a:r>
                      <a:r>
                        <a:rPr sz="800" dirty="0">
                          <a:solidFill>
                            <a:srgbClr val="0C0C0C"/>
                          </a:solidFill>
                          <a:latin typeface="Verdana"/>
                          <a:cs typeface="Verdana"/>
                        </a:rPr>
                        <a:t>o</a:t>
                      </a:r>
                      <a:r>
                        <a:rPr sz="800" spc="-100" dirty="0">
                          <a:solidFill>
                            <a:srgbClr val="0C0C0C"/>
                          </a:solidFill>
                          <a:latin typeface="Verdana"/>
                          <a:cs typeface="Verdana"/>
                        </a:rPr>
                        <a:t> </a:t>
                      </a:r>
                      <a:r>
                        <a:rPr sz="800" spc="-10" dirty="0">
                          <a:solidFill>
                            <a:srgbClr val="0C0C0C"/>
                          </a:solidFill>
                          <a:latin typeface="Verdana"/>
                          <a:cs typeface="Verdana"/>
                        </a:rPr>
                        <a:t>t</a:t>
                      </a:r>
                      <a:r>
                        <a:rPr sz="800" spc="-5" dirty="0">
                          <a:solidFill>
                            <a:srgbClr val="0C0C0C"/>
                          </a:solidFill>
                          <a:latin typeface="Verdana"/>
                          <a:cs typeface="Verdana"/>
                        </a:rPr>
                        <a:t>ak</a:t>
                      </a:r>
                      <a:r>
                        <a:rPr sz="800" dirty="0">
                          <a:solidFill>
                            <a:srgbClr val="0C0C0C"/>
                          </a:solidFill>
                          <a:latin typeface="Verdana"/>
                          <a:cs typeface="Verdana"/>
                        </a:rPr>
                        <a:t>e</a:t>
                      </a:r>
                      <a:r>
                        <a:rPr sz="800" spc="-95" dirty="0">
                          <a:solidFill>
                            <a:srgbClr val="0C0C0C"/>
                          </a:solidFill>
                          <a:latin typeface="Verdana"/>
                          <a:cs typeface="Verdana"/>
                        </a:rPr>
                        <a:t> </a:t>
                      </a:r>
                      <a:r>
                        <a:rPr sz="800" dirty="0">
                          <a:solidFill>
                            <a:srgbClr val="0C0C0C"/>
                          </a:solidFill>
                          <a:latin typeface="Verdana"/>
                          <a:cs typeface="Verdana"/>
                        </a:rPr>
                        <a:t>more  c</a:t>
                      </a:r>
                      <a:r>
                        <a:rPr sz="800" spc="5" dirty="0">
                          <a:solidFill>
                            <a:srgbClr val="0C0C0C"/>
                          </a:solidFill>
                          <a:latin typeface="Verdana"/>
                          <a:cs typeface="Verdana"/>
                        </a:rPr>
                        <a:t>o</a:t>
                      </a:r>
                      <a:r>
                        <a:rPr sz="800" spc="-5" dirty="0">
                          <a:solidFill>
                            <a:srgbClr val="0C0C0C"/>
                          </a:solidFill>
                          <a:latin typeface="Verdana"/>
                          <a:cs typeface="Verdana"/>
                        </a:rPr>
                        <a:t>nt</a:t>
                      </a:r>
                      <a:r>
                        <a:rPr sz="800" dirty="0">
                          <a:solidFill>
                            <a:srgbClr val="0C0C0C"/>
                          </a:solidFill>
                          <a:latin typeface="Verdana"/>
                          <a:cs typeface="Verdana"/>
                        </a:rPr>
                        <a:t>rol</a:t>
                      </a:r>
                      <a:r>
                        <a:rPr sz="800" spc="-110" dirty="0">
                          <a:solidFill>
                            <a:srgbClr val="0C0C0C"/>
                          </a:solidFill>
                          <a:latin typeface="Verdana"/>
                          <a:cs typeface="Verdana"/>
                        </a:rPr>
                        <a:t> </a:t>
                      </a:r>
                      <a:r>
                        <a:rPr sz="800" dirty="0">
                          <a:solidFill>
                            <a:srgbClr val="0C0C0C"/>
                          </a:solidFill>
                          <a:latin typeface="Verdana"/>
                          <a:cs typeface="Verdana"/>
                        </a:rPr>
                        <a:t>ov</a:t>
                      </a:r>
                      <a:r>
                        <a:rPr sz="800" spc="5" dirty="0">
                          <a:solidFill>
                            <a:srgbClr val="0C0C0C"/>
                          </a:solidFill>
                          <a:latin typeface="Verdana"/>
                          <a:cs typeface="Verdana"/>
                        </a:rPr>
                        <a:t>e</a:t>
                      </a:r>
                      <a:r>
                        <a:rPr sz="800" dirty="0">
                          <a:solidFill>
                            <a:srgbClr val="0C0C0C"/>
                          </a:solidFill>
                          <a:latin typeface="Verdana"/>
                          <a:cs typeface="Verdana"/>
                        </a:rPr>
                        <a:t>r</a:t>
                      </a:r>
                      <a:r>
                        <a:rPr sz="800" spc="-125" dirty="0">
                          <a:solidFill>
                            <a:srgbClr val="0C0C0C"/>
                          </a:solidFill>
                          <a:latin typeface="Verdana"/>
                          <a:cs typeface="Verdana"/>
                        </a:rPr>
                        <a:t> </a:t>
                      </a:r>
                      <a:r>
                        <a:rPr sz="800" spc="-5" dirty="0">
                          <a:solidFill>
                            <a:srgbClr val="0C0C0C"/>
                          </a:solidFill>
                          <a:latin typeface="Verdana"/>
                          <a:cs typeface="Verdana"/>
                        </a:rPr>
                        <a:t>th</a:t>
                      </a:r>
                      <a:r>
                        <a:rPr sz="800" dirty="0">
                          <a:solidFill>
                            <a:srgbClr val="0C0C0C"/>
                          </a:solidFill>
                          <a:latin typeface="Verdana"/>
                          <a:cs typeface="Verdana"/>
                        </a:rPr>
                        <a:t>eir</a:t>
                      </a:r>
                      <a:r>
                        <a:rPr sz="800" spc="-95" dirty="0">
                          <a:solidFill>
                            <a:srgbClr val="0C0C0C"/>
                          </a:solidFill>
                          <a:latin typeface="Verdana"/>
                          <a:cs typeface="Verdana"/>
                        </a:rPr>
                        <a:t> </a:t>
                      </a:r>
                      <a:r>
                        <a:rPr sz="800" dirty="0">
                          <a:solidFill>
                            <a:srgbClr val="0C0C0C"/>
                          </a:solidFill>
                          <a:latin typeface="Verdana"/>
                          <a:cs typeface="Verdana"/>
                        </a:rPr>
                        <a:t>own</a:t>
                      </a:r>
                      <a:r>
                        <a:rPr sz="800" spc="-114" dirty="0">
                          <a:solidFill>
                            <a:srgbClr val="0C0C0C"/>
                          </a:solidFill>
                          <a:latin typeface="Verdana"/>
                          <a:cs typeface="Verdana"/>
                        </a:rPr>
                        <a:t> </a:t>
                      </a:r>
                      <a:r>
                        <a:rPr sz="800" spc="-5" dirty="0">
                          <a:solidFill>
                            <a:srgbClr val="0C0C0C"/>
                          </a:solidFill>
                          <a:latin typeface="Verdana"/>
                          <a:cs typeface="Verdana"/>
                        </a:rPr>
                        <a:t>h</a:t>
                      </a:r>
                      <a:r>
                        <a:rPr sz="800" dirty="0">
                          <a:solidFill>
                            <a:srgbClr val="0C0C0C"/>
                          </a:solidFill>
                          <a:latin typeface="Verdana"/>
                          <a:cs typeface="Verdana"/>
                        </a:rPr>
                        <a:t>e</a:t>
                      </a:r>
                      <a:r>
                        <a:rPr sz="800" spc="-5" dirty="0">
                          <a:solidFill>
                            <a:srgbClr val="0C0C0C"/>
                          </a:solidFill>
                          <a:latin typeface="Verdana"/>
                          <a:cs typeface="Verdana"/>
                        </a:rPr>
                        <a:t>a</a:t>
                      </a:r>
                      <a:r>
                        <a:rPr sz="800" dirty="0">
                          <a:solidFill>
                            <a:srgbClr val="0C0C0C"/>
                          </a:solidFill>
                          <a:latin typeface="Verdana"/>
                          <a:cs typeface="Verdana"/>
                        </a:rPr>
                        <a:t>lth</a:t>
                      </a:r>
                      <a:r>
                        <a:rPr sz="800" spc="-105" dirty="0">
                          <a:solidFill>
                            <a:srgbClr val="0C0C0C"/>
                          </a:solidFill>
                          <a:latin typeface="Verdana"/>
                          <a:cs typeface="Verdana"/>
                        </a:rPr>
                        <a:t> </a:t>
                      </a:r>
                      <a:r>
                        <a:rPr sz="800" spc="-5" dirty="0">
                          <a:solidFill>
                            <a:srgbClr val="0C0C0C"/>
                          </a:solidFill>
                          <a:latin typeface="Verdana"/>
                          <a:cs typeface="Verdana"/>
                        </a:rPr>
                        <a:t>an</a:t>
                      </a:r>
                      <a:r>
                        <a:rPr sz="800" dirty="0">
                          <a:solidFill>
                            <a:srgbClr val="0C0C0C"/>
                          </a:solidFill>
                          <a:latin typeface="Verdana"/>
                          <a:cs typeface="Verdana"/>
                        </a:rPr>
                        <a:t>d  </a:t>
                      </a:r>
                      <a:r>
                        <a:rPr sz="800" spc="-5" dirty="0">
                          <a:solidFill>
                            <a:srgbClr val="0C0C0C"/>
                          </a:solidFill>
                          <a:latin typeface="Verdana"/>
                          <a:cs typeface="Verdana"/>
                        </a:rPr>
                        <a:t>healing.</a:t>
                      </a:r>
                      <a:endParaRPr sz="800">
                        <a:latin typeface="Verdana"/>
                        <a:cs typeface="Verdana"/>
                      </a:endParaRPr>
                    </a:p>
                    <a:p>
                      <a:pPr>
                        <a:lnSpc>
                          <a:spcPct val="100000"/>
                        </a:lnSpc>
                      </a:pPr>
                      <a:endParaRPr sz="900">
                        <a:latin typeface="Times New Roman"/>
                        <a:cs typeface="Times New Roman"/>
                      </a:endParaRPr>
                    </a:p>
                    <a:p>
                      <a:pPr marL="92710" marR="250825">
                        <a:lnSpc>
                          <a:spcPct val="100000"/>
                        </a:lnSpc>
                      </a:pPr>
                      <a:r>
                        <a:rPr sz="800" dirty="0">
                          <a:solidFill>
                            <a:srgbClr val="0C0C0C"/>
                          </a:solidFill>
                          <a:latin typeface="Verdana"/>
                          <a:cs typeface="Verdana"/>
                        </a:rPr>
                        <a:t>Ex</a:t>
                      </a:r>
                      <a:r>
                        <a:rPr sz="800" spc="-5" dirty="0">
                          <a:solidFill>
                            <a:srgbClr val="0C0C0C"/>
                          </a:solidFill>
                          <a:latin typeface="Verdana"/>
                          <a:cs typeface="Verdana"/>
                        </a:rPr>
                        <a:t>a</a:t>
                      </a:r>
                      <a:r>
                        <a:rPr sz="800" dirty="0">
                          <a:solidFill>
                            <a:srgbClr val="0C0C0C"/>
                          </a:solidFill>
                          <a:latin typeface="Verdana"/>
                          <a:cs typeface="Verdana"/>
                        </a:rPr>
                        <a:t>m</a:t>
                      </a:r>
                      <a:r>
                        <a:rPr sz="800" spc="-5" dirty="0">
                          <a:solidFill>
                            <a:srgbClr val="0C0C0C"/>
                          </a:solidFill>
                          <a:latin typeface="Verdana"/>
                          <a:cs typeface="Verdana"/>
                        </a:rPr>
                        <a:t>p</a:t>
                      </a:r>
                      <a:r>
                        <a:rPr sz="800" dirty="0">
                          <a:solidFill>
                            <a:srgbClr val="0C0C0C"/>
                          </a:solidFill>
                          <a:latin typeface="Verdana"/>
                          <a:cs typeface="Verdana"/>
                        </a:rPr>
                        <a:t>l</a:t>
                      </a:r>
                      <a:r>
                        <a:rPr sz="800" spc="5" dirty="0">
                          <a:solidFill>
                            <a:srgbClr val="0C0C0C"/>
                          </a:solidFill>
                          <a:latin typeface="Verdana"/>
                          <a:cs typeface="Verdana"/>
                        </a:rPr>
                        <a:t>e</a:t>
                      </a:r>
                      <a:r>
                        <a:rPr sz="800" dirty="0">
                          <a:solidFill>
                            <a:srgbClr val="0C0C0C"/>
                          </a:solidFill>
                          <a:latin typeface="Verdana"/>
                          <a:cs typeface="Verdana"/>
                        </a:rPr>
                        <a:t>:</a:t>
                      </a:r>
                      <a:r>
                        <a:rPr sz="800" spc="-120" dirty="0">
                          <a:solidFill>
                            <a:srgbClr val="0C0C0C"/>
                          </a:solidFill>
                          <a:latin typeface="Verdana"/>
                          <a:cs typeface="Verdana"/>
                        </a:rPr>
                        <a:t> </a:t>
                      </a:r>
                      <a:r>
                        <a:rPr sz="800" dirty="0">
                          <a:solidFill>
                            <a:srgbClr val="0C0C0C"/>
                          </a:solidFill>
                          <a:latin typeface="Verdana"/>
                          <a:cs typeface="Verdana"/>
                        </a:rPr>
                        <a:t>Lee</a:t>
                      </a:r>
                      <a:r>
                        <a:rPr sz="800" spc="-120" dirty="0">
                          <a:solidFill>
                            <a:srgbClr val="0C0C0C"/>
                          </a:solidFill>
                          <a:latin typeface="Verdana"/>
                          <a:cs typeface="Verdana"/>
                        </a:rPr>
                        <a:t> </a:t>
                      </a:r>
                      <a:r>
                        <a:rPr sz="800" spc="-5" dirty="0">
                          <a:solidFill>
                            <a:srgbClr val="0C0C0C"/>
                          </a:solidFill>
                          <a:latin typeface="Verdana"/>
                          <a:cs typeface="Verdana"/>
                        </a:rPr>
                        <a:t>tak</a:t>
                      </a:r>
                      <a:r>
                        <a:rPr sz="800" dirty="0">
                          <a:solidFill>
                            <a:srgbClr val="0C0C0C"/>
                          </a:solidFill>
                          <a:latin typeface="Verdana"/>
                          <a:cs typeface="Verdana"/>
                        </a:rPr>
                        <a:t>es</a:t>
                      </a:r>
                      <a:r>
                        <a:rPr sz="800" spc="-100" dirty="0">
                          <a:solidFill>
                            <a:srgbClr val="0C0C0C"/>
                          </a:solidFill>
                          <a:latin typeface="Verdana"/>
                          <a:cs typeface="Verdana"/>
                        </a:rPr>
                        <a:t> </a:t>
                      </a:r>
                      <a:r>
                        <a:rPr sz="800" spc="-5" dirty="0">
                          <a:solidFill>
                            <a:srgbClr val="0C0C0C"/>
                          </a:solidFill>
                          <a:latin typeface="Verdana"/>
                          <a:cs typeface="Verdana"/>
                        </a:rPr>
                        <a:t>h</a:t>
                      </a:r>
                      <a:r>
                        <a:rPr sz="800" dirty="0">
                          <a:solidFill>
                            <a:srgbClr val="0C0C0C"/>
                          </a:solidFill>
                          <a:latin typeface="Verdana"/>
                          <a:cs typeface="Verdana"/>
                        </a:rPr>
                        <a:t>er</a:t>
                      </a:r>
                      <a:r>
                        <a:rPr sz="800" spc="-110" dirty="0">
                          <a:solidFill>
                            <a:srgbClr val="0C0C0C"/>
                          </a:solidFill>
                          <a:latin typeface="Verdana"/>
                          <a:cs typeface="Verdana"/>
                        </a:rPr>
                        <a:t> </a:t>
                      </a:r>
                      <a:r>
                        <a:rPr sz="800" dirty="0">
                          <a:solidFill>
                            <a:srgbClr val="0C0C0C"/>
                          </a:solidFill>
                          <a:latin typeface="Verdana"/>
                          <a:cs typeface="Verdana"/>
                        </a:rPr>
                        <a:t>insulin  50%</a:t>
                      </a:r>
                      <a:r>
                        <a:rPr sz="800" spc="-114" dirty="0">
                          <a:solidFill>
                            <a:srgbClr val="0C0C0C"/>
                          </a:solidFill>
                          <a:latin typeface="Verdana"/>
                          <a:cs typeface="Verdana"/>
                        </a:rPr>
                        <a:t> </a:t>
                      </a:r>
                      <a:r>
                        <a:rPr sz="800" dirty="0">
                          <a:solidFill>
                            <a:srgbClr val="0C0C0C"/>
                          </a:solidFill>
                          <a:latin typeface="Verdana"/>
                          <a:cs typeface="Verdana"/>
                        </a:rPr>
                        <a:t>of</a:t>
                      </a:r>
                      <a:r>
                        <a:rPr sz="800" spc="-105" dirty="0">
                          <a:solidFill>
                            <a:srgbClr val="0C0C0C"/>
                          </a:solidFill>
                          <a:latin typeface="Verdana"/>
                          <a:cs typeface="Verdana"/>
                        </a:rPr>
                        <a:t> </a:t>
                      </a:r>
                      <a:r>
                        <a:rPr sz="800" spc="-5" dirty="0">
                          <a:solidFill>
                            <a:srgbClr val="0C0C0C"/>
                          </a:solidFill>
                          <a:latin typeface="Verdana"/>
                          <a:cs typeface="Verdana"/>
                        </a:rPr>
                        <a:t>th</a:t>
                      </a:r>
                      <a:r>
                        <a:rPr sz="800" dirty="0">
                          <a:solidFill>
                            <a:srgbClr val="0C0C0C"/>
                          </a:solidFill>
                          <a:latin typeface="Verdana"/>
                          <a:cs typeface="Verdana"/>
                        </a:rPr>
                        <a:t>e</a:t>
                      </a:r>
                      <a:r>
                        <a:rPr sz="800" spc="-95" dirty="0">
                          <a:solidFill>
                            <a:srgbClr val="0C0C0C"/>
                          </a:solidFill>
                          <a:latin typeface="Verdana"/>
                          <a:cs typeface="Verdana"/>
                        </a:rPr>
                        <a:t> </a:t>
                      </a:r>
                      <a:r>
                        <a:rPr sz="800" spc="-10" dirty="0">
                          <a:solidFill>
                            <a:srgbClr val="0C0C0C"/>
                          </a:solidFill>
                          <a:latin typeface="Verdana"/>
                          <a:cs typeface="Verdana"/>
                        </a:rPr>
                        <a:t>t</a:t>
                      </a:r>
                      <a:r>
                        <a:rPr sz="800" dirty="0">
                          <a:solidFill>
                            <a:srgbClr val="0C0C0C"/>
                          </a:solidFill>
                          <a:latin typeface="Verdana"/>
                          <a:cs typeface="Verdana"/>
                        </a:rPr>
                        <a:t>i</a:t>
                      </a:r>
                      <a:r>
                        <a:rPr sz="800" spc="5" dirty="0">
                          <a:solidFill>
                            <a:srgbClr val="0C0C0C"/>
                          </a:solidFill>
                          <a:latin typeface="Verdana"/>
                          <a:cs typeface="Verdana"/>
                        </a:rPr>
                        <a:t>m</a:t>
                      </a:r>
                      <a:r>
                        <a:rPr sz="800" dirty="0">
                          <a:solidFill>
                            <a:srgbClr val="0C0C0C"/>
                          </a:solidFill>
                          <a:latin typeface="Verdana"/>
                          <a:cs typeface="Verdana"/>
                        </a:rPr>
                        <a:t>e</a:t>
                      </a:r>
                      <a:r>
                        <a:rPr sz="800" spc="-110" dirty="0">
                          <a:solidFill>
                            <a:srgbClr val="0C0C0C"/>
                          </a:solidFill>
                          <a:latin typeface="Verdana"/>
                          <a:cs typeface="Verdana"/>
                        </a:rPr>
                        <a:t> </a:t>
                      </a:r>
                      <a:r>
                        <a:rPr sz="800" spc="-5" dirty="0">
                          <a:solidFill>
                            <a:srgbClr val="0C0C0C"/>
                          </a:solidFill>
                          <a:latin typeface="Verdana"/>
                          <a:cs typeface="Verdana"/>
                        </a:rPr>
                        <a:t>b</a:t>
                      </a:r>
                      <a:r>
                        <a:rPr sz="800" dirty="0">
                          <a:solidFill>
                            <a:srgbClr val="0C0C0C"/>
                          </a:solidFill>
                          <a:latin typeface="Verdana"/>
                          <a:cs typeface="Verdana"/>
                        </a:rPr>
                        <a:t>ecause</a:t>
                      </a:r>
                      <a:r>
                        <a:rPr sz="800" spc="-120" dirty="0">
                          <a:solidFill>
                            <a:srgbClr val="0C0C0C"/>
                          </a:solidFill>
                          <a:latin typeface="Verdana"/>
                          <a:cs typeface="Verdana"/>
                        </a:rPr>
                        <a:t> </a:t>
                      </a:r>
                      <a:r>
                        <a:rPr sz="800" dirty="0">
                          <a:solidFill>
                            <a:srgbClr val="0C0C0C"/>
                          </a:solidFill>
                          <a:latin typeface="Verdana"/>
                          <a:cs typeface="Verdana"/>
                        </a:rPr>
                        <a:t>of</a:t>
                      </a:r>
                      <a:r>
                        <a:rPr sz="800" spc="-105" dirty="0">
                          <a:solidFill>
                            <a:srgbClr val="0C0C0C"/>
                          </a:solidFill>
                          <a:latin typeface="Verdana"/>
                          <a:cs typeface="Verdana"/>
                        </a:rPr>
                        <a:t> </a:t>
                      </a:r>
                      <a:r>
                        <a:rPr sz="800" dirty="0">
                          <a:solidFill>
                            <a:srgbClr val="0C0C0C"/>
                          </a:solidFill>
                          <a:latin typeface="Verdana"/>
                          <a:cs typeface="Verdana"/>
                        </a:rPr>
                        <a:t>c</a:t>
                      </a:r>
                      <a:r>
                        <a:rPr sz="800" spc="5" dirty="0">
                          <a:solidFill>
                            <a:srgbClr val="0C0C0C"/>
                          </a:solidFill>
                          <a:latin typeface="Verdana"/>
                          <a:cs typeface="Verdana"/>
                        </a:rPr>
                        <a:t>o</a:t>
                      </a:r>
                      <a:r>
                        <a:rPr sz="800" dirty="0">
                          <a:solidFill>
                            <a:srgbClr val="0C0C0C"/>
                          </a:solidFill>
                          <a:latin typeface="Verdana"/>
                          <a:cs typeface="Verdana"/>
                        </a:rPr>
                        <a:t>st  c</a:t>
                      </a:r>
                      <a:r>
                        <a:rPr sz="800" spc="5" dirty="0">
                          <a:solidFill>
                            <a:srgbClr val="0C0C0C"/>
                          </a:solidFill>
                          <a:latin typeface="Verdana"/>
                          <a:cs typeface="Verdana"/>
                        </a:rPr>
                        <a:t>o</a:t>
                      </a:r>
                      <a:r>
                        <a:rPr sz="800" spc="-5" dirty="0">
                          <a:solidFill>
                            <a:srgbClr val="0C0C0C"/>
                          </a:solidFill>
                          <a:latin typeface="Verdana"/>
                          <a:cs typeface="Verdana"/>
                        </a:rPr>
                        <a:t>n</a:t>
                      </a:r>
                      <a:r>
                        <a:rPr sz="800" dirty="0">
                          <a:solidFill>
                            <a:srgbClr val="0C0C0C"/>
                          </a:solidFill>
                          <a:latin typeface="Verdana"/>
                          <a:cs typeface="Verdana"/>
                        </a:rPr>
                        <a:t>c</a:t>
                      </a:r>
                      <a:r>
                        <a:rPr sz="800" spc="5" dirty="0">
                          <a:solidFill>
                            <a:srgbClr val="0C0C0C"/>
                          </a:solidFill>
                          <a:latin typeface="Verdana"/>
                          <a:cs typeface="Verdana"/>
                        </a:rPr>
                        <a:t>e</a:t>
                      </a:r>
                      <a:r>
                        <a:rPr sz="800" dirty="0">
                          <a:solidFill>
                            <a:srgbClr val="0C0C0C"/>
                          </a:solidFill>
                          <a:latin typeface="Verdana"/>
                          <a:cs typeface="Verdana"/>
                        </a:rPr>
                        <a:t>rns</a:t>
                      </a:r>
                      <a:r>
                        <a:rPr sz="800" spc="-114" dirty="0">
                          <a:solidFill>
                            <a:srgbClr val="0C0C0C"/>
                          </a:solidFill>
                          <a:latin typeface="Verdana"/>
                          <a:cs typeface="Verdana"/>
                        </a:rPr>
                        <a:t> </a:t>
                      </a:r>
                      <a:r>
                        <a:rPr sz="800" dirty="0">
                          <a:solidFill>
                            <a:srgbClr val="0C0C0C"/>
                          </a:solidFill>
                          <a:latin typeface="Verdana"/>
                          <a:cs typeface="Verdana"/>
                        </a:rPr>
                        <a:t>(i</a:t>
                      </a:r>
                      <a:r>
                        <a:rPr sz="800" spc="-5" dirty="0">
                          <a:solidFill>
                            <a:srgbClr val="0C0C0C"/>
                          </a:solidFill>
                          <a:latin typeface="Verdana"/>
                          <a:cs typeface="Verdana"/>
                        </a:rPr>
                        <a:t>n</a:t>
                      </a:r>
                      <a:r>
                        <a:rPr sz="800" dirty="0">
                          <a:solidFill>
                            <a:srgbClr val="0C0C0C"/>
                          </a:solidFill>
                          <a:latin typeface="Verdana"/>
                          <a:cs typeface="Verdana"/>
                        </a:rPr>
                        <a:t>s</a:t>
                      </a:r>
                      <a:r>
                        <a:rPr sz="800" spc="-5" dirty="0">
                          <a:solidFill>
                            <a:srgbClr val="0C0C0C"/>
                          </a:solidFill>
                          <a:latin typeface="Verdana"/>
                          <a:cs typeface="Verdana"/>
                        </a:rPr>
                        <a:t>t</a:t>
                      </a:r>
                      <a:r>
                        <a:rPr sz="800" dirty="0">
                          <a:solidFill>
                            <a:srgbClr val="0C0C0C"/>
                          </a:solidFill>
                          <a:latin typeface="Verdana"/>
                          <a:cs typeface="Verdana"/>
                        </a:rPr>
                        <a:t>e</a:t>
                      </a:r>
                      <a:r>
                        <a:rPr sz="800" spc="-5" dirty="0">
                          <a:solidFill>
                            <a:srgbClr val="0C0C0C"/>
                          </a:solidFill>
                          <a:latin typeface="Verdana"/>
                          <a:cs typeface="Verdana"/>
                        </a:rPr>
                        <a:t>a</a:t>
                      </a:r>
                      <a:r>
                        <a:rPr sz="800" dirty="0">
                          <a:solidFill>
                            <a:srgbClr val="0C0C0C"/>
                          </a:solidFill>
                          <a:latin typeface="Verdana"/>
                          <a:cs typeface="Verdana"/>
                        </a:rPr>
                        <a:t>d</a:t>
                      </a:r>
                      <a:r>
                        <a:rPr sz="800" spc="-95" dirty="0">
                          <a:solidFill>
                            <a:srgbClr val="0C0C0C"/>
                          </a:solidFill>
                          <a:latin typeface="Verdana"/>
                          <a:cs typeface="Verdana"/>
                        </a:rPr>
                        <a:t> </a:t>
                      </a:r>
                      <a:r>
                        <a:rPr sz="800" dirty="0">
                          <a:solidFill>
                            <a:srgbClr val="0C0C0C"/>
                          </a:solidFill>
                          <a:latin typeface="Verdana"/>
                          <a:cs typeface="Verdana"/>
                        </a:rPr>
                        <a:t>of</a:t>
                      </a:r>
                      <a:r>
                        <a:rPr sz="800" spc="-114" dirty="0">
                          <a:solidFill>
                            <a:srgbClr val="0C0C0C"/>
                          </a:solidFill>
                          <a:latin typeface="Verdana"/>
                          <a:cs typeface="Verdana"/>
                        </a:rPr>
                        <a:t> </a:t>
                      </a:r>
                      <a:r>
                        <a:rPr sz="800" dirty="0">
                          <a:solidFill>
                            <a:srgbClr val="0C0C0C"/>
                          </a:solidFill>
                          <a:latin typeface="Verdana"/>
                          <a:cs typeface="Verdana"/>
                        </a:rPr>
                        <a:t>Lee</a:t>
                      </a:r>
                      <a:r>
                        <a:rPr sz="800" spc="-105" dirty="0">
                          <a:solidFill>
                            <a:srgbClr val="0C0C0C"/>
                          </a:solidFill>
                          <a:latin typeface="Verdana"/>
                          <a:cs typeface="Verdana"/>
                        </a:rPr>
                        <a:t> </a:t>
                      </a:r>
                      <a:r>
                        <a:rPr sz="800" dirty="0">
                          <a:solidFill>
                            <a:srgbClr val="0C0C0C"/>
                          </a:solidFill>
                          <a:latin typeface="Verdana"/>
                          <a:cs typeface="Verdana"/>
                        </a:rPr>
                        <a:t>is  </a:t>
                      </a:r>
                      <a:r>
                        <a:rPr sz="800" spc="5" dirty="0">
                          <a:solidFill>
                            <a:srgbClr val="0C0C0C"/>
                          </a:solidFill>
                          <a:latin typeface="Verdana"/>
                          <a:cs typeface="Verdana"/>
                        </a:rPr>
                        <a:t>noncompliant/nonadherent).</a:t>
                      </a:r>
                      <a:endParaRPr sz="800">
                        <a:latin typeface="Verdana"/>
                        <a:cs typeface="Verdana"/>
                      </a:endParaRPr>
                    </a:p>
                  </a:txBody>
                  <a:tcPr marL="0" marR="0" marT="29051"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C20E"/>
                    </a:solidFill>
                  </a:tcPr>
                </a:tc>
                <a:extLst>
                  <a:ext uri="{0D108BD9-81ED-4DB2-BD59-A6C34878D82A}">
                    <a16:rowId xmlns:a16="http://schemas.microsoft.com/office/drawing/2014/main" val="10002"/>
                  </a:ext>
                </a:extLst>
              </a:tr>
              <a:tr h="1325877">
                <a:tc>
                  <a:txBody>
                    <a:bodyPr/>
                    <a:lstStyle/>
                    <a:p>
                      <a:pPr marL="92075">
                        <a:lnSpc>
                          <a:spcPct val="100000"/>
                        </a:lnSpc>
                        <a:spcBef>
                          <a:spcPts val="310"/>
                        </a:spcBef>
                      </a:pPr>
                      <a:r>
                        <a:rPr sz="800" dirty="0">
                          <a:solidFill>
                            <a:srgbClr val="0C0C0C"/>
                          </a:solidFill>
                          <a:latin typeface="Verdana"/>
                          <a:cs typeface="Verdana"/>
                        </a:rPr>
                        <a:t>Perso</a:t>
                      </a:r>
                      <a:r>
                        <a:rPr sz="800" spc="-5" dirty="0">
                          <a:solidFill>
                            <a:srgbClr val="0C0C0C"/>
                          </a:solidFill>
                          <a:latin typeface="Verdana"/>
                          <a:cs typeface="Verdana"/>
                        </a:rPr>
                        <a:t>n-</a:t>
                      </a:r>
                      <a:r>
                        <a:rPr sz="800" dirty="0">
                          <a:solidFill>
                            <a:srgbClr val="0C0C0C"/>
                          </a:solidFill>
                          <a:latin typeface="Verdana"/>
                          <a:cs typeface="Verdana"/>
                        </a:rPr>
                        <a:t>first</a:t>
                      </a:r>
                      <a:r>
                        <a:rPr sz="800" spc="-130" dirty="0">
                          <a:solidFill>
                            <a:srgbClr val="0C0C0C"/>
                          </a:solidFill>
                          <a:latin typeface="Verdana"/>
                          <a:cs typeface="Verdana"/>
                        </a:rPr>
                        <a:t> </a:t>
                      </a:r>
                      <a:r>
                        <a:rPr sz="800" dirty="0">
                          <a:solidFill>
                            <a:srgbClr val="0C0C0C"/>
                          </a:solidFill>
                          <a:latin typeface="Verdana"/>
                          <a:cs typeface="Verdana"/>
                        </a:rPr>
                        <a:t>la</a:t>
                      </a:r>
                      <a:r>
                        <a:rPr sz="800" spc="-5" dirty="0">
                          <a:solidFill>
                            <a:srgbClr val="0C0C0C"/>
                          </a:solidFill>
                          <a:latin typeface="Verdana"/>
                          <a:cs typeface="Verdana"/>
                        </a:rPr>
                        <a:t>n</a:t>
                      </a:r>
                      <a:r>
                        <a:rPr sz="800" dirty="0">
                          <a:solidFill>
                            <a:srgbClr val="0C0C0C"/>
                          </a:solidFill>
                          <a:latin typeface="Verdana"/>
                          <a:cs typeface="Verdana"/>
                        </a:rPr>
                        <a:t>gu</a:t>
                      </a:r>
                      <a:r>
                        <a:rPr sz="800" spc="-5" dirty="0">
                          <a:solidFill>
                            <a:srgbClr val="0C0C0C"/>
                          </a:solidFill>
                          <a:latin typeface="Verdana"/>
                          <a:cs typeface="Verdana"/>
                        </a:rPr>
                        <a:t>a</a:t>
                      </a:r>
                      <a:r>
                        <a:rPr sz="800" dirty="0">
                          <a:solidFill>
                            <a:srgbClr val="0C0C0C"/>
                          </a:solidFill>
                          <a:latin typeface="Verdana"/>
                          <a:cs typeface="Verdana"/>
                        </a:rPr>
                        <a:t>ge</a:t>
                      </a:r>
                      <a:endParaRPr sz="800">
                        <a:latin typeface="Verdana"/>
                        <a:cs typeface="Verdana"/>
                      </a:endParaRPr>
                    </a:p>
                  </a:txBody>
                  <a:tcPr marL="0" marR="0" marT="295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C20E"/>
                    </a:solidFill>
                  </a:tcPr>
                </a:tc>
                <a:tc>
                  <a:txBody>
                    <a:bodyPr/>
                    <a:lstStyle/>
                    <a:p>
                      <a:pPr marL="92710" marR="146050">
                        <a:lnSpc>
                          <a:spcPct val="100000"/>
                        </a:lnSpc>
                        <a:spcBef>
                          <a:spcPts val="310"/>
                        </a:spcBef>
                      </a:pPr>
                      <a:r>
                        <a:rPr sz="800" dirty="0">
                          <a:solidFill>
                            <a:srgbClr val="0C0C0C"/>
                          </a:solidFill>
                          <a:latin typeface="Verdana"/>
                          <a:cs typeface="Verdana"/>
                        </a:rPr>
                        <a:t>Words</a:t>
                      </a:r>
                      <a:r>
                        <a:rPr sz="800" spc="-114" dirty="0">
                          <a:solidFill>
                            <a:srgbClr val="0C0C0C"/>
                          </a:solidFill>
                          <a:latin typeface="Verdana"/>
                          <a:cs typeface="Verdana"/>
                        </a:rPr>
                        <a:t> </a:t>
                      </a:r>
                      <a:r>
                        <a:rPr sz="800" spc="-5" dirty="0">
                          <a:solidFill>
                            <a:srgbClr val="0C0C0C"/>
                          </a:solidFill>
                          <a:latin typeface="Verdana"/>
                          <a:cs typeface="Verdana"/>
                        </a:rPr>
                        <a:t>tha</a:t>
                      </a:r>
                      <a:r>
                        <a:rPr sz="800" dirty="0">
                          <a:solidFill>
                            <a:srgbClr val="0C0C0C"/>
                          </a:solidFill>
                          <a:latin typeface="Verdana"/>
                          <a:cs typeface="Verdana"/>
                        </a:rPr>
                        <a:t>t</a:t>
                      </a:r>
                      <a:r>
                        <a:rPr sz="800" spc="-80" dirty="0">
                          <a:solidFill>
                            <a:srgbClr val="0C0C0C"/>
                          </a:solidFill>
                          <a:latin typeface="Verdana"/>
                          <a:cs typeface="Verdana"/>
                        </a:rPr>
                        <a:t> </a:t>
                      </a:r>
                      <a:r>
                        <a:rPr sz="800" dirty="0">
                          <a:solidFill>
                            <a:srgbClr val="0C0C0C"/>
                          </a:solidFill>
                          <a:latin typeface="Verdana"/>
                          <a:cs typeface="Verdana"/>
                        </a:rPr>
                        <a:t>in</a:t>
                      </a:r>
                      <a:r>
                        <a:rPr sz="800" spc="-5" dirty="0">
                          <a:solidFill>
                            <a:srgbClr val="0C0C0C"/>
                          </a:solidFill>
                          <a:latin typeface="Verdana"/>
                          <a:cs typeface="Verdana"/>
                        </a:rPr>
                        <a:t>d</a:t>
                      </a:r>
                      <a:r>
                        <a:rPr sz="800" dirty="0">
                          <a:solidFill>
                            <a:srgbClr val="0C0C0C"/>
                          </a:solidFill>
                          <a:latin typeface="Verdana"/>
                          <a:cs typeface="Verdana"/>
                        </a:rPr>
                        <a:t>ic</a:t>
                      </a:r>
                      <a:r>
                        <a:rPr sz="800" spc="-5" dirty="0">
                          <a:solidFill>
                            <a:srgbClr val="0C0C0C"/>
                          </a:solidFill>
                          <a:latin typeface="Verdana"/>
                          <a:cs typeface="Verdana"/>
                        </a:rPr>
                        <a:t>at</a:t>
                      </a:r>
                      <a:r>
                        <a:rPr sz="800" dirty="0">
                          <a:solidFill>
                            <a:srgbClr val="0C0C0C"/>
                          </a:solidFill>
                          <a:latin typeface="Verdana"/>
                          <a:cs typeface="Verdana"/>
                        </a:rPr>
                        <a:t>e</a:t>
                      </a:r>
                      <a:r>
                        <a:rPr sz="800" spc="-85" dirty="0">
                          <a:solidFill>
                            <a:srgbClr val="0C0C0C"/>
                          </a:solidFill>
                          <a:latin typeface="Verdana"/>
                          <a:cs typeface="Verdana"/>
                        </a:rPr>
                        <a:t> </a:t>
                      </a:r>
                      <a:r>
                        <a:rPr sz="800" spc="-5" dirty="0">
                          <a:solidFill>
                            <a:srgbClr val="0C0C0C"/>
                          </a:solidFill>
                          <a:latin typeface="Verdana"/>
                          <a:cs typeface="Verdana"/>
                        </a:rPr>
                        <a:t>a</a:t>
                      </a:r>
                      <a:r>
                        <a:rPr sz="800" dirty="0">
                          <a:solidFill>
                            <a:srgbClr val="0C0C0C"/>
                          </a:solidFill>
                          <a:latin typeface="Verdana"/>
                          <a:cs typeface="Verdana"/>
                        </a:rPr>
                        <a:t>ware</a:t>
                      </a:r>
                      <a:r>
                        <a:rPr sz="800" spc="-5" dirty="0">
                          <a:solidFill>
                            <a:srgbClr val="0C0C0C"/>
                          </a:solidFill>
                          <a:latin typeface="Verdana"/>
                          <a:cs typeface="Verdana"/>
                        </a:rPr>
                        <a:t>n</a:t>
                      </a:r>
                      <a:r>
                        <a:rPr sz="800" dirty="0">
                          <a:solidFill>
                            <a:srgbClr val="0C0C0C"/>
                          </a:solidFill>
                          <a:latin typeface="Verdana"/>
                          <a:cs typeface="Verdana"/>
                        </a:rPr>
                        <a:t>ess,</a:t>
                      </a:r>
                      <a:r>
                        <a:rPr sz="800" spc="-130" dirty="0">
                          <a:solidFill>
                            <a:srgbClr val="0C0C0C"/>
                          </a:solidFill>
                          <a:latin typeface="Verdana"/>
                          <a:cs typeface="Verdana"/>
                        </a:rPr>
                        <a:t> </a:t>
                      </a:r>
                      <a:r>
                        <a:rPr sz="800" dirty="0">
                          <a:solidFill>
                            <a:srgbClr val="0C0C0C"/>
                          </a:solidFill>
                          <a:latin typeface="Verdana"/>
                          <a:cs typeface="Verdana"/>
                        </a:rPr>
                        <a:t>a  se</a:t>
                      </a:r>
                      <a:r>
                        <a:rPr sz="800" spc="-5" dirty="0">
                          <a:solidFill>
                            <a:srgbClr val="0C0C0C"/>
                          </a:solidFill>
                          <a:latin typeface="Verdana"/>
                          <a:cs typeface="Verdana"/>
                        </a:rPr>
                        <a:t>n</a:t>
                      </a:r>
                      <a:r>
                        <a:rPr sz="800" dirty="0">
                          <a:solidFill>
                            <a:srgbClr val="0C0C0C"/>
                          </a:solidFill>
                          <a:latin typeface="Verdana"/>
                          <a:cs typeface="Verdana"/>
                        </a:rPr>
                        <a:t>se</a:t>
                      </a:r>
                      <a:r>
                        <a:rPr sz="800" spc="-120" dirty="0">
                          <a:solidFill>
                            <a:srgbClr val="0C0C0C"/>
                          </a:solidFill>
                          <a:latin typeface="Verdana"/>
                          <a:cs typeface="Verdana"/>
                        </a:rPr>
                        <a:t> </a:t>
                      </a:r>
                      <a:r>
                        <a:rPr sz="800" dirty="0">
                          <a:solidFill>
                            <a:srgbClr val="0C0C0C"/>
                          </a:solidFill>
                          <a:latin typeface="Verdana"/>
                          <a:cs typeface="Verdana"/>
                        </a:rPr>
                        <a:t>of</a:t>
                      </a:r>
                      <a:r>
                        <a:rPr sz="800" spc="-105" dirty="0">
                          <a:solidFill>
                            <a:srgbClr val="0C0C0C"/>
                          </a:solidFill>
                          <a:latin typeface="Verdana"/>
                          <a:cs typeface="Verdana"/>
                        </a:rPr>
                        <a:t> </a:t>
                      </a:r>
                      <a:r>
                        <a:rPr sz="800" spc="-5" dirty="0">
                          <a:solidFill>
                            <a:srgbClr val="0C0C0C"/>
                          </a:solidFill>
                          <a:latin typeface="Verdana"/>
                          <a:cs typeface="Verdana"/>
                        </a:rPr>
                        <a:t>d</a:t>
                      </a:r>
                      <a:r>
                        <a:rPr sz="800" dirty="0">
                          <a:solidFill>
                            <a:srgbClr val="0C0C0C"/>
                          </a:solidFill>
                          <a:latin typeface="Verdana"/>
                          <a:cs typeface="Verdana"/>
                        </a:rPr>
                        <a:t>ignity,</a:t>
                      </a:r>
                      <a:r>
                        <a:rPr sz="800" spc="-85" dirty="0">
                          <a:solidFill>
                            <a:srgbClr val="0C0C0C"/>
                          </a:solidFill>
                          <a:latin typeface="Verdana"/>
                          <a:cs typeface="Verdana"/>
                        </a:rPr>
                        <a:t> </a:t>
                      </a:r>
                      <a:r>
                        <a:rPr sz="800" spc="-5" dirty="0">
                          <a:solidFill>
                            <a:srgbClr val="0C0C0C"/>
                          </a:solidFill>
                          <a:latin typeface="Verdana"/>
                          <a:cs typeface="Verdana"/>
                        </a:rPr>
                        <a:t>an</a:t>
                      </a:r>
                      <a:r>
                        <a:rPr sz="800" dirty="0">
                          <a:solidFill>
                            <a:srgbClr val="0C0C0C"/>
                          </a:solidFill>
                          <a:latin typeface="Verdana"/>
                          <a:cs typeface="Verdana"/>
                        </a:rPr>
                        <a:t>d</a:t>
                      </a:r>
                      <a:r>
                        <a:rPr sz="800" spc="-95" dirty="0">
                          <a:solidFill>
                            <a:srgbClr val="0C0C0C"/>
                          </a:solidFill>
                          <a:latin typeface="Verdana"/>
                          <a:cs typeface="Verdana"/>
                        </a:rPr>
                        <a:t> </a:t>
                      </a:r>
                      <a:r>
                        <a:rPr sz="800" spc="-5" dirty="0">
                          <a:solidFill>
                            <a:srgbClr val="0C0C0C"/>
                          </a:solidFill>
                          <a:latin typeface="Verdana"/>
                          <a:cs typeface="Verdana"/>
                        </a:rPr>
                        <a:t>p</a:t>
                      </a:r>
                      <a:r>
                        <a:rPr sz="800" dirty="0">
                          <a:solidFill>
                            <a:srgbClr val="0C0C0C"/>
                          </a:solidFill>
                          <a:latin typeface="Verdana"/>
                          <a:cs typeface="Verdana"/>
                        </a:rPr>
                        <a:t>ositive  </a:t>
                      </a:r>
                      <a:r>
                        <a:rPr sz="800" spc="-5" dirty="0">
                          <a:solidFill>
                            <a:srgbClr val="0C0C0C"/>
                          </a:solidFill>
                          <a:latin typeface="Verdana"/>
                          <a:cs typeface="Verdana"/>
                        </a:rPr>
                        <a:t>att</a:t>
                      </a:r>
                      <a:r>
                        <a:rPr sz="800" dirty="0">
                          <a:solidFill>
                            <a:srgbClr val="0C0C0C"/>
                          </a:solidFill>
                          <a:latin typeface="Verdana"/>
                          <a:cs typeface="Verdana"/>
                        </a:rPr>
                        <a:t>itu</a:t>
                      </a:r>
                      <a:r>
                        <a:rPr sz="800" spc="-5" dirty="0">
                          <a:solidFill>
                            <a:srgbClr val="0C0C0C"/>
                          </a:solidFill>
                          <a:latin typeface="Verdana"/>
                          <a:cs typeface="Verdana"/>
                        </a:rPr>
                        <a:t>d</a:t>
                      </a:r>
                      <a:r>
                        <a:rPr sz="800" dirty="0">
                          <a:solidFill>
                            <a:srgbClr val="0C0C0C"/>
                          </a:solidFill>
                          <a:latin typeface="Verdana"/>
                          <a:cs typeface="Verdana"/>
                        </a:rPr>
                        <a:t>es</a:t>
                      </a:r>
                      <a:r>
                        <a:rPr sz="800" spc="-90" dirty="0">
                          <a:solidFill>
                            <a:srgbClr val="0C0C0C"/>
                          </a:solidFill>
                          <a:latin typeface="Verdana"/>
                          <a:cs typeface="Verdana"/>
                        </a:rPr>
                        <a:t> </a:t>
                      </a:r>
                      <a:r>
                        <a:rPr sz="800" spc="-5" dirty="0">
                          <a:solidFill>
                            <a:srgbClr val="0C0C0C"/>
                          </a:solidFill>
                          <a:latin typeface="Verdana"/>
                          <a:cs typeface="Verdana"/>
                        </a:rPr>
                        <a:t>t</a:t>
                      </a:r>
                      <a:r>
                        <a:rPr sz="800" dirty="0">
                          <a:solidFill>
                            <a:srgbClr val="0C0C0C"/>
                          </a:solidFill>
                          <a:latin typeface="Verdana"/>
                          <a:cs typeface="Verdana"/>
                        </a:rPr>
                        <a:t>oward</a:t>
                      </a:r>
                      <a:r>
                        <a:rPr sz="800" spc="-120" dirty="0">
                          <a:solidFill>
                            <a:srgbClr val="0C0C0C"/>
                          </a:solidFill>
                          <a:latin typeface="Verdana"/>
                          <a:cs typeface="Verdana"/>
                        </a:rPr>
                        <a:t> </a:t>
                      </a:r>
                      <a:r>
                        <a:rPr sz="800" spc="-5" dirty="0">
                          <a:solidFill>
                            <a:srgbClr val="0C0C0C"/>
                          </a:solidFill>
                          <a:latin typeface="Verdana"/>
                          <a:cs typeface="Verdana"/>
                        </a:rPr>
                        <a:t>p</a:t>
                      </a:r>
                      <a:r>
                        <a:rPr sz="800" dirty="0">
                          <a:solidFill>
                            <a:srgbClr val="0C0C0C"/>
                          </a:solidFill>
                          <a:latin typeface="Verdana"/>
                          <a:cs typeface="Verdana"/>
                        </a:rPr>
                        <a:t>eo</a:t>
                      </a:r>
                      <a:r>
                        <a:rPr sz="800" spc="-5" dirty="0">
                          <a:solidFill>
                            <a:srgbClr val="0C0C0C"/>
                          </a:solidFill>
                          <a:latin typeface="Verdana"/>
                          <a:cs typeface="Verdana"/>
                        </a:rPr>
                        <a:t>p</a:t>
                      </a:r>
                      <a:r>
                        <a:rPr sz="800" dirty="0">
                          <a:solidFill>
                            <a:srgbClr val="0C0C0C"/>
                          </a:solidFill>
                          <a:latin typeface="Verdana"/>
                          <a:cs typeface="Verdana"/>
                        </a:rPr>
                        <a:t>le</a:t>
                      </a:r>
                      <a:r>
                        <a:rPr sz="800" spc="-120" dirty="0">
                          <a:solidFill>
                            <a:srgbClr val="0C0C0C"/>
                          </a:solidFill>
                          <a:latin typeface="Verdana"/>
                          <a:cs typeface="Verdana"/>
                        </a:rPr>
                        <a:t> </a:t>
                      </a:r>
                      <a:r>
                        <a:rPr sz="800" dirty="0">
                          <a:solidFill>
                            <a:srgbClr val="0C0C0C"/>
                          </a:solidFill>
                          <a:latin typeface="Verdana"/>
                          <a:cs typeface="Verdana"/>
                        </a:rPr>
                        <a:t>wi</a:t>
                      </a:r>
                      <a:r>
                        <a:rPr sz="800" spc="-5" dirty="0">
                          <a:solidFill>
                            <a:srgbClr val="0C0C0C"/>
                          </a:solidFill>
                          <a:latin typeface="Verdana"/>
                          <a:cs typeface="Verdana"/>
                        </a:rPr>
                        <a:t>t</a:t>
                      </a:r>
                      <a:r>
                        <a:rPr sz="800" dirty="0">
                          <a:solidFill>
                            <a:srgbClr val="0C0C0C"/>
                          </a:solidFill>
                          <a:latin typeface="Verdana"/>
                          <a:cs typeface="Verdana"/>
                        </a:rPr>
                        <a:t>h</a:t>
                      </a:r>
                      <a:r>
                        <a:rPr sz="800" spc="-95" dirty="0">
                          <a:solidFill>
                            <a:srgbClr val="0C0C0C"/>
                          </a:solidFill>
                          <a:latin typeface="Verdana"/>
                          <a:cs typeface="Verdana"/>
                        </a:rPr>
                        <a:t> </a:t>
                      </a:r>
                      <a:r>
                        <a:rPr sz="800" dirty="0">
                          <a:solidFill>
                            <a:srgbClr val="0C0C0C"/>
                          </a:solidFill>
                          <a:latin typeface="Verdana"/>
                          <a:cs typeface="Verdana"/>
                        </a:rPr>
                        <a:t>a  </a:t>
                      </a:r>
                      <a:r>
                        <a:rPr sz="800" spc="-5" dirty="0">
                          <a:solidFill>
                            <a:srgbClr val="0C0C0C"/>
                          </a:solidFill>
                          <a:latin typeface="Verdana"/>
                          <a:cs typeface="Verdana"/>
                        </a:rPr>
                        <a:t>d</a:t>
                      </a:r>
                      <a:r>
                        <a:rPr sz="800" dirty="0">
                          <a:solidFill>
                            <a:srgbClr val="0C0C0C"/>
                          </a:solidFill>
                          <a:latin typeface="Verdana"/>
                          <a:cs typeface="Verdana"/>
                        </a:rPr>
                        <a:t>isa</a:t>
                      </a:r>
                      <a:r>
                        <a:rPr sz="800" spc="-5" dirty="0">
                          <a:solidFill>
                            <a:srgbClr val="0C0C0C"/>
                          </a:solidFill>
                          <a:latin typeface="Verdana"/>
                          <a:cs typeface="Verdana"/>
                        </a:rPr>
                        <a:t>b</a:t>
                      </a:r>
                      <a:r>
                        <a:rPr sz="800" dirty="0">
                          <a:solidFill>
                            <a:srgbClr val="0C0C0C"/>
                          </a:solidFill>
                          <a:latin typeface="Verdana"/>
                          <a:cs typeface="Verdana"/>
                        </a:rPr>
                        <a:t>ility/dis</a:t>
                      </a:r>
                      <a:r>
                        <a:rPr sz="800" spc="5" dirty="0">
                          <a:solidFill>
                            <a:srgbClr val="0C0C0C"/>
                          </a:solidFill>
                          <a:latin typeface="Verdana"/>
                          <a:cs typeface="Verdana"/>
                        </a:rPr>
                        <a:t>e</a:t>
                      </a:r>
                      <a:r>
                        <a:rPr sz="800" spc="-5" dirty="0">
                          <a:solidFill>
                            <a:srgbClr val="0C0C0C"/>
                          </a:solidFill>
                          <a:latin typeface="Verdana"/>
                          <a:cs typeface="Verdana"/>
                        </a:rPr>
                        <a:t>a</a:t>
                      </a:r>
                      <a:r>
                        <a:rPr sz="800" dirty="0">
                          <a:solidFill>
                            <a:srgbClr val="0C0C0C"/>
                          </a:solidFill>
                          <a:latin typeface="Verdana"/>
                          <a:cs typeface="Verdana"/>
                        </a:rPr>
                        <a:t>se.</a:t>
                      </a:r>
                      <a:r>
                        <a:rPr sz="800" spc="-110" dirty="0">
                          <a:solidFill>
                            <a:srgbClr val="0C0C0C"/>
                          </a:solidFill>
                          <a:latin typeface="Verdana"/>
                          <a:cs typeface="Verdana"/>
                        </a:rPr>
                        <a:t> </a:t>
                      </a:r>
                      <a:r>
                        <a:rPr sz="800" dirty="0">
                          <a:solidFill>
                            <a:srgbClr val="0C0C0C"/>
                          </a:solidFill>
                          <a:latin typeface="Verdana"/>
                          <a:cs typeface="Verdana"/>
                        </a:rPr>
                        <a:t>Plac</a:t>
                      </a:r>
                      <a:r>
                        <a:rPr sz="800" spc="5" dirty="0">
                          <a:solidFill>
                            <a:srgbClr val="0C0C0C"/>
                          </a:solidFill>
                          <a:latin typeface="Verdana"/>
                          <a:cs typeface="Verdana"/>
                        </a:rPr>
                        <a:t>e</a:t>
                      </a:r>
                      <a:r>
                        <a:rPr sz="800" dirty="0">
                          <a:solidFill>
                            <a:srgbClr val="0C0C0C"/>
                          </a:solidFill>
                          <a:latin typeface="Verdana"/>
                          <a:cs typeface="Verdana"/>
                        </a:rPr>
                        <a:t>s  em</a:t>
                      </a:r>
                      <a:r>
                        <a:rPr sz="800" spc="-5" dirty="0">
                          <a:solidFill>
                            <a:srgbClr val="0C0C0C"/>
                          </a:solidFill>
                          <a:latin typeface="Verdana"/>
                          <a:cs typeface="Verdana"/>
                        </a:rPr>
                        <a:t>pha</a:t>
                      </a:r>
                      <a:r>
                        <a:rPr sz="800" dirty="0">
                          <a:solidFill>
                            <a:srgbClr val="0C0C0C"/>
                          </a:solidFill>
                          <a:latin typeface="Verdana"/>
                          <a:cs typeface="Verdana"/>
                        </a:rPr>
                        <a:t>sis</a:t>
                      </a:r>
                      <a:r>
                        <a:rPr sz="800" spc="-110" dirty="0">
                          <a:solidFill>
                            <a:srgbClr val="0C0C0C"/>
                          </a:solidFill>
                          <a:latin typeface="Verdana"/>
                          <a:cs typeface="Verdana"/>
                        </a:rPr>
                        <a:t> </a:t>
                      </a:r>
                      <a:r>
                        <a:rPr sz="800" dirty="0">
                          <a:solidFill>
                            <a:srgbClr val="0C0C0C"/>
                          </a:solidFill>
                          <a:latin typeface="Verdana"/>
                          <a:cs typeface="Verdana"/>
                        </a:rPr>
                        <a:t>on</a:t>
                      </a:r>
                      <a:r>
                        <a:rPr sz="800" spc="-105" dirty="0">
                          <a:solidFill>
                            <a:srgbClr val="0C0C0C"/>
                          </a:solidFill>
                          <a:latin typeface="Verdana"/>
                          <a:cs typeface="Verdana"/>
                        </a:rPr>
                        <a:t> </a:t>
                      </a:r>
                      <a:r>
                        <a:rPr sz="800" spc="-10" dirty="0">
                          <a:solidFill>
                            <a:srgbClr val="0C0C0C"/>
                          </a:solidFill>
                          <a:latin typeface="Verdana"/>
                          <a:cs typeface="Verdana"/>
                        </a:rPr>
                        <a:t>t</a:t>
                      </a:r>
                      <a:r>
                        <a:rPr sz="800" spc="-5" dirty="0">
                          <a:solidFill>
                            <a:srgbClr val="0C0C0C"/>
                          </a:solidFill>
                          <a:latin typeface="Verdana"/>
                          <a:cs typeface="Verdana"/>
                        </a:rPr>
                        <a:t>h</a:t>
                      </a:r>
                      <a:r>
                        <a:rPr sz="800" dirty="0">
                          <a:solidFill>
                            <a:srgbClr val="0C0C0C"/>
                          </a:solidFill>
                          <a:latin typeface="Verdana"/>
                          <a:cs typeface="Verdana"/>
                        </a:rPr>
                        <a:t>e</a:t>
                      </a:r>
                      <a:r>
                        <a:rPr sz="800" spc="-95" dirty="0">
                          <a:solidFill>
                            <a:srgbClr val="0C0C0C"/>
                          </a:solidFill>
                          <a:latin typeface="Verdana"/>
                          <a:cs typeface="Verdana"/>
                        </a:rPr>
                        <a:t> </a:t>
                      </a:r>
                      <a:r>
                        <a:rPr sz="800" spc="-10" dirty="0">
                          <a:solidFill>
                            <a:srgbClr val="0C0C0C"/>
                          </a:solidFill>
                          <a:latin typeface="Verdana"/>
                          <a:cs typeface="Verdana"/>
                        </a:rPr>
                        <a:t>p</a:t>
                      </a:r>
                      <a:r>
                        <a:rPr sz="800" dirty="0">
                          <a:solidFill>
                            <a:srgbClr val="0C0C0C"/>
                          </a:solidFill>
                          <a:latin typeface="Verdana"/>
                          <a:cs typeface="Verdana"/>
                        </a:rPr>
                        <a:t>erso</a:t>
                      </a:r>
                      <a:r>
                        <a:rPr sz="800" spc="-5" dirty="0">
                          <a:solidFill>
                            <a:srgbClr val="0C0C0C"/>
                          </a:solidFill>
                          <a:latin typeface="Verdana"/>
                          <a:cs typeface="Verdana"/>
                        </a:rPr>
                        <a:t>n</a:t>
                      </a:r>
                      <a:r>
                        <a:rPr sz="800" dirty="0">
                          <a:solidFill>
                            <a:srgbClr val="0C0C0C"/>
                          </a:solidFill>
                          <a:latin typeface="Verdana"/>
                          <a:cs typeface="Verdana"/>
                        </a:rPr>
                        <a:t>,</a:t>
                      </a:r>
                      <a:r>
                        <a:rPr sz="800" spc="-120" dirty="0">
                          <a:solidFill>
                            <a:srgbClr val="0C0C0C"/>
                          </a:solidFill>
                          <a:latin typeface="Verdana"/>
                          <a:cs typeface="Verdana"/>
                        </a:rPr>
                        <a:t> </a:t>
                      </a:r>
                      <a:r>
                        <a:rPr sz="800" dirty="0">
                          <a:solidFill>
                            <a:srgbClr val="0C0C0C"/>
                          </a:solidFill>
                          <a:latin typeface="Verdana"/>
                          <a:cs typeface="Verdana"/>
                        </a:rPr>
                        <a:t>ra</a:t>
                      </a:r>
                      <a:r>
                        <a:rPr sz="800" spc="-10" dirty="0">
                          <a:solidFill>
                            <a:srgbClr val="0C0C0C"/>
                          </a:solidFill>
                          <a:latin typeface="Verdana"/>
                          <a:cs typeface="Verdana"/>
                        </a:rPr>
                        <a:t>t</a:t>
                      </a:r>
                      <a:r>
                        <a:rPr sz="800" spc="-5" dirty="0">
                          <a:solidFill>
                            <a:srgbClr val="0C0C0C"/>
                          </a:solidFill>
                          <a:latin typeface="Verdana"/>
                          <a:cs typeface="Verdana"/>
                        </a:rPr>
                        <a:t>h</a:t>
                      </a:r>
                      <a:r>
                        <a:rPr sz="800" dirty="0">
                          <a:solidFill>
                            <a:srgbClr val="0C0C0C"/>
                          </a:solidFill>
                          <a:latin typeface="Verdana"/>
                          <a:cs typeface="Verdana"/>
                        </a:rPr>
                        <a:t>er  </a:t>
                      </a:r>
                      <a:r>
                        <a:rPr sz="800" spc="-5" dirty="0">
                          <a:solidFill>
                            <a:srgbClr val="0C0C0C"/>
                          </a:solidFill>
                          <a:latin typeface="Verdana"/>
                          <a:cs typeface="Verdana"/>
                        </a:rPr>
                        <a:t>tha</a:t>
                      </a:r>
                      <a:r>
                        <a:rPr sz="800" dirty="0">
                          <a:solidFill>
                            <a:srgbClr val="0C0C0C"/>
                          </a:solidFill>
                          <a:latin typeface="Verdana"/>
                          <a:cs typeface="Verdana"/>
                        </a:rPr>
                        <a:t>n</a:t>
                      </a:r>
                      <a:r>
                        <a:rPr sz="800" spc="-80" dirty="0">
                          <a:solidFill>
                            <a:srgbClr val="0C0C0C"/>
                          </a:solidFill>
                          <a:latin typeface="Verdana"/>
                          <a:cs typeface="Verdana"/>
                        </a:rPr>
                        <a:t> </a:t>
                      </a:r>
                      <a:r>
                        <a:rPr sz="800" spc="-5" dirty="0">
                          <a:solidFill>
                            <a:srgbClr val="0C0C0C"/>
                          </a:solidFill>
                          <a:latin typeface="Verdana"/>
                          <a:cs typeface="Verdana"/>
                        </a:rPr>
                        <a:t>th</a:t>
                      </a:r>
                      <a:r>
                        <a:rPr sz="800" dirty="0">
                          <a:solidFill>
                            <a:srgbClr val="0C0C0C"/>
                          </a:solidFill>
                          <a:latin typeface="Verdana"/>
                          <a:cs typeface="Verdana"/>
                        </a:rPr>
                        <a:t>e</a:t>
                      </a:r>
                      <a:r>
                        <a:rPr sz="800" spc="-95" dirty="0">
                          <a:solidFill>
                            <a:srgbClr val="0C0C0C"/>
                          </a:solidFill>
                          <a:latin typeface="Verdana"/>
                          <a:cs typeface="Verdana"/>
                        </a:rPr>
                        <a:t> </a:t>
                      </a:r>
                      <a:r>
                        <a:rPr sz="800" spc="-10" dirty="0">
                          <a:solidFill>
                            <a:srgbClr val="0C0C0C"/>
                          </a:solidFill>
                          <a:latin typeface="Verdana"/>
                          <a:cs typeface="Verdana"/>
                        </a:rPr>
                        <a:t>d</a:t>
                      </a:r>
                      <a:r>
                        <a:rPr sz="800" dirty="0">
                          <a:solidFill>
                            <a:srgbClr val="0C0C0C"/>
                          </a:solidFill>
                          <a:latin typeface="Verdana"/>
                          <a:cs typeface="Verdana"/>
                        </a:rPr>
                        <a:t>isa</a:t>
                      </a:r>
                      <a:r>
                        <a:rPr sz="800" spc="-5" dirty="0">
                          <a:solidFill>
                            <a:srgbClr val="0C0C0C"/>
                          </a:solidFill>
                          <a:latin typeface="Verdana"/>
                          <a:cs typeface="Verdana"/>
                        </a:rPr>
                        <a:t>b</a:t>
                      </a:r>
                      <a:r>
                        <a:rPr sz="800" dirty="0">
                          <a:solidFill>
                            <a:srgbClr val="0C0C0C"/>
                          </a:solidFill>
                          <a:latin typeface="Verdana"/>
                          <a:cs typeface="Verdana"/>
                        </a:rPr>
                        <a:t>ility/dis</a:t>
                      </a:r>
                      <a:r>
                        <a:rPr sz="800" spc="5" dirty="0">
                          <a:solidFill>
                            <a:srgbClr val="0C0C0C"/>
                          </a:solidFill>
                          <a:latin typeface="Verdana"/>
                          <a:cs typeface="Verdana"/>
                        </a:rPr>
                        <a:t>e</a:t>
                      </a:r>
                      <a:r>
                        <a:rPr sz="800" spc="-5" dirty="0">
                          <a:solidFill>
                            <a:srgbClr val="0C0C0C"/>
                          </a:solidFill>
                          <a:latin typeface="Verdana"/>
                          <a:cs typeface="Verdana"/>
                        </a:rPr>
                        <a:t>a</a:t>
                      </a:r>
                      <a:r>
                        <a:rPr sz="800" dirty="0">
                          <a:solidFill>
                            <a:srgbClr val="0C0C0C"/>
                          </a:solidFill>
                          <a:latin typeface="Verdana"/>
                          <a:cs typeface="Verdana"/>
                        </a:rPr>
                        <a:t>se.</a:t>
                      </a:r>
                      <a:endParaRPr sz="800" dirty="0">
                        <a:latin typeface="Verdana"/>
                        <a:cs typeface="Verdana"/>
                      </a:endParaRPr>
                    </a:p>
                    <a:p>
                      <a:pPr>
                        <a:lnSpc>
                          <a:spcPct val="100000"/>
                        </a:lnSpc>
                      </a:pPr>
                      <a:endParaRPr sz="900" dirty="0">
                        <a:latin typeface="Times New Roman"/>
                        <a:cs typeface="Times New Roman"/>
                      </a:endParaRPr>
                    </a:p>
                    <a:p>
                      <a:pPr marL="92710">
                        <a:lnSpc>
                          <a:spcPct val="100000"/>
                        </a:lnSpc>
                      </a:pPr>
                      <a:r>
                        <a:rPr sz="800" dirty="0">
                          <a:solidFill>
                            <a:srgbClr val="0C0C0C"/>
                          </a:solidFill>
                          <a:latin typeface="Verdana"/>
                          <a:cs typeface="Verdana"/>
                        </a:rPr>
                        <a:t>Ex</a:t>
                      </a:r>
                      <a:r>
                        <a:rPr sz="800" spc="-5" dirty="0">
                          <a:solidFill>
                            <a:srgbClr val="0C0C0C"/>
                          </a:solidFill>
                          <a:latin typeface="Verdana"/>
                          <a:cs typeface="Verdana"/>
                        </a:rPr>
                        <a:t>a</a:t>
                      </a:r>
                      <a:r>
                        <a:rPr sz="800" dirty="0">
                          <a:solidFill>
                            <a:srgbClr val="0C0C0C"/>
                          </a:solidFill>
                          <a:latin typeface="Verdana"/>
                          <a:cs typeface="Verdana"/>
                        </a:rPr>
                        <a:t>m</a:t>
                      </a:r>
                      <a:r>
                        <a:rPr sz="800" spc="-5" dirty="0">
                          <a:solidFill>
                            <a:srgbClr val="0C0C0C"/>
                          </a:solidFill>
                          <a:latin typeface="Verdana"/>
                          <a:cs typeface="Verdana"/>
                        </a:rPr>
                        <a:t>p</a:t>
                      </a:r>
                      <a:r>
                        <a:rPr sz="800" dirty="0">
                          <a:solidFill>
                            <a:srgbClr val="0C0C0C"/>
                          </a:solidFill>
                          <a:latin typeface="Verdana"/>
                          <a:cs typeface="Verdana"/>
                        </a:rPr>
                        <a:t>l</a:t>
                      </a:r>
                      <a:r>
                        <a:rPr sz="800" spc="5" dirty="0">
                          <a:solidFill>
                            <a:srgbClr val="0C0C0C"/>
                          </a:solidFill>
                          <a:latin typeface="Verdana"/>
                          <a:cs typeface="Verdana"/>
                        </a:rPr>
                        <a:t>e</a:t>
                      </a:r>
                      <a:r>
                        <a:rPr sz="800" dirty="0">
                          <a:solidFill>
                            <a:srgbClr val="0C0C0C"/>
                          </a:solidFill>
                          <a:latin typeface="Verdana"/>
                          <a:cs typeface="Verdana"/>
                        </a:rPr>
                        <a:t>:</a:t>
                      </a:r>
                      <a:r>
                        <a:rPr sz="800" spc="-120" dirty="0">
                          <a:solidFill>
                            <a:srgbClr val="0C0C0C"/>
                          </a:solidFill>
                          <a:latin typeface="Verdana"/>
                          <a:cs typeface="Verdana"/>
                        </a:rPr>
                        <a:t> </a:t>
                      </a:r>
                      <a:r>
                        <a:rPr sz="800" dirty="0">
                          <a:solidFill>
                            <a:srgbClr val="0C0C0C"/>
                          </a:solidFill>
                          <a:latin typeface="Verdana"/>
                          <a:cs typeface="Verdana"/>
                        </a:rPr>
                        <a:t>Lee</a:t>
                      </a:r>
                      <a:r>
                        <a:rPr sz="800" spc="-120" dirty="0">
                          <a:solidFill>
                            <a:srgbClr val="0C0C0C"/>
                          </a:solidFill>
                          <a:latin typeface="Verdana"/>
                          <a:cs typeface="Verdana"/>
                        </a:rPr>
                        <a:t> </a:t>
                      </a:r>
                      <a:r>
                        <a:rPr sz="800" spc="-5" dirty="0">
                          <a:solidFill>
                            <a:srgbClr val="0C0C0C"/>
                          </a:solidFill>
                          <a:latin typeface="Verdana"/>
                          <a:cs typeface="Verdana"/>
                        </a:rPr>
                        <a:t>ha</a:t>
                      </a:r>
                      <a:r>
                        <a:rPr sz="800" dirty="0">
                          <a:solidFill>
                            <a:srgbClr val="0C0C0C"/>
                          </a:solidFill>
                          <a:latin typeface="Verdana"/>
                          <a:cs typeface="Verdana"/>
                        </a:rPr>
                        <a:t>s</a:t>
                      </a:r>
                      <a:r>
                        <a:rPr sz="800" spc="-90" dirty="0">
                          <a:solidFill>
                            <a:srgbClr val="0C0C0C"/>
                          </a:solidFill>
                          <a:latin typeface="Verdana"/>
                          <a:cs typeface="Verdana"/>
                        </a:rPr>
                        <a:t> </a:t>
                      </a:r>
                      <a:r>
                        <a:rPr sz="800" spc="-5" dirty="0">
                          <a:solidFill>
                            <a:srgbClr val="0C0C0C"/>
                          </a:solidFill>
                          <a:latin typeface="Verdana"/>
                          <a:cs typeface="Verdana"/>
                        </a:rPr>
                        <a:t>d</a:t>
                      </a:r>
                      <a:r>
                        <a:rPr sz="800" dirty="0">
                          <a:solidFill>
                            <a:srgbClr val="0C0C0C"/>
                          </a:solidFill>
                          <a:latin typeface="Verdana"/>
                          <a:cs typeface="Verdana"/>
                        </a:rPr>
                        <a:t>ia</a:t>
                      </a:r>
                      <a:r>
                        <a:rPr sz="800" spc="-5" dirty="0">
                          <a:solidFill>
                            <a:srgbClr val="0C0C0C"/>
                          </a:solidFill>
                          <a:latin typeface="Verdana"/>
                          <a:cs typeface="Verdana"/>
                        </a:rPr>
                        <a:t>b</a:t>
                      </a:r>
                      <a:r>
                        <a:rPr sz="800" dirty="0">
                          <a:solidFill>
                            <a:srgbClr val="0C0C0C"/>
                          </a:solidFill>
                          <a:latin typeface="Verdana"/>
                          <a:cs typeface="Verdana"/>
                        </a:rPr>
                        <a:t>e</a:t>
                      </a:r>
                      <a:r>
                        <a:rPr sz="800" spc="-5" dirty="0">
                          <a:solidFill>
                            <a:srgbClr val="0C0C0C"/>
                          </a:solidFill>
                          <a:latin typeface="Verdana"/>
                          <a:cs typeface="Verdana"/>
                        </a:rPr>
                        <a:t>t</a:t>
                      </a:r>
                      <a:r>
                        <a:rPr sz="800" dirty="0">
                          <a:solidFill>
                            <a:srgbClr val="0C0C0C"/>
                          </a:solidFill>
                          <a:latin typeface="Verdana"/>
                          <a:cs typeface="Verdana"/>
                        </a:rPr>
                        <a:t>es</a:t>
                      </a:r>
                      <a:endParaRPr sz="800" dirty="0">
                        <a:latin typeface="Verdana"/>
                        <a:cs typeface="Verdana"/>
                      </a:endParaRPr>
                    </a:p>
                    <a:p>
                      <a:pPr marL="92710">
                        <a:lnSpc>
                          <a:spcPct val="100000"/>
                        </a:lnSpc>
                      </a:pPr>
                      <a:r>
                        <a:rPr sz="800" spc="-5" dirty="0">
                          <a:solidFill>
                            <a:srgbClr val="0C0C0C"/>
                          </a:solidFill>
                          <a:latin typeface="Verdana"/>
                          <a:cs typeface="Verdana"/>
                        </a:rPr>
                        <a:t>(</a:t>
                      </a:r>
                      <a:r>
                        <a:rPr sz="800" dirty="0">
                          <a:solidFill>
                            <a:srgbClr val="0C0C0C"/>
                          </a:solidFill>
                          <a:latin typeface="Verdana"/>
                          <a:cs typeface="Verdana"/>
                        </a:rPr>
                        <a:t>in</a:t>
                      </a:r>
                      <a:r>
                        <a:rPr sz="800" spc="-5" dirty="0">
                          <a:solidFill>
                            <a:srgbClr val="0C0C0C"/>
                          </a:solidFill>
                          <a:latin typeface="Verdana"/>
                          <a:cs typeface="Verdana"/>
                        </a:rPr>
                        <a:t>s</a:t>
                      </a:r>
                      <a:r>
                        <a:rPr sz="800" spc="-10" dirty="0">
                          <a:solidFill>
                            <a:srgbClr val="0C0C0C"/>
                          </a:solidFill>
                          <a:latin typeface="Verdana"/>
                          <a:cs typeface="Verdana"/>
                        </a:rPr>
                        <a:t>t</a:t>
                      </a:r>
                      <a:r>
                        <a:rPr sz="800" dirty="0">
                          <a:solidFill>
                            <a:srgbClr val="0C0C0C"/>
                          </a:solidFill>
                          <a:latin typeface="Verdana"/>
                          <a:cs typeface="Verdana"/>
                        </a:rPr>
                        <a:t>e</a:t>
                      </a:r>
                      <a:r>
                        <a:rPr sz="800" spc="-5" dirty="0">
                          <a:solidFill>
                            <a:srgbClr val="0C0C0C"/>
                          </a:solidFill>
                          <a:latin typeface="Verdana"/>
                          <a:cs typeface="Verdana"/>
                        </a:rPr>
                        <a:t>a</a:t>
                      </a:r>
                      <a:r>
                        <a:rPr sz="800" dirty="0">
                          <a:solidFill>
                            <a:srgbClr val="0C0C0C"/>
                          </a:solidFill>
                          <a:latin typeface="Verdana"/>
                          <a:cs typeface="Verdana"/>
                        </a:rPr>
                        <a:t>d</a:t>
                      </a:r>
                      <a:r>
                        <a:rPr sz="800" spc="-95" dirty="0">
                          <a:solidFill>
                            <a:srgbClr val="0C0C0C"/>
                          </a:solidFill>
                          <a:latin typeface="Verdana"/>
                          <a:cs typeface="Verdana"/>
                        </a:rPr>
                        <a:t> </a:t>
                      </a:r>
                      <a:r>
                        <a:rPr sz="800" dirty="0">
                          <a:solidFill>
                            <a:srgbClr val="0C0C0C"/>
                          </a:solidFill>
                          <a:latin typeface="Verdana"/>
                          <a:cs typeface="Verdana"/>
                        </a:rPr>
                        <a:t>of</a:t>
                      </a:r>
                      <a:r>
                        <a:rPr sz="800" spc="-114" dirty="0">
                          <a:solidFill>
                            <a:srgbClr val="0C0C0C"/>
                          </a:solidFill>
                          <a:latin typeface="Verdana"/>
                          <a:cs typeface="Verdana"/>
                        </a:rPr>
                        <a:t> </a:t>
                      </a:r>
                      <a:r>
                        <a:rPr sz="800" spc="-5" dirty="0">
                          <a:solidFill>
                            <a:srgbClr val="0C0C0C"/>
                          </a:solidFill>
                          <a:latin typeface="Verdana"/>
                          <a:cs typeface="Verdana"/>
                        </a:rPr>
                        <a:t>L</a:t>
                      </a:r>
                      <a:r>
                        <a:rPr sz="800" dirty="0">
                          <a:solidFill>
                            <a:srgbClr val="0C0C0C"/>
                          </a:solidFill>
                          <a:latin typeface="Verdana"/>
                          <a:cs typeface="Verdana"/>
                        </a:rPr>
                        <a:t>ee</a:t>
                      </a:r>
                      <a:r>
                        <a:rPr sz="800" spc="-110" dirty="0">
                          <a:solidFill>
                            <a:srgbClr val="0C0C0C"/>
                          </a:solidFill>
                          <a:latin typeface="Verdana"/>
                          <a:cs typeface="Verdana"/>
                        </a:rPr>
                        <a:t> </a:t>
                      </a:r>
                      <a:r>
                        <a:rPr sz="800" dirty="0">
                          <a:solidFill>
                            <a:srgbClr val="0C0C0C"/>
                          </a:solidFill>
                          <a:latin typeface="Verdana"/>
                          <a:cs typeface="Verdana"/>
                        </a:rPr>
                        <a:t>is</a:t>
                      </a:r>
                      <a:r>
                        <a:rPr sz="800" spc="-100" dirty="0">
                          <a:solidFill>
                            <a:srgbClr val="0C0C0C"/>
                          </a:solidFill>
                          <a:latin typeface="Verdana"/>
                          <a:cs typeface="Verdana"/>
                        </a:rPr>
                        <a:t> </a:t>
                      </a:r>
                      <a:r>
                        <a:rPr sz="800" dirty="0">
                          <a:solidFill>
                            <a:srgbClr val="0C0C0C"/>
                          </a:solidFill>
                          <a:latin typeface="Verdana"/>
                          <a:cs typeface="Verdana"/>
                        </a:rPr>
                        <a:t>a</a:t>
                      </a:r>
                      <a:r>
                        <a:rPr sz="800" spc="-105" dirty="0">
                          <a:solidFill>
                            <a:srgbClr val="0C0C0C"/>
                          </a:solidFill>
                          <a:latin typeface="Verdana"/>
                          <a:cs typeface="Verdana"/>
                        </a:rPr>
                        <a:t> </a:t>
                      </a:r>
                      <a:r>
                        <a:rPr sz="800" spc="-10" dirty="0">
                          <a:solidFill>
                            <a:srgbClr val="0C0C0C"/>
                          </a:solidFill>
                          <a:latin typeface="Verdana"/>
                          <a:cs typeface="Verdana"/>
                        </a:rPr>
                        <a:t>d</a:t>
                      </a:r>
                      <a:r>
                        <a:rPr sz="800" dirty="0">
                          <a:solidFill>
                            <a:srgbClr val="0C0C0C"/>
                          </a:solidFill>
                          <a:latin typeface="Verdana"/>
                          <a:cs typeface="Verdana"/>
                        </a:rPr>
                        <a:t>ia</a:t>
                      </a:r>
                      <a:r>
                        <a:rPr sz="800" spc="-10" dirty="0">
                          <a:solidFill>
                            <a:srgbClr val="0C0C0C"/>
                          </a:solidFill>
                          <a:latin typeface="Verdana"/>
                          <a:cs typeface="Verdana"/>
                        </a:rPr>
                        <a:t>b</a:t>
                      </a:r>
                      <a:r>
                        <a:rPr sz="800" dirty="0">
                          <a:solidFill>
                            <a:srgbClr val="0C0C0C"/>
                          </a:solidFill>
                          <a:latin typeface="Verdana"/>
                          <a:cs typeface="Verdana"/>
                        </a:rPr>
                        <a:t>e</a:t>
                      </a:r>
                      <a:r>
                        <a:rPr sz="800" spc="-10" dirty="0">
                          <a:solidFill>
                            <a:srgbClr val="0C0C0C"/>
                          </a:solidFill>
                          <a:latin typeface="Verdana"/>
                          <a:cs typeface="Verdana"/>
                        </a:rPr>
                        <a:t>t</a:t>
                      </a:r>
                      <a:r>
                        <a:rPr sz="800" dirty="0">
                          <a:solidFill>
                            <a:srgbClr val="0C0C0C"/>
                          </a:solidFill>
                          <a:latin typeface="Verdana"/>
                          <a:cs typeface="Verdana"/>
                        </a:rPr>
                        <a:t>ic</a:t>
                      </a:r>
                      <a:r>
                        <a:rPr sz="800" spc="-5" dirty="0">
                          <a:solidFill>
                            <a:srgbClr val="0C0C0C"/>
                          </a:solidFill>
                          <a:latin typeface="Verdana"/>
                          <a:cs typeface="Verdana"/>
                        </a:rPr>
                        <a:t>)</a:t>
                      </a:r>
                      <a:r>
                        <a:rPr sz="800" dirty="0">
                          <a:solidFill>
                            <a:srgbClr val="0C0C0C"/>
                          </a:solidFill>
                          <a:latin typeface="Verdana"/>
                          <a:cs typeface="Verdana"/>
                        </a:rPr>
                        <a:t>.</a:t>
                      </a:r>
                      <a:endParaRPr sz="800" dirty="0">
                        <a:latin typeface="Verdana"/>
                        <a:cs typeface="Verdana"/>
                      </a:endParaRPr>
                    </a:p>
                  </a:txBody>
                  <a:tcPr marL="0" marR="0" marT="295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C20E"/>
                    </a:solidFill>
                  </a:tcPr>
                </a:tc>
                <a:extLst>
                  <a:ext uri="{0D108BD9-81ED-4DB2-BD59-A6C34878D82A}">
                    <a16:rowId xmlns:a16="http://schemas.microsoft.com/office/drawing/2014/main" val="10003"/>
                  </a:ext>
                </a:extLst>
              </a:tr>
            </a:tbl>
          </a:graphicData>
        </a:graphic>
      </p:graphicFrame>
      <p:graphicFrame>
        <p:nvGraphicFramePr>
          <p:cNvPr id="6" name="object 6"/>
          <p:cNvGraphicFramePr>
            <a:graphicFrameLocks noGrp="1"/>
          </p:cNvGraphicFramePr>
          <p:nvPr>
            <p:extLst>
              <p:ext uri="{D42A27DB-BD31-4B8C-83A1-F6EECF244321}">
                <p14:modId xmlns:p14="http://schemas.microsoft.com/office/powerpoint/2010/main" val="270606937"/>
              </p:ext>
            </p:extLst>
          </p:nvPr>
        </p:nvGraphicFramePr>
        <p:xfrm>
          <a:off x="175784" y="3152686"/>
          <a:ext cx="4843939" cy="1404535"/>
        </p:xfrm>
        <a:graphic>
          <a:graphicData uri="http://schemas.openxmlformats.org/drawingml/2006/table">
            <a:tbl>
              <a:tblPr firstRow="1" bandRow="1">
                <a:tableStyleId>{2D5ABB26-0587-4C30-8999-92F81FD0307C}</a:tableStyleId>
              </a:tblPr>
              <a:tblGrid>
                <a:gridCol w="4843939">
                  <a:extLst>
                    <a:ext uri="{9D8B030D-6E8A-4147-A177-3AD203B41FA5}">
                      <a16:colId xmlns:a16="http://schemas.microsoft.com/office/drawing/2014/main" val="20000"/>
                    </a:ext>
                  </a:extLst>
                </a:gridCol>
              </a:tblGrid>
              <a:tr h="194310">
                <a:tc>
                  <a:txBody>
                    <a:bodyPr/>
                    <a:lstStyle/>
                    <a:p>
                      <a:pPr marL="91440">
                        <a:lnSpc>
                          <a:spcPct val="100000"/>
                        </a:lnSpc>
                        <a:spcBef>
                          <a:spcPts val="310"/>
                        </a:spcBef>
                      </a:pPr>
                      <a:r>
                        <a:rPr sz="800" b="1" dirty="0">
                          <a:solidFill>
                            <a:srgbClr val="FFFFFF"/>
                          </a:solidFill>
                          <a:latin typeface="Tahoma"/>
                          <a:cs typeface="Tahoma"/>
                        </a:rPr>
                        <a:t>Ta</a:t>
                      </a:r>
                      <a:r>
                        <a:rPr sz="800" b="1" spc="-10" dirty="0">
                          <a:solidFill>
                            <a:srgbClr val="FFFFFF"/>
                          </a:solidFill>
                          <a:latin typeface="Tahoma"/>
                          <a:cs typeface="Tahoma"/>
                        </a:rPr>
                        <a:t>b</a:t>
                      </a:r>
                      <a:r>
                        <a:rPr sz="800" b="1" dirty="0">
                          <a:solidFill>
                            <a:srgbClr val="FFFFFF"/>
                          </a:solidFill>
                          <a:latin typeface="Tahoma"/>
                          <a:cs typeface="Tahoma"/>
                        </a:rPr>
                        <a:t>le</a:t>
                      </a:r>
                      <a:r>
                        <a:rPr sz="800" b="1" spc="-40" dirty="0">
                          <a:solidFill>
                            <a:srgbClr val="FFFFFF"/>
                          </a:solidFill>
                          <a:latin typeface="Tahoma"/>
                          <a:cs typeface="Tahoma"/>
                        </a:rPr>
                        <a:t> </a:t>
                      </a:r>
                      <a:r>
                        <a:rPr sz="800" b="1" spc="-10" dirty="0">
                          <a:solidFill>
                            <a:srgbClr val="FFFFFF"/>
                          </a:solidFill>
                          <a:latin typeface="Tahoma"/>
                          <a:cs typeface="Tahoma"/>
                        </a:rPr>
                        <a:t>3</a:t>
                      </a:r>
                      <a:r>
                        <a:rPr sz="800" b="1" dirty="0">
                          <a:solidFill>
                            <a:srgbClr val="FFFFFF"/>
                          </a:solidFill>
                          <a:latin typeface="Tahoma"/>
                          <a:cs typeface="Tahoma"/>
                        </a:rPr>
                        <a:t>:</a:t>
                      </a:r>
                      <a:r>
                        <a:rPr sz="800" b="1" spc="-5" dirty="0">
                          <a:solidFill>
                            <a:srgbClr val="FFFFFF"/>
                          </a:solidFill>
                          <a:latin typeface="Tahoma"/>
                          <a:cs typeface="Tahoma"/>
                        </a:rPr>
                        <a:t> </a:t>
                      </a:r>
                      <a:r>
                        <a:rPr sz="800" b="1" dirty="0">
                          <a:solidFill>
                            <a:srgbClr val="FFFFFF"/>
                          </a:solidFill>
                          <a:latin typeface="Tahoma"/>
                          <a:cs typeface="Tahoma"/>
                        </a:rPr>
                        <a:t>Re</a:t>
                      </a:r>
                      <a:r>
                        <a:rPr sz="800" b="1" spc="-10" dirty="0">
                          <a:solidFill>
                            <a:srgbClr val="FFFFFF"/>
                          </a:solidFill>
                          <a:latin typeface="Tahoma"/>
                          <a:cs typeface="Tahoma"/>
                        </a:rPr>
                        <a:t>c</a:t>
                      </a:r>
                      <a:r>
                        <a:rPr sz="800" b="1" dirty="0">
                          <a:solidFill>
                            <a:srgbClr val="FFFFFF"/>
                          </a:solidFill>
                          <a:latin typeface="Tahoma"/>
                          <a:cs typeface="Tahoma"/>
                        </a:rPr>
                        <a:t>om</a:t>
                      </a:r>
                      <a:r>
                        <a:rPr sz="800" b="1" spc="5" dirty="0">
                          <a:solidFill>
                            <a:srgbClr val="FFFFFF"/>
                          </a:solidFill>
                          <a:latin typeface="Tahoma"/>
                          <a:cs typeface="Tahoma"/>
                        </a:rPr>
                        <a:t>m</a:t>
                      </a:r>
                      <a:r>
                        <a:rPr sz="800" b="1" dirty="0">
                          <a:solidFill>
                            <a:srgbClr val="FFFFFF"/>
                          </a:solidFill>
                          <a:latin typeface="Tahoma"/>
                          <a:cs typeface="Tahoma"/>
                        </a:rPr>
                        <a:t>enda</a:t>
                      </a:r>
                      <a:r>
                        <a:rPr sz="800" b="1" spc="-10" dirty="0">
                          <a:solidFill>
                            <a:srgbClr val="FFFFFF"/>
                          </a:solidFill>
                          <a:latin typeface="Tahoma"/>
                          <a:cs typeface="Tahoma"/>
                        </a:rPr>
                        <a:t>ti</a:t>
                      </a:r>
                      <a:r>
                        <a:rPr sz="800" b="1" dirty="0">
                          <a:solidFill>
                            <a:srgbClr val="FFFFFF"/>
                          </a:solidFill>
                          <a:latin typeface="Tahoma"/>
                          <a:cs typeface="Tahoma"/>
                        </a:rPr>
                        <a:t>ons</a:t>
                      </a:r>
                      <a:endParaRPr sz="800">
                        <a:latin typeface="Tahoma"/>
                        <a:cs typeface="Tahoma"/>
                      </a:endParaRPr>
                    </a:p>
                  </a:txBody>
                  <a:tcPr marL="0" marR="0" marT="29528"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FC20E"/>
                    </a:solidFill>
                  </a:tcPr>
                </a:tc>
                <a:extLst>
                  <a:ext uri="{0D108BD9-81ED-4DB2-BD59-A6C34878D82A}">
                    <a16:rowId xmlns:a16="http://schemas.microsoft.com/office/drawing/2014/main" val="10000"/>
                  </a:ext>
                </a:extLst>
              </a:tr>
              <a:tr h="194310">
                <a:tc>
                  <a:txBody>
                    <a:bodyPr/>
                    <a:lstStyle/>
                    <a:p>
                      <a:pPr marL="91440">
                        <a:lnSpc>
                          <a:spcPct val="100000"/>
                        </a:lnSpc>
                        <a:spcBef>
                          <a:spcPts val="310"/>
                        </a:spcBef>
                      </a:pPr>
                      <a:r>
                        <a:rPr sz="800" b="1" spc="40" dirty="0">
                          <a:solidFill>
                            <a:srgbClr val="0C0C0C"/>
                          </a:solidFill>
                          <a:latin typeface="Tahoma"/>
                          <a:cs typeface="Tahoma"/>
                        </a:rPr>
                        <a:t>Use</a:t>
                      </a:r>
                      <a:r>
                        <a:rPr sz="800" b="1" spc="-45" dirty="0">
                          <a:solidFill>
                            <a:srgbClr val="0C0C0C"/>
                          </a:solidFill>
                          <a:latin typeface="Tahoma"/>
                          <a:cs typeface="Tahoma"/>
                        </a:rPr>
                        <a:t> </a:t>
                      </a:r>
                      <a:r>
                        <a:rPr sz="800" b="1" spc="40" dirty="0">
                          <a:solidFill>
                            <a:srgbClr val="0C0C0C"/>
                          </a:solidFill>
                          <a:latin typeface="Tahoma"/>
                          <a:cs typeface="Tahoma"/>
                        </a:rPr>
                        <a:t>language</a:t>
                      </a:r>
                      <a:r>
                        <a:rPr sz="800" b="1" spc="-55" dirty="0">
                          <a:solidFill>
                            <a:srgbClr val="0C0C0C"/>
                          </a:solidFill>
                          <a:latin typeface="Tahoma"/>
                          <a:cs typeface="Tahoma"/>
                        </a:rPr>
                        <a:t> </a:t>
                      </a:r>
                      <a:r>
                        <a:rPr sz="800" b="1" spc="30" dirty="0">
                          <a:solidFill>
                            <a:srgbClr val="0C0C0C"/>
                          </a:solidFill>
                          <a:latin typeface="Tahoma"/>
                          <a:cs typeface="Tahoma"/>
                        </a:rPr>
                        <a:t>that</a:t>
                      </a:r>
                      <a:endParaRPr sz="800">
                        <a:latin typeface="Tahoma"/>
                        <a:cs typeface="Tahoma"/>
                      </a:endParaRPr>
                    </a:p>
                  </a:txBody>
                  <a:tcPr marL="0" marR="0" marT="29528"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FC20E"/>
                    </a:solidFill>
                  </a:tcPr>
                </a:tc>
                <a:extLst>
                  <a:ext uri="{0D108BD9-81ED-4DB2-BD59-A6C34878D82A}">
                    <a16:rowId xmlns:a16="http://schemas.microsoft.com/office/drawing/2014/main" val="10001"/>
                  </a:ext>
                </a:extLst>
              </a:tr>
              <a:tr h="238697">
                <a:tc>
                  <a:txBody>
                    <a:bodyPr/>
                    <a:lstStyle/>
                    <a:p>
                      <a:pPr marL="127635">
                        <a:lnSpc>
                          <a:spcPct val="100000"/>
                        </a:lnSpc>
                        <a:spcBef>
                          <a:spcPts val="310"/>
                        </a:spcBef>
                      </a:pPr>
                      <a:r>
                        <a:rPr sz="800" spc="-235" dirty="0">
                          <a:solidFill>
                            <a:srgbClr val="0C0C0C"/>
                          </a:solidFill>
                          <a:latin typeface="Verdana"/>
                          <a:cs typeface="Verdana"/>
                        </a:rPr>
                        <a:t>1.</a:t>
                      </a:r>
                      <a:r>
                        <a:rPr sz="800" spc="-90" dirty="0">
                          <a:solidFill>
                            <a:srgbClr val="0C0C0C"/>
                          </a:solidFill>
                          <a:latin typeface="Verdana"/>
                          <a:cs typeface="Verdana"/>
                        </a:rPr>
                        <a:t> </a:t>
                      </a:r>
                      <a:r>
                        <a:rPr sz="800" spc="-20" dirty="0">
                          <a:solidFill>
                            <a:srgbClr val="0C0C0C"/>
                          </a:solidFill>
                          <a:latin typeface="Verdana"/>
                          <a:cs typeface="Verdana"/>
                        </a:rPr>
                        <a:t>is</a:t>
                      </a:r>
                      <a:r>
                        <a:rPr sz="800" spc="-85" dirty="0">
                          <a:solidFill>
                            <a:srgbClr val="0C0C0C"/>
                          </a:solidFill>
                          <a:latin typeface="Verdana"/>
                          <a:cs typeface="Verdana"/>
                        </a:rPr>
                        <a:t> </a:t>
                      </a:r>
                      <a:r>
                        <a:rPr sz="800" spc="-15" dirty="0">
                          <a:solidFill>
                            <a:srgbClr val="0C0C0C"/>
                          </a:solidFill>
                          <a:latin typeface="Verdana"/>
                          <a:cs typeface="Verdana"/>
                        </a:rPr>
                        <a:t>neutral,</a:t>
                      </a:r>
                      <a:r>
                        <a:rPr sz="800" spc="-100" dirty="0">
                          <a:solidFill>
                            <a:srgbClr val="0C0C0C"/>
                          </a:solidFill>
                          <a:latin typeface="Verdana"/>
                          <a:cs typeface="Verdana"/>
                        </a:rPr>
                        <a:t> </a:t>
                      </a:r>
                      <a:r>
                        <a:rPr sz="800" spc="10" dirty="0">
                          <a:solidFill>
                            <a:srgbClr val="0C0C0C"/>
                          </a:solidFill>
                          <a:latin typeface="Verdana"/>
                          <a:cs typeface="Verdana"/>
                        </a:rPr>
                        <a:t>nonjudgmental,</a:t>
                      </a:r>
                      <a:r>
                        <a:rPr sz="800" spc="-90" dirty="0">
                          <a:solidFill>
                            <a:srgbClr val="0C0C0C"/>
                          </a:solidFill>
                          <a:latin typeface="Verdana"/>
                          <a:cs typeface="Verdana"/>
                        </a:rPr>
                        <a:t> </a:t>
                      </a:r>
                      <a:r>
                        <a:rPr sz="800" spc="30" dirty="0">
                          <a:solidFill>
                            <a:srgbClr val="0C0C0C"/>
                          </a:solidFill>
                          <a:latin typeface="Verdana"/>
                          <a:cs typeface="Verdana"/>
                        </a:rPr>
                        <a:t>and</a:t>
                      </a:r>
                      <a:r>
                        <a:rPr sz="800" spc="-80" dirty="0">
                          <a:solidFill>
                            <a:srgbClr val="0C0C0C"/>
                          </a:solidFill>
                          <a:latin typeface="Verdana"/>
                          <a:cs typeface="Verdana"/>
                        </a:rPr>
                        <a:t> </a:t>
                      </a:r>
                      <a:r>
                        <a:rPr sz="800" spc="15" dirty="0">
                          <a:solidFill>
                            <a:srgbClr val="0C0C0C"/>
                          </a:solidFill>
                          <a:latin typeface="Verdana"/>
                          <a:cs typeface="Verdana"/>
                        </a:rPr>
                        <a:t>based</a:t>
                      </a:r>
                      <a:r>
                        <a:rPr sz="800" spc="-90" dirty="0">
                          <a:solidFill>
                            <a:srgbClr val="0C0C0C"/>
                          </a:solidFill>
                          <a:latin typeface="Verdana"/>
                          <a:cs typeface="Verdana"/>
                        </a:rPr>
                        <a:t> </a:t>
                      </a:r>
                      <a:r>
                        <a:rPr sz="800" spc="35" dirty="0">
                          <a:solidFill>
                            <a:srgbClr val="0C0C0C"/>
                          </a:solidFill>
                          <a:latin typeface="Verdana"/>
                          <a:cs typeface="Verdana"/>
                        </a:rPr>
                        <a:t>on</a:t>
                      </a:r>
                      <a:r>
                        <a:rPr sz="800" spc="-90" dirty="0">
                          <a:solidFill>
                            <a:srgbClr val="0C0C0C"/>
                          </a:solidFill>
                          <a:latin typeface="Verdana"/>
                          <a:cs typeface="Verdana"/>
                        </a:rPr>
                        <a:t> </a:t>
                      </a:r>
                      <a:r>
                        <a:rPr sz="800" spc="-30" dirty="0">
                          <a:solidFill>
                            <a:srgbClr val="0C0C0C"/>
                          </a:solidFill>
                          <a:latin typeface="Verdana"/>
                          <a:cs typeface="Verdana"/>
                        </a:rPr>
                        <a:t>facts,</a:t>
                      </a:r>
                      <a:r>
                        <a:rPr sz="800" spc="-80" dirty="0">
                          <a:solidFill>
                            <a:srgbClr val="0C0C0C"/>
                          </a:solidFill>
                          <a:latin typeface="Verdana"/>
                          <a:cs typeface="Verdana"/>
                        </a:rPr>
                        <a:t> </a:t>
                      </a:r>
                      <a:r>
                        <a:rPr sz="800" spc="-15" dirty="0">
                          <a:solidFill>
                            <a:srgbClr val="0C0C0C"/>
                          </a:solidFill>
                          <a:latin typeface="Verdana"/>
                          <a:cs typeface="Verdana"/>
                        </a:rPr>
                        <a:t>actions,</a:t>
                      </a:r>
                      <a:r>
                        <a:rPr sz="800" spc="-80" dirty="0">
                          <a:solidFill>
                            <a:srgbClr val="0C0C0C"/>
                          </a:solidFill>
                          <a:latin typeface="Verdana"/>
                          <a:cs typeface="Verdana"/>
                        </a:rPr>
                        <a:t> </a:t>
                      </a:r>
                      <a:r>
                        <a:rPr sz="800" spc="-5" dirty="0">
                          <a:solidFill>
                            <a:srgbClr val="0C0C0C"/>
                          </a:solidFill>
                          <a:latin typeface="Verdana"/>
                          <a:cs typeface="Verdana"/>
                        </a:rPr>
                        <a:t>or</a:t>
                      </a:r>
                      <a:r>
                        <a:rPr sz="800" spc="-100" dirty="0">
                          <a:solidFill>
                            <a:srgbClr val="0C0C0C"/>
                          </a:solidFill>
                          <a:latin typeface="Verdana"/>
                          <a:cs typeface="Verdana"/>
                        </a:rPr>
                        <a:t> </a:t>
                      </a:r>
                      <a:r>
                        <a:rPr sz="800" dirty="0">
                          <a:solidFill>
                            <a:srgbClr val="0C0C0C"/>
                          </a:solidFill>
                          <a:latin typeface="Verdana"/>
                          <a:cs typeface="Verdana"/>
                        </a:rPr>
                        <a:t>physiology/biology</a:t>
                      </a:r>
                      <a:endParaRPr sz="800">
                        <a:latin typeface="Verdana"/>
                        <a:cs typeface="Verdana"/>
                      </a:endParaRPr>
                    </a:p>
                  </a:txBody>
                  <a:tcPr marL="0" marR="0" marT="295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C20E"/>
                    </a:solidFill>
                  </a:tcPr>
                </a:tc>
                <a:extLst>
                  <a:ext uri="{0D108BD9-81ED-4DB2-BD59-A6C34878D82A}">
                    <a16:rowId xmlns:a16="http://schemas.microsoft.com/office/drawing/2014/main" val="10002"/>
                  </a:ext>
                </a:extLst>
              </a:tr>
              <a:tr h="194309">
                <a:tc>
                  <a:txBody>
                    <a:bodyPr/>
                    <a:lstStyle/>
                    <a:p>
                      <a:pPr marL="127635">
                        <a:lnSpc>
                          <a:spcPct val="100000"/>
                        </a:lnSpc>
                        <a:spcBef>
                          <a:spcPts val="310"/>
                        </a:spcBef>
                      </a:pPr>
                      <a:r>
                        <a:rPr sz="800" dirty="0">
                          <a:solidFill>
                            <a:srgbClr val="0C0C0C"/>
                          </a:solidFill>
                          <a:latin typeface="Verdana"/>
                          <a:cs typeface="Verdana"/>
                        </a:rPr>
                        <a:t>2.</a:t>
                      </a:r>
                      <a:r>
                        <a:rPr sz="800" spc="-100" dirty="0">
                          <a:solidFill>
                            <a:srgbClr val="0C0C0C"/>
                          </a:solidFill>
                          <a:latin typeface="Verdana"/>
                          <a:cs typeface="Verdana"/>
                        </a:rPr>
                        <a:t> </a:t>
                      </a:r>
                      <a:r>
                        <a:rPr sz="800" dirty="0">
                          <a:solidFill>
                            <a:srgbClr val="0C0C0C"/>
                          </a:solidFill>
                          <a:latin typeface="Verdana"/>
                          <a:cs typeface="Verdana"/>
                        </a:rPr>
                        <a:t>is</a:t>
                      </a:r>
                      <a:r>
                        <a:rPr sz="800" spc="-100" dirty="0">
                          <a:solidFill>
                            <a:srgbClr val="0C0C0C"/>
                          </a:solidFill>
                          <a:latin typeface="Verdana"/>
                          <a:cs typeface="Verdana"/>
                        </a:rPr>
                        <a:t> </a:t>
                      </a:r>
                      <a:r>
                        <a:rPr sz="800" spc="-5" dirty="0">
                          <a:solidFill>
                            <a:srgbClr val="0C0C0C"/>
                          </a:solidFill>
                          <a:latin typeface="Verdana"/>
                          <a:cs typeface="Verdana"/>
                        </a:rPr>
                        <a:t>f</a:t>
                      </a:r>
                      <a:r>
                        <a:rPr sz="800" dirty="0">
                          <a:solidFill>
                            <a:srgbClr val="0C0C0C"/>
                          </a:solidFill>
                          <a:latin typeface="Verdana"/>
                          <a:cs typeface="Verdana"/>
                        </a:rPr>
                        <a:t>r</a:t>
                      </a:r>
                      <a:r>
                        <a:rPr sz="800" spc="5" dirty="0">
                          <a:solidFill>
                            <a:srgbClr val="0C0C0C"/>
                          </a:solidFill>
                          <a:latin typeface="Verdana"/>
                          <a:cs typeface="Verdana"/>
                        </a:rPr>
                        <a:t>e</a:t>
                      </a:r>
                      <a:r>
                        <a:rPr sz="800" dirty="0">
                          <a:solidFill>
                            <a:srgbClr val="0C0C0C"/>
                          </a:solidFill>
                          <a:latin typeface="Verdana"/>
                          <a:cs typeface="Verdana"/>
                        </a:rPr>
                        <a:t>e</a:t>
                      </a:r>
                      <a:r>
                        <a:rPr sz="800" spc="-120" dirty="0">
                          <a:solidFill>
                            <a:srgbClr val="0C0C0C"/>
                          </a:solidFill>
                          <a:latin typeface="Verdana"/>
                          <a:cs typeface="Verdana"/>
                        </a:rPr>
                        <a:t> </a:t>
                      </a:r>
                      <a:r>
                        <a:rPr sz="800" dirty="0">
                          <a:solidFill>
                            <a:srgbClr val="0C0C0C"/>
                          </a:solidFill>
                          <a:latin typeface="Verdana"/>
                          <a:cs typeface="Verdana"/>
                        </a:rPr>
                        <a:t>from</a:t>
                      </a:r>
                      <a:r>
                        <a:rPr sz="800" spc="-130" dirty="0">
                          <a:solidFill>
                            <a:srgbClr val="0C0C0C"/>
                          </a:solidFill>
                          <a:latin typeface="Verdana"/>
                          <a:cs typeface="Verdana"/>
                        </a:rPr>
                        <a:t> </a:t>
                      </a:r>
                      <a:r>
                        <a:rPr sz="800" dirty="0">
                          <a:solidFill>
                            <a:srgbClr val="0C0C0C"/>
                          </a:solidFill>
                          <a:latin typeface="Verdana"/>
                          <a:cs typeface="Verdana"/>
                        </a:rPr>
                        <a:t>s</a:t>
                      </a:r>
                      <a:r>
                        <a:rPr sz="800" spc="-5" dirty="0">
                          <a:solidFill>
                            <a:srgbClr val="0C0C0C"/>
                          </a:solidFill>
                          <a:latin typeface="Verdana"/>
                          <a:cs typeface="Verdana"/>
                        </a:rPr>
                        <a:t>t</a:t>
                      </a:r>
                      <a:r>
                        <a:rPr sz="800" dirty="0">
                          <a:solidFill>
                            <a:srgbClr val="0C0C0C"/>
                          </a:solidFill>
                          <a:latin typeface="Verdana"/>
                          <a:cs typeface="Verdana"/>
                        </a:rPr>
                        <a:t>ig</a:t>
                      </a:r>
                      <a:r>
                        <a:rPr sz="800" spc="5" dirty="0">
                          <a:solidFill>
                            <a:srgbClr val="0C0C0C"/>
                          </a:solidFill>
                          <a:latin typeface="Verdana"/>
                          <a:cs typeface="Verdana"/>
                        </a:rPr>
                        <a:t>m</a:t>
                      </a:r>
                      <a:r>
                        <a:rPr sz="800" dirty="0">
                          <a:solidFill>
                            <a:srgbClr val="0C0C0C"/>
                          </a:solidFill>
                          <a:latin typeface="Verdana"/>
                          <a:cs typeface="Verdana"/>
                        </a:rPr>
                        <a:t>a</a:t>
                      </a:r>
                      <a:endParaRPr sz="800">
                        <a:latin typeface="Verdana"/>
                        <a:cs typeface="Verdana"/>
                      </a:endParaRPr>
                    </a:p>
                  </a:txBody>
                  <a:tcPr marL="0" marR="0" marT="295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C20E"/>
                    </a:solidFill>
                  </a:tcPr>
                </a:tc>
                <a:extLst>
                  <a:ext uri="{0D108BD9-81ED-4DB2-BD59-A6C34878D82A}">
                    <a16:rowId xmlns:a16="http://schemas.microsoft.com/office/drawing/2014/main" val="10003"/>
                  </a:ext>
                </a:extLst>
              </a:tr>
              <a:tr h="194291">
                <a:tc>
                  <a:txBody>
                    <a:bodyPr/>
                    <a:lstStyle/>
                    <a:p>
                      <a:pPr marL="91440">
                        <a:lnSpc>
                          <a:spcPct val="100000"/>
                        </a:lnSpc>
                        <a:spcBef>
                          <a:spcPts val="310"/>
                        </a:spcBef>
                      </a:pPr>
                      <a:r>
                        <a:rPr sz="800" spc="-125" dirty="0">
                          <a:solidFill>
                            <a:srgbClr val="0C0C0C"/>
                          </a:solidFill>
                          <a:latin typeface="Verdana"/>
                          <a:cs typeface="Verdana"/>
                        </a:rPr>
                        <a:t>3.</a:t>
                      </a:r>
                      <a:r>
                        <a:rPr sz="800" spc="-90" dirty="0">
                          <a:solidFill>
                            <a:srgbClr val="0C0C0C"/>
                          </a:solidFill>
                          <a:latin typeface="Verdana"/>
                          <a:cs typeface="Verdana"/>
                        </a:rPr>
                        <a:t> </a:t>
                      </a:r>
                      <a:r>
                        <a:rPr sz="800" spc="-20" dirty="0">
                          <a:solidFill>
                            <a:srgbClr val="0C0C0C"/>
                          </a:solidFill>
                          <a:latin typeface="Verdana"/>
                          <a:cs typeface="Verdana"/>
                        </a:rPr>
                        <a:t>is</a:t>
                      </a:r>
                      <a:r>
                        <a:rPr sz="800" spc="-95" dirty="0">
                          <a:solidFill>
                            <a:srgbClr val="0C0C0C"/>
                          </a:solidFill>
                          <a:latin typeface="Verdana"/>
                          <a:cs typeface="Verdana"/>
                        </a:rPr>
                        <a:t> </a:t>
                      </a:r>
                      <a:r>
                        <a:rPr sz="800" spc="10" dirty="0">
                          <a:solidFill>
                            <a:srgbClr val="0C0C0C"/>
                          </a:solidFill>
                          <a:latin typeface="Verdana"/>
                          <a:cs typeface="Verdana"/>
                        </a:rPr>
                        <a:t>strengths</a:t>
                      </a:r>
                      <a:r>
                        <a:rPr sz="800" spc="-110" dirty="0">
                          <a:solidFill>
                            <a:srgbClr val="0C0C0C"/>
                          </a:solidFill>
                          <a:latin typeface="Verdana"/>
                          <a:cs typeface="Verdana"/>
                        </a:rPr>
                        <a:t> </a:t>
                      </a:r>
                      <a:r>
                        <a:rPr sz="800" spc="-15" dirty="0">
                          <a:solidFill>
                            <a:srgbClr val="0C0C0C"/>
                          </a:solidFill>
                          <a:latin typeface="Verdana"/>
                          <a:cs typeface="Verdana"/>
                        </a:rPr>
                        <a:t>based,</a:t>
                      </a:r>
                      <a:r>
                        <a:rPr sz="800" spc="-85" dirty="0">
                          <a:solidFill>
                            <a:srgbClr val="0C0C0C"/>
                          </a:solidFill>
                          <a:latin typeface="Verdana"/>
                          <a:cs typeface="Verdana"/>
                        </a:rPr>
                        <a:t> </a:t>
                      </a:r>
                      <a:r>
                        <a:rPr sz="800" spc="-10" dirty="0">
                          <a:solidFill>
                            <a:srgbClr val="0C0C0C"/>
                          </a:solidFill>
                          <a:latin typeface="Verdana"/>
                          <a:cs typeface="Verdana"/>
                        </a:rPr>
                        <a:t>respectful,</a:t>
                      </a:r>
                      <a:r>
                        <a:rPr sz="800" spc="-114" dirty="0">
                          <a:solidFill>
                            <a:srgbClr val="0C0C0C"/>
                          </a:solidFill>
                          <a:latin typeface="Verdana"/>
                          <a:cs typeface="Verdana"/>
                        </a:rPr>
                        <a:t> </a:t>
                      </a:r>
                      <a:r>
                        <a:rPr sz="800" spc="-15" dirty="0">
                          <a:solidFill>
                            <a:srgbClr val="0C0C0C"/>
                          </a:solidFill>
                          <a:latin typeface="Verdana"/>
                          <a:cs typeface="Verdana"/>
                        </a:rPr>
                        <a:t>inclusive,</a:t>
                      </a:r>
                      <a:r>
                        <a:rPr sz="800" spc="-105" dirty="0">
                          <a:solidFill>
                            <a:srgbClr val="0C0C0C"/>
                          </a:solidFill>
                          <a:latin typeface="Verdana"/>
                          <a:cs typeface="Verdana"/>
                        </a:rPr>
                        <a:t> </a:t>
                      </a:r>
                      <a:r>
                        <a:rPr sz="800" spc="30" dirty="0">
                          <a:solidFill>
                            <a:srgbClr val="0C0C0C"/>
                          </a:solidFill>
                          <a:latin typeface="Verdana"/>
                          <a:cs typeface="Verdana"/>
                        </a:rPr>
                        <a:t>and</a:t>
                      </a:r>
                      <a:r>
                        <a:rPr sz="800" spc="-85" dirty="0">
                          <a:solidFill>
                            <a:srgbClr val="0C0C0C"/>
                          </a:solidFill>
                          <a:latin typeface="Verdana"/>
                          <a:cs typeface="Verdana"/>
                        </a:rPr>
                        <a:t> </a:t>
                      </a:r>
                      <a:r>
                        <a:rPr sz="800" spc="10" dirty="0">
                          <a:solidFill>
                            <a:srgbClr val="0C0C0C"/>
                          </a:solidFill>
                          <a:latin typeface="Verdana"/>
                          <a:cs typeface="Verdana"/>
                        </a:rPr>
                        <a:t>imparts</a:t>
                      </a:r>
                      <a:r>
                        <a:rPr sz="800" spc="-100" dirty="0">
                          <a:solidFill>
                            <a:srgbClr val="0C0C0C"/>
                          </a:solidFill>
                          <a:latin typeface="Verdana"/>
                          <a:cs typeface="Verdana"/>
                        </a:rPr>
                        <a:t> </a:t>
                      </a:r>
                      <a:r>
                        <a:rPr sz="800" spc="35" dirty="0">
                          <a:solidFill>
                            <a:srgbClr val="0C0C0C"/>
                          </a:solidFill>
                          <a:latin typeface="Verdana"/>
                          <a:cs typeface="Verdana"/>
                        </a:rPr>
                        <a:t>hope</a:t>
                      </a:r>
                      <a:endParaRPr sz="800">
                        <a:latin typeface="Verdana"/>
                        <a:cs typeface="Verdana"/>
                      </a:endParaRPr>
                    </a:p>
                  </a:txBody>
                  <a:tcPr marL="0" marR="0" marT="295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C20E"/>
                    </a:solidFill>
                  </a:tcPr>
                </a:tc>
                <a:extLst>
                  <a:ext uri="{0D108BD9-81ED-4DB2-BD59-A6C34878D82A}">
                    <a16:rowId xmlns:a16="http://schemas.microsoft.com/office/drawing/2014/main" val="10004"/>
                  </a:ext>
                </a:extLst>
              </a:tr>
              <a:tr h="194309">
                <a:tc>
                  <a:txBody>
                    <a:bodyPr/>
                    <a:lstStyle/>
                    <a:p>
                      <a:pPr marL="91440">
                        <a:lnSpc>
                          <a:spcPct val="100000"/>
                        </a:lnSpc>
                        <a:spcBef>
                          <a:spcPts val="310"/>
                        </a:spcBef>
                      </a:pPr>
                      <a:r>
                        <a:rPr sz="800" spc="-70" dirty="0">
                          <a:solidFill>
                            <a:srgbClr val="0C0C0C"/>
                          </a:solidFill>
                          <a:latin typeface="Verdana"/>
                          <a:cs typeface="Verdana"/>
                        </a:rPr>
                        <a:t>4.</a:t>
                      </a:r>
                      <a:r>
                        <a:rPr sz="800" spc="-105" dirty="0">
                          <a:solidFill>
                            <a:srgbClr val="0C0C0C"/>
                          </a:solidFill>
                          <a:latin typeface="Verdana"/>
                          <a:cs typeface="Verdana"/>
                        </a:rPr>
                        <a:t> </a:t>
                      </a:r>
                      <a:r>
                        <a:rPr sz="800" spc="-10" dirty="0">
                          <a:solidFill>
                            <a:srgbClr val="0C0C0C"/>
                          </a:solidFill>
                          <a:latin typeface="Verdana"/>
                          <a:cs typeface="Verdana"/>
                        </a:rPr>
                        <a:t>fosters</a:t>
                      </a:r>
                      <a:r>
                        <a:rPr sz="800" spc="-125" dirty="0">
                          <a:solidFill>
                            <a:srgbClr val="0C0C0C"/>
                          </a:solidFill>
                          <a:latin typeface="Verdana"/>
                          <a:cs typeface="Verdana"/>
                        </a:rPr>
                        <a:t> </a:t>
                      </a:r>
                      <a:r>
                        <a:rPr sz="800" spc="10" dirty="0">
                          <a:solidFill>
                            <a:srgbClr val="0C0C0C"/>
                          </a:solidFill>
                          <a:latin typeface="Verdana"/>
                          <a:cs typeface="Verdana"/>
                        </a:rPr>
                        <a:t>collaboration</a:t>
                      </a:r>
                      <a:r>
                        <a:rPr sz="800" spc="-105" dirty="0">
                          <a:solidFill>
                            <a:srgbClr val="0C0C0C"/>
                          </a:solidFill>
                          <a:latin typeface="Verdana"/>
                          <a:cs typeface="Verdana"/>
                        </a:rPr>
                        <a:t> </a:t>
                      </a:r>
                      <a:r>
                        <a:rPr sz="800" spc="30" dirty="0">
                          <a:solidFill>
                            <a:srgbClr val="0C0C0C"/>
                          </a:solidFill>
                          <a:latin typeface="Verdana"/>
                          <a:cs typeface="Verdana"/>
                        </a:rPr>
                        <a:t>between</a:t>
                      </a:r>
                      <a:r>
                        <a:rPr sz="800" spc="-130" dirty="0">
                          <a:solidFill>
                            <a:srgbClr val="0C0C0C"/>
                          </a:solidFill>
                          <a:latin typeface="Verdana"/>
                          <a:cs typeface="Verdana"/>
                        </a:rPr>
                        <a:t> </a:t>
                      </a:r>
                      <a:r>
                        <a:rPr sz="800" spc="10" dirty="0">
                          <a:solidFill>
                            <a:srgbClr val="0C0C0C"/>
                          </a:solidFill>
                          <a:latin typeface="Verdana"/>
                          <a:cs typeface="Verdana"/>
                        </a:rPr>
                        <a:t>patients</a:t>
                      </a:r>
                      <a:r>
                        <a:rPr sz="800" spc="-90" dirty="0">
                          <a:solidFill>
                            <a:srgbClr val="0C0C0C"/>
                          </a:solidFill>
                          <a:latin typeface="Verdana"/>
                          <a:cs typeface="Verdana"/>
                        </a:rPr>
                        <a:t> </a:t>
                      </a:r>
                      <a:r>
                        <a:rPr sz="800" spc="30" dirty="0">
                          <a:solidFill>
                            <a:srgbClr val="0C0C0C"/>
                          </a:solidFill>
                          <a:latin typeface="Verdana"/>
                          <a:cs typeface="Verdana"/>
                        </a:rPr>
                        <a:t>and</a:t>
                      </a:r>
                      <a:r>
                        <a:rPr sz="800" spc="-90" dirty="0">
                          <a:solidFill>
                            <a:srgbClr val="0C0C0C"/>
                          </a:solidFill>
                          <a:latin typeface="Verdana"/>
                          <a:cs typeface="Verdana"/>
                        </a:rPr>
                        <a:t> </a:t>
                      </a:r>
                      <a:r>
                        <a:rPr sz="800" dirty="0">
                          <a:solidFill>
                            <a:srgbClr val="0C0C0C"/>
                          </a:solidFill>
                          <a:latin typeface="Verdana"/>
                          <a:cs typeface="Verdana"/>
                        </a:rPr>
                        <a:t>providers</a:t>
                      </a:r>
                      <a:endParaRPr sz="800">
                        <a:latin typeface="Verdana"/>
                        <a:cs typeface="Verdana"/>
                      </a:endParaRPr>
                    </a:p>
                  </a:txBody>
                  <a:tcPr marL="0" marR="0" marT="295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C20E"/>
                    </a:solidFill>
                  </a:tcPr>
                </a:tc>
                <a:extLst>
                  <a:ext uri="{0D108BD9-81ED-4DB2-BD59-A6C34878D82A}">
                    <a16:rowId xmlns:a16="http://schemas.microsoft.com/office/drawing/2014/main" val="10005"/>
                  </a:ext>
                </a:extLst>
              </a:tr>
              <a:tr h="194309">
                <a:tc>
                  <a:txBody>
                    <a:bodyPr/>
                    <a:lstStyle/>
                    <a:p>
                      <a:pPr marL="127635">
                        <a:lnSpc>
                          <a:spcPct val="100000"/>
                        </a:lnSpc>
                        <a:spcBef>
                          <a:spcPts val="310"/>
                        </a:spcBef>
                      </a:pPr>
                      <a:r>
                        <a:rPr sz="800" dirty="0">
                          <a:solidFill>
                            <a:srgbClr val="0C0C0C"/>
                          </a:solidFill>
                          <a:latin typeface="Verdana"/>
                          <a:cs typeface="Verdana"/>
                        </a:rPr>
                        <a:t>5.</a:t>
                      </a:r>
                      <a:r>
                        <a:rPr sz="800" spc="-95" dirty="0">
                          <a:solidFill>
                            <a:srgbClr val="0C0C0C"/>
                          </a:solidFill>
                          <a:latin typeface="Verdana"/>
                          <a:cs typeface="Verdana"/>
                        </a:rPr>
                        <a:t> </a:t>
                      </a:r>
                      <a:r>
                        <a:rPr sz="800" dirty="0">
                          <a:solidFill>
                            <a:srgbClr val="0C0C0C"/>
                          </a:solidFill>
                          <a:latin typeface="Verdana"/>
                          <a:cs typeface="Verdana"/>
                        </a:rPr>
                        <a:t>is</a:t>
                      </a:r>
                      <a:r>
                        <a:rPr sz="800" spc="-100" dirty="0">
                          <a:solidFill>
                            <a:srgbClr val="0C0C0C"/>
                          </a:solidFill>
                          <a:latin typeface="Verdana"/>
                          <a:cs typeface="Verdana"/>
                        </a:rPr>
                        <a:t> </a:t>
                      </a:r>
                      <a:r>
                        <a:rPr sz="800" spc="-5" dirty="0">
                          <a:solidFill>
                            <a:srgbClr val="0C0C0C"/>
                          </a:solidFill>
                          <a:latin typeface="Verdana"/>
                          <a:cs typeface="Verdana"/>
                        </a:rPr>
                        <a:t>p</a:t>
                      </a:r>
                      <a:r>
                        <a:rPr sz="800" dirty="0">
                          <a:solidFill>
                            <a:srgbClr val="0C0C0C"/>
                          </a:solidFill>
                          <a:latin typeface="Verdana"/>
                          <a:cs typeface="Verdana"/>
                        </a:rPr>
                        <a:t>erson</a:t>
                      </a:r>
                      <a:r>
                        <a:rPr sz="800" spc="-130" dirty="0">
                          <a:solidFill>
                            <a:srgbClr val="0C0C0C"/>
                          </a:solidFill>
                          <a:latin typeface="Verdana"/>
                          <a:cs typeface="Verdana"/>
                        </a:rPr>
                        <a:t> </a:t>
                      </a:r>
                      <a:r>
                        <a:rPr sz="800" dirty="0">
                          <a:solidFill>
                            <a:srgbClr val="0C0C0C"/>
                          </a:solidFill>
                          <a:latin typeface="Verdana"/>
                          <a:cs typeface="Verdana"/>
                        </a:rPr>
                        <a:t>c</a:t>
                      </a:r>
                      <a:r>
                        <a:rPr sz="800" spc="5" dirty="0">
                          <a:solidFill>
                            <a:srgbClr val="0C0C0C"/>
                          </a:solidFill>
                          <a:latin typeface="Verdana"/>
                          <a:cs typeface="Verdana"/>
                        </a:rPr>
                        <a:t>e</a:t>
                      </a:r>
                      <a:r>
                        <a:rPr sz="800" spc="-5" dirty="0">
                          <a:solidFill>
                            <a:srgbClr val="0C0C0C"/>
                          </a:solidFill>
                          <a:latin typeface="Verdana"/>
                          <a:cs typeface="Verdana"/>
                        </a:rPr>
                        <a:t>nt</a:t>
                      </a:r>
                      <a:r>
                        <a:rPr sz="800" dirty="0">
                          <a:solidFill>
                            <a:srgbClr val="0C0C0C"/>
                          </a:solidFill>
                          <a:latin typeface="Verdana"/>
                          <a:cs typeface="Verdana"/>
                        </a:rPr>
                        <a:t>er</a:t>
                      </a:r>
                      <a:r>
                        <a:rPr sz="800" spc="5" dirty="0">
                          <a:solidFill>
                            <a:srgbClr val="0C0C0C"/>
                          </a:solidFill>
                          <a:latin typeface="Verdana"/>
                          <a:cs typeface="Verdana"/>
                        </a:rPr>
                        <a:t>e</a:t>
                      </a:r>
                      <a:r>
                        <a:rPr sz="800" dirty="0">
                          <a:solidFill>
                            <a:srgbClr val="0C0C0C"/>
                          </a:solidFill>
                          <a:latin typeface="Verdana"/>
                          <a:cs typeface="Verdana"/>
                        </a:rPr>
                        <a:t>d</a:t>
                      </a:r>
                      <a:endParaRPr sz="800" dirty="0">
                        <a:latin typeface="Verdana"/>
                        <a:cs typeface="Verdana"/>
                      </a:endParaRPr>
                    </a:p>
                  </a:txBody>
                  <a:tcPr marL="0" marR="0" marT="2952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C20E"/>
                    </a:solidFill>
                  </a:tcPr>
                </a:tc>
                <a:extLst>
                  <a:ext uri="{0D108BD9-81ED-4DB2-BD59-A6C34878D82A}">
                    <a16:rowId xmlns:a16="http://schemas.microsoft.com/office/drawing/2014/main" val="10006"/>
                  </a:ext>
                </a:extLst>
              </a:tr>
            </a:tbl>
          </a:graphicData>
        </a:graphic>
      </p:graphicFrame>
      <p:sp>
        <p:nvSpPr>
          <p:cNvPr id="10" name="TextBox 9">
            <a:extLst>
              <a:ext uri="{FF2B5EF4-FFF2-40B4-BE49-F238E27FC236}">
                <a16:creationId xmlns:a16="http://schemas.microsoft.com/office/drawing/2014/main" id="{CA3BBB07-D89B-B0C9-4B2C-1D56CB9808F8}"/>
              </a:ext>
            </a:extLst>
          </p:cNvPr>
          <p:cNvSpPr txBox="1"/>
          <p:nvPr/>
        </p:nvSpPr>
        <p:spPr>
          <a:xfrm>
            <a:off x="175784" y="4807974"/>
            <a:ext cx="4462584" cy="307777"/>
          </a:xfrm>
          <a:prstGeom prst="rect">
            <a:avLst/>
          </a:prstGeom>
          <a:noFill/>
        </p:spPr>
        <p:txBody>
          <a:bodyPr wrap="square" rtlCol="0">
            <a:spAutoFit/>
          </a:bodyPr>
          <a:lstStyle/>
          <a:p>
            <a:r>
              <a:rPr lang="en-US" sz="700" dirty="0">
                <a:effectLst/>
                <a:latin typeface="Aptos" panose="020B0004020202020204" pitchFamily="34" charset="0"/>
                <a:ea typeface="Aptos" panose="020B0004020202020204" pitchFamily="34" charset="0"/>
                <a:cs typeface="Times New Roman" panose="02020603050405020304" pitchFamily="18" charset="0"/>
              </a:rPr>
              <a:t>Dickinson JK, Guzman SJ, </a:t>
            </a:r>
            <a:r>
              <a:rPr lang="en-US" sz="700" dirty="0" err="1">
                <a:effectLst/>
                <a:latin typeface="Aptos" panose="020B0004020202020204" pitchFamily="34" charset="0"/>
                <a:ea typeface="Aptos" panose="020B0004020202020204" pitchFamily="34" charset="0"/>
                <a:cs typeface="Times New Roman" panose="02020603050405020304" pitchFamily="18" charset="0"/>
              </a:rPr>
              <a:t>Maryniuk</a:t>
            </a:r>
            <a:r>
              <a:rPr lang="en-US" sz="700" dirty="0">
                <a:effectLst/>
                <a:latin typeface="Aptos" panose="020B0004020202020204" pitchFamily="34" charset="0"/>
                <a:ea typeface="Aptos" panose="020B0004020202020204" pitchFamily="34" charset="0"/>
                <a:cs typeface="Times New Roman" panose="02020603050405020304" pitchFamily="18" charset="0"/>
              </a:rPr>
              <a:t> MD, O'Brian CA, </a:t>
            </a:r>
            <a:r>
              <a:rPr lang="en-US" sz="700" dirty="0" err="1">
                <a:effectLst/>
                <a:latin typeface="Aptos" panose="020B0004020202020204" pitchFamily="34" charset="0"/>
                <a:ea typeface="Aptos" panose="020B0004020202020204" pitchFamily="34" charset="0"/>
                <a:cs typeface="Times New Roman" panose="02020603050405020304" pitchFamily="18" charset="0"/>
              </a:rPr>
              <a:t>Kadohiro</a:t>
            </a:r>
            <a:r>
              <a:rPr lang="en-US" sz="700" dirty="0">
                <a:effectLst/>
                <a:latin typeface="Aptos" panose="020B0004020202020204" pitchFamily="34" charset="0"/>
                <a:ea typeface="Aptos" panose="020B0004020202020204" pitchFamily="34" charset="0"/>
                <a:cs typeface="Times New Roman" panose="02020603050405020304" pitchFamily="18" charset="0"/>
              </a:rPr>
              <a:t> JK, Jackson RA, et al. The Use of Language in Diabetes Care and Education. Diabetes Care. 2017;40(12):1790-9.</a:t>
            </a:r>
            <a:endParaRPr lang="en-US" sz="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326A2D-E5F5-F16D-3BF0-18E0E5918425}"/>
              </a:ext>
            </a:extLst>
          </p:cNvPr>
          <p:cNvPicPr>
            <a:picLocks noChangeAspect="1"/>
          </p:cNvPicPr>
          <p:nvPr/>
        </p:nvPicPr>
        <p:blipFill rotWithShape="1">
          <a:blip r:embed="rId2"/>
          <a:srcRect l="1613" t="1004" r="-323" b="1147"/>
          <a:stretch/>
        </p:blipFill>
        <p:spPr>
          <a:xfrm>
            <a:off x="58993" y="38859"/>
            <a:ext cx="9085007" cy="5065782"/>
          </a:xfrm>
          <a:prstGeom prst="rect">
            <a:avLst/>
          </a:prstGeom>
        </p:spPr>
      </p:pic>
    </p:spTree>
    <p:extLst>
      <p:ext uri="{BB962C8B-B14F-4D97-AF65-F5344CB8AC3E}">
        <p14:creationId xmlns:p14="http://schemas.microsoft.com/office/powerpoint/2010/main" val="804759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3FD1F-8920-A353-8EE1-9D63F39F8FBE}"/>
              </a:ext>
            </a:extLst>
          </p:cNvPr>
          <p:cNvPicPr>
            <a:picLocks noChangeAspect="1"/>
          </p:cNvPicPr>
          <p:nvPr/>
        </p:nvPicPr>
        <p:blipFill rotWithShape="1">
          <a:blip r:embed="rId2"/>
          <a:srcRect t="5355"/>
          <a:stretch/>
        </p:blipFill>
        <p:spPr>
          <a:xfrm>
            <a:off x="81116" y="318591"/>
            <a:ext cx="9062884" cy="4824909"/>
          </a:xfrm>
          <a:prstGeom prst="rect">
            <a:avLst/>
          </a:prstGeom>
        </p:spPr>
      </p:pic>
    </p:spTree>
    <p:extLst>
      <p:ext uri="{BB962C8B-B14F-4D97-AF65-F5344CB8AC3E}">
        <p14:creationId xmlns:p14="http://schemas.microsoft.com/office/powerpoint/2010/main" val="2938244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D009A-568B-A988-4BD1-522480B91A72}"/>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Session Goal</a:t>
            </a:r>
          </a:p>
        </p:txBody>
      </p:sp>
      <p:sp>
        <p:nvSpPr>
          <p:cNvPr id="3" name="Content Placeholder 2">
            <a:extLst>
              <a:ext uri="{FF2B5EF4-FFF2-40B4-BE49-F238E27FC236}">
                <a16:creationId xmlns:a16="http://schemas.microsoft.com/office/drawing/2014/main" id="{71B32741-1C4B-71E3-3074-C46B94D071AC}"/>
              </a:ext>
            </a:extLst>
          </p:cNvPr>
          <p:cNvSpPr>
            <a:spLocks noGrp="1"/>
          </p:cNvSpPr>
          <p:nvPr>
            <p:ph idx="1"/>
          </p:nvPr>
        </p:nvSpPr>
        <p:spPr>
          <a:xfrm>
            <a:off x="628650" y="1211434"/>
            <a:ext cx="7886700" cy="3263504"/>
          </a:xfrm>
        </p:spPr>
        <p:txBody>
          <a:bodyPr vert="horz" lIns="91440" tIns="45720" rIns="91440" bIns="45720" rtlCol="0" anchor="t">
            <a:normAutofit/>
          </a:bodyPr>
          <a:lstStyle/>
          <a:p>
            <a:pPr marL="0" indent="0">
              <a:buNone/>
            </a:pPr>
            <a:r>
              <a:rPr lang="en-US" sz="1800" dirty="0">
                <a:latin typeface="Arial"/>
                <a:cs typeface="Arial"/>
              </a:rPr>
              <a:t>Share 3 exercises in skit format of how communication can positively and negatively impact a person with diabetes (PWD).</a:t>
            </a:r>
            <a:endParaRPr lang="en-US" sz="1800" dirty="0"/>
          </a:p>
          <a:p>
            <a:pPr lvl="1"/>
            <a:r>
              <a:rPr lang="en-US" sz="1600" dirty="0">
                <a:latin typeface="Arial"/>
                <a:cs typeface="Arial"/>
              </a:rPr>
              <a:t>Child on public insurance</a:t>
            </a:r>
          </a:p>
          <a:p>
            <a:pPr lvl="1"/>
            <a:r>
              <a:rPr lang="en-US" sz="1600" dirty="0">
                <a:latin typeface="Arial"/>
                <a:cs typeface="Arial"/>
              </a:rPr>
              <a:t>Transitions of care</a:t>
            </a:r>
            <a:endParaRPr lang="en-US" sz="1600" dirty="0"/>
          </a:p>
          <a:p>
            <a:pPr lvl="1"/>
            <a:r>
              <a:rPr lang="en-US" sz="1600" dirty="0">
                <a:latin typeface="Arial"/>
                <a:cs typeface="Arial"/>
              </a:rPr>
              <a:t>Diabetes distress</a:t>
            </a:r>
            <a:endParaRPr lang="en-US" sz="1600" dirty="0"/>
          </a:p>
        </p:txBody>
      </p:sp>
    </p:spTree>
    <p:extLst>
      <p:ext uri="{BB962C8B-B14F-4D97-AF65-F5344CB8AC3E}">
        <p14:creationId xmlns:p14="http://schemas.microsoft.com/office/powerpoint/2010/main" val="2550352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DFECC-6F36-58EB-9187-AB9DC58E4469}"/>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Child on Public Insurance of Hispanic/Latinx Background </a:t>
            </a:r>
          </a:p>
        </p:txBody>
      </p:sp>
      <p:sp>
        <p:nvSpPr>
          <p:cNvPr id="3" name="Content Placeholder 2">
            <a:extLst>
              <a:ext uri="{FF2B5EF4-FFF2-40B4-BE49-F238E27FC236}">
                <a16:creationId xmlns:a16="http://schemas.microsoft.com/office/drawing/2014/main" id="{6CF1A20D-16CA-9A92-60E3-28D85CAB0262}"/>
              </a:ext>
            </a:extLst>
          </p:cNvPr>
          <p:cNvSpPr>
            <a:spLocks noGrp="1"/>
          </p:cNvSpPr>
          <p:nvPr>
            <p:ph idx="1"/>
          </p:nvPr>
        </p:nvSpPr>
        <p:spPr/>
        <p:txBody>
          <a:bodyPr vert="horz" lIns="91440" tIns="45720" rIns="91440" bIns="45720" rtlCol="0" anchor="t">
            <a:normAutofit/>
          </a:bodyPr>
          <a:lstStyle/>
          <a:p>
            <a:pPr marL="0" indent="0">
              <a:buNone/>
            </a:pPr>
            <a:r>
              <a:rPr lang="en-US" sz="1800" b="1" i="0" u="none" strike="noStrike" dirty="0">
                <a:solidFill>
                  <a:srgbClr val="000000"/>
                </a:solidFill>
                <a:effectLst/>
                <a:latin typeface="Arial"/>
                <a:cs typeface="Arial"/>
              </a:rPr>
              <a:t>Background: </a:t>
            </a:r>
            <a:r>
              <a:rPr lang="en-US" sz="1800" b="0" i="0" u="none" strike="noStrike" dirty="0">
                <a:solidFill>
                  <a:srgbClr val="000000"/>
                </a:solidFill>
                <a:effectLst/>
                <a:latin typeface="Arial"/>
                <a:cs typeface="Arial"/>
              </a:rPr>
              <a:t>A mom and her 12-year-old son are at the pediatric endocrinology office for their first visit after a referral from the pediatrician.</a:t>
            </a:r>
            <a:r>
              <a:rPr lang="en-US" sz="1800" dirty="0">
                <a:solidFill>
                  <a:srgbClr val="000000"/>
                </a:solidFill>
                <a:latin typeface="Arial"/>
                <a:cs typeface="Arial"/>
              </a:rPr>
              <a:t> </a:t>
            </a:r>
          </a:p>
          <a:p>
            <a:pPr marL="0" indent="0">
              <a:buNone/>
            </a:pPr>
            <a:endParaRPr lang="en-US" sz="1800" dirty="0">
              <a:solidFill>
                <a:srgbClr val="000000"/>
              </a:solidFill>
              <a:latin typeface="Arial"/>
              <a:cs typeface="Arial"/>
            </a:endParaRPr>
          </a:p>
          <a:p>
            <a:pPr marL="0" indent="0">
              <a:buNone/>
            </a:pPr>
            <a:r>
              <a:rPr lang="en-US" sz="1800" b="0" i="0" u="none" strike="noStrike" dirty="0">
                <a:solidFill>
                  <a:srgbClr val="000000"/>
                </a:solidFill>
                <a:effectLst/>
                <a:latin typeface="Arial"/>
                <a:cs typeface="Arial"/>
              </a:rPr>
              <a:t>They </a:t>
            </a:r>
            <a:r>
              <a:rPr lang="en-US" sz="1800" dirty="0">
                <a:solidFill>
                  <a:srgbClr val="000000"/>
                </a:solidFill>
                <a:latin typeface="Arial"/>
                <a:cs typeface="Arial"/>
              </a:rPr>
              <a:t>visited their </a:t>
            </a:r>
            <a:r>
              <a:rPr lang="en-US" sz="1800" b="0" i="0" u="none" strike="noStrike" dirty="0">
                <a:solidFill>
                  <a:srgbClr val="000000"/>
                </a:solidFill>
                <a:effectLst/>
                <a:latin typeface="Arial"/>
                <a:cs typeface="Arial"/>
              </a:rPr>
              <a:t>pediatrician </a:t>
            </a:r>
            <a:r>
              <a:rPr lang="en-US" sz="1800" dirty="0">
                <a:solidFill>
                  <a:srgbClr val="000000"/>
                </a:solidFill>
                <a:latin typeface="Arial"/>
                <a:cs typeface="Arial"/>
              </a:rPr>
              <a:t>to address</a:t>
            </a:r>
            <a:r>
              <a:rPr lang="en-US" sz="1800" b="0" i="0" u="none" strike="noStrike" dirty="0">
                <a:solidFill>
                  <a:srgbClr val="000000"/>
                </a:solidFill>
                <a:effectLst/>
                <a:latin typeface="Arial"/>
                <a:cs typeface="Arial"/>
              </a:rPr>
              <a:t> her son’s constant fatigue, and as part of the labs, an A1C was completed, which came back at 8.9%.</a:t>
            </a:r>
            <a:r>
              <a:rPr lang="en-US" sz="1800" dirty="0">
                <a:solidFill>
                  <a:srgbClr val="000000"/>
                </a:solidFill>
                <a:latin typeface="Arial"/>
                <a:cs typeface="Arial"/>
              </a:rPr>
              <a:t> </a:t>
            </a:r>
            <a:endParaRPr lang="en-US" sz="1800">
              <a:solidFill>
                <a:srgbClr val="000000"/>
              </a:solidFill>
            </a:endParaRPr>
          </a:p>
          <a:p>
            <a:pPr marL="0" indent="0">
              <a:buNone/>
            </a:pPr>
            <a:endParaRPr lang="en-US" sz="1800" dirty="0">
              <a:solidFill>
                <a:srgbClr val="000000"/>
              </a:solidFill>
              <a:latin typeface="Arial"/>
              <a:cs typeface="Arial"/>
            </a:endParaRPr>
          </a:p>
          <a:p>
            <a:pPr marL="0" indent="0">
              <a:buNone/>
            </a:pPr>
            <a:r>
              <a:rPr lang="en-US" sz="1800" dirty="0">
                <a:solidFill>
                  <a:srgbClr val="000000"/>
                </a:solidFill>
                <a:latin typeface="Arial"/>
                <a:cs typeface="Arial"/>
              </a:rPr>
              <a:t>They</a:t>
            </a:r>
            <a:r>
              <a:rPr lang="en-US" sz="1800" b="0" i="0" u="none" strike="noStrike" dirty="0">
                <a:solidFill>
                  <a:srgbClr val="000000"/>
                </a:solidFill>
                <a:effectLst/>
                <a:latin typeface="Arial"/>
                <a:cs typeface="Arial"/>
              </a:rPr>
              <a:t> </a:t>
            </a:r>
            <a:r>
              <a:rPr lang="en-US" sz="1800" dirty="0">
                <a:solidFill>
                  <a:srgbClr val="000000"/>
                </a:solidFill>
                <a:latin typeface="Arial"/>
                <a:cs typeface="Arial"/>
              </a:rPr>
              <a:t>use</a:t>
            </a:r>
            <a:r>
              <a:rPr lang="en-US" sz="1800" b="0" i="0" u="none" strike="noStrike" dirty="0">
                <a:solidFill>
                  <a:srgbClr val="000000"/>
                </a:solidFill>
                <a:effectLst/>
                <a:latin typeface="Arial"/>
                <a:cs typeface="Arial"/>
              </a:rPr>
              <a:t> public insurance and are of Hispanic/Latinx background.</a:t>
            </a:r>
            <a:r>
              <a:rPr lang="en-US" sz="1800" dirty="0">
                <a:solidFill>
                  <a:srgbClr val="000000"/>
                </a:solidFill>
                <a:latin typeface="Arial"/>
                <a:cs typeface="Arial"/>
              </a:rPr>
              <a:t> </a:t>
            </a:r>
            <a:endParaRPr lang="en-US" sz="1800"/>
          </a:p>
        </p:txBody>
      </p:sp>
    </p:spTree>
    <p:extLst>
      <p:ext uri="{BB962C8B-B14F-4D97-AF65-F5344CB8AC3E}">
        <p14:creationId xmlns:p14="http://schemas.microsoft.com/office/powerpoint/2010/main" val="24626329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24_ADCES24_PowerPoint_16-9" id="{ADAE13B5-4744-C24A-9F22-8CC195AFEFFD}" vid="{C57EA19B-7A93-4243-92B8-BC76D6C939D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E5E5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Download-EventID-21433-TaskID-272872</Template>
  <TotalTime>477</TotalTime>
  <Words>1203</Words>
  <Application>Microsoft Macintosh PowerPoint</Application>
  <PresentationFormat>On-screen Show (16:9)</PresentationFormat>
  <Paragraphs>119</Paragraphs>
  <Slides>16</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Aptos</vt:lpstr>
      <vt:lpstr>Aptos Black</vt:lpstr>
      <vt:lpstr>Arial</vt:lpstr>
      <vt:lpstr>Arial Black</vt:lpstr>
      <vt:lpstr>Calibri</vt:lpstr>
      <vt:lpstr>Tahoma</vt:lpstr>
      <vt:lpstr>Times New Roman</vt:lpstr>
      <vt:lpstr>Verdana</vt:lpstr>
      <vt:lpstr>Office Theme</vt:lpstr>
      <vt:lpstr>1_Office Theme</vt:lpstr>
      <vt:lpstr>PowerPoint Presentation</vt:lpstr>
      <vt:lpstr>Make Clinical Visits More Personal: Lead With Person-First and Strength-Based Approaches</vt:lpstr>
      <vt:lpstr>Speakers</vt:lpstr>
      <vt:lpstr>Disclosure to Participants</vt:lpstr>
      <vt:lpstr>Diabetes and Language</vt:lpstr>
      <vt:lpstr>PowerPoint Presentation</vt:lpstr>
      <vt:lpstr>PowerPoint Presentation</vt:lpstr>
      <vt:lpstr>Session Goal</vt:lpstr>
      <vt:lpstr>Child on Public Insurance of Hispanic/Latinx Background </vt:lpstr>
      <vt:lpstr>Recap</vt:lpstr>
      <vt:lpstr>Transitions of Care</vt:lpstr>
      <vt:lpstr>Recap</vt:lpstr>
      <vt:lpstr>Diabetes Distress</vt:lpstr>
      <vt:lpstr>Recap</vt:lpstr>
      <vt:lpstr>Recommendations from the PWD Advisory Committee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Autumn Zarlengo</dc:creator>
  <cp:lastModifiedBy>Nicole Rioles</cp:lastModifiedBy>
  <cp:revision>76</cp:revision>
  <dcterms:created xsi:type="dcterms:W3CDTF">2024-03-22T14:20:44Z</dcterms:created>
  <dcterms:modified xsi:type="dcterms:W3CDTF">2025-10-07T20:15:22Z</dcterms:modified>
</cp:coreProperties>
</file>