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  <p:sldMasterId id="2147483682" r:id="rId4"/>
    <p:sldMasterId id="2147483690" r:id="rId5"/>
  </p:sldMasterIdLst>
  <p:notesMasterIdLst>
    <p:notesMasterId r:id="rId45"/>
  </p:notesMasterIdLst>
  <p:sldIdLst>
    <p:sldId id="648" r:id="rId6"/>
    <p:sldId id="649" r:id="rId7"/>
    <p:sldId id="661" r:id="rId8"/>
    <p:sldId id="659" r:id="rId9"/>
    <p:sldId id="448" r:id="rId10"/>
    <p:sldId id="353" r:id="rId11"/>
    <p:sldId id="412" r:id="rId12"/>
    <p:sldId id="413" r:id="rId13"/>
    <p:sldId id="641" r:id="rId14"/>
    <p:sldId id="662" r:id="rId15"/>
    <p:sldId id="425" r:id="rId16"/>
    <p:sldId id="431" r:id="rId17"/>
    <p:sldId id="427" r:id="rId18"/>
    <p:sldId id="652" r:id="rId19"/>
    <p:sldId id="653" r:id="rId20"/>
    <p:sldId id="655" r:id="rId21"/>
    <p:sldId id="656" r:id="rId22"/>
    <p:sldId id="654" r:id="rId23"/>
    <p:sldId id="657" r:id="rId24"/>
    <p:sldId id="437" r:id="rId25"/>
    <p:sldId id="426" r:id="rId26"/>
    <p:sldId id="438" r:id="rId27"/>
    <p:sldId id="439" r:id="rId28"/>
    <p:sldId id="433" r:id="rId29"/>
    <p:sldId id="429" r:id="rId30"/>
    <p:sldId id="434" r:id="rId31"/>
    <p:sldId id="430" r:id="rId32"/>
    <p:sldId id="442" r:id="rId33"/>
    <p:sldId id="258" r:id="rId34"/>
    <p:sldId id="435" r:id="rId35"/>
    <p:sldId id="266" r:id="rId36"/>
    <p:sldId id="270" r:id="rId37"/>
    <p:sldId id="269" r:id="rId38"/>
    <p:sldId id="262" r:id="rId39"/>
    <p:sldId id="647" r:id="rId40"/>
    <p:sldId id="646" r:id="rId41"/>
    <p:sldId id="643" r:id="rId42"/>
    <p:sldId id="644" r:id="rId43"/>
    <p:sldId id="65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65D7FF"/>
    <a:srgbClr val="FCA2E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500" autoAdjust="0"/>
  </p:normalViewPr>
  <p:slideViewPr>
    <p:cSldViewPr snapToGrid="0">
      <p:cViewPr varScale="1">
        <p:scale>
          <a:sx n="55" d="100"/>
          <a:sy n="55" d="100"/>
        </p:scale>
        <p:origin x="5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Last Grant Year Invoices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Invoices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0B-427B-97FD-548ECE20F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A0B-427B-97FD-548ECE20F68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Received</c:v>
                </c:pt>
                <c:pt idx="1">
                  <c:v>Missing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B-427B-97FD-548ECE20F6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Grant Scope Of Work</a:t>
            </a:r>
          </a:p>
        </c:rich>
      </c:tx>
      <c:layout>
        <c:manualLayout>
          <c:xMode val="edge"/>
          <c:yMode val="edge"/>
          <c:x val="0.27224714098237718"/>
          <c:y val="8.955750734968945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87134420697412"/>
          <c:y val="0.15057298891002391"/>
          <c:w val="0.51925501499812532"/>
          <c:h val="0.696764136991565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40D-4940-B977-359ADF37D0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40D-4940-B977-359ADF37D01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0D-4940-B977-359ADF37D01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0D-4940-B977-359ADF37D01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Signed</c:v>
                </c:pt>
                <c:pt idx="1">
                  <c:v>Missing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D-4940-B977-359ADF37D0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% of Sites Engaged Bi Monthly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No of Sites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48-45D0-9C34-CDEF1981324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48-45D0-9C34-CDEF198132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Sheet1!$E$2:$E$3</c:f>
              <c:strCache>
                <c:ptCount val="2"/>
                <c:pt idx="0">
                  <c:v>Engaged</c:v>
                </c:pt>
                <c:pt idx="1">
                  <c:v>Not Engaged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48-45D0-9C34-CDEF1981324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% of Sites Documenting Projects on Life QI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Sheet4!$F$2</c:f>
              <c:strCache>
                <c:ptCount val="1"/>
              </c:strCache>
            </c:strRef>
          </c:tx>
          <c:spPr>
            <a:solidFill>
              <a:srgbClr val="33CCCC"/>
            </a:solidFill>
          </c:spPr>
          <c:dPt>
            <c:idx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DD-422C-86A0-594825525CF2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DD-422C-86A0-594825525C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Sheet4!$E$3:$E$4</c:f>
              <c:strCache>
                <c:ptCount val="2"/>
                <c:pt idx="0">
                  <c:v>On Life QI</c:v>
                </c:pt>
                <c:pt idx="1">
                  <c:v>Not on Life QI</c:v>
                </c:pt>
              </c:strCache>
            </c:strRef>
          </c:cat>
          <c:val>
            <c:numRef>
              <c:f>Sheet4!$F$3:$F$4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DD-422C-86A0-594825525C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% of sites Engaged on IHI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Sheet5!$E$1</c:f>
              <c:strCache>
                <c:ptCount val="1"/>
                <c:pt idx="0">
                  <c:v>% of sites Engaged on IHI</c:v>
                </c:pt>
              </c:strCache>
            </c:strRef>
          </c:tx>
          <c:spPr>
            <a:solidFill>
              <a:srgbClr val="A5A5A5"/>
            </a:solidFill>
          </c:spPr>
          <c:dPt>
            <c:idx val="0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A6-4C8F-9FBA-83F00E350FAC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A6-4C8F-9FBA-83F00E350F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Sheet5!$D$2:$D$3</c:f>
              <c:strCache>
                <c:ptCount val="2"/>
                <c:pt idx="0">
                  <c:v>Engaged</c:v>
                </c:pt>
                <c:pt idx="1">
                  <c:v>Not Engaged</c:v>
                </c:pt>
              </c:strCache>
            </c:strRef>
          </c:cat>
          <c:val>
            <c:numRef>
              <c:f>Sheet5!$E$2:$E$3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6-4C8F-9FBA-83F00E350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Sheet5!$F$1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D8A6-4C8F-9FBA-83F00E350FA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D8A6-4C8F-9FBA-83F00E350FAC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Sheet5!$D$2:$D$3</c15:sqref>
                        </c15:formulaRef>
                      </c:ext>
                    </c:extLst>
                    <c:strCache>
                      <c:ptCount val="2"/>
                      <c:pt idx="0">
                        <c:v>Engaged</c:v>
                      </c:pt>
                      <c:pt idx="1">
                        <c:v>Not Engaged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Sheet5!$F$2:$F$3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D8A6-4C8F-9FBA-83F00E350FA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Clinics Mapped</c:v>
                </c:pt>
              </c:strCache>
            </c:strRef>
          </c:tx>
          <c:spPr>
            <a:solidFill>
              <a:srgbClr val="18A1AB"/>
            </a:solidFill>
          </c:spPr>
          <c:dPt>
            <c:idx val="0"/>
            <c:bubble3D val="0"/>
            <c:spPr>
              <a:solidFill>
                <a:srgbClr val="18A1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63-435E-9BC0-66B41DFF5C8B}"/>
              </c:ext>
            </c:extLst>
          </c:dPt>
          <c:dPt>
            <c:idx val="1"/>
            <c:bubble3D val="0"/>
            <c:spPr>
              <a:solidFill>
                <a:srgbClr val="B1DFE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81-4C83-BACA-FE4C9BDFF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ind Regular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Fully Mapped</c:v>
                </c:pt>
                <c:pt idx="1">
                  <c:v>Not Mapped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1-4C83-BACA-FE4C9BDFFD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673051850294079E-2"/>
          <c:y val="0.46396627174979854"/>
          <c:w val="0.30150837806383129"/>
          <c:h val="0.21368463427455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ind Regular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7850B-B4A3-4850-85EC-EC5F89C7FEF8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090687-5614-4C9D-8B0E-BC07F1F5C54A}">
      <dgm:prSet phldrT="[Text]" custT="1"/>
      <dgm:spPr>
        <a:solidFill>
          <a:srgbClr val="7FD0D9"/>
        </a:solidFill>
      </dgm:spPr>
      <dgm:t>
        <a:bodyPr anchor="t" anchorCtr="0"/>
        <a:lstStyle/>
        <a:p>
          <a:r>
            <a:rPr lang="en-US" sz="1400" dirty="0">
              <a:latin typeface="Arial Rounded MT Bold" panose="020F0704030504030204" pitchFamily="34" charset="0"/>
            </a:rPr>
            <a:t>Co-Design with Partners and People with Diabetes</a:t>
          </a:r>
        </a:p>
      </dgm:t>
    </dgm:pt>
    <dgm:pt modelId="{6E250E80-1D70-49BB-87F4-1F817F5BB643}" type="parTrans" cxnId="{E55F36A6-6DFD-4D62-AF39-F3CBC465310C}">
      <dgm:prSet/>
      <dgm:spPr/>
      <dgm:t>
        <a:bodyPr/>
        <a:lstStyle/>
        <a:p>
          <a:endParaRPr lang="en-US"/>
        </a:p>
      </dgm:t>
    </dgm:pt>
    <dgm:pt modelId="{F92C26C6-1E6B-4DA2-B4B1-91BA33A767C3}" type="sibTrans" cxnId="{E55F36A6-6DFD-4D62-AF39-F3CBC465310C}">
      <dgm:prSet/>
      <dgm:spPr/>
      <dgm:t>
        <a:bodyPr/>
        <a:lstStyle/>
        <a:p>
          <a:endParaRPr lang="en-US"/>
        </a:p>
      </dgm:t>
    </dgm:pt>
    <dgm:pt modelId="{2F15F8DE-C7BB-4E4B-A433-2BC75CA0AEFE}" type="pres">
      <dgm:prSet presAssocID="{42F7850B-B4A3-4850-85EC-EC5F89C7FEF8}" presName="compositeShape" presStyleCnt="0">
        <dgm:presLayoutVars>
          <dgm:chMax val="9"/>
          <dgm:dir/>
          <dgm:resizeHandles val="exact"/>
        </dgm:presLayoutVars>
      </dgm:prSet>
      <dgm:spPr/>
    </dgm:pt>
    <dgm:pt modelId="{955AD27C-D961-4FC7-B4D9-51E3DCD59287}" type="pres">
      <dgm:prSet presAssocID="{42F7850B-B4A3-4850-85EC-EC5F89C7FEF8}" presName="triangle1" presStyleLbl="node1" presStyleIdx="0" presStyleCnt="1" custAng="0" custScaleX="55918" custScaleY="46537" custLinFactNeighborX="1385" custLinFactNeighborY="-2844">
        <dgm:presLayoutVars>
          <dgm:bulletEnabled val="1"/>
        </dgm:presLayoutVars>
      </dgm:prSet>
      <dgm:spPr/>
    </dgm:pt>
  </dgm:ptLst>
  <dgm:cxnLst>
    <dgm:cxn modelId="{4CE3B92F-FE76-4394-84E3-CF25855ABA90}" type="presOf" srcId="{DD090687-5614-4C9D-8B0E-BC07F1F5C54A}" destId="{955AD27C-D961-4FC7-B4D9-51E3DCD59287}" srcOrd="0" destOrd="0" presId="urn:microsoft.com/office/officeart/2005/8/layout/pyramid4"/>
    <dgm:cxn modelId="{E4882254-D6FF-42AA-887C-8DC21315E731}" type="presOf" srcId="{42F7850B-B4A3-4850-85EC-EC5F89C7FEF8}" destId="{2F15F8DE-C7BB-4E4B-A433-2BC75CA0AEFE}" srcOrd="0" destOrd="0" presId="urn:microsoft.com/office/officeart/2005/8/layout/pyramid4"/>
    <dgm:cxn modelId="{E55F36A6-6DFD-4D62-AF39-F3CBC465310C}" srcId="{42F7850B-B4A3-4850-85EC-EC5F89C7FEF8}" destId="{DD090687-5614-4C9D-8B0E-BC07F1F5C54A}" srcOrd="0" destOrd="0" parTransId="{6E250E80-1D70-49BB-87F4-1F817F5BB643}" sibTransId="{F92C26C6-1E6B-4DA2-B4B1-91BA33A767C3}"/>
    <dgm:cxn modelId="{9539BC3B-8B56-40BE-BF81-B578B5331A75}" type="presParOf" srcId="{2F15F8DE-C7BB-4E4B-A433-2BC75CA0AEFE}" destId="{955AD27C-D961-4FC7-B4D9-51E3DCD59287}" srcOrd="0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A9E20-3778-4A2B-8953-207745FF4FCF}" type="doc">
      <dgm:prSet loTypeId="urn:microsoft.com/office/officeart/2005/8/layout/cycle7" loCatId="cycle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5A3124F-4432-4C99-B9DE-66A5772477FD}">
      <dgm:prSet phldrT="[Text]" custT="1"/>
      <dgm:spPr>
        <a:solidFill>
          <a:srgbClr val="18A1AB"/>
        </a:solidFill>
      </dgm:spPr>
      <dgm:t>
        <a:bodyPr/>
        <a:lstStyle/>
        <a:p>
          <a:r>
            <a:rPr lang="en-US" sz="1700" dirty="0">
              <a:latin typeface="Arial Rounded MT Bold" panose="020F0704030504030204" pitchFamily="34" charset="0"/>
            </a:rPr>
            <a:t>Design and Improve Clinical Processes (QI) </a:t>
          </a:r>
        </a:p>
      </dgm:t>
    </dgm:pt>
    <dgm:pt modelId="{0857B0B4-0B40-4F88-AB89-59ECF771282B}" type="parTrans" cxnId="{0B12194A-660A-42BE-B083-D4BD4C0E2AE1}">
      <dgm:prSet/>
      <dgm:spPr/>
      <dgm:t>
        <a:bodyPr/>
        <a:lstStyle/>
        <a:p>
          <a:endParaRPr lang="en-US"/>
        </a:p>
      </dgm:t>
    </dgm:pt>
    <dgm:pt modelId="{2241CD30-9E88-4735-8123-9AC0E82D6A20}" type="sibTrans" cxnId="{0B12194A-660A-42BE-B083-D4BD4C0E2AE1}">
      <dgm:prSet/>
      <dgm:spPr>
        <a:solidFill>
          <a:srgbClr val="B1DFE0"/>
        </a:solidFill>
      </dgm:spPr>
      <dgm:t>
        <a:bodyPr/>
        <a:lstStyle/>
        <a:p>
          <a:endParaRPr lang="en-US"/>
        </a:p>
      </dgm:t>
    </dgm:pt>
    <dgm:pt modelId="{B7F637DB-1828-4284-B186-E252B8D29031}">
      <dgm:prSet phldrT="[Text]" custT="1"/>
      <dgm:spPr>
        <a:solidFill>
          <a:srgbClr val="18A1AB"/>
        </a:solidFill>
      </dgm:spPr>
      <dgm:t>
        <a:bodyPr/>
        <a:lstStyle/>
        <a:p>
          <a:r>
            <a:rPr lang="en-US" sz="1700" dirty="0">
              <a:latin typeface="Arial Rounded MT Bold" panose="020F0704030504030204" pitchFamily="34" charset="0"/>
            </a:rPr>
            <a:t>Use QI Portal for Population Health Management</a:t>
          </a:r>
        </a:p>
      </dgm:t>
    </dgm:pt>
    <dgm:pt modelId="{CF79A929-5A25-4048-B631-584197528810}" type="parTrans" cxnId="{E45D1360-8997-48B2-A631-CD582407A265}">
      <dgm:prSet/>
      <dgm:spPr/>
      <dgm:t>
        <a:bodyPr/>
        <a:lstStyle/>
        <a:p>
          <a:endParaRPr lang="en-US"/>
        </a:p>
      </dgm:t>
    </dgm:pt>
    <dgm:pt modelId="{DDC420E0-1308-4F56-88B4-7B0888F285E9}" type="sibTrans" cxnId="{E45D1360-8997-48B2-A631-CD582407A265}">
      <dgm:prSet/>
      <dgm:spPr>
        <a:solidFill>
          <a:srgbClr val="B1DFE0"/>
        </a:solidFill>
      </dgm:spPr>
      <dgm:t>
        <a:bodyPr/>
        <a:lstStyle/>
        <a:p>
          <a:endParaRPr lang="en-US"/>
        </a:p>
      </dgm:t>
    </dgm:pt>
    <dgm:pt modelId="{D6ADC84F-2006-42E2-9EC3-A52210F7AA81}">
      <dgm:prSet phldrT="[Text]" custT="1"/>
      <dgm:spPr>
        <a:solidFill>
          <a:srgbClr val="18A1AB"/>
        </a:solidFill>
      </dgm:spPr>
      <dgm:t>
        <a:bodyPr/>
        <a:lstStyle/>
        <a:p>
          <a:r>
            <a:rPr lang="en-US" sz="1700" dirty="0">
              <a:latin typeface="Arial Rounded MT Bold" panose="020F0704030504030204" pitchFamily="34" charset="0"/>
            </a:rPr>
            <a:t>Analyze Data for QI/Policy Insights</a:t>
          </a:r>
        </a:p>
      </dgm:t>
    </dgm:pt>
    <dgm:pt modelId="{B980434A-87CF-433C-8417-409AAE6FF3CD}" type="parTrans" cxnId="{16ADBA89-8F33-4658-ADB0-BA945894CA85}">
      <dgm:prSet/>
      <dgm:spPr/>
      <dgm:t>
        <a:bodyPr/>
        <a:lstStyle/>
        <a:p>
          <a:endParaRPr lang="en-US"/>
        </a:p>
      </dgm:t>
    </dgm:pt>
    <dgm:pt modelId="{05F3559C-10E3-45D9-84CD-15550BD72CBD}" type="sibTrans" cxnId="{16ADBA89-8F33-4658-ADB0-BA945894CA85}">
      <dgm:prSet/>
      <dgm:spPr>
        <a:solidFill>
          <a:srgbClr val="B1DFE0"/>
        </a:solidFill>
      </dgm:spPr>
      <dgm:t>
        <a:bodyPr/>
        <a:lstStyle/>
        <a:p>
          <a:endParaRPr lang="en-US"/>
        </a:p>
      </dgm:t>
    </dgm:pt>
    <dgm:pt modelId="{B1BAA8FA-C936-4D82-94AB-A301201F2C2C}" type="pres">
      <dgm:prSet presAssocID="{534A9E20-3778-4A2B-8953-207745FF4FCF}" presName="Name0" presStyleCnt="0">
        <dgm:presLayoutVars>
          <dgm:dir/>
          <dgm:resizeHandles val="exact"/>
        </dgm:presLayoutVars>
      </dgm:prSet>
      <dgm:spPr/>
    </dgm:pt>
    <dgm:pt modelId="{0A41DE9E-2AC0-4245-8436-E60059F3B0E9}" type="pres">
      <dgm:prSet presAssocID="{55A3124F-4432-4C99-B9DE-66A5772477FD}" presName="node" presStyleLbl="node1" presStyleIdx="0" presStyleCnt="3" custScaleX="90836" custScaleY="78422" custRadScaleRad="108546" custRadScaleInc="-927">
        <dgm:presLayoutVars>
          <dgm:bulletEnabled val="1"/>
        </dgm:presLayoutVars>
      </dgm:prSet>
      <dgm:spPr/>
    </dgm:pt>
    <dgm:pt modelId="{130C04FD-5655-4264-BCD6-53CE8E3F11C2}" type="pres">
      <dgm:prSet presAssocID="{2241CD30-9E88-4735-8123-9AC0E82D6A20}" presName="sibTrans" presStyleLbl="sibTrans2D1" presStyleIdx="0" presStyleCnt="3" custAng="21406854" custScaleX="121000" custScaleY="121000" custLinFactNeighborX="31382" custLinFactNeighborY="3804"/>
      <dgm:spPr/>
    </dgm:pt>
    <dgm:pt modelId="{005D7C0C-B19B-4DFF-87DB-534D7BC6E8C7}" type="pres">
      <dgm:prSet presAssocID="{2241CD30-9E88-4735-8123-9AC0E82D6A20}" presName="connectorText" presStyleLbl="sibTrans2D1" presStyleIdx="0" presStyleCnt="3"/>
      <dgm:spPr/>
    </dgm:pt>
    <dgm:pt modelId="{CBB7CE2C-BB3C-400A-945B-AE8F3E840228}" type="pres">
      <dgm:prSet presAssocID="{B7F637DB-1828-4284-B186-E252B8D29031}" presName="node" presStyleLbl="node1" presStyleIdx="1" presStyleCnt="3" custScaleX="90796" custScaleY="78422" custRadScaleRad="113535" custRadScaleInc="-10514">
        <dgm:presLayoutVars>
          <dgm:bulletEnabled val="1"/>
        </dgm:presLayoutVars>
      </dgm:prSet>
      <dgm:spPr/>
    </dgm:pt>
    <dgm:pt modelId="{7A65C12A-2BBA-4646-A4D4-4AB10BF316EF}" type="pres">
      <dgm:prSet presAssocID="{DDC420E0-1308-4F56-88B4-7B0888F285E9}" presName="sibTrans" presStyleLbl="sibTrans2D1" presStyleIdx="1" presStyleCnt="3" custScaleX="110000" custScaleY="110000"/>
      <dgm:spPr/>
    </dgm:pt>
    <dgm:pt modelId="{834B091E-999C-4B0D-AAAA-F9CE7D57CDC5}" type="pres">
      <dgm:prSet presAssocID="{DDC420E0-1308-4F56-88B4-7B0888F285E9}" presName="connectorText" presStyleLbl="sibTrans2D1" presStyleIdx="1" presStyleCnt="3"/>
      <dgm:spPr/>
    </dgm:pt>
    <dgm:pt modelId="{A4A09482-638D-460A-9E69-5427F47E0DD8}" type="pres">
      <dgm:prSet presAssocID="{D6ADC84F-2006-42E2-9EC3-A52210F7AA81}" presName="node" presStyleLbl="node1" presStyleIdx="2" presStyleCnt="3" custScaleX="90796" custScaleY="78422" custRadScaleRad="114411" custRadScaleInc="10413">
        <dgm:presLayoutVars>
          <dgm:bulletEnabled val="1"/>
        </dgm:presLayoutVars>
      </dgm:prSet>
      <dgm:spPr/>
    </dgm:pt>
    <dgm:pt modelId="{CE855DA1-C7A3-41CD-9317-392B1985062D}" type="pres">
      <dgm:prSet presAssocID="{05F3559C-10E3-45D9-84CD-15550BD72CBD}" presName="sibTrans" presStyleLbl="sibTrans2D1" presStyleIdx="2" presStyleCnt="3" custAng="189402" custScaleX="121000" custScaleY="121000" custLinFactNeighborX="-35627" custLinFactNeighborY="1403"/>
      <dgm:spPr/>
    </dgm:pt>
    <dgm:pt modelId="{9149D9C8-769F-40FC-A1BC-AD2CE57043A7}" type="pres">
      <dgm:prSet presAssocID="{05F3559C-10E3-45D9-84CD-15550BD72CBD}" presName="connectorText" presStyleLbl="sibTrans2D1" presStyleIdx="2" presStyleCnt="3"/>
      <dgm:spPr/>
    </dgm:pt>
  </dgm:ptLst>
  <dgm:cxnLst>
    <dgm:cxn modelId="{CF4D7D2A-42B3-4FB8-BB14-7F57D315504F}" type="presOf" srcId="{534A9E20-3778-4A2B-8953-207745FF4FCF}" destId="{B1BAA8FA-C936-4D82-94AB-A301201F2C2C}" srcOrd="0" destOrd="0" presId="urn:microsoft.com/office/officeart/2005/8/layout/cycle7"/>
    <dgm:cxn modelId="{E45D1360-8997-48B2-A631-CD582407A265}" srcId="{534A9E20-3778-4A2B-8953-207745FF4FCF}" destId="{B7F637DB-1828-4284-B186-E252B8D29031}" srcOrd="1" destOrd="0" parTransId="{CF79A929-5A25-4048-B631-584197528810}" sibTransId="{DDC420E0-1308-4F56-88B4-7B0888F285E9}"/>
    <dgm:cxn modelId="{7AE44067-B884-4DE4-84BC-E1A88F4AE642}" type="presOf" srcId="{B7F637DB-1828-4284-B186-E252B8D29031}" destId="{CBB7CE2C-BB3C-400A-945B-AE8F3E840228}" srcOrd="0" destOrd="0" presId="urn:microsoft.com/office/officeart/2005/8/layout/cycle7"/>
    <dgm:cxn modelId="{0B12194A-660A-42BE-B083-D4BD4C0E2AE1}" srcId="{534A9E20-3778-4A2B-8953-207745FF4FCF}" destId="{55A3124F-4432-4C99-B9DE-66A5772477FD}" srcOrd="0" destOrd="0" parTransId="{0857B0B4-0B40-4F88-AB89-59ECF771282B}" sibTransId="{2241CD30-9E88-4735-8123-9AC0E82D6A20}"/>
    <dgm:cxn modelId="{5B190A59-322B-4455-8A5F-60B1C82216CC}" type="presOf" srcId="{2241CD30-9E88-4735-8123-9AC0E82D6A20}" destId="{005D7C0C-B19B-4DFF-87DB-534D7BC6E8C7}" srcOrd="1" destOrd="0" presId="urn:microsoft.com/office/officeart/2005/8/layout/cycle7"/>
    <dgm:cxn modelId="{87FC027C-4C28-482A-BCEF-FF490870E2EA}" type="presOf" srcId="{55A3124F-4432-4C99-B9DE-66A5772477FD}" destId="{0A41DE9E-2AC0-4245-8436-E60059F3B0E9}" srcOrd="0" destOrd="0" presId="urn:microsoft.com/office/officeart/2005/8/layout/cycle7"/>
    <dgm:cxn modelId="{16ADBA89-8F33-4658-ADB0-BA945894CA85}" srcId="{534A9E20-3778-4A2B-8953-207745FF4FCF}" destId="{D6ADC84F-2006-42E2-9EC3-A52210F7AA81}" srcOrd="2" destOrd="0" parTransId="{B980434A-87CF-433C-8417-409AAE6FF3CD}" sibTransId="{05F3559C-10E3-45D9-84CD-15550BD72CBD}"/>
    <dgm:cxn modelId="{B43C499B-46E8-4F50-B7A2-8720D3A62B6B}" type="presOf" srcId="{2241CD30-9E88-4735-8123-9AC0E82D6A20}" destId="{130C04FD-5655-4264-BCD6-53CE8E3F11C2}" srcOrd="0" destOrd="0" presId="urn:microsoft.com/office/officeart/2005/8/layout/cycle7"/>
    <dgm:cxn modelId="{C39DC9A5-A643-497B-AFE6-69701A615126}" type="presOf" srcId="{DDC420E0-1308-4F56-88B4-7B0888F285E9}" destId="{7A65C12A-2BBA-4646-A4D4-4AB10BF316EF}" srcOrd="0" destOrd="0" presId="urn:microsoft.com/office/officeart/2005/8/layout/cycle7"/>
    <dgm:cxn modelId="{74E7F7AE-3FEA-4148-B11F-CE9D8830BB71}" type="presOf" srcId="{05F3559C-10E3-45D9-84CD-15550BD72CBD}" destId="{CE855DA1-C7A3-41CD-9317-392B1985062D}" srcOrd="0" destOrd="0" presId="urn:microsoft.com/office/officeart/2005/8/layout/cycle7"/>
    <dgm:cxn modelId="{92ABCBB2-2A23-4102-885E-DDF107B0E154}" type="presOf" srcId="{D6ADC84F-2006-42E2-9EC3-A52210F7AA81}" destId="{A4A09482-638D-460A-9E69-5427F47E0DD8}" srcOrd="0" destOrd="0" presId="urn:microsoft.com/office/officeart/2005/8/layout/cycle7"/>
    <dgm:cxn modelId="{CD09E7B3-9709-4C28-BCE7-490D58EE3CC6}" type="presOf" srcId="{DDC420E0-1308-4F56-88B4-7B0888F285E9}" destId="{834B091E-999C-4B0D-AAAA-F9CE7D57CDC5}" srcOrd="1" destOrd="0" presId="urn:microsoft.com/office/officeart/2005/8/layout/cycle7"/>
    <dgm:cxn modelId="{275D49CC-86D2-448C-86C0-B8F648D57B39}" type="presOf" srcId="{05F3559C-10E3-45D9-84CD-15550BD72CBD}" destId="{9149D9C8-769F-40FC-A1BC-AD2CE57043A7}" srcOrd="1" destOrd="0" presId="urn:microsoft.com/office/officeart/2005/8/layout/cycle7"/>
    <dgm:cxn modelId="{C78E3F04-8466-4C01-BF66-ED28E7B67498}" type="presParOf" srcId="{B1BAA8FA-C936-4D82-94AB-A301201F2C2C}" destId="{0A41DE9E-2AC0-4245-8436-E60059F3B0E9}" srcOrd="0" destOrd="0" presId="urn:microsoft.com/office/officeart/2005/8/layout/cycle7"/>
    <dgm:cxn modelId="{E29B6A53-0BCC-492B-852E-3BE9D28AA344}" type="presParOf" srcId="{B1BAA8FA-C936-4D82-94AB-A301201F2C2C}" destId="{130C04FD-5655-4264-BCD6-53CE8E3F11C2}" srcOrd="1" destOrd="0" presId="urn:microsoft.com/office/officeart/2005/8/layout/cycle7"/>
    <dgm:cxn modelId="{3D87AA2B-4640-421C-AE43-00E8C450C46A}" type="presParOf" srcId="{130C04FD-5655-4264-BCD6-53CE8E3F11C2}" destId="{005D7C0C-B19B-4DFF-87DB-534D7BC6E8C7}" srcOrd="0" destOrd="0" presId="urn:microsoft.com/office/officeart/2005/8/layout/cycle7"/>
    <dgm:cxn modelId="{F6C30568-6961-409E-927B-B7C6BDD4CD38}" type="presParOf" srcId="{B1BAA8FA-C936-4D82-94AB-A301201F2C2C}" destId="{CBB7CE2C-BB3C-400A-945B-AE8F3E840228}" srcOrd="2" destOrd="0" presId="urn:microsoft.com/office/officeart/2005/8/layout/cycle7"/>
    <dgm:cxn modelId="{83921370-8C16-4C36-9587-9DC486AAA53F}" type="presParOf" srcId="{B1BAA8FA-C936-4D82-94AB-A301201F2C2C}" destId="{7A65C12A-2BBA-4646-A4D4-4AB10BF316EF}" srcOrd="3" destOrd="0" presId="urn:microsoft.com/office/officeart/2005/8/layout/cycle7"/>
    <dgm:cxn modelId="{334432D7-C0A1-4A18-BA98-63E3CA3A5F10}" type="presParOf" srcId="{7A65C12A-2BBA-4646-A4D4-4AB10BF316EF}" destId="{834B091E-999C-4B0D-AAAA-F9CE7D57CDC5}" srcOrd="0" destOrd="0" presId="urn:microsoft.com/office/officeart/2005/8/layout/cycle7"/>
    <dgm:cxn modelId="{94AA1C93-30B0-4C68-9647-CEC27943095A}" type="presParOf" srcId="{B1BAA8FA-C936-4D82-94AB-A301201F2C2C}" destId="{A4A09482-638D-460A-9E69-5427F47E0DD8}" srcOrd="4" destOrd="0" presId="urn:microsoft.com/office/officeart/2005/8/layout/cycle7"/>
    <dgm:cxn modelId="{42C37229-97E4-489F-8B41-4DA4073E5083}" type="presParOf" srcId="{B1BAA8FA-C936-4D82-94AB-A301201F2C2C}" destId="{CE855DA1-C7A3-41CD-9317-392B1985062D}" srcOrd="5" destOrd="0" presId="urn:microsoft.com/office/officeart/2005/8/layout/cycle7"/>
    <dgm:cxn modelId="{3D1891C1-0D8B-4D48-91CB-A9EC534F25EC}" type="presParOf" srcId="{CE855DA1-C7A3-41CD-9317-392B1985062D}" destId="{9149D9C8-769F-40FC-A1BC-AD2CE57043A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AD27C-D961-4FC7-B4D9-51E3DCD59287}">
      <dsp:nvSpPr>
        <dsp:cNvPr id="0" name=""/>
        <dsp:cNvSpPr/>
      </dsp:nvSpPr>
      <dsp:spPr>
        <a:xfrm>
          <a:off x="2778979" y="1057966"/>
          <a:ext cx="2476581" cy="2061101"/>
        </a:xfrm>
        <a:prstGeom prst="triangle">
          <a:avLst/>
        </a:prstGeom>
        <a:solidFill>
          <a:srgbClr val="7FD0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Rounded MT Bold" panose="020F0704030504030204" pitchFamily="34" charset="0"/>
            </a:rPr>
            <a:t>Co-Design with Partners and People with Diabetes</a:t>
          </a:r>
        </a:p>
      </dsp:txBody>
      <dsp:txXfrm>
        <a:off x="3398124" y="2088517"/>
        <a:ext cx="1238291" cy="10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1DE9E-2AC0-4245-8436-E60059F3B0E9}">
      <dsp:nvSpPr>
        <dsp:cNvPr id="0" name=""/>
        <dsp:cNvSpPr/>
      </dsp:nvSpPr>
      <dsp:spPr>
        <a:xfrm>
          <a:off x="3442060" y="0"/>
          <a:ext cx="2317738" cy="1000493"/>
        </a:xfrm>
        <a:prstGeom prst="roundRect">
          <a:avLst>
            <a:gd name="adj" fmla="val 10000"/>
          </a:avLst>
        </a:prstGeom>
        <a:solidFill>
          <a:srgbClr val="18A1AB"/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Design and Improve Clinical Processes (QI) </a:t>
          </a:r>
        </a:p>
      </dsp:txBody>
      <dsp:txXfrm>
        <a:off x="3471363" y="29303"/>
        <a:ext cx="2259132" cy="941887"/>
      </dsp:txXfrm>
    </dsp:sp>
    <dsp:sp modelId="{130C04FD-5655-4264-BCD6-53CE8E3F11C2}">
      <dsp:nvSpPr>
        <dsp:cNvPr id="0" name=""/>
        <dsp:cNvSpPr/>
      </dsp:nvSpPr>
      <dsp:spPr>
        <a:xfrm rot="3150930">
          <a:off x="5235354" y="2120907"/>
          <a:ext cx="2668467" cy="540293"/>
        </a:xfrm>
        <a:prstGeom prst="leftRightArrow">
          <a:avLst>
            <a:gd name="adj1" fmla="val 60000"/>
            <a:gd name="adj2" fmla="val 50000"/>
          </a:avLst>
        </a:prstGeom>
        <a:solidFill>
          <a:srgbClr val="B1DFE0"/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397442" y="2228966"/>
        <a:ext cx="2344291" cy="324175"/>
      </dsp:txXfrm>
    </dsp:sp>
    <dsp:sp modelId="{CBB7CE2C-BB3C-400A-945B-AE8F3E840228}">
      <dsp:nvSpPr>
        <dsp:cNvPr id="0" name=""/>
        <dsp:cNvSpPr/>
      </dsp:nvSpPr>
      <dsp:spPr>
        <a:xfrm>
          <a:off x="5995724" y="3747643"/>
          <a:ext cx="2316718" cy="1000493"/>
        </a:xfrm>
        <a:prstGeom prst="roundRect">
          <a:avLst>
            <a:gd name="adj" fmla="val 10000"/>
          </a:avLst>
        </a:prstGeom>
        <a:solidFill>
          <a:srgbClr val="18A1AB"/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Use QI Portal for Population Health Management</a:t>
          </a:r>
        </a:p>
      </dsp:txBody>
      <dsp:txXfrm>
        <a:off x="6025027" y="3776946"/>
        <a:ext cx="2258112" cy="941887"/>
      </dsp:txXfrm>
    </dsp:sp>
    <dsp:sp modelId="{7A65C12A-2BBA-4646-A4D4-4AB10BF316EF}">
      <dsp:nvSpPr>
        <dsp:cNvPr id="0" name=""/>
        <dsp:cNvSpPr/>
      </dsp:nvSpPr>
      <dsp:spPr>
        <a:xfrm rot="10792377">
          <a:off x="3404447" y="4007927"/>
          <a:ext cx="2425879" cy="491176"/>
        </a:xfrm>
        <a:prstGeom prst="leftRightArrow">
          <a:avLst>
            <a:gd name="adj1" fmla="val 60000"/>
            <a:gd name="adj2" fmla="val 50000"/>
          </a:avLst>
        </a:prstGeom>
        <a:solidFill>
          <a:srgbClr val="B1DFE0"/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551800" y="4106162"/>
        <a:ext cx="2131173" cy="294706"/>
      </dsp:txXfrm>
    </dsp:sp>
    <dsp:sp modelId="{A4A09482-638D-460A-9E69-5427F47E0DD8}">
      <dsp:nvSpPr>
        <dsp:cNvPr id="0" name=""/>
        <dsp:cNvSpPr/>
      </dsp:nvSpPr>
      <dsp:spPr>
        <a:xfrm>
          <a:off x="922332" y="3758894"/>
          <a:ext cx="2316718" cy="1000493"/>
        </a:xfrm>
        <a:prstGeom prst="roundRect">
          <a:avLst>
            <a:gd name="adj" fmla="val 10000"/>
          </a:avLst>
        </a:prstGeom>
        <a:solidFill>
          <a:srgbClr val="18A1AB"/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Analyze Data for QI/Policy Insights</a:t>
          </a:r>
        </a:p>
      </dsp:txBody>
      <dsp:txXfrm>
        <a:off x="951635" y="3788197"/>
        <a:ext cx="2258112" cy="941887"/>
      </dsp:txXfrm>
    </dsp:sp>
    <dsp:sp modelId="{CE855DA1-C7A3-41CD-9317-392B1985062D}">
      <dsp:nvSpPr>
        <dsp:cNvPr id="0" name=""/>
        <dsp:cNvSpPr/>
      </dsp:nvSpPr>
      <dsp:spPr>
        <a:xfrm rot="18419850">
          <a:off x="1220878" y="2115811"/>
          <a:ext cx="2668467" cy="540293"/>
        </a:xfrm>
        <a:prstGeom prst="leftRightArrow">
          <a:avLst>
            <a:gd name="adj1" fmla="val 60000"/>
            <a:gd name="adj2" fmla="val 50000"/>
          </a:avLst>
        </a:prstGeom>
        <a:solidFill>
          <a:srgbClr val="B1DFE0"/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1382966" y="2223870"/>
        <a:ext cx="2344291" cy="32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0.07901</cdr:x>
      <cdr:y>0.11154</cdr:y>
    </cdr:from>
    <cdr:to>
      <cdr:x>0.24938</cdr:x>
      <cdr:y>0.42308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64B8D3-468F-4CB7-B6F9-31BCF457F6FB}"/>
            </a:ext>
          </a:extLst>
        </cdr:cNvPr>
        <cdr:cNvSpPr txBox="1"/>
      </cdr:nvSpPr>
      <cdr:spPr>
        <a:xfrm xmlns:a="http://schemas.openxmlformats.org/drawingml/2006/main">
          <a:off x="325120" y="294640"/>
          <a:ext cx="701040" cy="822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0.10476</cdr:x>
      <cdr:y>0.06709</cdr:y>
    </cdr:from>
    <cdr:to>
      <cdr:x>0.24286</cdr:x>
      <cdr:y>0.21725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AAEB16-89DA-4448-8210-F35473F97544}"/>
            </a:ext>
          </a:extLst>
        </cdr:cNvPr>
        <cdr:cNvSpPr txBox="1"/>
      </cdr:nvSpPr>
      <cdr:spPr>
        <a:xfrm xmlns:a="http://schemas.openxmlformats.org/drawingml/2006/main">
          <a:off x="447040" y="213359"/>
          <a:ext cx="589280" cy="477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0976A-384E-4C90-B6F7-6A05621622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F7944-D8A9-4BFC-8EF4-4FE20997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help with: Seattle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7944-D8A9-4BFC-8EF4-4FE20997AF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7944-D8A9-4BFC-8EF4-4FE20997AF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9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 ADA standards of care changes and our decision to keep 7.5</a:t>
            </a:r>
          </a:p>
          <a:p>
            <a:r>
              <a:rPr lang="en-US" dirty="0"/>
              <a:t>Discuss Median decision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7944-D8A9-4BFC-8EF4-4FE20997AF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1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just over 29K patients in the system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7944-D8A9-4BFC-8EF4-4FE20997AF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9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C8D9-5FDB-48C2-952E-496A10693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CA65D-2E10-44BE-ABC4-5CD35EDC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DE416-6B9E-4DC1-8746-412153A2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4F8C6-6F73-43BE-9C70-B0E7ECD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EA401-1A9A-4118-8A69-56D0D807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5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4920-2758-4B33-B713-7276DE92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5E8AF-3B23-43A7-AECD-FCF65FF33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AF21C-95B6-46E8-865C-27707810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27114-6253-4E79-AA6B-DF861A1A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26EAA-56BE-4D5E-BA90-17175468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9B631-87F9-4DFA-93A7-C1E2897FF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F76D5-5024-4F96-A741-2D62FA555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A11BF-A334-4C02-BBB1-A3AE6E54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1B449-76AB-4789-B0A5-2FFDB443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DDC74-F812-4598-8839-5E27ACE9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1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15" name="T1D_stacked_color.png" descr="T1D_stacked_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9" y="679029"/>
            <a:ext cx="2795066" cy="124965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4436012" y="2498725"/>
            <a:ext cx="7428966" cy="18982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600" spc="-73">
                <a:solidFill>
                  <a:srgbClr val="5267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4978" y="6318249"/>
            <a:ext cx="245412" cy="345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F70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065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8640" y="1064387"/>
            <a:ext cx="10972800" cy="46983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923785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68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5" y="914400"/>
            <a:ext cx="10972165" cy="487680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buSzPct val="125000"/>
              <a:defRPr>
                <a:solidFill>
                  <a:schemeClr val="tx1"/>
                </a:solidFill>
              </a:defRPr>
            </a:lvl1pPr>
            <a:lvl2pPr marL="685799" indent="-342900">
              <a:buClr>
                <a:schemeClr val="tx1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891538" indent="-205738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266092" indent="-237392"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</a:defRPr>
            </a:lvl4pPr>
            <a:lvl5pPr marL="1608992" indent="-237392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7916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CE72-A6FD-4599-843C-71599E654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0F332-091A-439D-A2CE-3BFFA8061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75953-4CD9-4147-9108-35BE7AF3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0A149-B1B4-4389-BA5B-199CA4B2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4F64C-4733-4F54-8CEC-C641FF7A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93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9FDA-10FF-4C62-BECA-4AD872B3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51125-1812-4723-8E63-AB5E10006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EBC2A-CD55-4750-9530-35958B26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D9D5-C246-4B18-B593-CFDC5390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D8BF1-C0E5-4C4B-A64C-4BBED24F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3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C249-2F7C-47E5-A300-A60DB16F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2B0A1-FDC9-491B-952A-0E2E37B3B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2D7AC-E158-4421-B2CD-036EF171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D1CB6-C4B9-4EAD-AE17-0326B6BD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20CEE-DBCA-4E63-AF42-3C86F815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24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5CA7-747E-4490-9F6F-33384734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D6EA-4AEE-4ECC-B452-FA0752A41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149E5-D04E-4735-9863-F116B3333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9B531-0304-4873-8331-BC0697F8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F4BD6-4822-4D6E-9F57-A5994059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E6778-5F00-4700-97FE-87166ED3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3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7B1E-9099-4965-8327-48FD35A5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0B54C-89D8-4324-94EC-795C58E76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30092-8712-43F6-987E-BAAC56FC0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2575A-62F4-47AB-98C7-38D1BDB63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0D1EB-6FC1-47E0-AF3B-475165F0C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093474-A891-48E9-98A6-9B216E51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28B85-4ED3-4B80-910B-B9308067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19CC9-7467-4E61-A85B-2F79CEB7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ED6C-852E-426D-AF04-EDAEE3F9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090E1-ECD3-4EFF-91EC-095AE89F5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A605E-B2B9-4366-ADEE-5D363CB8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9FB9C-D645-43AE-B279-6B947A06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CF963-80B9-4D40-A645-8EE001E9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7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1D18-4DB3-469B-A8D5-BA712FD9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C19DE-E1AA-4FB7-8AB5-DA69220E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05864-B3C5-4534-9E9C-3D73F8FC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E05C2-B5D5-4680-BC9D-EBBD09A4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8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CD5E-576A-43DA-86BC-80F5EEFC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072F3-CBE6-4C95-9518-7F3BD13B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5C95-2DA1-488F-9B35-1A4EB8A3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3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C1E5-E07A-410B-8DB7-6AA1EA81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028A4-31AF-448C-A036-8F79EDE1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1476A-1D7A-49AA-BC72-6CCE917A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798C7-4E9B-4CD4-BB73-E73B429F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195DC-A6F0-47B5-84E9-9E9EC2FA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B711D-13C6-4F3F-B13E-9F6EA657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6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3738-9401-4EBA-A1D9-7EFFB32B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C1706-4D9A-4289-9604-5BA046D44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08AE4-77AE-494D-8A28-58AE46860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420C0-EC5C-4DAC-AC55-54F56CFD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AC3B7-A96B-4F75-B96A-23F5D6D7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1C890-5F57-416A-9AAB-8082D4E2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70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3C91-19E2-451B-B090-88D3053B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CF639-D0D8-48EF-8450-A1967B945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98FFB-3206-495E-8943-C91F803C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4F117-8C19-4D1B-8907-0718B3AE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474E5-23BD-4103-8C1C-EFB72F1F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99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0ACBE-C6F9-498F-99F1-8F87240D1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A8941-66D6-4664-9419-C0BB75570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61079-90B0-4EE9-9F65-3AC96B96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7445-6FA6-482C-9875-88A924AE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6D29-A797-4CFF-A4F0-F272F89C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2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039747"/>
            <a:ext cx="9541934" cy="343679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146" y="6200251"/>
            <a:ext cx="245412" cy="345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9853594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15" name="T1D_stacked_color.png" descr="T1D_stacked_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9" y="679029"/>
            <a:ext cx="2795066" cy="124965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4336314" y="2755900"/>
            <a:ext cx="5698200" cy="189820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600" spc="-73">
                <a:solidFill>
                  <a:srgbClr val="52677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4978" y="6318249"/>
            <a:ext cx="245412" cy="345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F7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88155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039747"/>
            <a:ext cx="9541934" cy="343679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146" y="6200251"/>
            <a:ext cx="245412" cy="345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408845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82E8-5D19-4E4D-A0F5-BE399B90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02F44-E5B6-B540-96B8-6C1CCFB9C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DBF64-B951-6A41-95BC-D318B505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1AB0D-4D1B-AD44-9EB5-FDFA6FC941D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4B7A-0E71-B646-B9E5-F1E1B4F4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8693-2E5A-6947-91BE-102C46BC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622-8365-7E43-991E-AF19F722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AE5C-A319-4427-9799-398B228A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5D78D-20EF-409F-9A53-86BCEBAF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EB220-C371-47AB-8345-FE7DD3E0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F5A85-EFF9-4010-92C2-4E5B816E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7E2AC-61E7-48F6-A5A6-B78A8A96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95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F02E-D0C2-458F-A9F9-4566478C3F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D094-D65F-4AB7-80F7-0D53200E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33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1EF8B-9350-4C9A-9299-F413BFD1238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CD7D-6BFE-4A2A-B34A-DF7D224A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0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T1D_stacked_color.png" descr="T1D_stacked_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9" y="679029"/>
            <a:ext cx="2795066" cy="124965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4436012" y="2498725"/>
            <a:ext cx="7428966" cy="18982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600" spc="-7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4978" y="6318249"/>
            <a:ext cx="245412" cy="345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F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2343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vel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8640" y="1088771"/>
            <a:ext cx="10972800" cy="4673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4217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Body Level One…"/>
          <p:cNvSpPr txBox="1">
            <a:spLocks noGrp="1"/>
          </p:cNvSpPr>
          <p:nvPr>
            <p:ph idx="1"/>
          </p:nvPr>
        </p:nvSpPr>
        <p:spPr>
          <a:xfrm>
            <a:off x="548640" y="969631"/>
            <a:ext cx="5071110" cy="4678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idx="10" hasCustomPrompt="1"/>
          </p:nvPr>
        </p:nvSpPr>
        <p:spPr>
          <a:xfrm>
            <a:off x="6096000" y="969775"/>
            <a:ext cx="5071110" cy="4678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Char char="•"/>
              <a:tabLst/>
              <a:defRPr sz="2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Hind Regular"/>
              </a:defRPr>
            </a:lvl1pPr>
            <a:lvl2pPr marL="584000" marR="0" indent="-241101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75000"/>
              <a:buFont typeface="Courier New" panose="02070309020205020404" pitchFamily="49" charset="0"/>
              <a:buChar char="o"/>
              <a:tabLst/>
              <a:defRPr sz="2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Hind Regular"/>
              </a:defRPr>
            </a:lvl2pPr>
            <a:lvl3pPr marL="800100" marR="0" indent="-22860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75000"/>
              <a:buFont typeface="Wingdings" panose="05000000000000000000" pitchFamily="2" charset="2"/>
              <a:buChar char="v"/>
              <a:tabLst/>
              <a:defRPr sz="2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Hind Regular"/>
              </a:defRPr>
            </a:lvl3pPr>
            <a:lvl4pPr marL="1085850" marR="0" indent="-28575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75000"/>
              <a:buFont typeface="Wingdings" panose="05000000000000000000" pitchFamily="2" charset="2"/>
              <a:buChar char="Ø"/>
              <a:tabLst/>
              <a:defRPr sz="2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Hind Regular"/>
              </a:defRPr>
            </a:lvl4pPr>
            <a:lvl5pPr marL="1371600" marR="0" indent="-28575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50000"/>
              <a:buFont typeface="Wingdings" panose="05000000000000000000" pitchFamily="2" charset="2"/>
              <a:buChar char="q"/>
              <a:tabLst/>
              <a:defRPr sz="2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Hind Regular"/>
              </a:defRPr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ind Regular"/>
              </a:rPr>
              <a:t>Body Level One</a:t>
            </a:r>
          </a:p>
          <a:p>
            <a:pPr marL="584000" marR="0" lvl="1" indent="-241101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ind Regular"/>
              </a:rPr>
              <a:t>Body Level Two</a:t>
            </a:r>
          </a:p>
          <a:p>
            <a:pPr marL="800100" marR="0" lvl="2" indent="-22860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ind Regular"/>
              </a:rPr>
              <a:t>Body Level Three</a:t>
            </a:r>
          </a:p>
          <a:p>
            <a:pPr marL="1085850" marR="0" lvl="3" indent="-28575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ind Regular"/>
              </a:rPr>
              <a:t>Body Level Four</a:t>
            </a:r>
          </a:p>
          <a:p>
            <a:pPr marL="1371600" marR="0" lvl="4" indent="-28575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5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ind Regular"/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2119909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2239" y="177800"/>
            <a:ext cx="697671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1D_horizontal_white.png" descr="T1D_horizontal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5069863" y="2032000"/>
            <a:ext cx="6640356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600" spc="-73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8049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5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T1D_stacked_color.png" descr="T1D_stacked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993" y="1253187"/>
            <a:ext cx="4982176" cy="222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263224" y="-3372089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970609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82E8-5D19-4E4D-A0F5-BE399B90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02F44-E5B6-B540-96B8-6C1CCFB9C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DBF64-B951-6A41-95BC-D318B505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4B7A-0E71-B646-B9E5-F1E1B4F4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8693-2E5A-6947-91BE-102C46BC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8F44622-8365-7E43-991E-AF19F7221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95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539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pic>
        <p:nvPicPr>
          <p:cNvPr id="15" name="T1D_stacked_color.png" descr="T1D_stacked_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9" y="679029"/>
            <a:ext cx="2795066" cy="124965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4436012" y="2498725"/>
            <a:ext cx="7428966" cy="18982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600" spc="-73">
                <a:solidFill>
                  <a:srgbClr val="5267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4978" y="6318249"/>
            <a:ext cx="245412" cy="345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F70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055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DDBC-3F3F-43E0-B257-04971B0C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FA052-4A86-406E-827B-5634CCE63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B431D-9FD0-4AE2-B1BC-043E7FE44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FA54B-0E37-4DBA-9FB3-D0D18E17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0F4A8-0F83-40CE-A3AF-F37500E6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F42D7-21A2-4246-8F57-F999E226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8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25422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8640" y="1064387"/>
            <a:ext cx="10972800" cy="46983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61170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pic>
        <p:nvPicPr>
          <p:cNvPr id="68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buSzPct val="125000"/>
              <a:defRPr>
                <a:solidFill>
                  <a:schemeClr val="tx1"/>
                </a:solidFill>
              </a:defRPr>
            </a:lvl1pPr>
            <a:lvl2pPr marL="685799" indent="-342900">
              <a:buClr>
                <a:schemeClr val="tx1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891538" indent="-205738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266092" indent="-237392"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</a:defRPr>
            </a:lvl4pPr>
            <a:lvl5pPr marL="1608992" indent="-237392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buSzPct val="125000"/>
              <a:defRPr>
                <a:solidFill>
                  <a:schemeClr val="tx1"/>
                </a:solidFill>
              </a:defRPr>
            </a:lvl1pPr>
            <a:lvl2pPr marL="685799" indent="-342900">
              <a:buClr>
                <a:schemeClr val="tx1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891538" indent="-205738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266092" indent="-237392"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</a:defRPr>
            </a:lvl4pPr>
            <a:lvl5pPr marL="1608992" indent="-237392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1570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2239" y="177800"/>
            <a:ext cx="697671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1D_horizontal_white.png" descr="T1D_horizontal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5069863" y="2032000"/>
            <a:ext cx="6640356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600" spc="-73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02326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"/>
          <p:cNvSpPr/>
          <p:nvPr/>
        </p:nvSpPr>
        <p:spPr>
          <a:xfrm>
            <a:off x="0" y="59498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pic>
        <p:nvPicPr>
          <p:cNvPr id="92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3579110" y="1816100"/>
            <a:ext cx="5033780" cy="1447800"/>
          </a:xfrm>
          <a:prstGeom prst="rect">
            <a:avLst/>
          </a:prstGeom>
        </p:spPr>
        <p:txBody>
          <a:bodyPr/>
          <a:lstStyle>
            <a:lvl1pPr algn="ctr">
              <a:defRPr sz="4600" spc="-73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56751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"/>
          <p:cNvSpPr/>
          <p:nvPr/>
        </p:nvSpPr>
        <p:spPr>
          <a:xfrm>
            <a:off x="0" y="-18798"/>
            <a:ext cx="12192000" cy="5987798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pic>
        <p:nvPicPr>
          <p:cNvPr id="1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0499" y="177800"/>
            <a:ext cx="697671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5081670" y="1804989"/>
            <a:ext cx="5189752" cy="1451224"/>
          </a:xfrm>
          <a:prstGeom prst="rect">
            <a:avLst/>
          </a:prstGeom>
        </p:spPr>
        <p:txBody>
          <a:bodyPr/>
          <a:lstStyle>
            <a:lvl1pPr>
              <a:defRPr sz="4600" spc="-73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06" name="T1D_horizontal_color.png" descr="T1D_horizontal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937" y="6224820"/>
            <a:ext cx="2167667" cy="4486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972248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 Altern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76702" y="-3270438"/>
            <a:ext cx="12610635" cy="1239604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"/>
          <p:cNvSpPr/>
          <p:nvPr/>
        </p:nvSpPr>
        <p:spPr>
          <a:xfrm>
            <a:off x="0" y="-18798"/>
            <a:ext cx="12192000" cy="5987798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3501124" y="1804989"/>
            <a:ext cx="5189752" cy="1451224"/>
          </a:xfrm>
          <a:prstGeom prst="rect">
            <a:avLst/>
          </a:prstGeom>
        </p:spPr>
        <p:txBody>
          <a:bodyPr/>
          <a:lstStyle>
            <a:lvl1pPr algn="ctr">
              <a:defRPr sz="4600" spc="-73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17" name="T1D_horizontal_color.png" descr="T1D_horizontal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937" y="6224820"/>
            <a:ext cx="2167667" cy="4486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659708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pic>
        <p:nvPicPr>
          <p:cNvPr id="125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T1D_stacked_color.png" descr="T1D_stacked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993" y="1253187"/>
            <a:ext cx="4982176" cy="222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263224" y="-3372089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724872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22934" cy="114300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hangingPunct="0"/>
            <a:fld id="{E163A655-220F-482A-8AD6-C0C16AA8C0F9}" type="datetimeFigureOut">
              <a:rPr lang="en-US" kern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pPr hangingPunct="0"/>
              <a:t>6/22/2020</a:t>
            </a:fld>
            <a:endParaRPr lang="en-US" kern="0" dirty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0"/>
            <a:endParaRPr lang="en-US" kern="0" dirty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" y="6200251"/>
            <a:ext cx="245411" cy="345437"/>
          </a:xfrm>
          <a:prstGeom prst="rect">
            <a:avLst/>
          </a:prstGeom>
        </p:spPr>
        <p:txBody>
          <a:bodyPr/>
          <a:lstStyle/>
          <a:p>
            <a:pPr hangingPunct="0"/>
            <a:fld id="{4BB2D1ED-01DF-47F3-A831-B599B22D5B41}" type="slidenum">
              <a:rPr lang="en-US" kern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pPr hangingPunct="0"/>
              <a:t>‹#›</a:t>
            </a:fld>
            <a:endParaRPr lang="en-US" kern="0" dirty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4787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5E8F6-8460-D647-A7D4-B3CA8EAF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0992787" cy="1143001"/>
          </a:xfrm>
        </p:spPr>
        <p:txBody>
          <a:bodyPr/>
          <a:lstStyle>
            <a:lvl1pPr>
              <a:defRPr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3C2813-E3B9-7344-8294-E53C4962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54055"/>
          </a:xfrm>
        </p:spPr>
        <p:txBody>
          <a:bodyPr/>
          <a:lstStyle>
            <a:lvl1pPr>
              <a:buClr>
                <a:srgbClr val="4195A0"/>
              </a:buClr>
              <a:defRPr>
                <a:latin typeface="Hind" panose="02000000000000000000" pitchFamily="2" charset="77"/>
                <a:cs typeface="Hind" panose="02000000000000000000" pitchFamily="2" charset="77"/>
              </a:defRPr>
            </a:lvl1pPr>
            <a:lvl2pPr>
              <a:buClr>
                <a:srgbClr val="4195A0"/>
              </a:buClr>
              <a:defRPr>
                <a:latin typeface="Hind" panose="02000000000000000000" pitchFamily="2" charset="77"/>
                <a:cs typeface="Hind" panose="02000000000000000000" pitchFamily="2" charset="77"/>
              </a:defRPr>
            </a:lvl2pPr>
            <a:lvl3pPr>
              <a:buClr>
                <a:srgbClr val="4195A0"/>
              </a:buClr>
              <a:defRPr>
                <a:latin typeface="Hind" panose="02000000000000000000" pitchFamily="2" charset="77"/>
                <a:cs typeface="Hind" panose="02000000000000000000" pitchFamily="2" charset="77"/>
              </a:defRPr>
            </a:lvl3pPr>
            <a:lvl4pPr>
              <a:buClr>
                <a:srgbClr val="4195A0"/>
              </a:buClr>
              <a:defRPr>
                <a:latin typeface="Hind" panose="02000000000000000000" pitchFamily="2" charset="77"/>
                <a:cs typeface="Hind" panose="02000000000000000000" pitchFamily="2" charset="77"/>
              </a:defRPr>
            </a:lvl4pPr>
            <a:lvl5pPr>
              <a:buClr>
                <a:srgbClr val="4195A0"/>
              </a:buClr>
              <a:defRPr>
                <a:latin typeface="Hind" panose="02000000000000000000" pitchFamily="2" charset="77"/>
                <a:cs typeface="Hind" panose="02000000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7E7E963-DE74-D445-8B1A-E5F925BEBFD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3365" y="6229987"/>
            <a:ext cx="750743" cy="395421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rgbClr val="FFFFFF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fld id="{86CB4B4D-7CA3-9044-876B-883B54F8677D}" type="slidenum">
              <a:rPr lang="en-US" smtClean="0">
                <a:sym typeface="Hind Bold"/>
              </a:rPr>
              <a:pPr/>
              <a:t>‹#›</a:t>
            </a:fld>
            <a:endParaRPr lang="en-US" dirty="0">
              <a:sym typeface="Hind Bold"/>
            </a:endParaRPr>
          </a:p>
        </p:txBody>
      </p:sp>
    </p:spTree>
    <p:extLst>
      <p:ext uri="{BB962C8B-B14F-4D97-AF65-F5344CB8AC3E}">
        <p14:creationId xmlns:p14="http://schemas.microsoft.com/office/powerpoint/2010/main" val="42282270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6C29-B62B-4E2F-8B23-0F0A5F88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1C3A5-0BB6-4711-8AA1-C9C3576C3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B226B-3A9B-4EEA-AAFE-5C0CB84EB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AF034-69AB-447A-AED3-0041200FF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36A9C-D554-4D9A-A9FA-95E795A00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56726-E752-4064-990F-1F41709D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B4762-71D1-430F-BBDF-76DB4783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23BE1-E782-490B-BBA9-2A8FBFE9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47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82E8-5D19-4E4D-A0F5-BE399B90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02F44-E5B6-B540-96B8-6C1CCFB9C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DBF64-B951-6A41-95BC-D318B505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1AB0D-4D1B-AD44-9EB5-FDFA6FC941D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4B7A-0E71-B646-B9E5-F1E1B4F4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8693-2E5A-6947-91BE-102C46BC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622-8365-7E43-991E-AF19F722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3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1EF8B-9350-4C9A-9299-F413BFD1238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CD7D-6BFE-4A2A-B34A-DF7D224A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902222" y="365860"/>
            <a:ext cx="10387583" cy="3693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85954" y="6550347"/>
            <a:ext cx="290464" cy="196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C9F0FF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84846A01-DC8A-4B63-9E83-2A99CCBA8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356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8156-06AB-45D9-B37F-951E99C1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84BA3-9613-4B3B-BF97-8DF8F06F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A8AE7-A48E-43B9-B2F1-67D47AF1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92589-BB04-470F-BBC9-06C5AC9B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1EA10-A7E1-4C01-81C9-2BCC1191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70CE3-F8CC-4D61-9EC9-17717A77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E0CE6-EADB-4EB9-9B19-838724DF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81D2-93F7-41A3-8E1D-9811C4D8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AA67-45E5-406A-8CA6-B28CB8D92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6AEDB-9AEE-48C6-A658-65AA1A495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2262B-5053-4844-8A86-51864C97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60A98-AA7B-4794-921E-FE855F83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1AC7F-E75F-4AAD-A08C-3A326211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0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7BA71-F158-4C6F-8DB7-62163810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210C8-E456-4A79-B721-1EB28B059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C00E-C34C-4C53-BEAE-0CF9483BF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37B8E-8684-4BE6-B9FD-CBEA73B7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46DC6-BEAD-4482-9BAE-5B5AA771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0AAA2-CC5F-4953-B1F6-45925A50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E3CEA-24B9-44E8-ADA6-22E34EAF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FBE6C-569D-453E-9160-AAF048E6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88BF-C719-45FF-8BED-806EC44C0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2738-C0F1-42AF-AA8A-E2DA1854E47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761-C68E-48D7-A8D2-86D624A5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059B0-7D6C-4792-B5EF-FCCC25CA4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F96D-81B5-488D-9D2F-9AF5DD258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8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1FBB3-E1D1-49F5-AFD1-C09C620E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815EE-9A71-467E-AE28-91645F620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7392B-F759-4F1C-B87C-249661552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1E7C-D43F-45AC-88FF-9E0AF036FDF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583CE-9F96-4242-85D9-B79355214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67B75-525F-4385-BE3B-A27222B9F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DDE5-037E-4134-A40E-07545ACB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1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990600" y="274638"/>
            <a:ext cx="954193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0600" y="6200251"/>
            <a:ext cx="245411" cy="3454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T1D_horizontal_white.png" descr="T1D_horizontal_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415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ransition spd="med"/>
  <p:txStyles>
    <p:title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257175" marR="0" indent="-257175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1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1pPr>
      <a:lvl2pPr marL="584000" marR="0" indent="-241101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1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2pPr>
      <a:lvl3pPr marL="891538" marR="0" indent="-205738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99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3pPr>
      <a:lvl4pPr marL="1266092" marR="0" indent="-237392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99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4pPr>
      <a:lvl5pPr marL="1608992" marR="0" indent="-237392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99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5pPr>
      <a:lvl6pPr marL="1988817" marR="0" indent="-274317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59498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dirty="0"/>
              <a:t>Title Text</a:t>
            </a:r>
          </a:p>
        </p:txBody>
      </p:sp>
      <p:pic>
        <p:nvPicPr>
          <p:cNvPr id="5" name="T1D_horizontal_white.png" descr="T1D_horizontal_whit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6694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 spd="med"/>
  <p:hf sldNum="0" hdr="0" ftr="0" dt="0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257175" marR="0" indent="-257175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1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Calibri" panose="020F0502020204030204" pitchFamily="34" charset="0"/>
          <a:cs typeface="Calibri" panose="020F0502020204030204" pitchFamily="34" charset="0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75000"/>
        <a:buFont typeface="Courier New" panose="02070309020205020404" pitchFamily="49" charset="0"/>
        <a:buChar char="o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Calibri" panose="020F0502020204030204" pitchFamily="34" charset="0"/>
          <a:cs typeface="Calibri" panose="020F0502020204030204" pitchFamily="34" charset="0"/>
          <a:sym typeface="Hind Regular"/>
        </a:defRPr>
      </a:lvl2pPr>
      <a:lvl3pPr marL="800100" marR="0" indent="-22860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75000"/>
        <a:buFont typeface="Wingdings" panose="05000000000000000000" pitchFamily="2" charset="2"/>
        <a:buChar char="v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Calibri" panose="020F0502020204030204" pitchFamily="34" charset="0"/>
          <a:cs typeface="Calibri" panose="020F0502020204030204" pitchFamily="34" charset="0"/>
          <a:sym typeface="Hind Regular"/>
        </a:defRPr>
      </a:lvl3pPr>
      <a:lvl4pPr marL="1085850" marR="0" indent="-28575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75000"/>
        <a:buFont typeface="Wingdings" panose="05000000000000000000" pitchFamily="2" charset="2"/>
        <a:buChar char="Ø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Calibri" panose="020F0502020204030204" pitchFamily="34" charset="0"/>
          <a:cs typeface="Calibri" panose="020F0502020204030204" pitchFamily="34" charset="0"/>
          <a:sym typeface="Hind Regular"/>
        </a:defRPr>
      </a:lvl4pPr>
      <a:lvl5pPr marL="1371600" marR="0" indent="-28575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50000"/>
        <a:buFont typeface="Wingdings" panose="05000000000000000000" pitchFamily="2" charset="2"/>
        <a:buChar char="q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Calibri" panose="020F0502020204030204" pitchFamily="34" charset="0"/>
          <a:cs typeface="Calibri" panose="020F0502020204030204" pitchFamily="34" charset="0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59498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5" name="T1D_horizontal_white.png" descr="T1D_horizontal_whit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0813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257175" marR="0" indent="-257175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1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1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99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99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99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y.ihi.org/Portal/rise/Contacts/ihi-create-account/create-account-complete.aspx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DE54-E921-414D-9276-3F68FD41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5" y="2498725"/>
            <a:ext cx="10198103" cy="1898204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QI Collaborative Clinical Leadership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Friday June 19, 2020</a:t>
            </a:r>
          </a:p>
        </p:txBody>
      </p:sp>
    </p:spTree>
    <p:extLst>
      <p:ext uri="{BB962C8B-B14F-4D97-AF65-F5344CB8AC3E}">
        <p14:creationId xmlns:p14="http://schemas.microsoft.com/office/powerpoint/2010/main" val="29675021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5DD4-9632-4CE9-BC0F-898DE6A0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en-US" dirty="0"/>
              <a:t>2020 Conference Oral Presentation/Posters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49981-FA39-4545-BA19-41392A9BE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357313"/>
            <a:ext cx="5183188" cy="635000"/>
          </a:xfrm>
        </p:spPr>
        <p:txBody>
          <a:bodyPr/>
          <a:lstStyle/>
          <a:p>
            <a:r>
              <a:rPr lang="en-US" dirty="0"/>
              <a:t>Accepted Presentation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524DF-0C1B-40F9-B1C1-8A8E811E2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2" y="1992313"/>
            <a:ext cx="10231438" cy="15986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6 ADA Oral Poster Presentations </a:t>
            </a:r>
          </a:p>
          <a:p>
            <a:r>
              <a:rPr lang="en-US" dirty="0">
                <a:solidFill>
                  <a:schemeClr val="tx1"/>
                </a:solidFill>
              </a:rPr>
              <a:t>1 ASQ (American Society Quality) Oral Presentation</a:t>
            </a:r>
          </a:p>
          <a:p>
            <a:r>
              <a:rPr lang="en-US" dirty="0">
                <a:solidFill>
                  <a:schemeClr val="tx1"/>
                </a:solidFill>
              </a:rPr>
              <a:t>1 NAHQ (National Association for Healthcare Quality) Oral Presentation</a:t>
            </a:r>
          </a:p>
          <a:p>
            <a:r>
              <a:rPr lang="en-US" dirty="0">
                <a:solidFill>
                  <a:schemeClr val="tx1"/>
                </a:solidFill>
              </a:rPr>
              <a:t>1 ISPAD Plenary Session (T1D COVID19)</a:t>
            </a:r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8F357CA-7328-4E12-9371-792A952055D8}"/>
              </a:ext>
            </a:extLst>
          </p:cNvPr>
          <p:cNvSpPr txBox="1">
            <a:spLocks/>
          </p:cNvSpPr>
          <p:nvPr/>
        </p:nvSpPr>
        <p:spPr>
          <a:xfrm>
            <a:off x="769143" y="3779837"/>
            <a:ext cx="5183188" cy="57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1pPr>
            <a:lvl2pPr marL="45720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2pPr>
            <a:lvl3pPr marL="91440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99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3pPr>
            <a:lvl4pPr marL="137160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99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4pPr>
            <a:lvl5pPr marL="182880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99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5pPr>
            <a:lvl6pPr marL="228600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74320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320040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65760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Regular"/>
                <a:cs typeface="Hind Regular"/>
                <a:sym typeface="Hind Regular"/>
              </a:rPr>
              <a:t>2020 Pending Presentation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F2AA3AF-89D7-49A9-B720-EF11761D873C}"/>
              </a:ext>
            </a:extLst>
          </p:cNvPr>
          <p:cNvSpPr txBox="1">
            <a:spLocks/>
          </p:cNvSpPr>
          <p:nvPr/>
        </p:nvSpPr>
        <p:spPr>
          <a:xfrm>
            <a:off x="836612" y="4353718"/>
            <a:ext cx="10231438" cy="1065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99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99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99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ind Regular"/>
                <a:cs typeface="Hind Regular"/>
                <a:sym typeface="Hind Regular"/>
              </a:rPr>
              <a:t>8 ISPAD Oral Presentations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ind Regular"/>
                <a:cs typeface="Hind Regular"/>
                <a:sym typeface="Hind Regular"/>
              </a:rPr>
              <a:t>3 IHI (Institute for Healthcare Improvement) Oral Presentation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Hind Regular"/>
              <a:cs typeface="Hind Regular"/>
              <a:sym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2532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A223-9AC3-4E4B-8361-6A2ED624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64" y="2838449"/>
            <a:ext cx="10598226" cy="1558479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Contracts and New Grant Updates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Nicole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7212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E0DAF9F-2ED3-4ECC-93E2-05ECE5933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007885"/>
              </p:ext>
            </p:extLst>
          </p:nvPr>
        </p:nvGraphicFramePr>
        <p:xfrm>
          <a:off x="1509555" y="1335857"/>
          <a:ext cx="4472604" cy="358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2E2AAB1-2DB5-4C7E-BC26-20BC07B07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449795"/>
              </p:ext>
            </p:extLst>
          </p:nvPr>
        </p:nvGraphicFramePr>
        <p:xfrm>
          <a:off x="6801079" y="1335857"/>
          <a:ext cx="4267200" cy="366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AD368E-55F5-4F11-9DBC-8EB298CC2CCE}"/>
              </a:ext>
            </a:extLst>
          </p:cNvPr>
          <p:cNvSpPr txBox="1"/>
          <p:nvPr/>
        </p:nvSpPr>
        <p:spPr>
          <a:xfrm>
            <a:off x="948690" y="6035040"/>
            <a:ext cx="175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Last updated 6/18/20</a:t>
            </a:r>
          </a:p>
        </p:txBody>
      </p:sp>
    </p:spTree>
    <p:extLst>
      <p:ext uri="{BB962C8B-B14F-4D97-AF65-F5344CB8AC3E}">
        <p14:creationId xmlns:p14="http://schemas.microsoft.com/office/powerpoint/2010/main" val="15075081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1ECE9E-2C4B-4D42-91C0-74D1622E4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28"/>
          <a:stretch/>
        </p:blipFill>
        <p:spPr>
          <a:xfrm>
            <a:off x="539827" y="0"/>
            <a:ext cx="10719412" cy="65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82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49D03C-A253-462D-9431-9CC5501A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51" y="2329849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Grant Year Measures 2020-2022</a:t>
            </a:r>
          </a:p>
        </p:txBody>
      </p:sp>
    </p:spTree>
    <p:extLst>
      <p:ext uri="{BB962C8B-B14F-4D97-AF65-F5344CB8AC3E}">
        <p14:creationId xmlns:p14="http://schemas.microsoft.com/office/powerpoint/2010/main" val="241408206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208" y="126673"/>
            <a:ext cx="10531010" cy="79091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8A1AB"/>
                </a:solidFill>
                <a:latin typeface="Hind Medium" panose="02000000000000000000" pitchFamily="2" charset="0"/>
                <a:cs typeface="Hind Medium" panose="02000000000000000000" pitchFamily="2" charset="0"/>
              </a:rPr>
              <a:t>Measures July 2020-May 2022</a:t>
            </a:r>
            <a:endParaRPr lang="en-US" sz="4400" b="1" dirty="0">
              <a:solidFill>
                <a:srgbClr val="18A1AB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F14908-B669-4506-A6EB-705F3384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664" y="721313"/>
            <a:ext cx="9472613" cy="51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83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208" y="126673"/>
            <a:ext cx="10531010" cy="79091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8A1AB"/>
                </a:solidFill>
                <a:latin typeface="Hind Medium" panose="02000000000000000000" pitchFamily="2" charset="0"/>
                <a:cs typeface="Hind Medium" panose="02000000000000000000" pitchFamily="2" charset="0"/>
              </a:rPr>
              <a:t>QI Metrics in Total T1D Population</a:t>
            </a:r>
            <a:endParaRPr lang="en-US" sz="4400" b="1" dirty="0">
              <a:solidFill>
                <a:srgbClr val="18A1AB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1EF821-25DC-4AE3-BFDE-6D3A13FF3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0" r="537"/>
          <a:stretch/>
        </p:blipFill>
        <p:spPr>
          <a:xfrm>
            <a:off x="228208" y="1324142"/>
            <a:ext cx="11266303" cy="38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1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208" y="126673"/>
            <a:ext cx="10531010" cy="79091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8A1AB"/>
                </a:solidFill>
                <a:latin typeface="Hind Medium" panose="02000000000000000000" pitchFamily="2" charset="0"/>
                <a:cs typeface="Hind Medium" panose="02000000000000000000" pitchFamily="2" charset="0"/>
              </a:rPr>
              <a:t>QI Metrics in Total T1D Population</a:t>
            </a:r>
            <a:endParaRPr lang="en-US" sz="4400" b="1" dirty="0">
              <a:solidFill>
                <a:srgbClr val="18A1A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0330E-B2F7-4052-8447-A0FBF0DF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8" y="1703736"/>
            <a:ext cx="11936349" cy="34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438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845" y="685802"/>
            <a:ext cx="10531010" cy="79091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8A1AB"/>
                </a:solidFill>
                <a:latin typeface="Hind Medium" panose="02000000000000000000" pitchFamily="2" charset="0"/>
                <a:cs typeface="Hind Medium" panose="02000000000000000000" pitchFamily="2" charset="0"/>
              </a:rPr>
              <a:t>Sample Measure Definitions, for consideration</a:t>
            </a:r>
            <a:endParaRPr lang="en-US" sz="4400" b="1" dirty="0">
              <a:solidFill>
                <a:srgbClr val="18A1A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9C1DC-3FEE-4CB4-97DA-FD3FB625C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8090"/>
            <a:ext cx="12192000" cy="366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9538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208" y="126673"/>
            <a:ext cx="10531010" cy="79091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8A1AB"/>
                </a:solidFill>
                <a:latin typeface="Hind Medium" panose="02000000000000000000" pitchFamily="2" charset="0"/>
                <a:cs typeface="Hind Medium" panose="02000000000000000000" pitchFamily="2" charset="0"/>
              </a:rPr>
              <a:t>QI Metrics in Total T1D Population</a:t>
            </a:r>
            <a:endParaRPr lang="en-US" sz="4400" b="1" dirty="0">
              <a:solidFill>
                <a:srgbClr val="18A1A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5CD92-CAD6-49F8-8359-4F5FACB0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853"/>
            <a:ext cx="12192000" cy="29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48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2BD3-1D1B-45E2-A747-702A7E3B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207" y="2154019"/>
            <a:ext cx="4770303" cy="35514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 Updates - Osagie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Contracts - Nicole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QI Portal - Emily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QI Processes - Ori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QI Data - Nudrat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Committee Role - Osagie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75293-DD16-4D1D-AF81-952C38AF82CA}"/>
              </a:ext>
            </a:extLst>
          </p:cNvPr>
          <p:cNvSpPr txBox="1"/>
          <p:nvPr/>
        </p:nvSpPr>
        <p:spPr>
          <a:xfrm>
            <a:off x="4781551" y="1666875"/>
            <a:ext cx="301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825619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A223-9AC3-4E4B-8361-6A2ED624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262" y="2479898"/>
            <a:ext cx="7428966" cy="1898204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QI Engagement Update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Ori </a:t>
            </a:r>
          </a:p>
        </p:txBody>
      </p:sp>
    </p:spTree>
    <p:extLst>
      <p:ext uri="{BB962C8B-B14F-4D97-AF65-F5344CB8AC3E}">
        <p14:creationId xmlns:p14="http://schemas.microsoft.com/office/powerpoint/2010/main" val="285304275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210AF5-EE34-4F26-AF23-5AB19D63CC5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 Monthly QI Check-in Calls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QI Project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 QI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IHI Open School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Technical Assistance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89787-D462-47C6-A08B-95467EB1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9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QI Resources</a:t>
            </a:r>
          </a:p>
        </p:txBody>
      </p:sp>
    </p:spTree>
    <p:extLst>
      <p:ext uri="{BB962C8B-B14F-4D97-AF65-F5344CB8AC3E}">
        <p14:creationId xmlns:p14="http://schemas.microsoft.com/office/powerpoint/2010/main" val="47684553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6DF654-7468-41F6-84EC-6AC8E66734B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8640" y="685801"/>
            <a:ext cx="10972800" cy="507691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QI Check in with sites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Keeps T1D and Sites informed about changes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Sites share QI updates and QI Project Updates with T1D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QI Coaching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QI Project sharing/feedback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PDSA Reviews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QI Dashboard Reviews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Platform to share resources available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Platform to suggest ideas for collaborative</a:t>
            </a:r>
          </a:p>
          <a:p>
            <a:pPr>
              <a:lnSpc>
                <a:spcPct val="150000"/>
              </a:lnSpc>
            </a:pPr>
            <a:endParaRPr lang="en-US" dirty="0">
              <a:latin typeface="Century Schoolbook" panose="020406040505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FB3647-0598-451D-8E96-9956128E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9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Bi Monthly Calls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279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872ED3-286D-4300-9DBA-1361433E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9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Bi Monthly Calls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66A5F5-82BF-416F-886E-E0022396026E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1162373"/>
          <a:ext cx="3722694" cy="3410910"/>
        </p:xfrm>
        <a:graphic>
          <a:graphicData uri="http://schemas.openxmlformats.org/drawingml/2006/table">
            <a:tbl>
              <a:tblPr/>
              <a:tblGrid>
                <a:gridCol w="2919760">
                  <a:extLst>
                    <a:ext uri="{9D8B030D-6E8A-4147-A177-3AD203B41FA5}">
                      <a16:colId xmlns:a16="http://schemas.microsoft.com/office/drawing/2014/main" val="174568585"/>
                    </a:ext>
                  </a:extLst>
                </a:gridCol>
                <a:gridCol w="401467">
                  <a:extLst>
                    <a:ext uri="{9D8B030D-6E8A-4147-A177-3AD203B41FA5}">
                      <a16:colId xmlns:a16="http://schemas.microsoft.com/office/drawing/2014/main" val="3056711559"/>
                    </a:ext>
                  </a:extLst>
                </a:gridCol>
                <a:gridCol w="401467">
                  <a:extLst>
                    <a:ext uri="{9D8B030D-6E8A-4147-A177-3AD203B41FA5}">
                      <a16:colId xmlns:a16="http://schemas.microsoft.com/office/drawing/2014/main" val="464025194"/>
                    </a:ext>
                  </a:extLst>
                </a:gridCol>
              </a:tblGrid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Cincinnati Children’s (CCHMC)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00769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Barbara Davis Center (BDC) Pead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034280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Barbara Davis Center/(BDC) Adult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478162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Children’s Mercy(CMH)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494090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Michigan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717466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 Children’s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83542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(NCH)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78512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SUNY Upstate (Pead)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939210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SUNY Upstate (Adult)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02360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 (Pead)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86126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Stanford( Adult)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04173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Pennsylvania(Penn)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63135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 State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137489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CC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CC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33768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Florida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4558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FC17576-0211-4AF4-9C3B-20342AD8AA30}"/>
              </a:ext>
            </a:extLst>
          </p:cNvPr>
          <p:cNvGraphicFramePr>
            <a:graphicFrameLocks/>
          </p:cNvGraphicFramePr>
          <p:nvPr/>
        </p:nvGraphicFramePr>
        <p:xfrm>
          <a:off x="5447654" y="1419468"/>
          <a:ext cx="5741347" cy="335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77209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10C48A-AEBC-448D-B4FA-AD27F9036D4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QI Collaborative software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Designed based on the IHI Model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Document your QI Project and PDSA Cycles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 as a team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 from other sites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a tour to your site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07AA6-0100-4957-BF77-5535D829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9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Life QI Engagement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50DE10-415D-410B-AB8E-68E50ACA646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322949" y="1212742"/>
            <a:ext cx="4445290" cy="348329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98945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CE6CC0-BA7B-4A4D-8A70-4AFD9C60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9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Life QI Engagement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87F5FA-2496-46DA-B69D-BBF673CDE864}"/>
              </a:ext>
            </a:extLst>
          </p:cNvPr>
          <p:cNvGraphicFramePr>
            <a:graphicFrameLocks/>
          </p:cNvGraphicFramePr>
          <p:nvPr/>
        </p:nvGraphicFramePr>
        <p:xfrm>
          <a:off x="6199432" y="1278610"/>
          <a:ext cx="4572000" cy="416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7346C1-C448-404A-AEF3-664363BCAED9}"/>
              </a:ext>
            </a:extLst>
          </p:cNvPr>
          <p:cNvGraphicFramePr>
            <a:graphicFrameLocks noGrp="1"/>
          </p:cNvGraphicFramePr>
          <p:nvPr/>
        </p:nvGraphicFramePr>
        <p:xfrm>
          <a:off x="1061742" y="1828625"/>
          <a:ext cx="3293282" cy="3247065"/>
        </p:xfrm>
        <a:graphic>
          <a:graphicData uri="http://schemas.openxmlformats.org/drawingml/2006/table">
            <a:tbl>
              <a:tblPr/>
              <a:tblGrid>
                <a:gridCol w="2487938">
                  <a:extLst>
                    <a:ext uri="{9D8B030D-6E8A-4147-A177-3AD203B41FA5}">
                      <a16:colId xmlns:a16="http://schemas.microsoft.com/office/drawing/2014/main" val="870584615"/>
                    </a:ext>
                  </a:extLst>
                </a:gridCol>
                <a:gridCol w="805344">
                  <a:extLst>
                    <a:ext uri="{9D8B030D-6E8A-4147-A177-3AD203B41FA5}">
                      <a16:colId xmlns:a16="http://schemas.microsoft.com/office/drawing/2014/main" val="1043845118"/>
                    </a:ext>
                  </a:extLst>
                </a:gridCol>
              </a:tblGrid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Cincinnati Children’s (CCHMC)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71023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Barbara Davis Center (BDC) Pead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998170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Barbara Davis Center/(BDC) Adult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348981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Children’s Mercy(CMH)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5703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Michigan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657600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 Children’s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139179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(NCH)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117336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SUNY Upstate (Pead)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767945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SUNY Upstate (Adult)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962966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 (Pead)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1202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Stanford( Adult)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03681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Pennsylvania(Penn)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0096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 State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709297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23982"/>
                  </a:ext>
                </a:extLst>
              </a:tr>
              <a:tr h="216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Florida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28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6573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849902-F8C5-482F-85D5-96CF59E8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9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IHI Open School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FB431B2-2767-4395-985E-CA3D8C1687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9275" y="1063625"/>
            <a:ext cx="10972800" cy="4699000"/>
          </a:xfrm>
        </p:spPr>
        <p:txBody>
          <a:bodyPr/>
          <a:lstStyle/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IHI Open School community is an innovative, network of more than​ 800,000 learners committed to improving health and health care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QI vocabulary and Methodology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Online QI courses and build your QI knowledge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a Basic Certificate in Q​uality​ and Safety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are on us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started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8115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B5404-5214-4E44-BDF3-76F84879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9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IHI Open School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5BB04E3-F3FF-40A1-986F-443231AEAEE2}"/>
              </a:ext>
            </a:extLst>
          </p:cNvPr>
          <p:cNvGraphicFramePr>
            <a:graphicFrameLocks/>
          </p:cNvGraphicFramePr>
          <p:nvPr/>
        </p:nvGraphicFramePr>
        <p:xfrm>
          <a:off x="6235483" y="1441344"/>
          <a:ext cx="4768313" cy="371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371AED-4108-441E-9676-D3143065D036}"/>
              </a:ext>
            </a:extLst>
          </p:cNvPr>
          <p:cNvGraphicFramePr>
            <a:graphicFrameLocks noGrp="1"/>
          </p:cNvGraphicFramePr>
          <p:nvPr/>
        </p:nvGraphicFramePr>
        <p:xfrm>
          <a:off x="1188203" y="1761142"/>
          <a:ext cx="3577526" cy="3454038"/>
        </p:xfrm>
        <a:graphic>
          <a:graphicData uri="http://schemas.openxmlformats.org/drawingml/2006/table">
            <a:tbl>
              <a:tblPr/>
              <a:tblGrid>
                <a:gridCol w="2702672">
                  <a:extLst>
                    <a:ext uri="{9D8B030D-6E8A-4147-A177-3AD203B41FA5}">
                      <a16:colId xmlns:a16="http://schemas.microsoft.com/office/drawing/2014/main" val="3737822306"/>
                    </a:ext>
                  </a:extLst>
                </a:gridCol>
                <a:gridCol w="874854">
                  <a:extLst>
                    <a:ext uri="{9D8B030D-6E8A-4147-A177-3AD203B41FA5}">
                      <a16:colId xmlns:a16="http://schemas.microsoft.com/office/drawing/2014/main" val="2776457835"/>
                    </a:ext>
                  </a:extLst>
                </a:gridCol>
              </a:tblGrid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Cincinnati Children’s (CCHMC)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450736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Barbara Davis Center (BDC) Pead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386541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Barbara Davis Center/(BDC) Adult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516223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Children’s Mercy(CMH)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686594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Michigan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381100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 Children’s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388375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(NCH)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10063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SUNY Upstate (Pead)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09137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SUNY Upstate (Adult)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58469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 (Pead)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385155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Stanford( Adult)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760049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Pennsylvania(Penn)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38223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 State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080184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2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24406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0C1AF7-CEF3-4B03-8AA5-DC2DFCEE6AC4}"/>
              </a:ext>
            </a:extLst>
          </p:cNvPr>
          <p:cNvSpPr txBox="1">
            <a:spLocks/>
          </p:cNvSpPr>
          <p:nvPr/>
        </p:nvSpPr>
        <p:spPr>
          <a:xfrm>
            <a:off x="423937" y="657386"/>
            <a:ext cx="10972165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marL="257175" marR="0" indent="-257175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1pPr>
            <a:lvl2pPr marL="685799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Courier New" panose="02070309020205020404" pitchFamily="49" charset="0"/>
              <a:buChar char="o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Regular"/>
              </a:rPr>
              <a:t>IHI Open School Account creation link: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Regular"/>
                <a:hlinkClick r:id="rId2"/>
              </a:rPr>
              <a:t>https://my.ihi.org/Portal/rise/Contacts/ihi-create-account/create-account-complete.aspx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Regular"/>
              </a:rPr>
              <a:t> 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Regular"/>
              </a:rPr>
              <a:t>Add T1D Exchange as the affiliating organization and we will add you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Regular"/>
              </a:rPr>
              <a:t>Begin taking courses </a:t>
            </a:r>
          </a:p>
          <a:p>
            <a:pPr marL="891538" marR="0" lvl="2" indent="-205738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Regular"/>
              </a:rPr>
              <a:t>QI 101: Introduction to Health Care Improvement</a:t>
            </a:r>
          </a:p>
          <a:p>
            <a:pPr marL="891538" marR="0" lvl="2" indent="-205738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Regular"/>
              </a:rPr>
              <a:t>QI 102: How to Improve with the Model for Improvement</a:t>
            </a:r>
          </a:p>
          <a:p>
            <a:pPr marL="891538" marR="0" lvl="2" indent="-205738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Regular"/>
              </a:rPr>
              <a:t>QI 103: Testing and Measuring Changes with PDSA Cycles</a:t>
            </a:r>
          </a:p>
          <a:p>
            <a:pPr marL="891538" marR="0" lvl="2" indent="-205738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Regular"/>
              </a:rPr>
              <a:t>QI 104: Interpreting Data: Run Charts, Control Charts, and other Measurement Tools</a:t>
            </a:r>
          </a:p>
          <a:p>
            <a:pPr marL="891538" marR="0" lvl="2" indent="-205738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Regular"/>
              </a:rPr>
              <a:t>QI 105: Leading Quality Improvement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ind Regular"/>
              <a:sym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171486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990600" y="6200251"/>
            <a:ext cx="177746" cy="3454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sym typeface="Hind Bold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Hind Bold"/>
              <a:sym typeface="Hind Bold"/>
            </a:endParaRPr>
          </a:p>
        </p:txBody>
      </p:sp>
      <p:sp>
        <p:nvSpPr>
          <p:cNvPr id="145" name="Title 6"/>
          <p:cNvSpPr txBox="1">
            <a:spLocks noGrp="1"/>
          </p:cNvSpPr>
          <p:nvPr>
            <p:ph type="title"/>
          </p:nvPr>
        </p:nvSpPr>
        <p:spPr>
          <a:xfrm>
            <a:off x="1784733" y="2401676"/>
            <a:ext cx="8857561" cy="258483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Data Mapping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and the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5400" dirty="0">
                <a:latin typeface="Arial Black" panose="020B0A04020102020204" pitchFamily="34" charset="0"/>
              </a:rPr>
              <a:t>QI Portal</a:t>
            </a:r>
            <a:br>
              <a:rPr lang="en-US" sz="5400" dirty="0">
                <a:latin typeface="Arial Black" panose="020B0A04020102020204" pitchFamily="34" charset="0"/>
              </a:rPr>
            </a:br>
            <a:br>
              <a:rPr lang="en-US" sz="5400" dirty="0">
                <a:latin typeface="Arial Black" panose="020B0A04020102020204" pitchFamily="34" charset="0"/>
              </a:rPr>
            </a:br>
            <a:r>
              <a:rPr lang="en-US" sz="5400" dirty="0">
                <a:latin typeface="Arial Black" panose="020B0A04020102020204" pitchFamily="34" charset="0"/>
              </a:rPr>
              <a:t>Emily</a:t>
            </a:r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785DD-C3C1-4254-A94D-E4C424347E3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8640" y="1872867"/>
            <a:ext cx="10972800" cy="3889847"/>
          </a:xfr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ea typeface="+mn-ea"/>
                <a:cs typeface="+mn-cs"/>
              </a:rPr>
              <a:t>Review progress against strategic goals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ea typeface="+mn-ea"/>
                <a:cs typeface="+mn-cs"/>
              </a:rPr>
              <a:t>Advise on clinical directions and partnerships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ea typeface="+mn-ea"/>
                <a:cs typeface="+mn-cs"/>
              </a:rPr>
              <a:t>Recommend new Co-PIs for special project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ea typeface="+mn-ea"/>
                <a:cs typeface="+mn-cs"/>
              </a:rPr>
              <a:t>Discuss new grant ideas and sustainability plans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90ED33-B349-416F-98BD-DF6FA277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28600"/>
            <a:ext cx="10972800" cy="1291728"/>
          </a:xfrm>
        </p:spPr>
        <p:txBody>
          <a:bodyPr>
            <a:normAutofit/>
          </a:bodyPr>
          <a:lstStyle/>
          <a:p>
            <a:r>
              <a:rPr lang="en-US" sz="4000" b="1" dirty="0"/>
              <a:t>Purpose of Clinical Leadership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52800622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7427D8-E40C-427C-B2F7-5D778C6C9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486" y="0"/>
            <a:ext cx="8837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322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200775"/>
            <a:ext cx="180975" cy="344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sym typeface="Hind Bold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Hind Bold"/>
              <a:sym typeface="Hind Bold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D18350-4AA3-4E89-B234-D2AC9C5FF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99592"/>
              </p:ext>
            </p:extLst>
          </p:nvPr>
        </p:nvGraphicFramePr>
        <p:xfrm>
          <a:off x="1173532" y="528648"/>
          <a:ext cx="4861507" cy="6327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9485">
                  <a:extLst>
                    <a:ext uri="{9D8B030D-6E8A-4147-A177-3AD203B41FA5}">
                      <a16:colId xmlns:a16="http://schemas.microsoft.com/office/drawing/2014/main" val="3718199964"/>
                    </a:ext>
                  </a:extLst>
                </a:gridCol>
                <a:gridCol w="1452022">
                  <a:extLst>
                    <a:ext uri="{9D8B030D-6E8A-4147-A177-3AD203B41FA5}">
                      <a16:colId xmlns:a16="http://schemas.microsoft.com/office/drawing/2014/main" val="1432777816"/>
                    </a:ext>
                  </a:extLst>
                </a:gridCol>
              </a:tblGrid>
              <a:tr h="297111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18A1AB"/>
                        </a:solidFill>
                        <a:latin typeface="Hind Regular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Hind Regular"/>
                        </a:rPr>
                        <a:t>44%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18219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Barbara Davis Center (BDC 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ind Bold"/>
                        </a:rPr>
                        <a:t>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04519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Barbara Davis Center (BDC)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17191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Children’s Mercy (CMH)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ind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03856"/>
                  </a:ext>
                </a:extLst>
              </a:tr>
              <a:tr h="567213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Cincinnati Children’s (CCHMC)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Validation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66554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Nationwide (NCH)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398104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NYU Langone Health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4361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Rady Children’s Hospital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975834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SUNY Upstate 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ind Bold"/>
                        </a:rPr>
                        <a:t>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63367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SUNY Upstate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11123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Stanford 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ind Bold"/>
                        </a:rPr>
                        <a:t>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3233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Stanford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410946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Texas Children’s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9590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University of Florida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916685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University of Michigan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11749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University of Pennsylvania (Penn) 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ind Bold"/>
                        </a:rPr>
                        <a:t>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143089"/>
                  </a:ext>
                </a:extLst>
              </a:tr>
              <a:tr h="324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Wayne State 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ind Bold"/>
                        </a:rPr>
                        <a:t>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895115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B976C7-8253-430E-AA68-C25AF8DD8A59}"/>
              </a:ext>
            </a:extLst>
          </p:cNvPr>
          <p:cNvGraphicFramePr/>
          <p:nvPr/>
        </p:nvGraphicFramePr>
        <p:xfrm>
          <a:off x="5974080" y="1026634"/>
          <a:ext cx="528574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0FFBA0-863B-44CB-A21D-FF10203A51CE}"/>
              </a:ext>
            </a:extLst>
          </p:cNvPr>
          <p:cNvSpPr txBox="1"/>
          <p:nvPr/>
        </p:nvSpPr>
        <p:spPr>
          <a:xfrm>
            <a:off x="6035040" y="5279068"/>
            <a:ext cx="46609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Note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: CCHMC is in Validation: the final stage of data mapping.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We expect to begin data mapping with University of Florida soon.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3302857" y="71448"/>
            <a:ext cx="4607254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Fully Mapped Clinics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7824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Completeness on the QI Portal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200775"/>
            <a:ext cx="180975" cy="344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sym typeface="Hind Bold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Hind Bold"/>
              <a:sym typeface="Hind Bold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D18350-4AA3-4E89-B234-D2AC9C5FF0C9}"/>
              </a:ext>
            </a:extLst>
          </p:cNvPr>
          <p:cNvGraphicFramePr>
            <a:graphicFrameLocks noGrp="1"/>
          </p:cNvGraphicFramePr>
          <p:nvPr/>
        </p:nvGraphicFramePr>
        <p:xfrm>
          <a:off x="645928" y="1397000"/>
          <a:ext cx="10875512" cy="379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2887">
                  <a:extLst>
                    <a:ext uri="{9D8B030D-6E8A-4147-A177-3AD203B41FA5}">
                      <a16:colId xmlns:a16="http://schemas.microsoft.com/office/drawing/2014/main" val="3718199964"/>
                    </a:ext>
                  </a:extLst>
                </a:gridCol>
                <a:gridCol w="855847">
                  <a:extLst>
                    <a:ext uri="{9D8B030D-6E8A-4147-A177-3AD203B41FA5}">
                      <a16:colId xmlns:a16="http://schemas.microsoft.com/office/drawing/2014/main" val="2656895702"/>
                    </a:ext>
                  </a:extLst>
                </a:gridCol>
                <a:gridCol w="855847">
                  <a:extLst>
                    <a:ext uri="{9D8B030D-6E8A-4147-A177-3AD203B41FA5}">
                      <a16:colId xmlns:a16="http://schemas.microsoft.com/office/drawing/2014/main" val="2199854172"/>
                    </a:ext>
                  </a:extLst>
                </a:gridCol>
                <a:gridCol w="855847">
                  <a:extLst>
                    <a:ext uri="{9D8B030D-6E8A-4147-A177-3AD203B41FA5}">
                      <a16:colId xmlns:a16="http://schemas.microsoft.com/office/drawing/2014/main" val="1432777816"/>
                    </a:ext>
                  </a:extLst>
                </a:gridCol>
                <a:gridCol w="941040">
                  <a:extLst>
                    <a:ext uri="{9D8B030D-6E8A-4147-A177-3AD203B41FA5}">
                      <a16:colId xmlns:a16="http://schemas.microsoft.com/office/drawing/2014/main" val="288493342"/>
                    </a:ext>
                  </a:extLst>
                </a:gridCol>
                <a:gridCol w="836578">
                  <a:extLst>
                    <a:ext uri="{9D8B030D-6E8A-4147-A177-3AD203B41FA5}">
                      <a16:colId xmlns:a16="http://schemas.microsoft.com/office/drawing/2014/main" val="24037883"/>
                    </a:ext>
                  </a:extLst>
                </a:gridCol>
                <a:gridCol w="881195">
                  <a:extLst>
                    <a:ext uri="{9D8B030D-6E8A-4147-A177-3AD203B41FA5}">
                      <a16:colId xmlns:a16="http://schemas.microsoft.com/office/drawing/2014/main" val="2250317331"/>
                    </a:ext>
                  </a:extLst>
                </a:gridCol>
                <a:gridCol w="847732">
                  <a:extLst>
                    <a:ext uri="{9D8B030D-6E8A-4147-A177-3AD203B41FA5}">
                      <a16:colId xmlns:a16="http://schemas.microsoft.com/office/drawing/2014/main" val="2636061715"/>
                    </a:ext>
                  </a:extLst>
                </a:gridCol>
                <a:gridCol w="803114">
                  <a:extLst>
                    <a:ext uri="{9D8B030D-6E8A-4147-A177-3AD203B41FA5}">
                      <a16:colId xmlns:a16="http://schemas.microsoft.com/office/drawing/2014/main" val="105813592"/>
                    </a:ext>
                  </a:extLst>
                </a:gridCol>
                <a:gridCol w="825425">
                  <a:extLst>
                    <a:ext uri="{9D8B030D-6E8A-4147-A177-3AD203B41FA5}">
                      <a16:colId xmlns:a16="http://schemas.microsoft.com/office/drawing/2014/main" val="1998308432"/>
                    </a:ext>
                  </a:extLst>
                </a:gridCol>
              </a:tblGrid>
              <a:tr h="7541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8A1AB"/>
                          </a:solidFill>
                          <a:effectLst/>
                          <a:latin typeface="Hind Bold"/>
                        </a:rPr>
                        <a:t>Clinics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100" b="0" dirty="0">
                        <a:solidFill>
                          <a:srgbClr val="18A1AB"/>
                        </a:solidFill>
                        <a:effectLst/>
                        <a:latin typeface="Hind Regular" panose="02000000000000000000"/>
                      </a:endParaRP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Hind Regular" panose="02000000000000000000"/>
                        </a:rPr>
                        <a:t>HbA1C &gt; 9%</a:t>
                      </a: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Hind Regular" panose="02000000000000000000"/>
                        </a:rPr>
                        <a:t>HbA1C Improvement</a:t>
                      </a:r>
                    </a:p>
                    <a:p>
                      <a:pPr algn="ctr" rtl="0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Hind Regular" panose="02000000000000000000"/>
                        </a:rPr>
                        <a:t> ≥ 0.5</a:t>
                      </a: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Hind Regular" panose="02000000000000000000"/>
                        </a:rPr>
                        <a:t>Screened for Depression</a:t>
                      </a: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Hind Regular" panose="02000000000000000000"/>
                        </a:rPr>
                        <a:t>Using CGM/sensor</a:t>
                      </a: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Hind Regular" panose="02000000000000000000"/>
                        </a:rPr>
                        <a:t>DKA events</a:t>
                      </a: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Hind Regular" panose="02000000000000000000"/>
                        </a:rPr>
                        <a:t>FSBG 4x/day</a:t>
                      </a: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Hind Regular" panose="02000000000000000000"/>
                        </a:rPr>
                        <a:t>Pump Users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Hind Regular" panose="02000000000000000000"/>
                        </a:rPr>
                        <a:t>Bolusing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Hind Regular" panose="02000000000000000000"/>
                        </a:rPr>
                        <a:t> 3x/day</a:t>
                      </a: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156638"/>
                  </a:ext>
                </a:extLst>
              </a:tr>
              <a:tr h="43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Barbara Davis Center (BDC 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ind Bold"/>
                        </a:rPr>
                        <a:t>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8A1AB"/>
                          </a:solidFill>
                          <a:latin typeface="Hind Bold"/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18A1AB"/>
                          </a:solidFill>
                          <a:latin typeface="Hind Bold"/>
                        </a:rPr>
                        <a:t>71%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04519"/>
                  </a:ext>
                </a:extLst>
              </a:tr>
              <a:tr h="43511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Barbara Davis Center (BDC)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8A1AB"/>
                        </a:solidFill>
                        <a:effectLst/>
                        <a:uLnTx/>
                        <a:uFillTx/>
                        <a:latin typeface="Hind Bold"/>
                        <a:ea typeface="+mn-ea"/>
                        <a:cs typeface="+mn-cs"/>
                        <a:sym typeface="Hind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17191"/>
                  </a:ext>
                </a:extLst>
              </a:tr>
              <a:tr h="43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Children’s Mercy (CMH)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Hind Bold"/>
                          <a:cs typeface="+mn-cs"/>
                          <a:sym typeface="Hind Bold"/>
                        </a:rPr>
                        <a:t>DEC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cs typeface="+mn-cs"/>
                          <a:sym typeface="Hind Bold"/>
                        </a:rPr>
                        <a:t>71%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ind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1DFE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03856"/>
                  </a:ext>
                </a:extLst>
              </a:tr>
              <a:tr h="43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Nationwide (NCH)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cs typeface="+mn-cs"/>
                          <a:sym typeface="Hind Bold"/>
                        </a:rPr>
                        <a:t>*APR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cs typeface="+mn-cs"/>
                          <a:sym typeface="Hind Bold"/>
                        </a:rPr>
                        <a:t>71%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398104"/>
                  </a:ext>
                </a:extLst>
              </a:tr>
              <a:tr h="43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SUNY Upstate 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ind Bold"/>
                        </a:rPr>
                        <a:t>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 and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cs typeface="+mn-cs"/>
                          <a:sym typeface="Hind Bold"/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cs typeface="+mn-cs"/>
                          <a:sym typeface="Hind Bold"/>
                        </a:rPr>
                        <a:t>71%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63367"/>
                  </a:ext>
                </a:extLst>
              </a:tr>
              <a:tr h="435110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Texas Children’s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57%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A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8A1AB"/>
                        </a:solidFill>
                        <a:effectLst/>
                        <a:uLnTx/>
                        <a:uFillTx/>
                        <a:latin typeface="Hind Bold"/>
                        <a:ea typeface="+mn-ea"/>
                        <a:cs typeface="+mn-cs"/>
                        <a:sym typeface="Hind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9590"/>
                  </a:ext>
                </a:extLst>
              </a:tr>
              <a:tr h="435110">
                <a:tc gridSpan="3"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QI Collaborative Completeness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8A1AB"/>
                        </a:solidFill>
                        <a:effectLst/>
                        <a:uLnTx/>
                        <a:uFillTx/>
                        <a:latin typeface="Hind Bold"/>
                        <a:ea typeface="+mn-ea"/>
                        <a:cs typeface="+mn-cs"/>
                        <a:sym typeface="Hind 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67%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83%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8A1AB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Hind Bold"/>
                          <a:ea typeface="+mn-ea"/>
                          <a:cs typeface="+mn-cs"/>
                          <a:sym typeface="Hind Bold"/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0409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B6F7DF-1275-40FD-8B28-EE992D26F6B1}"/>
              </a:ext>
            </a:extLst>
          </p:cNvPr>
          <p:cNvSpPr txBox="1"/>
          <p:nvPr/>
        </p:nvSpPr>
        <p:spPr>
          <a:xfrm>
            <a:off x="645928" y="5461000"/>
            <a:ext cx="481263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Note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: NCH provides data consistently on the 20</a:t>
            </a:r>
            <a:r>
              <a:rPr kumimoji="0" lang="en-US" sz="1200" b="0" i="0" u="none" strike="noStrike" cap="none" spc="0" normalizeH="0" baseline="3000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th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 of the month for the month prior. We expec</a:t>
            </a:r>
            <a:r>
              <a:rPr lang="en-US" sz="1200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t May’s data on 6/22 as the 20</a:t>
            </a:r>
            <a:r>
              <a:rPr lang="en-US" sz="1200" baseline="30000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th</a:t>
            </a:r>
            <a:r>
              <a:rPr lang="en-US" sz="1200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 is a Sat in June.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</p:spTree>
    <p:extLst>
      <p:ext uri="{BB962C8B-B14F-4D97-AF65-F5344CB8AC3E}">
        <p14:creationId xmlns:p14="http://schemas.microsoft.com/office/powerpoint/2010/main" val="222297139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QI Portal Engagement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200775"/>
            <a:ext cx="180975" cy="344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sym typeface="Hind Bold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Hind Bold"/>
              <a:sym typeface="Hind Bold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D18350-4AA3-4E89-B234-D2AC9C5FF0C9}"/>
              </a:ext>
            </a:extLst>
          </p:cNvPr>
          <p:cNvGraphicFramePr>
            <a:graphicFrameLocks noGrp="1"/>
          </p:cNvGraphicFramePr>
          <p:nvPr/>
        </p:nvGraphicFramePr>
        <p:xfrm>
          <a:off x="4813300" y="1143000"/>
          <a:ext cx="6261099" cy="3090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371819996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432777816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288493342"/>
                    </a:ext>
                  </a:extLst>
                </a:gridCol>
              </a:tblGrid>
              <a:tr h="5454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ind 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18A1AB"/>
                          </a:solidFill>
                          <a:latin typeface="Hind Bold"/>
                        </a:rPr>
                        <a:t>Users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18A1AB"/>
                          </a:solidFill>
                          <a:latin typeface="Hind Bold"/>
                        </a:rPr>
                        <a:t>Clinic Admin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468428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Barbara Davis Center (BDC 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ind Bold"/>
                        </a:rPr>
                        <a:t>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04519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Barbara Davis Center (BDC)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17191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Children’s Mercy (CMH)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ind Regular" panose="02000000000000000000"/>
                          <a:ea typeface="+mn-ea"/>
                          <a:cs typeface="+mn-cs"/>
                          <a:sym typeface="Hind Bold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ind Regular" panose="02000000000000000000"/>
                          <a:ea typeface="+mn-ea"/>
                          <a:cs typeface="+mn-cs"/>
                          <a:sym typeface="Hind Bold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03856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Nationwide (NCH)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398104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SUNY Upstate 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ind Bold"/>
                        </a:rPr>
                        <a:t>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63367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SUNY Upstate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11123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Texas Children’s (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Hind Bold"/>
                        </a:rPr>
                        <a:t>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ind 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ind Regular" panose="0200000000000000000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959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AED58F5-217D-4274-8167-EF21823808F0}"/>
              </a:ext>
            </a:extLst>
          </p:cNvPr>
          <p:cNvSpPr txBox="1"/>
          <p:nvPr/>
        </p:nvSpPr>
        <p:spPr>
          <a:xfrm>
            <a:off x="749300" y="1917699"/>
            <a:ext cx="3517900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We are thrilled to have mapped 7 sites so far, however user engagement with the QI Portal remains low.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696F70"/>
                </a:solidFill>
                <a:latin typeface="Hind Bold"/>
                <a:ea typeface="Hind Bold"/>
                <a:cs typeface="Hind Bold"/>
                <a:sym typeface="Hind Bold"/>
              </a:rPr>
              <a:t>If you have any questions, a User you would like to add, and/or a Clinic Admin you would like to designate, please email Emily (ecarlson@t1dechange.org) or Osagie (oebekozien@t1dexchange.org)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</p:spTree>
    <p:extLst>
      <p:ext uri="{BB962C8B-B14F-4D97-AF65-F5344CB8AC3E}">
        <p14:creationId xmlns:p14="http://schemas.microsoft.com/office/powerpoint/2010/main" val="79930372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49357" y="343337"/>
            <a:ext cx="7493285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45" normalizeH="0" baseline="0" noProof="0" dirty="0">
                <a:ln>
                  <a:noFill/>
                </a:ln>
                <a:solidFill>
                  <a:srgbClr val="1BA2AC"/>
                </a:solidFill>
                <a:effectLst/>
                <a:uLnTx/>
                <a:uFillTx/>
                <a:latin typeface="Avenir Heavy"/>
                <a:ea typeface="Avenir Heavy"/>
                <a:cs typeface="Avenir Heavy"/>
                <a:sym typeface="Avenir Heavy"/>
              </a:rPr>
              <a:t>QI Portal </a:t>
            </a:r>
            <a:r>
              <a:rPr lang="en-US" sz="4400" spc="-45" dirty="0">
                <a:solidFill>
                  <a:srgbClr val="1BA2AC"/>
                </a:solidFill>
                <a:latin typeface="Avenir Heavy"/>
                <a:ea typeface="Avenir Heavy"/>
                <a:cs typeface="Avenir Heavy"/>
                <a:sym typeface="Avenir Heavy"/>
              </a:rPr>
              <a:t>Update</a:t>
            </a:r>
            <a:r>
              <a:rPr kumimoji="0" lang="en-US" sz="4400" b="0" i="0" u="none" strike="noStrike" kern="1200" cap="none" spc="-45" normalizeH="0" baseline="0" noProof="0" dirty="0">
                <a:ln>
                  <a:noFill/>
                </a:ln>
                <a:solidFill>
                  <a:srgbClr val="1BA2AC"/>
                </a:solidFill>
                <a:effectLst/>
                <a:uLnTx/>
                <a:uFillTx/>
                <a:latin typeface="Avenir Heavy"/>
                <a:ea typeface="Avenir Heavy"/>
                <a:cs typeface="Avenir Heavy"/>
                <a:sym typeface="Avenir Heavy"/>
              </a:rPr>
              <a:t> Timeline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0279" y="2909731"/>
            <a:ext cx="2657" cy="1803043"/>
          </a:xfrm>
          <a:prstGeom prst="line">
            <a:avLst/>
          </a:prstGeom>
          <a:noFill/>
          <a:ln w="25400" cap="flat">
            <a:solidFill>
              <a:srgbClr val="B1DFE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Freeform 7">
            <a:extLst>
              <a:ext uri="{FF2B5EF4-FFF2-40B4-BE49-F238E27FC236}">
                <a16:creationId xmlns:a16="http://schemas.microsoft.com/office/drawing/2014/main" id="{35947C7E-5EEE-481F-BB7F-D686CF19A774}"/>
              </a:ext>
            </a:extLst>
          </p:cNvPr>
          <p:cNvSpPr>
            <a:spLocks/>
          </p:cNvSpPr>
          <p:nvPr/>
        </p:nvSpPr>
        <p:spPr bwMode="auto">
          <a:xfrm>
            <a:off x="357779" y="1423852"/>
            <a:ext cx="3153738" cy="1509322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rgbClr val="B1DFE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1">
                <a:solidFill>
                  <a:srgbClr val="47606D"/>
                </a:solidFill>
                <a:latin typeface="Avenir Book"/>
                <a:cs typeface="Calibri"/>
              </a:rPr>
              <a:t>Today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srgbClr val="47606D"/>
              </a:solidFill>
              <a:effectLst/>
              <a:uLnTx/>
              <a:uFillTx/>
              <a:latin typeface="Avenir Book"/>
              <a:cs typeface="Calibri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79596B92-DF08-44C0-95CF-BBAD52E91451}"/>
              </a:ext>
            </a:extLst>
          </p:cNvPr>
          <p:cNvSpPr>
            <a:spLocks/>
          </p:cNvSpPr>
          <p:nvPr/>
        </p:nvSpPr>
        <p:spPr bwMode="auto">
          <a:xfrm>
            <a:off x="2738633" y="1423851"/>
            <a:ext cx="3783800" cy="1509323"/>
          </a:xfrm>
          <a:custGeom>
            <a:avLst/>
            <a:gdLst>
              <a:gd name="T0" fmla="*/ 0 w 930"/>
              <a:gd name="T1" fmla="*/ 0 h 365"/>
              <a:gd name="T2" fmla="*/ 747 w 930"/>
              <a:gd name="T3" fmla="*/ 0 h 365"/>
              <a:gd name="T4" fmla="*/ 930 w 930"/>
              <a:gd name="T5" fmla="*/ 182 h 365"/>
              <a:gd name="T6" fmla="*/ 747 w 930"/>
              <a:gd name="T7" fmla="*/ 365 h 365"/>
              <a:gd name="T8" fmla="*/ 0 w 930"/>
              <a:gd name="T9" fmla="*/ 365 h 365"/>
              <a:gd name="T10" fmla="*/ 182 w 930"/>
              <a:gd name="T11" fmla="*/ 182 h 365"/>
              <a:gd name="T12" fmla="*/ 0 w 930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0" h="365">
                <a:moveTo>
                  <a:pt x="0" y="0"/>
                </a:moveTo>
                <a:lnTo>
                  <a:pt x="747" y="0"/>
                </a:lnTo>
                <a:lnTo>
                  <a:pt x="930" y="182"/>
                </a:lnTo>
                <a:lnTo>
                  <a:pt x="747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rgbClr val="7FD0D9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rgbClr val="47606D"/>
                </a:solidFill>
                <a:effectLst/>
                <a:uLnTx/>
                <a:uFillTx/>
                <a:latin typeface="Avenir Book"/>
                <a:cs typeface="Calibri"/>
              </a:rPr>
              <a:t>July 17 –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1">
                <a:solidFill>
                  <a:srgbClr val="47606D"/>
                </a:solidFill>
                <a:latin typeface="Avenir Book"/>
                <a:cs typeface="Calibri"/>
              </a:rPr>
              <a:t>User Testing</a:t>
            </a: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rgbClr val="47606D"/>
              </a:solidFill>
              <a:effectLst/>
              <a:uLnTx/>
              <a:uFillTx/>
              <a:latin typeface="Avenir Book"/>
              <a:cs typeface="Calibri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D06BA517-60BB-478E-B103-6B7352A7D227}"/>
              </a:ext>
            </a:extLst>
          </p:cNvPr>
          <p:cNvSpPr>
            <a:spLocks/>
          </p:cNvSpPr>
          <p:nvPr/>
        </p:nvSpPr>
        <p:spPr bwMode="auto">
          <a:xfrm>
            <a:off x="5727678" y="1423851"/>
            <a:ext cx="3648456" cy="1509323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rgbClr val="18A1AB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1">
                <a:solidFill>
                  <a:srgbClr val="FFFFFF"/>
                </a:solidFill>
                <a:latin typeface="Avenir Book"/>
                <a:cs typeface="Calibri"/>
              </a:rPr>
              <a:t>Aug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/>
                <a:cs typeface="Calibri"/>
              </a:rPr>
              <a:t>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1">
                <a:solidFill>
                  <a:srgbClr val="FFFFFF"/>
                </a:solidFill>
                <a:latin typeface="Avenir Book"/>
                <a:cs typeface="Calibri"/>
              </a:rPr>
              <a:t>2.0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/>
              <a:cs typeface="Calibri"/>
            </a:endParaRP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423AD8CF-C351-4211-B77D-DE70FBD1D8E1}"/>
              </a:ext>
            </a:extLst>
          </p:cNvPr>
          <p:cNvSpPr>
            <a:spLocks/>
          </p:cNvSpPr>
          <p:nvPr/>
        </p:nvSpPr>
        <p:spPr bwMode="auto">
          <a:xfrm>
            <a:off x="8614263" y="1423851"/>
            <a:ext cx="3309327" cy="1509323"/>
          </a:xfrm>
          <a:custGeom>
            <a:avLst/>
            <a:gdLst>
              <a:gd name="T0" fmla="*/ 0 w 929"/>
              <a:gd name="T1" fmla="*/ 0 h 365"/>
              <a:gd name="T2" fmla="*/ 747 w 929"/>
              <a:gd name="T3" fmla="*/ 0 h 365"/>
              <a:gd name="T4" fmla="*/ 929 w 929"/>
              <a:gd name="T5" fmla="*/ 182 h 365"/>
              <a:gd name="T6" fmla="*/ 747 w 929"/>
              <a:gd name="T7" fmla="*/ 365 h 365"/>
              <a:gd name="T8" fmla="*/ 0 w 929"/>
              <a:gd name="T9" fmla="*/ 365 h 365"/>
              <a:gd name="T10" fmla="*/ 182 w 929"/>
              <a:gd name="T11" fmla="*/ 182 h 365"/>
              <a:gd name="T12" fmla="*/ 0 w 929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9" h="365">
                <a:moveTo>
                  <a:pt x="0" y="0"/>
                </a:moveTo>
                <a:lnTo>
                  <a:pt x="747" y="0"/>
                </a:lnTo>
                <a:lnTo>
                  <a:pt x="929" y="182"/>
                </a:lnTo>
                <a:lnTo>
                  <a:pt x="747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rgbClr val="47606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/>
                <a:cs typeface="Calibri"/>
              </a:rPr>
              <a:t>Nov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/>
                <a:cs typeface="Calibri"/>
              </a:rPr>
              <a:t>2.2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872" y="3033682"/>
            <a:ext cx="2408119" cy="3118798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B1DFE0"/>
              </a:buClr>
              <a:buSzPct val="80000"/>
              <a:buFontTx/>
              <a:buNone/>
              <a:tabLst/>
              <a:defRPr/>
            </a:pPr>
            <a:r>
              <a:rPr lang="en-US" b="1" dirty="0">
                <a:solidFill>
                  <a:srgbClr val="696F70"/>
                </a:solidFill>
                <a:latin typeface="Avenir Book"/>
                <a:cs typeface="Calibri"/>
              </a:rPr>
              <a:t>In Progress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Avenir Book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B1DFE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Built: re-designed Compare Tab, Metric tiles on new Dashboard page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B1DFE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In Progress: Reports Tab, pre-login screens</a:t>
            </a:r>
          </a:p>
          <a:p>
            <a:pPr marL="285750" indent="-285750">
              <a:spcAft>
                <a:spcPts val="500"/>
              </a:spcAft>
              <a:buClr>
                <a:srgbClr val="B1DFE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696F70"/>
                </a:solidFill>
                <a:latin typeface="Avenir Book"/>
              </a:rPr>
              <a:t>All in backend, not available on QI Portal until launch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Avenir Book"/>
              <a:cs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Avenir Book"/>
              <a:ea typeface="Avenir Heavy"/>
              <a:cs typeface="Avenir Heavy"/>
              <a:sym typeface="Avenir Heav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6250" y="2995591"/>
            <a:ext cx="2713342" cy="3118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7FD0D9"/>
              </a:buClr>
              <a:buSzPct val="8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User Testing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7FD0D9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Will happen over the course of a week in July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7FD0D9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rgbClr val="696F70"/>
                </a:solidFill>
                <a:latin typeface="Avenir Book"/>
                <a:cs typeface="Calibri"/>
              </a:rPr>
              <a:t>via scheduled 1:1 with Emily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Avenir Book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7FD0D9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2.0 build expected to be complete on July 30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. Feedback during this time will be collected for next iteration of QI Portal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Avenir Book"/>
              <a:ea typeface="Avenir Heavy"/>
              <a:cs typeface="Avenir Heavy"/>
              <a:sym typeface="Avenir Heav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8837" y="2995591"/>
            <a:ext cx="2713342" cy="2133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18A1AB"/>
              </a:buClr>
              <a:buSzPct val="8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2.0 Release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8A1AB"/>
              </a:solidFill>
              <a:effectLst/>
              <a:uLnTx/>
              <a:uFillTx/>
              <a:latin typeface="Avenir Book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18A1A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2.0 completed July 30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18A1A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Live for fully mapped clinics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18A1AB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rgbClr val="696F70"/>
                </a:solidFill>
                <a:latin typeface="Avenir Book"/>
                <a:cs typeface="Calibri"/>
              </a:rPr>
              <a:t>Includes Clinic to Clinic Comparison on Compare Tab screen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Avenir Book"/>
              <a:cs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A1AB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Avenir Book"/>
              <a:cs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932358" y="2933174"/>
            <a:ext cx="0" cy="2103129"/>
          </a:xfrm>
          <a:prstGeom prst="line">
            <a:avLst/>
          </a:prstGeom>
          <a:noFill/>
          <a:ln w="25400" cap="flat">
            <a:solidFill>
              <a:srgbClr val="7FD0D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 flipH="1">
            <a:off x="5826642" y="2909731"/>
            <a:ext cx="0" cy="1939602"/>
          </a:xfrm>
          <a:prstGeom prst="line">
            <a:avLst/>
          </a:prstGeom>
          <a:noFill/>
          <a:ln w="25400" cap="flat">
            <a:solidFill>
              <a:srgbClr val="18A1AB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/>
          <p:cNvSpPr txBox="1"/>
          <p:nvPr/>
        </p:nvSpPr>
        <p:spPr>
          <a:xfrm>
            <a:off x="8931982" y="2974325"/>
            <a:ext cx="2991608" cy="3311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7606D"/>
              </a:buClr>
              <a:buSzPct val="8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2.2 Deliverables</a:t>
            </a:r>
          </a:p>
          <a:p>
            <a:pPr marL="342900" indent="-342900">
              <a:spcAft>
                <a:spcPts val="500"/>
              </a:spcAft>
              <a:buClr>
                <a:srgbClr val="47606D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696F70"/>
                </a:solidFill>
                <a:latin typeface="Avenir Book"/>
              </a:rPr>
              <a:t>Downloadable PDFs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Avenir Book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7606D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Avenir Book"/>
                <a:cs typeface="Calibri"/>
              </a:rPr>
              <a:t>New Metrics aligned with March meeting Goals</a:t>
            </a:r>
          </a:p>
          <a:p>
            <a:pPr marL="342900" indent="-342900">
              <a:spcAft>
                <a:spcPts val="500"/>
              </a:spcAft>
              <a:buClr>
                <a:srgbClr val="47606D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696F70"/>
                </a:solidFill>
                <a:latin typeface="Avenir Book"/>
              </a:rPr>
              <a:t>Run Chart Annotations</a:t>
            </a:r>
          </a:p>
          <a:p>
            <a:pPr marL="342900" indent="-342900">
              <a:spcAft>
                <a:spcPts val="500"/>
              </a:spcAft>
              <a:buClr>
                <a:srgbClr val="47606D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696F70"/>
                </a:solidFill>
                <a:latin typeface="Avenir Book"/>
              </a:rPr>
              <a:t>Feedback from 2.0 User Testing implemented</a:t>
            </a:r>
          </a:p>
          <a:p>
            <a:pPr marL="342900" indent="-342900">
              <a:spcAft>
                <a:spcPts val="500"/>
              </a:spcAft>
              <a:buClr>
                <a:srgbClr val="47606D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696F70"/>
                </a:solidFill>
                <a:latin typeface="Avenir Book"/>
              </a:rPr>
              <a:t>Expected before Learning Session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7606D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Avenir Book"/>
              <a:cs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606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Avenir Book"/>
              <a:cs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96280" y="2909731"/>
            <a:ext cx="0" cy="2609453"/>
          </a:xfrm>
          <a:prstGeom prst="line">
            <a:avLst/>
          </a:prstGeom>
          <a:noFill/>
          <a:ln w="25400" cap="flat">
            <a:solidFill>
              <a:srgbClr val="47606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3204071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49D03C-A253-462D-9431-9CC5501A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51" y="23298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Population Health Data Measures Update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Nudrat</a:t>
            </a:r>
          </a:p>
        </p:txBody>
      </p:sp>
    </p:spTree>
    <p:extLst>
      <p:ext uri="{BB962C8B-B14F-4D97-AF65-F5344CB8AC3E}">
        <p14:creationId xmlns:p14="http://schemas.microsoft.com/office/powerpoint/2010/main" val="295517940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38973" y="1015285"/>
            <a:ext cx="2333035" cy="197229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8A1AB"/>
                </a:solidFill>
                <a:latin typeface="Hind Medium" panose="02000000000000000000" pitchFamily="2" charset="0"/>
                <a:cs typeface="Hind Medium" panose="02000000000000000000" pitchFamily="2" charset="0"/>
              </a:rPr>
              <a:t>Mapped Data available for QI Portal Measures</a:t>
            </a:r>
            <a:endParaRPr lang="en-US" sz="4400" b="1" dirty="0">
              <a:solidFill>
                <a:srgbClr val="18A1AB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EF8946-14DF-438E-B4A5-EF18011F7E72}"/>
              </a:ext>
            </a:extLst>
          </p:cNvPr>
          <p:cNvGraphicFramePr>
            <a:graphicFrameLocks noGrp="1"/>
          </p:cNvGraphicFramePr>
          <p:nvPr/>
        </p:nvGraphicFramePr>
        <p:xfrm>
          <a:off x="2472008" y="155939"/>
          <a:ext cx="8970349" cy="5663277"/>
        </p:xfrm>
        <a:graphic>
          <a:graphicData uri="http://schemas.openxmlformats.org/drawingml/2006/table">
            <a:tbl>
              <a:tblPr firstRow="1" firstCol="1" bandRow="1"/>
              <a:tblGrid>
                <a:gridCol w="3242536">
                  <a:extLst>
                    <a:ext uri="{9D8B030D-6E8A-4147-A177-3AD203B41FA5}">
                      <a16:colId xmlns:a16="http://schemas.microsoft.com/office/drawing/2014/main" val="3592587338"/>
                    </a:ext>
                  </a:extLst>
                </a:gridCol>
                <a:gridCol w="770864">
                  <a:extLst>
                    <a:ext uri="{9D8B030D-6E8A-4147-A177-3AD203B41FA5}">
                      <a16:colId xmlns:a16="http://schemas.microsoft.com/office/drawing/2014/main" val="1066715331"/>
                    </a:ext>
                  </a:extLst>
                </a:gridCol>
                <a:gridCol w="881964">
                  <a:extLst>
                    <a:ext uri="{9D8B030D-6E8A-4147-A177-3AD203B41FA5}">
                      <a16:colId xmlns:a16="http://schemas.microsoft.com/office/drawing/2014/main" val="192985122"/>
                    </a:ext>
                  </a:extLst>
                </a:gridCol>
                <a:gridCol w="755240">
                  <a:extLst>
                    <a:ext uri="{9D8B030D-6E8A-4147-A177-3AD203B41FA5}">
                      <a16:colId xmlns:a16="http://schemas.microsoft.com/office/drawing/2014/main" val="792235881"/>
                    </a:ext>
                  </a:extLst>
                </a:gridCol>
                <a:gridCol w="868077">
                  <a:extLst>
                    <a:ext uri="{9D8B030D-6E8A-4147-A177-3AD203B41FA5}">
                      <a16:colId xmlns:a16="http://schemas.microsoft.com/office/drawing/2014/main" val="1874072320"/>
                    </a:ext>
                  </a:extLst>
                </a:gridCol>
                <a:gridCol w="753504">
                  <a:extLst>
                    <a:ext uri="{9D8B030D-6E8A-4147-A177-3AD203B41FA5}">
                      <a16:colId xmlns:a16="http://schemas.microsoft.com/office/drawing/2014/main" val="2564310964"/>
                    </a:ext>
                  </a:extLst>
                </a:gridCol>
                <a:gridCol w="582764">
                  <a:extLst>
                    <a:ext uri="{9D8B030D-6E8A-4147-A177-3AD203B41FA5}">
                      <a16:colId xmlns:a16="http://schemas.microsoft.com/office/drawing/2014/main" val="3122203339"/>
                    </a:ext>
                  </a:extLst>
                </a:gridCol>
                <a:gridCol w="564361">
                  <a:extLst>
                    <a:ext uri="{9D8B030D-6E8A-4147-A177-3AD203B41FA5}">
                      <a16:colId xmlns:a16="http://schemas.microsoft.com/office/drawing/2014/main" val="4016992385"/>
                    </a:ext>
                  </a:extLst>
                </a:gridCol>
                <a:gridCol w="551039">
                  <a:extLst>
                    <a:ext uri="{9D8B030D-6E8A-4147-A177-3AD203B41FA5}">
                      <a16:colId xmlns:a16="http://schemas.microsoft.com/office/drawing/2014/main" val="230189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BDC (A)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SUNY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BDC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SUNY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CCMHC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410992"/>
                  </a:ext>
                </a:extLst>
              </a:tr>
              <a:tr h="213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High Risk (HR)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25803"/>
                  </a:ext>
                </a:extLst>
              </a:tr>
              <a:tr h="251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Interval Improvement HR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07877"/>
                  </a:ext>
                </a:extLst>
              </a:tr>
              <a:tr h="213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CGM Use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08379"/>
                  </a:ext>
                </a:extLst>
              </a:tr>
              <a:tr h="213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CGM Use HR Risk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42927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BG Check X4  (7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148149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BG Check X4 HR (7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8245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BGM Composite*  (7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980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Depression Screening (9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689429"/>
                  </a:ext>
                </a:extLst>
              </a:tr>
              <a:tr h="251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Depression Screening HR (9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55215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Pump Use  (10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544267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Pump Use HR (9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281386"/>
                  </a:ext>
                </a:extLst>
              </a:tr>
              <a:tr h="251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Bolus 3X among Pump (4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188080"/>
                  </a:ext>
                </a:extLst>
              </a:tr>
              <a:tr h="251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Bolus among Pump Use HR (4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73743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MDI Users (6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88255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MDI Users HR (6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241958"/>
                  </a:ext>
                </a:extLst>
              </a:tr>
              <a:tr h="251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Bolus 3X among MDI Use (3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281481"/>
                  </a:ext>
                </a:extLst>
              </a:tr>
              <a:tr h="251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Bolus 3X among MDI Use HR (3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60928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Bolus Composite^ (3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924106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Review data HR (2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065519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DKA Event HR (10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245100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DKA Admissions HR (10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204526"/>
                  </a:ext>
                </a:extLst>
              </a:tr>
              <a:tr h="228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LTFU (5 Sites)</a:t>
                      </a:r>
                    </a:p>
                  </a:txBody>
                  <a:tcPr marL="50055" marR="50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5" marR="50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895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8227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845" y="685802"/>
            <a:ext cx="10531010" cy="79091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8A1AB"/>
                </a:solidFill>
                <a:latin typeface="Hind Medium" panose="02000000000000000000" pitchFamily="2" charset="0"/>
                <a:cs typeface="Hind Medium" panose="02000000000000000000" pitchFamily="2" charset="0"/>
              </a:rPr>
              <a:t>Measures via QI Portal</a:t>
            </a:r>
            <a:endParaRPr lang="en-US" sz="4400" b="1" dirty="0">
              <a:solidFill>
                <a:srgbClr val="18A1A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7288" y="1524134"/>
          <a:ext cx="10556241" cy="3804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18747">
                  <a:extLst>
                    <a:ext uri="{9D8B030D-6E8A-4147-A177-3AD203B41FA5}">
                      <a16:colId xmlns:a16="http://schemas.microsoft.com/office/drawing/2014/main" val="432675736"/>
                    </a:ext>
                  </a:extLst>
                </a:gridCol>
                <a:gridCol w="3518747">
                  <a:extLst>
                    <a:ext uri="{9D8B030D-6E8A-4147-A177-3AD203B41FA5}">
                      <a16:colId xmlns:a16="http://schemas.microsoft.com/office/drawing/2014/main" val="3809655341"/>
                    </a:ext>
                  </a:extLst>
                </a:gridCol>
                <a:gridCol w="3518747">
                  <a:extLst>
                    <a:ext uri="{9D8B030D-6E8A-4147-A177-3AD203B41FA5}">
                      <a16:colId xmlns:a16="http://schemas.microsoft.com/office/drawing/2014/main" val="2839802497"/>
                    </a:ext>
                  </a:extLst>
                </a:gridCol>
              </a:tblGrid>
              <a:tr h="5141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Information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  Information</a:t>
                      </a:r>
                      <a:r>
                        <a:rPr lang="en-US" sz="2400" baseline="0" dirty="0"/>
                        <a:t> Available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23120"/>
                  </a:ext>
                </a:extLst>
              </a:tr>
              <a:tr h="19538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High-Risk Patients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Mean A1c of High-Risk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Patients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Interval Improvement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-Date of birth (age)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-HbA1c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values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-Date of diagnosis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878011"/>
                  </a:ext>
                </a:extLst>
              </a:tr>
              <a:tr h="13368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/>
                        <a:t>Depression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-PHQ-2 or PHQ-9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71566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974" y="2047374"/>
            <a:ext cx="2552260" cy="1503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9974" y="3449454"/>
            <a:ext cx="2552260" cy="41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T1D_dx_dt         HbA1c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D.o.B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3303" y="2047374"/>
            <a:ext cx="372079" cy="141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7023269" y="2844229"/>
            <a:ext cx="1445092" cy="17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Available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4974" y="2208636"/>
            <a:ext cx="224665" cy="1379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9591" y="2397980"/>
            <a:ext cx="224665" cy="137971"/>
          </a:xfrm>
          <a:prstGeom prst="rect">
            <a:avLst/>
          </a:prstGeom>
          <a:solidFill>
            <a:srgbClr val="15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9639" y="2147224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84258" y="2355040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4A7A82-0557-47CB-AD60-64A1CAB6CFB9}"/>
              </a:ext>
            </a:extLst>
          </p:cNvPr>
          <p:cNvGrpSpPr/>
          <p:nvPr/>
        </p:nvGrpSpPr>
        <p:grpSpPr>
          <a:xfrm>
            <a:off x="7720139" y="3727866"/>
            <a:ext cx="2770748" cy="1824231"/>
            <a:chOff x="8121412" y="3549125"/>
            <a:chExt cx="2552260" cy="19651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FB63DB8-8A17-436C-8254-BC1166DE3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0284" y="3737501"/>
              <a:ext cx="1834515" cy="164146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FFA0EA-7C79-4C02-999C-DA864ADFB3A9}"/>
                </a:ext>
              </a:extLst>
            </p:cNvPr>
            <p:cNvSpPr/>
            <p:nvPr/>
          </p:nvSpPr>
          <p:spPr>
            <a:xfrm>
              <a:off x="8121412" y="5252012"/>
              <a:ext cx="2552260" cy="262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PHQ2        PHQ9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1DB7B5-3F63-494D-9A36-A4069975E522}"/>
                </a:ext>
              </a:extLst>
            </p:cNvPr>
            <p:cNvSpPr/>
            <p:nvPr/>
          </p:nvSpPr>
          <p:spPr>
            <a:xfrm>
              <a:off x="8183019" y="4133249"/>
              <a:ext cx="372079" cy="1308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340AD2-D606-47C5-9936-10F716967972}"/>
                </a:ext>
              </a:extLst>
            </p:cNvPr>
            <p:cNvSpPr/>
            <p:nvPr/>
          </p:nvSpPr>
          <p:spPr>
            <a:xfrm>
              <a:off x="8198830" y="3549125"/>
              <a:ext cx="349324" cy="1869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4130D75-F297-4096-81E7-BFB1BC7FF249}"/>
              </a:ext>
            </a:extLst>
          </p:cNvPr>
          <p:cNvSpPr/>
          <p:nvPr/>
        </p:nvSpPr>
        <p:spPr>
          <a:xfrm rot="16200000">
            <a:off x="7084546" y="4596028"/>
            <a:ext cx="1445092" cy="17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Available</a:t>
            </a:r>
          </a:p>
        </p:txBody>
      </p:sp>
    </p:spTree>
    <p:extLst>
      <p:ext uri="{BB962C8B-B14F-4D97-AF65-F5344CB8AC3E}">
        <p14:creationId xmlns:p14="http://schemas.microsoft.com/office/powerpoint/2010/main" val="159419892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845" y="685802"/>
            <a:ext cx="10531010" cy="79091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8A1AB"/>
                </a:solidFill>
                <a:latin typeface="Hind Medium" panose="02000000000000000000" pitchFamily="2" charset="0"/>
                <a:cs typeface="Hind Medium" panose="02000000000000000000" pitchFamily="2" charset="0"/>
              </a:rPr>
              <a:t>Measures via QI Portal</a:t>
            </a:r>
            <a:endParaRPr lang="en-US" sz="4400" b="1" dirty="0">
              <a:solidFill>
                <a:srgbClr val="18A1A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24560" y="1584962"/>
          <a:ext cx="10617201" cy="41655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39067">
                  <a:extLst>
                    <a:ext uri="{9D8B030D-6E8A-4147-A177-3AD203B41FA5}">
                      <a16:colId xmlns:a16="http://schemas.microsoft.com/office/drawing/2014/main" val="432675736"/>
                    </a:ext>
                  </a:extLst>
                </a:gridCol>
                <a:gridCol w="3539067">
                  <a:extLst>
                    <a:ext uri="{9D8B030D-6E8A-4147-A177-3AD203B41FA5}">
                      <a16:colId xmlns:a16="http://schemas.microsoft.com/office/drawing/2014/main" val="3809655341"/>
                    </a:ext>
                  </a:extLst>
                </a:gridCol>
                <a:gridCol w="3539067">
                  <a:extLst>
                    <a:ext uri="{9D8B030D-6E8A-4147-A177-3AD203B41FA5}">
                      <a16:colId xmlns:a16="http://schemas.microsoft.com/office/drawing/2014/main" val="2839802497"/>
                    </a:ext>
                  </a:extLst>
                </a:gridCol>
              </a:tblGrid>
              <a:tr h="8618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Measures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Information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Information</a:t>
                      </a:r>
                      <a:r>
                        <a:rPr lang="en-US" sz="2400" baseline="0" dirty="0"/>
                        <a:t> Available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23120"/>
                  </a:ext>
                </a:extLst>
              </a:tr>
              <a:tr h="120658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b="1" dirty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CGM/sensor use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-CGM start date/model/company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878011"/>
                  </a:ext>
                </a:extLst>
              </a:tr>
              <a:tr h="69905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Insulin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/>
                        <a:t>Pump/pod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-Pump start date/model/company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715667"/>
                  </a:ext>
                </a:extLst>
              </a:tr>
              <a:tr h="6990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 Glucose monitoring (FSBG &gt;=4)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BG</a:t>
                      </a:r>
                      <a:r>
                        <a:rPr lang="en-US" sz="1800" baseline="0" dirty="0"/>
                        <a:t> monitoring frequency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576417"/>
                  </a:ext>
                </a:extLst>
              </a:tr>
              <a:tr h="6990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00497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081CABA-1172-44C5-905F-1B0735C1CC97}"/>
              </a:ext>
            </a:extLst>
          </p:cNvPr>
          <p:cNvGrpSpPr/>
          <p:nvPr/>
        </p:nvGrpSpPr>
        <p:grpSpPr>
          <a:xfrm>
            <a:off x="8040296" y="2507468"/>
            <a:ext cx="4032263" cy="2336474"/>
            <a:chOff x="8040296" y="2507468"/>
            <a:chExt cx="4032263" cy="2336474"/>
          </a:xfrm>
        </p:grpSpPr>
        <p:sp>
          <p:nvSpPr>
            <p:cNvPr id="8" name="Rectangle 7"/>
            <p:cNvSpPr/>
            <p:nvPr/>
          </p:nvSpPr>
          <p:spPr>
            <a:xfrm>
              <a:off x="8355965" y="3820160"/>
              <a:ext cx="2552260" cy="41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43979" y="2507468"/>
              <a:ext cx="2552260" cy="129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3979" y="2906657"/>
              <a:ext cx="2737134" cy="193728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110175" y="2901576"/>
              <a:ext cx="401023" cy="1525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85333" y="4427382"/>
              <a:ext cx="2795780" cy="41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FSBG        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CGM           Pump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051537" y="3456675"/>
              <a:ext cx="224665" cy="13797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043797" y="3646019"/>
              <a:ext cx="224665" cy="137971"/>
            </a:xfrm>
            <a:prstGeom prst="rect">
              <a:avLst/>
            </a:prstGeom>
            <a:solidFill>
              <a:srgbClr val="1576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288559" y="3395263"/>
              <a:ext cx="6735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Missing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293178" y="3603079"/>
              <a:ext cx="7793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Available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F97A35-2CF6-4919-B358-88EC97E3709A}"/>
                </a:ext>
              </a:extLst>
            </p:cNvPr>
            <p:cNvSpPr/>
            <p:nvPr/>
          </p:nvSpPr>
          <p:spPr>
            <a:xfrm rot="16200000">
              <a:off x="7404703" y="3665693"/>
              <a:ext cx="1445092" cy="173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 Available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89869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A223-9AC3-4E4B-8361-6A2ED624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470" y="2710149"/>
            <a:ext cx="6775374" cy="1686779"/>
          </a:xfrm>
        </p:spPr>
        <p:txBody>
          <a:bodyPr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Committee Chair</a:t>
            </a:r>
          </a:p>
        </p:txBody>
      </p:sp>
    </p:spTree>
    <p:extLst>
      <p:ext uri="{BB962C8B-B14F-4D97-AF65-F5344CB8AC3E}">
        <p14:creationId xmlns:p14="http://schemas.microsoft.com/office/powerpoint/2010/main" val="11507224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4B83-F0AB-426C-BB57-49BAF58F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09601"/>
            <a:ext cx="10972800" cy="4572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9999"/>
                </a:solidFill>
              </a:rPr>
              <a:t>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6D1C2-18EB-4D8A-9360-B39B67870A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5" y="1531344"/>
            <a:ext cx="10972165" cy="4259855"/>
          </a:xfrm>
        </p:spPr>
        <p:txBody>
          <a:bodyPr/>
          <a:lstStyle/>
          <a:p>
            <a:r>
              <a:rPr lang="en-US" dirty="0"/>
              <a:t>Clinical Leadership Committee</a:t>
            </a:r>
          </a:p>
          <a:p>
            <a:r>
              <a:rPr lang="en-US" dirty="0"/>
              <a:t>Publication/Scientific Committee </a:t>
            </a:r>
          </a:p>
          <a:p>
            <a:r>
              <a:rPr lang="en-US" dirty="0"/>
              <a:t>Patient Advisory Committee</a:t>
            </a:r>
          </a:p>
          <a:p>
            <a:r>
              <a:rPr lang="en-US" dirty="0"/>
              <a:t>Data Science/IT Committee</a:t>
            </a:r>
          </a:p>
          <a:p>
            <a:r>
              <a:rPr lang="en-US"/>
              <a:t>Data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311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237469" y="3761910"/>
            <a:ext cx="3706570" cy="5897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200" dirty="0">
                <a:latin typeface="Hind Bold" panose="02000000000000000000" pitchFamily="2" charset="0"/>
                <a:cs typeface="Hind Bold" panose="02000000000000000000" pitchFamily="2" charset="0"/>
              </a:rPr>
              <a:t>VP, QI and Pop Health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Osagie Ebekozien, MD, MPH</a:t>
            </a:r>
          </a:p>
          <a:p>
            <a:endParaRPr lang="en-US" dirty="0"/>
          </a:p>
          <a:p>
            <a:pPr algn="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2185" y="182987"/>
            <a:ext cx="2765141" cy="1060176"/>
          </a:xfrm>
        </p:spPr>
        <p:txBody>
          <a:bodyPr>
            <a:normAutofit/>
          </a:bodyPr>
          <a:lstStyle/>
          <a:p>
            <a:r>
              <a:rPr lang="en-US" dirty="0"/>
              <a:t>Coordinating Center QI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53" y="1318205"/>
            <a:ext cx="1981200" cy="2293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1" r="1880" b="1131"/>
          <a:stretch/>
        </p:blipFill>
        <p:spPr>
          <a:xfrm>
            <a:off x="7571408" y="182986"/>
            <a:ext cx="1875485" cy="1990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705" y="3160606"/>
            <a:ext cx="1832705" cy="2055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4872" r="14"/>
          <a:stretch/>
        </p:blipFill>
        <p:spPr>
          <a:xfrm>
            <a:off x="4934014" y="182987"/>
            <a:ext cx="1923396" cy="1990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6478" y="2173817"/>
            <a:ext cx="2502729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696F70"/>
                </a:solidFill>
                <a:latin typeface="Hind Bold"/>
                <a:cs typeface="Hind Bold"/>
                <a:sym typeface="Hind Bold"/>
              </a:rPr>
              <a:t>Contracts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cs typeface="Hind Bold"/>
                <a:sym typeface="Hind Bold"/>
              </a:rPr>
              <a:t>, Partnerships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ind Bold"/>
              </a:rPr>
              <a:t>Nicole Rioles, MA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Hind Bold"/>
              <a:cs typeface="Hind Bold"/>
              <a:sym typeface="Hind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1408" y="5338069"/>
            <a:ext cx="233329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cs typeface="Hind Bold"/>
                <a:sym typeface="Hind Bold"/>
              </a:rPr>
              <a:t>Senior Data Scientist,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ind Bold"/>
              </a:rPr>
              <a:t>Nudrat Noor, PhD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3528" y="2268241"/>
            <a:ext cx="3223575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cs typeface="Hind Bold"/>
                <a:sym typeface="Hind Bold"/>
              </a:rPr>
              <a:t>QI </a:t>
            </a:r>
            <a:r>
              <a:rPr lang="en-US" kern="0" dirty="0">
                <a:solidFill>
                  <a:srgbClr val="696F70"/>
                </a:solidFill>
                <a:latin typeface="Hind Bold"/>
                <a:cs typeface="Hind Bold"/>
                <a:sym typeface="Hind Bold"/>
              </a:rPr>
              <a:t>Projects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cs typeface="Hind Bold"/>
                <a:sym typeface="Hind Bold"/>
              </a:rPr>
              <a:t>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ind Bold"/>
              </a:rPr>
              <a:t>Ori Odugbesan, MD, MPH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637" y="5162727"/>
            <a:ext cx="2181773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cs typeface="Hind Bold"/>
                <a:sym typeface="Hind Bold"/>
              </a:rPr>
              <a:t>QI Portal, Project Manager,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ind Bold"/>
              </a:rPr>
              <a:t>Emily Carlson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A6F10F-9A87-4F9B-81C1-F9696C561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745" y="3211594"/>
            <a:ext cx="1988820" cy="2026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1BF585-BF6B-439B-A1F1-7B47F0AD7DB5}"/>
              </a:ext>
            </a:extLst>
          </p:cNvPr>
          <p:cNvSpPr/>
          <p:nvPr/>
        </p:nvSpPr>
        <p:spPr>
          <a:xfrm>
            <a:off x="9915604" y="3675888"/>
            <a:ext cx="2355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ind Bold"/>
                <a:cs typeface="Hind Bold"/>
                <a:sym typeface="Hind Bold"/>
              </a:rPr>
              <a:t>Population Health Analyst,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96F7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ind Bold"/>
              </a:rPr>
              <a:t>Saketh Rompicherla, 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37399-7E16-4282-BAF4-4368AC3B53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213" r="8535" b="17112"/>
          <a:stretch/>
        </p:blipFill>
        <p:spPr>
          <a:xfrm>
            <a:off x="10081088" y="1595102"/>
            <a:ext cx="2110912" cy="19908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96A937-E7DF-47D8-BC6D-F4EA14B65BB2}"/>
              </a:ext>
            </a:extLst>
          </p:cNvPr>
          <p:cNvSpPr txBox="1"/>
          <p:nvPr/>
        </p:nvSpPr>
        <p:spPr>
          <a:xfrm>
            <a:off x="694495" y="4793397"/>
            <a:ext cx="3184618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696F70"/>
                </a:solidFill>
                <a:effectLst/>
                <a:uFillTx/>
                <a:latin typeface="Helvetica" panose="020B0604020202020204" pitchFamily="34" charset="0"/>
                <a:ea typeface="Hind Bold"/>
                <a:cs typeface="Helvetica" panose="020B0604020202020204" pitchFamily="34" charset="0"/>
                <a:sym typeface="Hind Bold"/>
              </a:rPr>
              <a:t>Jordan Neerhof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696F70"/>
                </a:solidFill>
                <a:latin typeface="Helvetica" panose="020B0604020202020204" pitchFamily="34" charset="0"/>
                <a:ea typeface="Hind Bold"/>
                <a:cs typeface="Helvetica" panose="020B0604020202020204" pitchFamily="34" charset="0"/>
                <a:sym typeface="Hind Bold"/>
              </a:rPr>
              <a:t>jneerhof@t1dexchange.org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elvetica" panose="020B0604020202020204" pitchFamily="34" charset="0"/>
              <a:ea typeface="Hind Bold"/>
              <a:cs typeface="Helvetica" panose="020B0604020202020204" pitchFamily="34" charset="0"/>
              <a:sym typeface="Hind Bold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696F70"/>
                </a:solidFill>
                <a:latin typeface="Helvetica" panose="020B0604020202020204" pitchFamily="34" charset="0"/>
                <a:ea typeface="Hind Bold"/>
                <a:cs typeface="Helvetica" panose="020B0604020202020204" pitchFamily="34" charset="0"/>
                <a:sym typeface="Hind Bold"/>
              </a:rPr>
              <a:t>Administrative Assistant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elvetica" panose="020B0604020202020204" pitchFamily="34" charset="0"/>
              <a:ea typeface="Hind Bold"/>
              <a:cs typeface="Helvetica" panose="020B0604020202020204" pitchFamily="34" charset="0"/>
              <a:sym typeface="Hind Bold"/>
            </a:endParaRPr>
          </a:p>
        </p:txBody>
      </p:sp>
    </p:spTree>
    <p:extLst>
      <p:ext uri="{BB962C8B-B14F-4D97-AF65-F5344CB8AC3E}">
        <p14:creationId xmlns:p14="http://schemas.microsoft.com/office/powerpoint/2010/main" val="5092612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72611" y="175029"/>
            <a:ext cx="9400854" cy="5634710"/>
            <a:chOff x="1709602" y="176237"/>
            <a:chExt cx="8693746" cy="6301434"/>
          </a:xfrm>
        </p:grpSpPr>
        <p:graphicFrame>
          <p:nvGraphicFramePr>
            <p:cNvPr id="5" name="Diagram 4"/>
            <p:cNvGraphicFramePr/>
            <p:nvPr/>
          </p:nvGraphicFramePr>
          <p:xfrm>
            <a:off x="2216872" y="1354390"/>
            <a:ext cx="7316748" cy="49530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1709602" y="176237"/>
              <a:ext cx="8693746" cy="6301434"/>
              <a:chOff x="1692187" y="138137"/>
              <a:chExt cx="8693746" cy="630143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45077" y="138137"/>
                <a:ext cx="7340856" cy="516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96F7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cs typeface="Hind Bold"/>
                    <a:sym typeface="Hind Bold"/>
                  </a:rPr>
                  <a:t>T1D QI Population Health Improvement Framework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692187" y="841876"/>
                <a:ext cx="8509088" cy="5597695"/>
                <a:chOff x="1692187" y="841876"/>
                <a:chExt cx="8509088" cy="5597695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7507311" y="6168640"/>
                  <a:ext cx="269396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696F7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Hind Bold"/>
                    </a:rPr>
                    <a:t>eg</a:t>
                  </a:r>
                  <a:r>
                    <a:rPr kumimoji="0" lang="en-US" sz="105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96F7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Hind Bold"/>
                    </a:rPr>
                    <a:t>: Identify high risk patients for follow up 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752767" y="6185654"/>
                  <a:ext cx="2792719" cy="253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696F7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Hind Bold"/>
                    </a:rPr>
                    <a:t>eg</a:t>
                  </a:r>
                  <a:r>
                    <a:rPr kumimoji="0" lang="en-US" sz="105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96F7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Hind Bold"/>
                    </a:rPr>
                    <a:t>: Identify top drivers for high risk patients</a:t>
                  </a:r>
                </a:p>
              </p:txBody>
            </p:sp>
            <p:graphicFrame>
              <p:nvGraphicFramePr>
                <p:cNvPr id="4" name="Diagram 3"/>
                <p:cNvGraphicFramePr/>
                <p:nvPr/>
              </p:nvGraphicFramePr>
              <p:xfrm>
                <a:off x="1692187" y="841876"/>
                <a:ext cx="8448508" cy="550712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  <p:sp>
              <p:nvSpPr>
                <p:cNvPr id="10" name="TextBox 9"/>
                <p:cNvSpPr txBox="1"/>
                <p:nvPr/>
              </p:nvSpPr>
              <p:spPr>
                <a:xfrm>
                  <a:off x="4545486" y="1952322"/>
                  <a:ext cx="274191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696F7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Hind Bold"/>
                    </a:rPr>
                    <a:t>eg</a:t>
                  </a:r>
                  <a:r>
                    <a:rPr kumimoji="0" lang="en-US" sz="105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96F7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Hind Bold"/>
                    </a:rPr>
                    <a:t>: Test changes in the clinic to improve outcomes for high risk patients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3917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7D23A-176A-4BE8-A3FC-FC65E3B3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36" y="110613"/>
            <a:ext cx="11751515" cy="457200"/>
          </a:xfrm>
        </p:spPr>
        <p:txBody>
          <a:bodyPr>
            <a:noAutofit/>
          </a:bodyPr>
          <a:lstStyle/>
          <a:p>
            <a:r>
              <a:rPr lang="en-US" sz="3200" dirty="0"/>
              <a:t>Quality Improvement and Population Health Strategic Plan Score Card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641F3C-6DD4-4568-B658-A060AEC6C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72" y="685800"/>
            <a:ext cx="9896908" cy="524305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BE5984-7AC6-4EFE-8EE6-1001604D1B8D}"/>
              </a:ext>
            </a:extLst>
          </p:cNvPr>
          <p:cNvSpPr/>
          <p:nvPr/>
        </p:nvSpPr>
        <p:spPr>
          <a:xfrm>
            <a:off x="2633031" y="2478795"/>
            <a:ext cx="1344058" cy="13220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89589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FBFF69B-4272-438A-A2BF-F40DA79B3188}"/>
              </a:ext>
            </a:extLst>
          </p:cNvPr>
          <p:cNvSpPr txBox="1">
            <a:spLocks/>
          </p:cNvSpPr>
          <p:nvPr/>
        </p:nvSpPr>
        <p:spPr>
          <a:xfrm>
            <a:off x="209426" y="322006"/>
            <a:ext cx="11294315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Hind Bold"/>
                <a:sym typeface="Hind Bold"/>
              </a:defRPr>
            </a:lvl1pPr>
            <a:lvl2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2pPr>
            <a:lvl3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3pPr>
            <a:lvl4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4pPr>
            <a:lvl5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5pPr>
            <a:lvl6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6pPr>
            <a:lvl7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7pPr>
            <a:lvl8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8pPr>
            <a:lvl9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45" normalizeH="0" baseline="0" noProof="0" dirty="0">
                <a:ln>
                  <a:noFill/>
                </a:ln>
                <a:solidFill>
                  <a:srgbClr val="1BA2A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Bold"/>
              </a:rPr>
              <a:t>Quality Improvement and Population Health Strategic Plan Score Card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55807F-DB13-4701-B0B7-E7FB0FE9D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" b="24846"/>
          <a:stretch/>
        </p:blipFill>
        <p:spPr>
          <a:xfrm>
            <a:off x="1149096" y="1235590"/>
            <a:ext cx="9636891" cy="401483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521850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E3023-E0EE-470F-9A72-1EDD16F0F68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25" y="1534921"/>
            <a:ext cx="10364692" cy="421588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</a:rPr>
              <a:t>Phase 1: New idea with first and senior authors identified </a:t>
            </a:r>
          </a:p>
          <a:p>
            <a:pPr lvl="0"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</a:rPr>
              <a:t>11 Manuscripts</a:t>
            </a:r>
          </a:p>
          <a:p>
            <a:pPr lvl="0"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</a:rPr>
              <a:t>Phase 2: Internal writing group review phase</a:t>
            </a:r>
          </a:p>
          <a:p>
            <a:pPr lvl="0"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</a:rPr>
              <a:t>1 Manuscript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</a:rPr>
              <a:t>Phase 3: Manuscript submitted for external peer review</a:t>
            </a:r>
          </a:p>
          <a:p>
            <a:pPr lvl="0"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</a:rPr>
              <a:t>2 Manuscripts</a:t>
            </a:r>
          </a:p>
          <a:p>
            <a:pPr lvl="0"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</a:rPr>
              <a:t>Phase 4: Manuscript accepted/published</a:t>
            </a:r>
          </a:p>
          <a:p>
            <a:pPr lvl="0"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</a:rPr>
              <a:t>3 Manuscripts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82CD6F-9584-4EF8-8C77-5F073DDF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10042"/>
            <a:ext cx="10515600" cy="1092200"/>
          </a:xfrm>
        </p:spPr>
        <p:txBody>
          <a:bodyPr/>
          <a:lstStyle/>
          <a:p>
            <a:r>
              <a:rPr lang="en-US" b="1" dirty="0">
                <a:solidFill>
                  <a:srgbClr val="009999"/>
                </a:solidFill>
              </a:rPr>
              <a:t>2020 Manuscript Status</a:t>
            </a:r>
          </a:p>
        </p:txBody>
      </p:sp>
    </p:spTree>
    <p:extLst>
      <p:ext uri="{BB962C8B-B14F-4D97-AF65-F5344CB8AC3E}">
        <p14:creationId xmlns:p14="http://schemas.microsoft.com/office/powerpoint/2010/main" val="34741448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1D Exchange Annual Meeting Template 2015">
  <a:themeElements>
    <a:clrScheme name="1_T1D Exchange Annual Meeting Template 2015">
      <a:dk1>
        <a:srgbClr val="696F70"/>
      </a:dk1>
      <a:lt1>
        <a:srgbClr val="701707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00F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T1D Exchange Annual Meeting Template 2015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Default Theme">
  <a:themeElements>
    <a:clrScheme name="T1D Exchange">
      <a:dk1>
        <a:srgbClr val="000000"/>
      </a:dk1>
      <a:lt1>
        <a:srgbClr val="FFFFFF"/>
      </a:lt1>
      <a:dk2>
        <a:srgbClr val="3B3B3B"/>
      </a:dk2>
      <a:lt2>
        <a:srgbClr val="FFFFFF"/>
      </a:lt2>
      <a:accent1>
        <a:srgbClr val="B1DFE0"/>
      </a:accent1>
      <a:accent2>
        <a:srgbClr val="7FD0D9"/>
      </a:accent2>
      <a:accent3>
        <a:srgbClr val="18A1AB"/>
      </a:accent3>
      <a:accent4>
        <a:srgbClr val="47606D"/>
      </a:accent4>
      <a:accent5>
        <a:srgbClr val="FEE0CE"/>
      </a:accent5>
      <a:accent6>
        <a:srgbClr val="AFCFFF"/>
      </a:accent6>
      <a:hlink>
        <a:srgbClr val="056BD1"/>
      </a:hlink>
      <a:folHlink>
        <a:srgbClr val="056BD1"/>
      </a:folHlink>
    </a:clrScheme>
    <a:fontScheme name="1_T1D Exchange Annual Meeting Template 2015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Default Theme" id="{252E019A-80E3-441D-9161-1771322BC4EB}" vid="{F8F067F5-8DBB-4500-A13A-7F18D2D80148}"/>
    </a:ext>
  </a:extLst>
</a:theme>
</file>

<file path=ppt/theme/theme5.xml><?xml version="1.0" encoding="utf-8"?>
<a:theme xmlns:a="http://schemas.openxmlformats.org/drawingml/2006/main" name="2_T1D Exchange Annual Meeting Template 2015">
  <a:themeElements>
    <a:clrScheme name="T1D Exchange">
      <a:dk1>
        <a:srgbClr val="000000"/>
      </a:dk1>
      <a:lt1>
        <a:srgbClr val="FFFFFF"/>
      </a:lt1>
      <a:dk2>
        <a:srgbClr val="3B3B3B"/>
      </a:dk2>
      <a:lt2>
        <a:srgbClr val="FFFFFF"/>
      </a:lt2>
      <a:accent1>
        <a:srgbClr val="B1DFE0"/>
      </a:accent1>
      <a:accent2>
        <a:srgbClr val="7FD0D9"/>
      </a:accent2>
      <a:accent3>
        <a:srgbClr val="18A1AB"/>
      </a:accent3>
      <a:accent4>
        <a:srgbClr val="47606D"/>
      </a:accent4>
      <a:accent5>
        <a:srgbClr val="FEE0CE"/>
      </a:accent5>
      <a:accent6>
        <a:srgbClr val="AFCFFF"/>
      </a:accent6>
      <a:hlink>
        <a:srgbClr val="056BD1"/>
      </a:hlink>
      <a:folHlink>
        <a:srgbClr val="056BD1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10 Board Strategy Deck -7-2-19 for HCT.pptx" id="{5A3BD3B1-7070-4C8A-BA64-3133C20ECFD6}" vid="{F9FCAB9D-214E-44ED-B3AF-DB97B0F3FDE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10050</TotalTime>
  <Words>1918</Words>
  <Application>Microsoft Office PowerPoint</Application>
  <PresentationFormat>Widescreen</PresentationFormat>
  <Paragraphs>635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9" baseType="lpstr">
      <vt:lpstr>Arial</vt:lpstr>
      <vt:lpstr>Arial Black</vt:lpstr>
      <vt:lpstr>Arial Rounded MT Bold</vt:lpstr>
      <vt:lpstr>Avenir Book</vt:lpstr>
      <vt:lpstr>Avenir Heavy</vt:lpstr>
      <vt:lpstr>Calibri</vt:lpstr>
      <vt:lpstr>Calibri Light</vt:lpstr>
      <vt:lpstr>Century Schoolbook</vt:lpstr>
      <vt:lpstr>Courier New</vt:lpstr>
      <vt:lpstr>Helvetica</vt:lpstr>
      <vt:lpstr>Hind</vt:lpstr>
      <vt:lpstr>Hind Bold</vt:lpstr>
      <vt:lpstr>Hind Medium</vt:lpstr>
      <vt:lpstr>Hind Regular</vt:lpstr>
      <vt:lpstr>Wingdings</vt:lpstr>
      <vt:lpstr>Office Theme</vt:lpstr>
      <vt:lpstr>1_Office Theme</vt:lpstr>
      <vt:lpstr>1_T1D Exchange Annual Meeting Template 2015</vt:lpstr>
      <vt:lpstr>Default Theme</vt:lpstr>
      <vt:lpstr>2_T1D Exchange Annual Meeting Template 2015</vt:lpstr>
      <vt:lpstr>QI Collaborative Clinical Leadership Friday June 19, 2020</vt:lpstr>
      <vt:lpstr>General Updates - Osagie Contracts - Nicole QI Portal - Emily QI Processes - Ori QI Data - Nudrat Committee Role - Osagie</vt:lpstr>
      <vt:lpstr>Purpose of Clinical Leadership Committee</vt:lpstr>
      <vt:lpstr>Committees</vt:lpstr>
      <vt:lpstr>Coordinating Center QI Team</vt:lpstr>
      <vt:lpstr>PowerPoint Presentation</vt:lpstr>
      <vt:lpstr>Quality Improvement and Population Health Strategic Plan Score Card</vt:lpstr>
      <vt:lpstr>PowerPoint Presentation</vt:lpstr>
      <vt:lpstr>2020 Manuscript Status</vt:lpstr>
      <vt:lpstr>2020 Conference Oral Presentation/Posters</vt:lpstr>
      <vt:lpstr>Contracts and New Grant Updates                         Nicole </vt:lpstr>
      <vt:lpstr>PowerPoint Presentation</vt:lpstr>
      <vt:lpstr>PowerPoint Presentation</vt:lpstr>
      <vt:lpstr>New Grant Year Measures 2020-2022</vt:lpstr>
      <vt:lpstr>Measures July 2020-May 2022</vt:lpstr>
      <vt:lpstr>QI Metrics in Total T1D Population</vt:lpstr>
      <vt:lpstr>QI Metrics in Total T1D Population</vt:lpstr>
      <vt:lpstr>Sample Measure Definitions, for consideration</vt:lpstr>
      <vt:lpstr>QI Metrics in Total T1D Population</vt:lpstr>
      <vt:lpstr>QI Engagement Update                 Ori </vt:lpstr>
      <vt:lpstr>QI Resources</vt:lpstr>
      <vt:lpstr>Bi Monthly Calls</vt:lpstr>
      <vt:lpstr>Bi Monthly Calls</vt:lpstr>
      <vt:lpstr>Life QI Engagement</vt:lpstr>
      <vt:lpstr>Life QI Engagement</vt:lpstr>
      <vt:lpstr>IHI Open School</vt:lpstr>
      <vt:lpstr>IHI Open School</vt:lpstr>
      <vt:lpstr>PowerPoint Presentation</vt:lpstr>
      <vt:lpstr>Data Mapping  and the  QI Portal  Emily</vt:lpstr>
      <vt:lpstr>PowerPoint Presentation</vt:lpstr>
      <vt:lpstr>Fully Mapped Clinics</vt:lpstr>
      <vt:lpstr>Data Completeness on the QI Portal</vt:lpstr>
      <vt:lpstr>QI Portal Engagement</vt:lpstr>
      <vt:lpstr>PowerPoint Presentation</vt:lpstr>
      <vt:lpstr>Population Health Data Measures Update                               Nudrat</vt:lpstr>
      <vt:lpstr>Mapped Data available for QI Portal Measures</vt:lpstr>
      <vt:lpstr>Measures via QI Portal</vt:lpstr>
      <vt:lpstr>Measures via QI Portal</vt:lpstr>
      <vt:lpstr>Committee Chair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 Odugbesan</dc:creator>
  <cp:lastModifiedBy>Nicole Rioles</cp:lastModifiedBy>
  <cp:revision>45</cp:revision>
  <dcterms:created xsi:type="dcterms:W3CDTF">2020-04-29T15:48:55Z</dcterms:created>
  <dcterms:modified xsi:type="dcterms:W3CDTF">2020-06-22T14:17:00Z</dcterms:modified>
</cp:coreProperties>
</file>